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95E7-7445-4028-B711-458891A31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6B64C6-F214-4F9C-868D-2BF562FE3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8D3C6A-5DE4-4FBF-AB25-356BD1A9A251}"/>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5" name="Footer Placeholder 4">
            <a:extLst>
              <a:ext uri="{FF2B5EF4-FFF2-40B4-BE49-F238E27FC236}">
                <a16:creationId xmlns:a16="http://schemas.microsoft.com/office/drawing/2014/main" id="{77B976E5-25D9-479C-A19B-86049CFCCD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FFE39F-D8EC-45AB-A9BE-C8B7EBEA7183}"/>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411683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38AC-BEF8-4005-87AE-84D9F85AAB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666952-DA4A-4211-95C4-203DB0DA9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1BA70-CAAD-4ECF-8039-77B0C2AD7D5E}"/>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5" name="Footer Placeholder 4">
            <a:extLst>
              <a:ext uri="{FF2B5EF4-FFF2-40B4-BE49-F238E27FC236}">
                <a16:creationId xmlns:a16="http://schemas.microsoft.com/office/drawing/2014/main" id="{849633A1-D22F-49B3-B05F-11B92BDB91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26C5EF-E62F-4C79-BA9F-760B8BA4D072}"/>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368642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CA266-2FAB-434A-A77E-D7FA7515C6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A3084C-A904-4B71-A9FF-BFF3C3A99A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30AFD-D52E-4C48-87BC-4E4DEEC72331}"/>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5" name="Footer Placeholder 4">
            <a:extLst>
              <a:ext uri="{FF2B5EF4-FFF2-40B4-BE49-F238E27FC236}">
                <a16:creationId xmlns:a16="http://schemas.microsoft.com/office/drawing/2014/main" id="{791816BF-EF50-48D2-B3C4-904F002E4A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E3B197-067A-42EE-B856-1A63141A1979}"/>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262613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EB58-7C5F-436B-BA3E-B4A353A86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C03AE-5D0D-4BBA-9627-66DE7957A5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E8126-B2D2-401E-B838-26EEC8A84945}"/>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5" name="Footer Placeholder 4">
            <a:extLst>
              <a:ext uri="{FF2B5EF4-FFF2-40B4-BE49-F238E27FC236}">
                <a16:creationId xmlns:a16="http://schemas.microsoft.com/office/drawing/2014/main" id="{07533371-83E8-492D-B043-190F76505B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1A84F2-202A-439E-8442-C193AD3A96FA}"/>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161098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E89B-6FE9-4355-9338-593EA314F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FC3C5-2318-4C68-9B41-65B3E926F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76908-52AA-465A-8591-8AF071E289A4}"/>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5" name="Footer Placeholder 4">
            <a:extLst>
              <a:ext uri="{FF2B5EF4-FFF2-40B4-BE49-F238E27FC236}">
                <a16:creationId xmlns:a16="http://schemas.microsoft.com/office/drawing/2014/main" id="{E80525EE-9099-49BF-8D95-F12CAC25D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200323-545D-44C9-8898-887FDBDCF130}"/>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66811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4CCB-7114-43D4-86E2-E0B793F60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E6584-8EFF-4E74-BE1D-82FFF4A50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5721D5-46C1-4CB6-8F33-36E21F223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D4C7B1-3FEE-4180-9DE0-5D8A3C55A2FA}"/>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6" name="Footer Placeholder 5">
            <a:extLst>
              <a:ext uri="{FF2B5EF4-FFF2-40B4-BE49-F238E27FC236}">
                <a16:creationId xmlns:a16="http://schemas.microsoft.com/office/drawing/2014/main" id="{DA2FC146-E784-42B9-AB51-C00ABCEF64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294C99-BFB1-4D05-9C1F-314C4D64AD48}"/>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189403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37A9-06EA-4622-9188-5073EEBC6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DB30F0-D3E5-4E11-89E7-566D1364F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61961-5AE4-4E62-8D6D-78B5A0296B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613179-E93F-4A79-AA8C-A8284FE81D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65315-A4C4-4646-8375-F1A047E4DA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9B0BEB-943C-4FF6-B278-CCEEFE637F48}"/>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8" name="Footer Placeholder 7">
            <a:extLst>
              <a:ext uri="{FF2B5EF4-FFF2-40B4-BE49-F238E27FC236}">
                <a16:creationId xmlns:a16="http://schemas.microsoft.com/office/drawing/2014/main" id="{F7C85285-94BA-46E7-A871-B6B972DDF7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601B1EF-CC87-4546-A691-925C11ADFB65}"/>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80167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5442-FC13-4D41-9E69-F242C58CC0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4B1123-6E50-4503-BCF0-64002BCF5C53}"/>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4" name="Footer Placeholder 3">
            <a:extLst>
              <a:ext uri="{FF2B5EF4-FFF2-40B4-BE49-F238E27FC236}">
                <a16:creationId xmlns:a16="http://schemas.microsoft.com/office/drawing/2014/main" id="{E44A3DE0-F860-42E9-9650-E4085D26116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BEEA05-C638-40D6-933D-22C32CDB58B8}"/>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133760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3935EF-530E-40B5-90E8-907ACB8C7BE8}"/>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3" name="Footer Placeholder 2">
            <a:extLst>
              <a:ext uri="{FF2B5EF4-FFF2-40B4-BE49-F238E27FC236}">
                <a16:creationId xmlns:a16="http://schemas.microsoft.com/office/drawing/2014/main" id="{214EA8D3-334E-448E-AB31-4E0826393B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6380C3A-02E7-441F-A4AF-F14C27C9646D}"/>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1816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848A-6D8D-4BD6-B183-8A2B08857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E0034B-F72D-4161-92B9-739F5BB1A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4A0CE7-C540-459B-9029-3AADEBC0F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33566-D50E-4F05-8AE1-CCDF917B7A1F}"/>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6" name="Footer Placeholder 5">
            <a:extLst>
              <a:ext uri="{FF2B5EF4-FFF2-40B4-BE49-F238E27FC236}">
                <a16:creationId xmlns:a16="http://schemas.microsoft.com/office/drawing/2014/main" id="{6382CB19-7CD2-4E59-B8C3-FFEF1D6F9C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F7114B-819B-47B7-B984-9C03B4702DCE}"/>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382426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FFB1-43AC-4178-B808-5EBCCD55B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8F1AA4-E580-418A-B7C9-5FBEDC348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49AC690-58E1-4ABA-8832-43FB46165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5B8AB-8E1A-4B4A-8BE2-9F37A23E92DC}"/>
              </a:ext>
            </a:extLst>
          </p:cNvPr>
          <p:cNvSpPr>
            <a:spLocks noGrp="1"/>
          </p:cNvSpPr>
          <p:nvPr>
            <p:ph type="dt" sz="half" idx="10"/>
          </p:nvPr>
        </p:nvSpPr>
        <p:spPr/>
        <p:txBody>
          <a:bodyPr/>
          <a:lstStyle/>
          <a:p>
            <a:fld id="{61EEF037-8516-49AB-B36C-8B7098280305}" type="datetimeFigureOut">
              <a:rPr lang="en-US" smtClean="0"/>
              <a:t>10/3/2021</a:t>
            </a:fld>
            <a:endParaRPr lang="en-US" dirty="0"/>
          </a:p>
        </p:txBody>
      </p:sp>
      <p:sp>
        <p:nvSpPr>
          <p:cNvPr id="6" name="Footer Placeholder 5">
            <a:extLst>
              <a:ext uri="{FF2B5EF4-FFF2-40B4-BE49-F238E27FC236}">
                <a16:creationId xmlns:a16="http://schemas.microsoft.com/office/drawing/2014/main" id="{76821C78-959A-46AE-904C-D82B39D8BC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66B047-E6EB-42CD-8005-223B6A530656}"/>
              </a:ext>
            </a:extLst>
          </p:cNvPr>
          <p:cNvSpPr>
            <a:spLocks noGrp="1"/>
          </p:cNvSpPr>
          <p:nvPr>
            <p:ph type="sldNum" sz="quarter" idx="12"/>
          </p:nvPr>
        </p:nvSpPr>
        <p:spPr/>
        <p:txBody>
          <a:bodyPr/>
          <a:lstStyle/>
          <a:p>
            <a:fld id="{9F0E2228-F538-4543-B9EE-9901B8FE397B}" type="slidenum">
              <a:rPr lang="en-US" smtClean="0"/>
              <a:t>‹#›</a:t>
            </a:fld>
            <a:endParaRPr lang="en-US" dirty="0"/>
          </a:p>
        </p:txBody>
      </p:sp>
    </p:spTree>
    <p:extLst>
      <p:ext uri="{BB962C8B-B14F-4D97-AF65-F5344CB8AC3E}">
        <p14:creationId xmlns:p14="http://schemas.microsoft.com/office/powerpoint/2010/main" val="47946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58601-CED5-448A-AB3C-01715C1D2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82EF95-E025-403D-8144-84D5193341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55446-849B-4F5A-BE30-E27D40CDC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EF037-8516-49AB-B36C-8B7098280305}" type="datetimeFigureOut">
              <a:rPr lang="en-US" smtClean="0"/>
              <a:t>10/3/2021</a:t>
            </a:fld>
            <a:endParaRPr lang="en-US" dirty="0"/>
          </a:p>
        </p:txBody>
      </p:sp>
      <p:sp>
        <p:nvSpPr>
          <p:cNvPr id="5" name="Footer Placeholder 4">
            <a:extLst>
              <a:ext uri="{FF2B5EF4-FFF2-40B4-BE49-F238E27FC236}">
                <a16:creationId xmlns:a16="http://schemas.microsoft.com/office/drawing/2014/main" id="{159A9862-CAA5-46C0-9AEE-9E071C400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B47D3CB-81D9-4B65-A64C-E9B5159C8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E2228-F538-4543-B9EE-9901B8FE397B}" type="slidenum">
              <a:rPr lang="en-US" smtClean="0"/>
              <a:t>‹#›</a:t>
            </a:fld>
            <a:endParaRPr lang="en-US" dirty="0"/>
          </a:p>
        </p:txBody>
      </p:sp>
    </p:spTree>
    <p:extLst>
      <p:ext uri="{BB962C8B-B14F-4D97-AF65-F5344CB8AC3E}">
        <p14:creationId xmlns:p14="http://schemas.microsoft.com/office/powerpoint/2010/main" val="2746242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bulb on yellow background with sketched light beams and cord">
            <a:extLst>
              <a:ext uri="{FF2B5EF4-FFF2-40B4-BE49-F238E27FC236}">
                <a16:creationId xmlns:a16="http://schemas.microsoft.com/office/drawing/2014/main" id="{340A74A5-641D-48D2-A240-B35D032A1A95}"/>
              </a:ext>
            </a:extLst>
          </p:cNvPr>
          <p:cNvPicPr>
            <a:picLocks noChangeAspect="1"/>
          </p:cNvPicPr>
          <p:nvPr/>
        </p:nvPicPr>
        <p:blipFill rotWithShape="1">
          <a:blip r:embed="rId2"/>
          <a:srcRect l="21644" r="62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EA0A41-53C9-433E-8497-30DA9CCEC047}"/>
              </a:ext>
            </a:extLst>
          </p:cNvPr>
          <p:cNvSpPr>
            <a:spLocks noGrp="1"/>
          </p:cNvSpPr>
          <p:nvPr>
            <p:ph type="ctrTitle"/>
          </p:nvPr>
        </p:nvSpPr>
        <p:spPr>
          <a:xfrm>
            <a:off x="477981" y="1122363"/>
            <a:ext cx="4023360" cy="3204134"/>
          </a:xfrm>
        </p:spPr>
        <p:txBody>
          <a:bodyPr anchor="b">
            <a:normAutofit/>
          </a:bodyPr>
          <a:lstStyle/>
          <a:p>
            <a:pPr algn="l"/>
            <a:r>
              <a:rPr lang="en-US" sz="4800" dirty="0"/>
              <a:t>Deficit Thinking and a Growth Mindset</a:t>
            </a:r>
          </a:p>
        </p:txBody>
      </p:sp>
      <p:sp>
        <p:nvSpPr>
          <p:cNvPr id="3" name="Subtitle 2">
            <a:extLst>
              <a:ext uri="{FF2B5EF4-FFF2-40B4-BE49-F238E27FC236}">
                <a16:creationId xmlns:a16="http://schemas.microsoft.com/office/drawing/2014/main" id="{0C15AECA-C24C-4646-BE0F-F875CF84186A}"/>
              </a:ext>
            </a:extLst>
          </p:cNvPr>
          <p:cNvSpPr>
            <a:spLocks noGrp="1"/>
          </p:cNvSpPr>
          <p:nvPr>
            <p:ph type="subTitle" idx="1"/>
          </p:nvPr>
        </p:nvSpPr>
        <p:spPr>
          <a:xfrm>
            <a:off x="477980" y="4872922"/>
            <a:ext cx="4023359" cy="1208141"/>
          </a:xfrm>
        </p:spPr>
        <p:txBody>
          <a:bodyPr>
            <a:normAutofit/>
          </a:bodyPr>
          <a:lstStyle/>
          <a:p>
            <a:pPr algn="l"/>
            <a:r>
              <a:rPr lang="en-US" sz="2000" dirty="0"/>
              <a:t>October 5-6, 2021</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4455149-5BA0-4FEC-A833-F645AD08E996}"/>
              </a:ext>
            </a:extLst>
          </p:cNvPr>
          <p:cNvSpPr/>
          <p:nvPr/>
        </p:nvSpPr>
        <p:spPr>
          <a:xfrm>
            <a:off x="355600" y="625683"/>
            <a:ext cx="985520" cy="1889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06640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13" descr="Complex maths formulae on a blackboard">
            <a:extLst>
              <a:ext uri="{FF2B5EF4-FFF2-40B4-BE49-F238E27FC236}">
                <a16:creationId xmlns:a16="http://schemas.microsoft.com/office/drawing/2014/main" id="{56954B36-D593-4E1F-A9D4-3A225BA15D1F}"/>
              </a:ext>
            </a:extLst>
          </p:cNvPr>
          <p:cNvPicPr>
            <a:picLocks noChangeAspect="1"/>
          </p:cNvPicPr>
          <p:nvPr/>
        </p:nvPicPr>
        <p:blipFill rotWithShape="1">
          <a:blip r:embed="rId2">
            <a:duotone>
              <a:prstClr val="black"/>
              <a:schemeClr val="tx2">
                <a:tint val="45000"/>
                <a:satMod val="400000"/>
              </a:schemeClr>
            </a:duotone>
          </a:blip>
          <a:srcRect t="16856" b="6090"/>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65098F37-AB7D-495A-8146-D095FFF293D5}"/>
              </a:ext>
            </a:extLst>
          </p:cNvPr>
          <p:cNvSpPr>
            <a:spLocks noGrp="1"/>
          </p:cNvSpPr>
          <p:nvPr>
            <p:ph type="title"/>
          </p:nvPr>
        </p:nvSpPr>
        <p:spPr>
          <a:xfrm>
            <a:off x="3657601" y="81278"/>
            <a:ext cx="7553324" cy="1828800"/>
          </a:xfrm>
        </p:spPr>
        <p:txBody>
          <a:bodyPr>
            <a:normAutofit/>
          </a:bodyPr>
          <a:lstStyle/>
          <a:p>
            <a:pPr algn="ctr"/>
            <a:r>
              <a:rPr lang="en-US" sz="4800" dirty="0">
                <a:solidFill>
                  <a:schemeClr val="tx1">
                    <a:lumMod val="85000"/>
                    <a:lumOff val="15000"/>
                  </a:schemeClr>
                </a:solidFill>
              </a:rPr>
              <a:t>How do we change the fixed mindset perspective?</a:t>
            </a:r>
          </a:p>
        </p:txBody>
      </p:sp>
      <p:sp>
        <p:nvSpPr>
          <p:cNvPr id="3" name="Content Placeholder 2">
            <a:extLst>
              <a:ext uri="{FF2B5EF4-FFF2-40B4-BE49-F238E27FC236}">
                <a16:creationId xmlns:a16="http://schemas.microsoft.com/office/drawing/2014/main" id="{35665699-CE17-44D3-AA10-326113D73172}"/>
              </a:ext>
            </a:extLst>
          </p:cNvPr>
          <p:cNvSpPr>
            <a:spLocks noGrp="1"/>
          </p:cNvSpPr>
          <p:nvPr>
            <p:ph idx="1"/>
          </p:nvPr>
        </p:nvSpPr>
        <p:spPr>
          <a:xfrm>
            <a:off x="4050889" y="1619250"/>
            <a:ext cx="7160036" cy="5238740"/>
          </a:xfrm>
        </p:spPr>
        <p:txBody>
          <a:bodyPr>
            <a:normAutofit fontScale="92500"/>
          </a:bodyPr>
          <a:lstStyle/>
          <a:p>
            <a:r>
              <a:rPr lang="en-US" sz="2200" dirty="0"/>
              <a:t>“I’m not good at math.”</a:t>
            </a:r>
          </a:p>
          <a:p>
            <a:r>
              <a:rPr lang="en-US" sz="2200" dirty="0">
                <a:solidFill>
                  <a:srgbClr val="FF0000"/>
                </a:solidFill>
              </a:rPr>
              <a:t>“I will improve my math skills.”</a:t>
            </a:r>
          </a:p>
          <a:p>
            <a:r>
              <a:rPr lang="en-US" sz="2200" dirty="0"/>
              <a:t>“I can’t write this type of paper.”</a:t>
            </a:r>
          </a:p>
          <a:p>
            <a:r>
              <a:rPr lang="en-US" sz="2200" dirty="0">
                <a:solidFill>
                  <a:srgbClr val="FF0000"/>
                </a:solidFill>
              </a:rPr>
              <a:t>“I will get the help I need to learn how to write this type of paper”</a:t>
            </a:r>
          </a:p>
          <a:p>
            <a:r>
              <a:rPr lang="en-US" sz="2200" dirty="0"/>
              <a:t>“My chemistry homework is too hard for me.”</a:t>
            </a:r>
          </a:p>
          <a:p>
            <a:r>
              <a:rPr lang="en-US" sz="2200" dirty="0">
                <a:solidFill>
                  <a:srgbClr val="FF0000"/>
                </a:solidFill>
              </a:rPr>
              <a:t>“I will learn the background information I need to complete this homework.”</a:t>
            </a:r>
          </a:p>
          <a:p>
            <a:r>
              <a:rPr lang="en-US" sz="2200" dirty="0"/>
              <a:t>“My instructor said I solved the problem wrong, so I never will get it right.”</a:t>
            </a:r>
          </a:p>
          <a:p>
            <a:r>
              <a:rPr lang="en-US" sz="2200" dirty="0">
                <a:solidFill>
                  <a:srgbClr val="FF0000"/>
                </a:solidFill>
              </a:rPr>
              <a:t>“I will use this feedback get the next problem correct.”</a:t>
            </a:r>
          </a:p>
          <a:p>
            <a:r>
              <a:rPr lang="en-US" sz="2200" dirty="0"/>
              <a:t>“I don’t like my psychology reading because I have never seen these words before.”</a:t>
            </a:r>
          </a:p>
          <a:p>
            <a:r>
              <a:rPr lang="en-US" sz="2200" dirty="0">
                <a:solidFill>
                  <a:srgbClr val="FF0000"/>
                </a:solidFill>
              </a:rPr>
              <a:t>“I will use this reading as an opportunity to build my vocabulary.”</a:t>
            </a:r>
          </a:p>
          <a:p>
            <a:endParaRPr lang="en-US" sz="1500" dirty="0"/>
          </a:p>
        </p:txBody>
      </p:sp>
      <p:sp>
        <p:nvSpPr>
          <p:cNvPr id="30" name="Rectangle 29">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676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419C-25C0-4E4D-92F9-C56A08AF3AF8}"/>
              </a:ext>
            </a:extLst>
          </p:cNvPr>
          <p:cNvSpPr>
            <a:spLocks noGrp="1"/>
          </p:cNvSpPr>
          <p:nvPr>
            <p:ph type="title"/>
          </p:nvPr>
        </p:nvSpPr>
        <p:spPr>
          <a:xfrm>
            <a:off x="1913468" y="365125"/>
            <a:ext cx="9440332" cy="1325563"/>
          </a:xfrm>
        </p:spPr>
        <p:txBody>
          <a:bodyPr>
            <a:normAutofit/>
          </a:bodyPr>
          <a:lstStyle/>
          <a:p>
            <a:r>
              <a:rPr lang="en-US" sz="5400" dirty="0"/>
              <a:t>Key Conclusions</a:t>
            </a:r>
          </a:p>
        </p:txBody>
      </p:sp>
      <p:sp>
        <p:nvSpPr>
          <p:cNvPr id="19" name="Rectangle 18">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6" name="Graphic 15" descr="Chat">
            <a:extLst>
              <a:ext uri="{FF2B5EF4-FFF2-40B4-BE49-F238E27FC236}">
                <a16:creationId xmlns:a16="http://schemas.microsoft.com/office/drawing/2014/main" id="{50F648F0-9ABF-4CC3-B9F4-C97B16F3BD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681037"/>
            <a:ext cx="914400" cy="914400"/>
          </a:xfrm>
          <a:prstGeom prst="rect">
            <a:avLst/>
          </a:prstGeom>
        </p:spPr>
      </p:pic>
      <p:sp>
        <p:nvSpPr>
          <p:cNvPr id="3" name="Content Placeholder 2">
            <a:extLst>
              <a:ext uri="{FF2B5EF4-FFF2-40B4-BE49-F238E27FC236}">
                <a16:creationId xmlns:a16="http://schemas.microsoft.com/office/drawing/2014/main" id="{8D0C8A8B-8785-4CEE-83E2-9ADA74D63735}"/>
              </a:ext>
            </a:extLst>
          </p:cNvPr>
          <p:cNvSpPr>
            <a:spLocks noGrp="1"/>
          </p:cNvSpPr>
          <p:nvPr>
            <p:ph idx="1"/>
          </p:nvPr>
        </p:nvSpPr>
        <p:spPr>
          <a:xfrm>
            <a:off x="838200" y="1825625"/>
            <a:ext cx="10515600" cy="4351338"/>
          </a:xfrm>
        </p:spPr>
        <p:txBody>
          <a:bodyPr>
            <a:normAutofit/>
          </a:bodyPr>
          <a:lstStyle/>
          <a:p>
            <a:r>
              <a:rPr lang="en-US" dirty="0"/>
              <a:t>Deficit thinking can create a state of mind in students that can become an obstacle to their success.</a:t>
            </a:r>
          </a:p>
          <a:p>
            <a:r>
              <a:rPr lang="en-US" dirty="0"/>
              <a:t>Embracing a growth mindset can help create a better state of mind for the student.</a:t>
            </a:r>
          </a:p>
          <a:p>
            <a:r>
              <a:rPr lang="en-US" dirty="0"/>
              <a:t>Ideally the students, educators, and other supporter of the students will contribute to the growth mindset, but a student’s embrace of a growth mindset is also important to help combat the deficit thinking of others.</a:t>
            </a:r>
          </a:p>
          <a:p>
            <a:r>
              <a:rPr lang="en-US" dirty="0"/>
              <a:t>A growth mindset takes practice; we all fall into a fixed mindset.  It’s important to not get discouraged when this happens.</a:t>
            </a:r>
          </a:p>
        </p:txBody>
      </p:sp>
      <p:sp>
        <p:nvSpPr>
          <p:cNvPr id="5" name="Rectangle 4">
            <a:extLst>
              <a:ext uri="{FF2B5EF4-FFF2-40B4-BE49-F238E27FC236}">
                <a16:creationId xmlns:a16="http://schemas.microsoft.com/office/drawing/2014/main" id="{DF9253BC-1293-4F56-87EB-F751639C6F13}"/>
              </a:ext>
            </a:extLst>
          </p:cNvPr>
          <p:cNvSpPr/>
          <p:nvPr/>
        </p:nvSpPr>
        <p:spPr>
          <a:xfrm>
            <a:off x="0" y="-19051"/>
            <a:ext cx="12192000" cy="2508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749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0D8FBE-AE04-4DC6-BDE0-602F1F16DCFB}"/>
              </a:ext>
            </a:extLst>
          </p:cNvPr>
          <p:cNvSpPr>
            <a:spLocks noGrp="1"/>
          </p:cNvSpPr>
          <p:nvPr>
            <p:ph type="title"/>
          </p:nvPr>
        </p:nvSpPr>
        <p:spPr>
          <a:xfrm>
            <a:off x="838200" y="704088"/>
            <a:ext cx="3529953" cy="2980944"/>
          </a:xfrm>
        </p:spPr>
        <p:txBody>
          <a:bodyPr>
            <a:normAutofit/>
          </a:bodyPr>
          <a:lstStyle/>
          <a:p>
            <a:r>
              <a:rPr lang="en-US" dirty="0">
                <a:solidFill>
                  <a:schemeClr val="bg1"/>
                </a:solidFill>
              </a:rPr>
              <a:t>What is deficit thinking?</a:t>
            </a:r>
          </a:p>
        </p:txBody>
      </p:sp>
      <p:sp>
        <p:nvSpPr>
          <p:cNvPr id="3" name="Content Placeholder 2">
            <a:extLst>
              <a:ext uri="{FF2B5EF4-FFF2-40B4-BE49-F238E27FC236}">
                <a16:creationId xmlns:a16="http://schemas.microsoft.com/office/drawing/2014/main" id="{D7D76447-7D10-45B0-AFFF-CF827375C406}"/>
              </a:ext>
            </a:extLst>
          </p:cNvPr>
          <p:cNvSpPr>
            <a:spLocks noGrp="1"/>
          </p:cNvSpPr>
          <p:nvPr>
            <p:ph idx="1"/>
          </p:nvPr>
        </p:nvSpPr>
        <p:spPr>
          <a:xfrm>
            <a:off x="5895975" y="704088"/>
            <a:ext cx="5648325" cy="6039612"/>
          </a:xfrm>
        </p:spPr>
        <p:txBody>
          <a:bodyPr anchor="ctr">
            <a:noAutofit/>
          </a:bodyPr>
          <a:lstStyle/>
          <a:p>
            <a:r>
              <a:rPr lang="en-US" sz="2200" dirty="0"/>
              <a:t>Deficit thinking refers to the tendency of educational professionals and others to assume that when students from disadvantaged or marginalized circumstances struggle in school, they do so because their circumstances hinder their academic progress.</a:t>
            </a:r>
          </a:p>
          <a:p>
            <a:r>
              <a:rPr lang="en-US" sz="2200" dirty="0"/>
              <a:t>Sometimes this refers to material deficits, such as not having the resources to succeed in school. “She failed because she couldn’t afford the equipment she needed to succeed.”</a:t>
            </a:r>
          </a:p>
          <a:p>
            <a:r>
              <a:rPr lang="en-US" sz="2200" dirty="0"/>
              <a:t>Sometimes this gets extended to the erroneous assumption that those in these circumstances “fail because no one taught them the motivation and focus they needed to succeed.”</a:t>
            </a:r>
          </a:p>
        </p:txBody>
      </p:sp>
    </p:spTree>
    <p:extLst>
      <p:ext uri="{BB962C8B-B14F-4D97-AF65-F5344CB8AC3E}">
        <p14:creationId xmlns:p14="http://schemas.microsoft.com/office/powerpoint/2010/main" val="383280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AE642B-8459-4C16-9662-F45E7D089012}"/>
              </a:ext>
            </a:extLst>
          </p:cNvPr>
          <p:cNvSpPr>
            <a:spLocks noGrp="1"/>
          </p:cNvSpPr>
          <p:nvPr>
            <p:ph type="title"/>
          </p:nvPr>
        </p:nvSpPr>
        <p:spPr>
          <a:xfrm>
            <a:off x="804672" y="640080"/>
            <a:ext cx="3282696" cy="5257800"/>
          </a:xfrm>
        </p:spPr>
        <p:txBody>
          <a:bodyPr>
            <a:normAutofit/>
          </a:bodyPr>
          <a:lstStyle/>
          <a:p>
            <a:r>
              <a:rPr lang="en-US" sz="4100" dirty="0">
                <a:solidFill>
                  <a:schemeClr val="bg1"/>
                </a:solidFill>
              </a:rPr>
              <a:t>Why is deficit thinking #problematic?</a:t>
            </a:r>
          </a:p>
        </p:txBody>
      </p:sp>
      <p:sp>
        <p:nvSpPr>
          <p:cNvPr id="3" name="Content Placeholder 2">
            <a:extLst>
              <a:ext uri="{FF2B5EF4-FFF2-40B4-BE49-F238E27FC236}">
                <a16:creationId xmlns:a16="http://schemas.microsoft.com/office/drawing/2014/main" id="{A21340BD-C7FD-445C-AAAD-48554F129780}"/>
              </a:ext>
            </a:extLst>
          </p:cNvPr>
          <p:cNvSpPr>
            <a:spLocks noGrp="1"/>
          </p:cNvSpPr>
          <p:nvPr>
            <p:ph idx="1"/>
          </p:nvPr>
        </p:nvSpPr>
        <p:spPr>
          <a:xfrm>
            <a:off x="4805680" y="640081"/>
            <a:ext cx="6888480" cy="5257800"/>
          </a:xfrm>
        </p:spPr>
        <p:txBody>
          <a:bodyPr anchor="ctr">
            <a:normAutofit fontScale="92500" lnSpcReduction="10000"/>
          </a:bodyPr>
          <a:lstStyle/>
          <a:p>
            <a:r>
              <a:rPr lang="en-US" sz="2200" dirty="0"/>
              <a:t>This type of framing, even when made sympathetically, tends to be harmful for students—especially for students from marginalized backgrounds.</a:t>
            </a:r>
          </a:p>
          <a:p>
            <a:pPr marL="0" indent="0">
              <a:buNone/>
            </a:pPr>
            <a:endParaRPr lang="en-US" sz="2200" dirty="0"/>
          </a:p>
          <a:p>
            <a:r>
              <a:rPr lang="en-US" sz="2200" dirty="0"/>
              <a:t>Deficit thinking can lead to educators assuming disadvantaged or marginalized students will do poorly in their classes.</a:t>
            </a:r>
          </a:p>
          <a:p>
            <a:pPr marL="0" indent="0">
              <a:buNone/>
            </a:pPr>
            <a:endParaRPr lang="en-US" sz="2200" dirty="0"/>
          </a:p>
          <a:p>
            <a:r>
              <a:rPr lang="en-US" sz="2200" dirty="0"/>
              <a:t>Students in these circumstances usually receive LESS help than other students.  Instructors might view the students as a lost cause and expect less of them.</a:t>
            </a:r>
          </a:p>
          <a:p>
            <a:pPr marL="0" indent="0">
              <a:buNone/>
            </a:pPr>
            <a:endParaRPr lang="en-US" sz="2200" dirty="0"/>
          </a:p>
          <a:p>
            <a:r>
              <a:rPr lang="en-US" sz="2200" dirty="0"/>
              <a:t>Deficit thinking often amounts to blaming the students for their disadvantages.</a:t>
            </a:r>
          </a:p>
          <a:p>
            <a:pPr marL="0" indent="0">
              <a:buNone/>
            </a:pPr>
            <a:endParaRPr lang="en-US" sz="2200" dirty="0"/>
          </a:p>
          <a:p>
            <a:r>
              <a:rPr lang="en-US" sz="2200" dirty="0"/>
              <a:t>Deficit thinking tends to reinforce stereotypes about people from marginalized backgrounds.</a:t>
            </a:r>
          </a:p>
        </p:txBody>
      </p:sp>
    </p:spTree>
    <p:extLst>
      <p:ext uri="{BB962C8B-B14F-4D97-AF65-F5344CB8AC3E}">
        <p14:creationId xmlns:p14="http://schemas.microsoft.com/office/powerpoint/2010/main" val="266407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lasses on top of a book">
            <a:extLst>
              <a:ext uri="{FF2B5EF4-FFF2-40B4-BE49-F238E27FC236}">
                <a16:creationId xmlns:a16="http://schemas.microsoft.com/office/drawing/2014/main" id="{543950A5-811F-4C8F-A709-73C99460CA4F}"/>
              </a:ext>
            </a:extLst>
          </p:cNvPr>
          <p:cNvPicPr>
            <a:picLocks noChangeAspect="1"/>
          </p:cNvPicPr>
          <p:nvPr/>
        </p:nvPicPr>
        <p:blipFill rotWithShape="1">
          <a:blip r:embed="rId2">
            <a:duotone>
              <a:prstClr val="black"/>
              <a:schemeClr val="tx2">
                <a:tint val="45000"/>
                <a:satMod val="400000"/>
              </a:schemeClr>
            </a:duotone>
          </a:blip>
          <a:srcRect t="14112" b="983"/>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BF092D25-66B1-4798-99D9-2E1093ECD8A1}"/>
              </a:ext>
            </a:extLst>
          </p:cNvPr>
          <p:cNvSpPr>
            <a:spLocks noGrp="1"/>
          </p:cNvSpPr>
          <p:nvPr>
            <p:ph type="title"/>
          </p:nvPr>
        </p:nvSpPr>
        <p:spPr>
          <a:xfrm>
            <a:off x="3845641" y="70483"/>
            <a:ext cx="7117634" cy="1828800"/>
          </a:xfrm>
          <a:solidFill>
            <a:schemeClr val="tx1"/>
          </a:solidFill>
        </p:spPr>
        <p:txBody>
          <a:bodyPr>
            <a:normAutofit/>
          </a:bodyPr>
          <a:lstStyle/>
          <a:p>
            <a:pPr algn="ctr"/>
            <a:r>
              <a:rPr lang="en-US" sz="4800" dirty="0">
                <a:solidFill>
                  <a:schemeClr val="bg1"/>
                </a:solidFill>
              </a:rPr>
              <a:t>It comes down to framing</a:t>
            </a:r>
          </a:p>
        </p:txBody>
      </p:sp>
      <p:sp>
        <p:nvSpPr>
          <p:cNvPr id="3" name="Content Placeholder 2">
            <a:extLst>
              <a:ext uri="{FF2B5EF4-FFF2-40B4-BE49-F238E27FC236}">
                <a16:creationId xmlns:a16="http://schemas.microsoft.com/office/drawing/2014/main" id="{FEF33931-293B-4193-92BA-6FAAA6CA4134}"/>
              </a:ext>
            </a:extLst>
          </p:cNvPr>
          <p:cNvSpPr>
            <a:spLocks noGrp="1"/>
          </p:cNvSpPr>
          <p:nvPr>
            <p:ph idx="1"/>
          </p:nvPr>
        </p:nvSpPr>
        <p:spPr>
          <a:xfrm>
            <a:off x="3845641" y="2171700"/>
            <a:ext cx="7117634" cy="4210050"/>
          </a:xfrm>
        </p:spPr>
        <p:txBody>
          <a:bodyPr>
            <a:noAutofit/>
          </a:bodyPr>
          <a:lstStyle/>
          <a:p>
            <a:r>
              <a:rPr lang="en-US" sz="2200" dirty="0"/>
              <a:t>Overall, deficit thinking is a framing device; it amounts to viewing a student’s difficulties from a “glass half-empty” perspective.</a:t>
            </a:r>
          </a:p>
          <a:p>
            <a:r>
              <a:rPr lang="en-US" sz="2200" dirty="0"/>
              <a:t>Because deficit thinking focuses so much on a student’s “deficiencies,” while doing little to help with these issues, the student may feel hopeless and overwhelmed, causing them to feel these deficiencies are inherent.  </a:t>
            </a:r>
          </a:p>
          <a:p>
            <a:r>
              <a:rPr lang="en-US" sz="2200" dirty="0"/>
              <a:t>Educational instructors can assist students with disadvantaged and marginalized circumstances by focusing on their strengths and how to use them to improve their academic accomplishments.</a:t>
            </a:r>
          </a:p>
        </p:txBody>
      </p:sp>
      <p:sp>
        <p:nvSpPr>
          <p:cNvPr id="20" name="Rectangle 19">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173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Empty speech bubbles">
            <a:extLst>
              <a:ext uri="{FF2B5EF4-FFF2-40B4-BE49-F238E27FC236}">
                <a16:creationId xmlns:a16="http://schemas.microsoft.com/office/drawing/2014/main" id="{169F5AB7-0ADB-458A-BA3F-26C5A5D356D1}"/>
              </a:ext>
            </a:extLst>
          </p:cNvPr>
          <p:cNvPicPr>
            <a:picLocks noChangeAspect="1"/>
          </p:cNvPicPr>
          <p:nvPr/>
        </p:nvPicPr>
        <p:blipFill rotWithShape="1">
          <a:blip r:embed="rId2">
            <a:duotone>
              <a:prstClr val="black"/>
              <a:schemeClr val="tx2">
                <a:tint val="45000"/>
                <a:satMod val="400000"/>
              </a:schemeClr>
            </a:duotone>
          </a:blip>
          <a:srcRect t="5516" b="10215"/>
          <a:stretch/>
        </p:blipFill>
        <p:spPr>
          <a:xfrm>
            <a:off x="20" y="-91430"/>
            <a:ext cx="12191980" cy="6857990"/>
          </a:xfrm>
          <a:prstGeom prst="rect">
            <a:avLst/>
          </a:prstGeom>
        </p:spPr>
      </p:pic>
      <p:sp>
        <p:nvSpPr>
          <p:cNvPr id="27" name="Rectangle 26">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AB1081D7-2BFF-4A35-BDCA-E27B65CEBFEE}"/>
              </a:ext>
            </a:extLst>
          </p:cNvPr>
          <p:cNvSpPr>
            <a:spLocks noGrp="1"/>
          </p:cNvSpPr>
          <p:nvPr>
            <p:ph type="title"/>
          </p:nvPr>
        </p:nvSpPr>
        <p:spPr>
          <a:xfrm>
            <a:off x="3819525" y="114300"/>
            <a:ext cx="7015623" cy="1308736"/>
          </a:xfrm>
        </p:spPr>
        <p:txBody>
          <a:bodyPr>
            <a:normAutofit/>
          </a:bodyPr>
          <a:lstStyle/>
          <a:p>
            <a:pPr algn="ctr"/>
            <a:r>
              <a:rPr lang="en-US" sz="4800" dirty="0">
                <a:solidFill>
                  <a:schemeClr val="tx1">
                    <a:lumMod val="85000"/>
                    <a:lumOff val="15000"/>
                  </a:schemeClr>
                </a:solidFill>
              </a:rPr>
              <a:t>Examples of deficit thinking</a:t>
            </a:r>
          </a:p>
        </p:txBody>
      </p:sp>
      <p:sp>
        <p:nvSpPr>
          <p:cNvPr id="3" name="Content Placeholder 2">
            <a:extLst>
              <a:ext uri="{FF2B5EF4-FFF2-40B4-BE49-F238E27FC236}">
                <a16:creationId xmlns:a16="http://schemas.microsoft.com/office/drawing/2014/main" id="{539AF40E-1113-44C9-AD3C-D9A116BCCB27}"/>
              </a:ext>
            </a:extLst>
          </p:cNvPr>
          <p:cNvSpPr>
            <a:spLocks noGrp="1"/>
          </p:cNvSpPr>
          <p:nvPr>
            <p:ph idx="1"/>
          </p:nvPr>
        </p:nvSpPr>
        <p:spPr>
          <a:xfrm>
            <a:off x="4050889" y="1514476"/>
            <a:ext cx="6921911" cy="4684712"/>
          </a:xfrm>
        </p:spPr>
        <p:txBody>
          <a:bodyPr>
            <a:normAutofit/>
          </a:bodyPr>
          <a:lstStyle/>
          <a:p>
            <a:r>
              <a:rPr lang="en-US" sz="2400" dirty="0"/>
              <a:t>“Her parents never taught her discipline.”</a:t>
            </a:r>
          </a:p>
          <a:p>
            <a:pPr marL="0" indent="0">
              <a:buNone/>
            </a:pPr>
            <a:endParaRPr lang="en-US" sz="2400" dirty="0"/>
          </a:p>
          <a:p>
            <a:r>
              <a:rPr lang="en-US" sz="2400" dirty="0"/>
              <a:t>“He doesn’t get enough attention at home, so he tries to get attention in class.”</a:t>
            </a:r>
          </a:p>
          <a:p>
            <a:pPr marL="0" indent="0">
              <a:buNone/>
            </a:pPr>
            <a:endParaRPr lang="en-US" sz="2400" dirty="0"/>
          </a:p>
          <a:p>
            <a:r>
              <a:rPr lang="en-US" sz="2400" dirty="0"/>
              <a:t>“The material is so far over their head, so they get frustrated when they try to study.”</a:t>
            </a:r>
          </a:p>
          <a:p>
            <a:pPr marL="0" indent="0">
              <a:buNone/>
            </a:pPr>
            <a:endParaRPr lang="en-US" sz="2400" dirty="0"/>
          </a:p>
          <a:p>
            <a:r>
              <a:rPr lang="en-US" sz="2400" dirty="0"/>
              <a:t>“He has a chaotic home life, so he can’t study enough.”</a:t>
            </a:r>
          </a:p>
        </p:txBody>
      </p:sp>
      <p:sp>
        <p:nvSpPr>
          <p:cNvPr id="29" name="Rectangle 28">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9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47B8F1-F5BC-4FBE-9FDD-92AA0D341A46}"/>
              </a:ext>
            </a:extLst>
          </p:cNvPr>
          <p:cNvSpPr>
            <a:spLocks noGrp="1"/>
          </p:cNvSpPr>
          <p:nvPr>
            <p:ph type="title"/>
          </p:nvPr>
        </p:nvSpPr>
        <p:spPr>
          <a:xfrm>
            <a:off x="838200" y="704088"/>
            <a:ext cx="3529953" cy="2980944"/>
          </a:xfrm>
        </p:spPr>
        <p:txBody>
          <a:bodyPr>
            <a:normAutofit/>
          </a:bodyPr>
          <a:lstStyle/>
          <a:p>
            <a:r>
              <a:rPr lang="en-US" sz="4100" dirty="0">
                <a:solidFill>
                  <a:schemeClr val="bg1"/>
                </a:solidFill>
              </a:rPr>
              <a:t>How can we improve the line of thinking in these situations?</a:t>
            </a:r>
          </a:p>
        </p:txBody>
      </p:sp>
      <p:sp>
        <p:nvSpPr>
          <p:cNvPr id="3" name="Content Placeholder 2">
            <a:extLst>
              <a:ext uri="{FF2B5EF4-FFF2-40B4-BE49-F238E27FC236}">
                <a16:creationId xmlns:a16="http://schemas.microsoft.com/office/drawing/2014/main" id="{12C1A214-ED06-417B-9689-2D3BF01FECC8}"/>
              </a:ext>
            </a:extLst>
          </p:cNvPr>
          <p:cNvSpPr>
            <a:spLocks noGrp="1"/>
          </p:cNvSpPr>
          <p:nvPr>
            <p:ph idx="1"/>
          </p:nvPr>
        </p:nvSpPr>
        <p:spPr>
          <a:xfrm>
            <a:off x="6212410" y="314325"/>
            <a:ext cx="5436665" cy="6267450"/>
          </a:xfrm>
        </p:spPr>
        <p:txBody>
          <a:bodyPr anchor="ctr">
            <a:normAutofit/>
          </a:bodyPr>
          <a:lstStyle/>
          <a:p>
            <a:r>
              <a:rPr lang="en-US" sz="2200" dirty="0"/>
              <a:t>“Her parents never taught her discipline.”</a:t>
            </a:r>
          </a:p>
          <a:p>
            <a:r>
              <a:rPr lang="en-US" sz="2200" dirty="0">
                <a:solidFill>
                  <a:srgbClr val="FF0000"/>
                </a:solidFill>
              </a:rPr>
              <a:t>“She might benefit from a ‘Study Skills’ tutorial.”</a:t>
            </a:r>
          </a:p>
          <a:p>
            <a:r>
              <a:rPr lang="en-US" sz="2200" dirty="0"/>
              <a:t>“He doesn’t get enough attention at home, so he tries to get attention in class.”</a:t>
            </a:r>
          </a:p>
          <a:p>
            <a:r>
              <a:rPr lang="en-US" sz="2200" dirty="0">
                <a:solidFill>
                  <a:srgbClr val="FF0000"/>
                </a:solidFill>
              </a:rPr>
              <a:t>“He needs opportunities in the classroom where he can lead a project or task.”</a:t>
            </a:r>
          </a:p>
          <a:p>
            <a:r>
              <a:rPr lang="en-US" sz="2200" dirty="0"/>
              <a:t>“The material is so far over their head, so they get frustrated when they try to study.”</a:t>
            </a:r>
          </a:p>
          <a:p>
            <a:r>
              <a:rPr lang="en-US" sz="2200" dirty="0">
                <a:solidFill>
                  <a:srgbClr val="FF0000"/>
                </a:solidFill>
              </a:rPr>
              <a:t>“We need to make sure they are learning background material they need to understand the concept.”</a:t>
            </a:r>
          </a:p>
          <a:p>
            <a:r>
              <a:rPr lang="en-US" sz="2200" dirty="0"/>
              <a:t>“He has a chaotic home life, so he can’t study enough.”</a:t>
            </a:r>
          </a:p>
          <a:p>
            <a:r>
              <a:rPr lang="en-US" sz="2200" dirty="0">
                <a:solidFill>
                  <a:srgbClr val="FF0000"/>
                </a:solidFill>
              </a:rPr>
              <a:t>“He might benefit from a structured environment in class.”</a:t>
            </a:r>
          </a:p>
          <a:p>
            <a:endParaRPr lang="en-US" sz="2000" dirty="0"/>
          </a:p>
        </p:txBody>
      </p:sp>
    </p:spTree>
    <p:extLst>
      <p:ext uri="{BB962C8B-B14F-4D97-AF65-F5344CB8AC3E}">
        <p14:creationId xmlns:p14="http://schemas.microsoft.com/office/powerpoint/2010/main" val="387992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White bulbs with a yellow one standing out">
            <a:extLst>
              <a:ext uri="{FF2B5EF4-FFF2-40B4-BE49-F238E27FC236}">
                <a16:creationId xmlns:a16="http://schemas.microsoft.com/office/drawing/2014/main" id="{B10A0FBF-BBC2-4579-9BDA-4166FACBAAC1}"/>
              </a:ext>
            </a:extLst>
          </p:cNvPr>
          <p:cNvPicPr>
            <a:picLocks noChangeAspect="1"/>
          </p:cNvPicPr>
          <p:nvPr/>
        </p:nvPicPr>
        <p:blipFill rotWithShape="1">
          <a:blip r:embed="rId2">
            <a:duotone>
              <a:prstClr val="black"/>
              <a:schemeClr val="tx2">
                <a:tint val="45000"/>
                <a:satMod val="400000"/>
              </a:schemeClr>
            </a:duotone>
          </a:blip>
          <a:srcRect b="15730"/>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0BB44B2C-804D-4D8E-94EE-9D9023FDE079}"/>
              </a:ext>
            </a:extLst>
          </p:cNvPr>
          <p:cNvSpPr>
            <a:spLocks noGrp="1"/>
          </p:cNvSpPr>
          <p:nvPr>
            <p:ph type="title"/>
          </p:nvPr>
        </p:nvSpPr>
        <p:spPr>
          <a:xfrm>
            <a:off x="3908014" y="85725"/>
            <a:ext cx="6784259" cy="1828800"/>
          </a:xfrm>
        </p:spPr>
        <p:txBody>
          <a:bodyPr>
            <a:normAutofit/>
          </a:bodyPr>
          <a:lstStyle/>
          <a:p>
            <a:pPr algn="ctr"/>
            <a:r>
              <a:rPr lang="en-US" sz="4800" dirty="0">
                <a:solidFill>
                  <a:schemeClr val="tx1">
                    <a:lumMod val="85000"/>
                    <a:lumOff val="15000"/>
                  </a:schemeClr>
                </a:solidFill>
              </a:rPr>
              <a:t>Deficit thinking and a </a:t>
            </a:r>
            <a:br>
              <a:rPr lang="en-US" sz="4800" dirty="0">
                <a:solidFill>
                  <a:schemeClr val="tx1">
                    <a:lumMod val="85000"/>
                    <a:lumOff val="15000"/>
                  </a:schemeClr>
                </a:solidFill>
              </a:rPr>
            </a:br>
            <a:r>
              <a:rPr lang="en-US" sz="4800" dirty="0">
                <a:solidFill>
                  <a:schemeClr val="tx1">
                    <a:lumMod val="85000"/>
                    <a:lumOff val="15000"/>
                  </a:schemeClr>
                </a:solidFill>
              </a:rPr>
              <a:t>fixed mindset</a:t>
            </a:r>
          </a:p>
        </p:txBody>
      </p:sp>
      <p:sp>
        <p:nvSpPr>
          <p:cNvPr id="3" name="Content Placeholder 2">
            <a:extLst>
              <a:ext uri="{FF2B5EF4-FFF2-40B4-BE49-F238E27FC236}">
                <a16:creationId xmlns:a16="http://schemas.microsoft.com/office/drawing/2014/main" id="{04505C02-0E97-4EEA-85AD-99C3FD06B6BA}"/>
              </a:ext>
            </a:extLst>
          </p:cNvPr>
          <p:cNvSpPr>
            <a:spLocks noGrp="1"/>
          </p:cNvSpPr>
          <p:nvPr>
            <p:ph idx="1"/>
          </p:nvPr>
        </p:nvSpPr>
        <p:spPr>
          <a:xfrm>
            <a:off x="4050889" y="1762125"/>
            <a:ext cx="6784259" cy="4914900"/>
          </a:xfrm>
        </p:spPr>
        <p:txBody>
          <a:bodyPr>
            <a:normAutofit/>
          </a:bodyPr>
          <a:lstStyle/>
          <a:p>
            <a:r>
              <a:rPr lang="en-US" sz="2200" dirty="0"/>
              <a:t>Deficit thinking can cause students to develop a fixed mindset of their academic potential.  The fixed mindset assumes there is a limit to one’s academic abilities. </a:t>
            </a:r>
          </a:p>
          <a:p>
            <a:r>
              <a:rPr lang="en-US" sz="2200" dirty="0"/>
              <a:t>What is the difference between a fixed mindset and deficit thinking?</a:t>
            </a:r>
          </a:p>
          <a:p>
            <a:pPr lvl="1"/>
            <a:r>
              <a:rPr lang="en-US" sz="2200" dirty="0"/>
              <a:t>Deficit thinking is a different person’s view of a student’s ability—usually educational professionals, but can also be other students, friends and family members.</a:t>
            </a:r>
          </a:p>
          <a:p>
            <a:pPr lvl="1"/>
            <a:r>
              <a:rPr lang="en-US" sz="2200" dirty="0"/>
              <a:t>A fixed mindset is a student’s view of their own ability.</a:t>
            </a:r>
          </a:p>
          <a:p>
            <a:r>
              <a:rPr lang="en-US" sz="2200" dirty="0"/>
              <a:t>A fixed mindset leads to students’ believing they are incapable of learning material beyond a certain point.</a:t>
            </a:r>
          </a:p>
          <a:p>
            <a:pPr lvl="1"/>
            <a:endParaRPr lang="en-US" sz="2000" dirty="0"/>
          </a:p>
        </p:txBody>
      </p:sp>
      <p:sp>
        <p:nvSpPr>
          <p:cNvPr id="29" name="Rectangle 28">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691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F6C3DF-339C-45BD-8836-3196C253B389}"/>
              </a:ext>
            </a:extLst>
          </p:cNvPr>
          <p:cNvSpPr>
            <a:spLocks noGrp="1"/>
          </p:cNvSpPr>
          <p:nvPr>
            <p:ph type="title"/>
          </p:nvPr>
        </p:nvSpPr>
        <p:spPr>
          <a:xfrm>
            <a:off x="3972560" y="266464"/>
            <a:ext cx="7680960" cy="1338696"/>
          </a:xfrm>
        </p:spPr>
        <p:txBody>
          <a:bodyPr>
            <a:normAutofit/>
          </a:bodyPr>
          <a:lstStyle/>
          <a:p>
            <a:r>
              <a:rPr lang="en-US" dirty="0"/>
              <a:t>Fixed mindset vs Growth mindset</a:t>
            </a:r>
          </a:p>
        </p:txBody>
      </p:sp>
      <p:pic>
        <p:nvPicPr>
          <p:cNvPr id="14" name="Picture 13" descr="Light bulb on yellow background with sketched light beams and cord">
            <a:extLst>
              <a:ext uri="{FF2B5EF4-FFF2-40B4-BE49-F238E27FC236}">
                <a16:creationId xmlns:a16="http://schemas.microsoft.com/office/drawing/2014/main" id="{AFEB70A8-BB61-45DF-8020-2ABD6232CDCE}"/>
              </a:ext>
            </a:extLst>
          </p:cNvPr>
          <p:cNvPicPr>
            <a:picLocks noChangeAspect="1"/>
          </p:cNvPicPr>
          <p:nvPr/>
        </p:nvPicPr>
        <p:blipFill rotWithShape="1">
          <a:blip r:embed="rId2"/>
          <a:srcRect l="55293" r="1103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0F2AAFCF-2E86-4434-B43E-7CE0543DD990}"/>
              </a:ext>
            </a:extLst>
          </p:cNvPr>
          <p:cNvSpPr>
            <a:spLocks noGrp="1"/>
          </p:cNvSpPr>
          <p:nvPr>
            <p:ph idx="1"/>
          </p:nvPr>
        </p:nvSpPr>
        <p:spPr>
          <a:xfrm>
            <a:off x="4165600" y="1613014"/>
            <a:ext cx="7376160" cy="5123066"/>
          </a:xfrm>
        </p:spPr>
        <p:txBody>
          <a:bodyPr anchor="t">
            <a:normAutofit/>
          </a:bodyPr>
          <a:lstStyle/>
          <a:p>
            <a:r>
              <a:rPr lang="en-US" sz="2200" dirty="0"/>
              <a:t>When a student has a fixed mindset, they end up limiting their own potential to learn.</a:t>
            </a:r>
          </a:p>
          <a:p>
            <a:pPr marL="0" indent="0">
              <a:buNone/>
            </a:pPr>
            <a:endParaRPr lang="en-US" sz="2200" dirty="0"/>
          </a:p>
          <a:p>
            <a:r>
              <a:rPr lang="en-US" sz="2200" dirty="0"/>
              <a:t>If the student’s perspective is changed to focus on their growth as a student, they usually have better academic outcomes.</a:t>
            </a:r>
          </a:p>
          <a:p>
            <a:pPr marL="0" indent="0">
              <a:buNone/>
            </a:pPr>
            <a:endParaRPr lang="en-US" sz="2200" dirty="0"/>
          </a:p>
          <a:p>
            <a:r>
              <a:rPr lang="en-US" sz="2200" dirty="0"/>
              <a:t>This perspective on one’s potential is known as a growth mindset.</a:t>
            </a:r>
          </a:p>
          <a:p>
            <a:pPr marL="0" indent="0">
              <a:buNone/>
            </a:pPr>
            <a:endParaRPr lang="en-US" sz="2200" dirty="0"/>
          </a:p>
          <a:p>
            <a:r>
              <a:rPr lang="en-US" sz="2200" dirty="0"/>
              <a:t>Changing a student’s views of their potential from a fixed to growth mindset should be a primary goal of students themselves, and EVERYONE WHO SUPPORTS THEM.</a:t>
            </a:r>
          </a:p>
        </p:txBody>
      </p:sp>
    </p:spTree>
    <p:extLst>
      <p:ext uri="{BB962C8B-B14F-4D97-AF65-F5344CB8AC3E}">
        <p14:creationId xmlns:p14="http://schemas.microsoft.com/office/powerpoint/2010/main" val="20451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DDC2BC-3E27-41F9-926F-F25869D9B9B5}"/>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How do we change the fixed mindset perspective?</a:t>
            </a:r>
          </a:p>
        </p:txBody>
      </p:sp>
      <p:sp>
        <p:nvSpPr>
          <p:cNvPr id="3" name="Content Placeholder 2">
            <a:extLst>
              <a:ext uri="{FF2B5EF4-FFF2-40B4-BE49-F238E27FC236}">
                <a16:creationId xmlns:a16="http://schemas.microsoft.com/office/drawing/2014/main" id="{F19C4F24-BD78-4E80-B071-49828864C43C}"/>
              </a:ext>
            </a:extLst>
          </p:cNvPr>
          <p:cNvSpPr>
            <a:spLocks noGrp="1"/>
          </p:cNvSpPr>
          <p:nvPr>
            <p:ph idx="1"/>
          </p:nvPr>
        </p:nvSpPr>
        <p:spPr>
          <a:xfrm>
            <a:off x="5358384" y="386080"/>
            <a:ext cx="6024654" cy="6024880"/>
          </a:xfrm>
        </p:spPr>
        <p:txBody>
          <a:bodyPr anchor="ctr">
            <a:normAutofit fontScale="92500"/>
          </a:bodyPr>
          <a:lstStyle/>
          <a:p>
            <a:r>
              <a:rPr lang="en-US" sz="2400" dirty="0"/>
              <a:t>Here are examples of what a student with a fixed mindset might say.  How can we help them change from a fixed to a growth perspective?</a:t>
            </a:r>
          </a:p>
          <a:p>
            <a:pPr marL="0" indent="0">
              <a:buNone/>
            </a:pPr>
            <a:endParaRPr lang="en-US" sz="2400" dirty="0"/>
          </a:p>
          <a:p>
            <a:r>
              <a:rPr lang="en-US" sz="2400" dirty="0"/>
              <a:t>“I’m not good at math.”</a:t>
            </a:r>
          </a:p>
          <a:p>
            <a:pPr marL="0" indent="0">
              <a:buNone/>
            </a:pPr>
            <a:endParaRPr lang="en-US" sz="2400" dirty="0"/>
          </a:p>
          <a:p>
            <a:r>
              <a:rPr lang="en-US" sz="2400" dirty="0"/>
              <a:t>“I can’t write this type of paper.”</a:t>
            </a:r>
          </a:p>
          <a:p>
            <a:pPr marL="0" indent="0">
              <a:buNone/>
            </a:pPr>
            <a:endParaRPr lang="en-US" sz="2400" dirty="0"/>
          </a:p>
          <a:p>
            <a:r>
              <a:rPr lang="en-US" sz="2400" dirty="0"/>
              <a:t>“My chemistry homework is too hard for me.”</a:t>
            </a:r>
          </a:p>
          <a:p>
            <a:pPr marL="0" indent="0">
              <a:buNone/>
            </a:pPr>
            <a:endParaRPr lang="en-US" sz="2400" dirty="0"/>
          </a:p>
          <a:p>
            <a:r>
              <a:rPr lang="en-US" sz="2400" dirty="0"/>
              <a:t>“My instructor said I solved the problem wrong, so I never will get it right.”</a:t>
            </a:r>
          </a:p>
          <a:p>
            <a:pPr marL="0" indent="0">
              <a:buNone/>
            </a:pPr>
            <a:endParaRPr lang="en-US" sz="2400" dirty="0"/>
          </a:p>
          <a:p>
            <a:r>
              <a:rPr lang="en-US" sz="2400" dirty="0"/>
              <a:t>I don’t like my psychology reading because I have never seen these words before.”</a:t>
            </a:r>
          </a:p>
        </p:txBody>
      </p:sp>
    </p:spTree>
    <p:extLst>
      <p:ext uri="{BB962C8B-B14F-4D97-AF65-F5344CB8AC3E}">
        <p14:creationId xmlns:p14="http://schemas.microsoft.com/office/powerpoint/2010/main" val="111752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2166</TotalTime>
  <Words>1020</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Century Schoolbook</vt:lpstr>
      <vt:lpstr>Office Theme</vt:lpstr>
      <vt:lpstr>Deficit Thinking and a Growth Mindset</vt:lpstr>
      <vt:lpstr>What is deficit thinking?</vt:lpstr>
      <vt:lpstr>Why is deficit thinking #problematic?</vt:lpstr>
      <vt:lpstr>It comes down to framing</vt:lpstr>
      <vt:lpstr>Examples of deficit thinking</vt:lpstr>
      <vt:lpstr>How can we improve the line of thinking in these situations?</vt:lpstr>
      <vt:lpstr>Deficit thinking and a  fixed mindset</vt:lpstr>
      <vt:lpstr>Fixed mindset vs Growth mindset</vt:lpstr>
      <vt:lpstr>How do we change the fixed mindset perspective?</vt:lpstr>
      <vt:lpstr>How do we change the fixed mindset perspective?</vt:lpstr>
      <vt:lpstr>Key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Deficit Thinking and a Growth Mindset.</dc:title>
  <dc:creator>Joseph Magliocca</dc:creator>
  <cp:lastModifiedBy>Cynthia Magliocca</cp:lastModifiedBy>
  <cp:revision>17</cp:revision>
  <dcterms:created xsi:type="dcterms:W3CDTF">2021-09-22T20:15:20Z</dcterms:created>
  <dcterms:modified xsi:type="dcterms:W3CDTF">2021-10-03T19:03:53Z</dcterms:modified>
</cp:coreProperties>
</file>