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402" r:id="rId3"/>
    <p:sldId id="403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402"/>
            <p14:sldId id="403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437" autoAdjust="0"/>
  </p:normalViewPr>
  <p:slideViewPr>
    <p:cSldViewPr snapToGrid="0">
      <p:cViewPr varScale="1">
        <p:scale>
          <a:sx n="61" d="100"/>
          <a:sy n="61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JavaScript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/>
              <a:t>Information Technology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 Controls and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Accessing Other Types of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 err="1"/>
              <a:t>document.getElementById</a:t>
            </a:r>
            <a:r>
              <a:rPr lang="en-US" b="1" dirty="0"/>
              <a:t>(</a:t>
            </a:r>
            <a:r>
              <a:rPr lang="en-US" b="1" dirty="0" err="1"/>
              <a:t>elementId</a:t>
            </a:r>
            <a:r>
              <a:rPr lang="en-US" b="1" dirty="0"/>
              <a:t>: string) </a:t>
            </a:r>
            <a:r>
              <a:rPr lang="en-US" dirty="0"/>
              <a:t>is not used only for accessing HTML form elements.  We can use it to access any HTML element that has been assigned an id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8385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Getting/Setting Content Contained in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used to get or set the HTML markup contained within the element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there!&lt;/p&gt;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paragraphInnerHTML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“Goodbye!”;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24FD791-B2D2-4A7A-810E-00972B5A24FF}"/>
              </a:ext>
            </a:extLst>
          </p:cNvPr>
          <p:cNvSpPr/>
          <p:nvPr/>
        </p:nvSpPr>
        <p:spPr>
          <a:xfrm>
            <a:off x="8619565" y="3523129"/>
            <a:ext cx="3330388" cy="1008530"/>
          </a:xfrm>
          <a:prstGeom prst="wedgeRectCallout">
            <a:avLst>
              <a:gd name="adj1" fmla="val -76828"/>
              <a:gd name="adj2" fmla="val -25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current value in the paragraph.  </a:t>
            </a:r>
            <a:r>
              <a:rPr lang="en-US" dirty="0" err="1"/>
              <a:t>paragraphInnerHTML</a:t>
            </a:r>
            <a:r>
              <a:rPr lang="en-US" dirty="0"/>
              <a:t> will be “Hello there!”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FFAC2D6-E577-40CC-9DC0-60906AC90024}"/>
              </a:ext>
            </a:extLst>
          </p:cNvPr>
          <p:cNvSpPr/>
          <p:nvPr/>
        </p:nvSpPr>
        <p:spPr>
          <a:xfrm>
            <a:off x="6687672" y="4740367"/>
            <a:ext cx="3330388" cy="652929"/>
          </a:xfrm>
          <a:prstGeom prst="wedgeRectCallout">
            <a:avLst>
              <a:gd name="adj1" fmla="val -74809"/>
              <a:gd name="adj2" fmla="val -57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value of </a:t>
            </a:r>
            <a:r>
              <a:rPr lang="en-US" dirty="0" err="1"/>
              <a:t>myParagraph</a:t>
            </a:r>
            <a:r>
              <a:rPr lang="en-US" dirty="0"/>
              <a:t> to “Goodbye!”</a:t>
            </a:r>
          </a:p>
        </p:txBody>
      </p:sp>
    </p:spTree>
    <p:extLst>
      <p:ext uri="{BB962C8B-B14F-4D97-AF65-F5344CB8AC3E}">
        <p14:creationId xmlns:p14="http://schemas.microsoft.com/office/powerpoint/2010/main" val="227908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600" dirty="0">
                <a:cs typeface="Courier New" panose="02070309020205020404" pitchFamily="49" charset="0"/>
              </a:rPr>
              <a:t>Two common approaches to be notified of DOM events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 err="1">
                <a:cs typeface="Courier New" panose="02070309020205020404" pitchFamily="49" charset="0"/>
              </a:rPr>
              <a:t>onevent</a:t>
            </a:r>
            <a:r>
              <a:rPr lang="en-US" sz="3600" dirty="0">
                <a:cs typeface="Courier New" panose="02070309020205020404" pitchFamily="49" charset="0"/>
              </a:rPr>
              <a:t> handlers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cs typeface="Courier New" panose="02070309020205020404" pitchFamily="49" charset="0"/>
              </a:rPr>
              <a:t>addEventListner</a:t>
            </a:r>
            <a:r>
              <a:rPr lang="en-US" sz="3600" dirty="0"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653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onevent</a:t>
            </a:r>
            <a:r>
              <a:rPr lang="en-US" sz="4000" dirty="0"/>
              <a:t>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66903"/>
            <a:ext cx="10547873" cy="4391849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properties on certain DOM elements to manage how that element reacts to events.  </a:t>
            </a:r>
            <a:r>
              <a:rPr lang="en-US" dirty="0" err="1"/>
              <a:t>Ie</a:t>
            </a:r>
            <a:r>
              <a:rPr lang="en-US" dirty="0"/>
              <a:t>:  onclick, </a:t>
            </a:r>
            <a:r>
              <a:rPr lang="en-US" dirty="0" err="1"/>
              <a:t>onfocus</a:t>
            </a:r>
            <a:r>
              <a:rPr lang="en-US" dirty="0"/>
              <a:t>, </a:t>
            </a:r>
            <a:r>
              <a:rPr lang="en-US" dirty="0" err="1"/>
              <a:t>onkeypress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alert(‘Hello’);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&lt;button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onclick=“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()” /&gt;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&lt;button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’).onclick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6477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addEventListner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66903"/>
            <a:ext cx="10547873" cy="4364955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Sets up a function that will be called whenever the specified event is delivered to the target (element)</a:t>
            </a:r>
          </a:p>
          <a:p>
            <a:pPr marL="0" lvl="0" indent="0">
              <a:buNone/>
            </a:pPr>
            <a:r>
              <a:rPr lang="en-US" dirty="0"/>
              <a:t>	syntax: </a:t>
            </a:r>
            <a:r>
              <a:rPr lang="en-US" dirty="0" err="1"/>
              <a:t>target.addEventListner</a:t>
            </a:r>
            <a:r>
              <a:rPr lang="en-US" dirty="0"/>
              <a:t>(type, listener)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alert(‘Hello’);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&lt;button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button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8280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39159" y="329711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856133" y="4022490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Repo </a:t>
            </a:r>
            <a:r>
              <a:rPr lang="en-US" sz="2400" b="1" dirty="0" smtClean="0"/>
              <a:t>JavaScriptProgrammingEx8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a new JavaScript </a:t>
            </a:r>
            <a:r>
              <a:rPr lang="en-US" sz="2200" b="1" dirty="0" smtClean="0"/>
              <a:t>app.js </a:t>
            </a:r>
            <a:r>
              <a:rPr lang="en-US" sz="2200" dirty="0" smtClean="0"/>
              <a:t>file and </a:t>
            </a:r>
            <a:r>
              <a:rPr lang="en-US" sz="2200" b="1" dirty="0" smtClean="0"/>
              <a:t>index.html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a reference to </a:t>
            </a:r>
            <a:r>
              <a:rPr lang="en-US" sz="2200" b="1" dirty="0" smtClean="0"/>
              <a:t>app.js </a:t>
            </a:r>
            <a:r>
              <a:rPr lang="en-US" sz="2200" dirty="0" smtClean="0"/>
              <a:t>in</a:t>
            </a:r>
            <a:r>
              <a:rPr lang="en-US" sz="2200" b="1" dirty="0" smtClean="0"/>
              <a:t> index.html</a:t>
            </a:r>
            <a:endParaRPr lang="en-US" sz="2200" dirty="0" smtClean="0"/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64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0" y="1161382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1033128" y="49252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HTML Controls and Events</a:t>
            </a:r>
          </a:p>
        </p:txBody>
      </p:sp>
    </p:spTree>
    <p:extLst>
      <p:ext uri="{BB962C8B-B14F-4D97-AF65-F5344CB8AC3E}">
        <p14:creationId xmlns:p14="http://schemas.microsoft.com/office/powerpoint/2010/main" val="3166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API (Application Programming Interface) for HTML and XML documents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Defines the logical structure of documents and the way a document is accessed and manipulated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with it, developers can create and build documents, navigate their structure, and add/modify/delete elements and content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362181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3200" dirty="0"/>
              <a:t>interface that represents a web page loaded in our browser and serves as an entry point into the web page’s content – the DOM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 in simple terms, it is the object  that allows us to work with the DOM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538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elements that are responsible for accepting user input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ie</a:t>
            </a:r>
            <a:r>
              <a:rPr lang="en-US" sz="3200" dirty="0"/>
              <a:t>: Input, Buttons, Checkboxes, Dropdown lists (select), etc.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 these are all objects that are part of the DOM, and we can access them using the Document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293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Accessing HTML Form Elements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 one way to access an HTML Form Element is by using a method on the Document object called </a:t>
            </a:r>
            <a:r>
              <a:rPr lang="en-US" sz="2800" b="1" dirty="0" err="1"/>
              <a:t>getElementById</a:t>
            </a:r>
            <a:r>
              <a:rPr lang="en-US" sz="2800" b="1" dirty="0"/>
              <a:t>()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1" dirty="0" err="1"/>
              <a:t>document.getElementById</a:t>
            </a:r>
            <a:r>
              <a:rPr lang="en-US" sz="2800" b="1" dirty="0"/>
              <a:t>(</a:t>
            </a:r>
            <a:r>
              <a:rPr lang="en-US" sz="2800" b="1" dirty="0" err="1"/>
              <a:t>elementId</a:t>
            </a:r>
            <a:r>
              <a:rPr lang="en-US" sz="2800" b="1" dirty="0"/>
              <a:t>: string) </a:t>
            </a:r>
            <a:r>
              <a:rPr lang="en-US" sz="2800" dirty="0"/>
              <a:t>returns a reference to the element object representing the element whose id property matches the specified string passed into the method.</a:t>
            </a:r>
          </a:p>
          <a:p>
            <a:pPr marL="0" lvl="0" indent="0">
              <a:buNone/>
            </a:pPr>
            <a:r>
              <a:rPr lang="en-US" sz="2800" dirty="0"/>
              <a:t>Example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name=“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id=“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target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6731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DA1486B-2978-4C80-B0E3-4C67570B3C72}"/>
              </a:ext>
            </a:extLst>
          </p:cNvPr>
          <p:cNvSpPr/>
          <p:nvPr/>
        </p:nvSpPr>
        <p:spPr>
          <a:xfrm>
            <a:off x="7853680" y="5192228"/>
            <a:ext cx="3820160" cy="335280"/>
          </a:xfrm>
          <a:prstGeom prst="wedgeRectCallout">
            <a:avLst>
              <a:gd name="adj1" fmla="val -97460"/>
              <a:gd name="adj2" fmla="val 28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 the value from the textbox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Getting/Setting Contents Stored in HTML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349416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document.getElementById</a:t>
            </a:r>
            <a:r>
              <a:rPr lang="en-US" b="1" dirty="0"/>
              <a:t>(</a:t>
            </a:r>
            <a:r>
              <a:rPr lang="en-US" b="1" dirty="0" err="1"/>
              <a:t>elementId</a:t>
            </a:r>
            <a:r>
              <a:rPr lang="en-US" b="1" dirty="0"/>
              <a:t>: string) </a:t>
            </a:r>
            <a:r>
              <a:rPr lang="en-US" dirty="0"/>
              <a:t>returns a reference to the html form element, not what is actually stored in the element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to retrieve or set the content that is stored in the element, we need to use properties of that specific element type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Textbox (input type=”text”) – the </a:t>
            </a:r>
            <a:r>
              <a:rPr lang="en-US" b="1" dirty="0"/>
              <a:t>value</a:t>
            </a:r>
            <a:r>
              <a:rPr lang="en-US" dirty="0"/>
              <a:t> property holds the data stored in the input of type text element.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name=“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id=“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‘Fred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27BB701-15AE-47FB-BE75-2181D0B3009C}"/>
              </a:ext>
            </a:extLst>
          </p:cNvPr>
          <p:cNvSpPr/>
          <p:nvPr/>
        </p:nvSpPr>
        <p:spPr>
          <a:xfrm>
            <a:off x="8636000" y="5709920"/>
            <a:ext cx="2885440" cy="406400"/>
          </a:xfrm>
          <a:prstGeom prst="wedgeRectCallout">
            <a:avLst>
              <a:gd name="adj1" fmla="val -127180"/>
              <a:gd name="adj2" fmla="val 6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 the value of a textbox</a:t>
            </a:r>
          </a:p>
        </p:txBody>
      </p:sp>
    </p:spTree>
    <p:extLst>
      <p:ext uri="{BB962C8B-B14F-4D97-AF65-F5344CB8AC3E}">
        <p14:creationId xmlns:p14="http://schemas.microsoft.com/office/powerpoint/2010/main" val="28835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Getting/Setting Contents Stored in HTML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349416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Checkbox (input type=”checkbox”) – the checked property is Boolean.  It is true if the checkbox is checked, and false if it is not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type=“checkbox” name=“active” id=“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activeCheckbox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activeCheckbox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activeCheckbox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let active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activeCheckbox.checked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activeCheckbox.checked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27BB701-15AE-47FB-BE75-2181D0B3009C}"/>
              </a:ext>
            </a:extLst>
          </p:cNvPr>
          <p:cNvSpPr/>
          <p:nvPr/>
        </p:nvSpPr>
        <p:spPr>
          <a:xfrm>
            <a:off x="8559800" y="4958080"/>
            <a:ext cx="2885440" cy="553720"/>
          </a:xfrm>
          <a:prstGeom prst="wedgeRectCallout">
            <a:avLst>
              <a:gd name="adj1" fmla="val -134575"/>
              <a:gd name="adj2" fmla="val -135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“check” the </a:t>
            </a:r>
            <a:r>
              <a:rPr lang="en-US" dirty="0" err="1"/>
              <a:t>activeCheckbox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DA1486B-2978-4C80-B0E3-4C67570B3C72}"/>
              </a:ext>
            </a:extLst>
          </p:cNvPr>
          <p:cNvSpPr/>
          <p:nvPr/>
        </p:nvSpPr>
        <p:spPr>
          <a:xfrm>
            <a:off x="7914640" y="3784600"/>
            <a:ext cx="3820160" cy="553720"/>
          </a:xfrm>
          <a:prstGeom prst="wedgeRectCallout">
            <a:avLst>
              <a:gd name="adj1" fmla="val -74322"/>
              <a:gd name="adj2" fmla="val -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– if checkbox is checked, active will equal true</a:t>
            </a:r>
          </a:p>
        </p:txBody>
      </p:sp>
    </p:spTree>
    <p:extLst>
      <p:ext uri="{BB962C8B-B14F-4D97-AF65-F5344CB8AC3E}">
        <p14:creationId xmlns:p14="http://schemas.microsoft.com/office/powerpoint/2010/main" val="35781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Getting/Setting Contents Stored in HTML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349416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400" dirty="0"/>
              <a:t>Dropdown list (select)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selectedIndex</a:t>
            </a:r>
            <a:r>
              <a:rPr lang="en-US" sz="1400" dirty="0"/>
              <a:t> property – index of the selected item in a dropdown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options property – contains a list of &lt;option&gt; elements contained within the &lt;select&gt;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selectedOptions</a:t>
            </a:r>
            <a:r>
              <a:rPr lang="en-US" sz="1400" dirty="0"/>
              <a:t> property – contains a list of &lt;option&gt; elements contained within the &lt;select&gt; element that are currently selected</a:t>
            </a:r>
          </a:p>
          <a:p>
            <a:pPr marL="0" lvl="0" indent="0">
              <a:buNone/>
            </a:pPr>
            <a:r>
              <a:rPr lang="en-US" dirty="0"/>
              <a:t>Example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id=“courses”&gt;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&lt;option value=“5”&gt;JavaScript&lt;/option&gt;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&lt;option value=“6”&gt;OOP&lt;/option&gt;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&lt;option value=“7”&gt;Angular&lt;/option&gt;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&lt;/select&gt;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courseDropDown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(‘courses’);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courseDropDown.selectedIndex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courseDropDown.options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].value;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courseDropDown.options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].text;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DA1486B-2978-4C80-B0E3-4C67570B3C72}"/>
              </a:ext>
            </a:extLst>
          </p:cNvPr>
          <p:cNvSpPr/>
          <p:nvPr/>
        </p:nvSpPr>
        <p:spPr>
          <a:xfrm>
            <a:off x="7914640" y="3784600"/>
            <a:ext cx="3820160" cy="856344"/>
          </a:xfrm>
          <a:prstGeom prst="wedgeRectCallout">
            <a:avLst>
              <a:gd name="adj1" fmla="val -62924"/>
              <a:gd name="adj2" fmla="val 116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 the “value” of the selected course option.  If OOP was chosen, the value would be 6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5EF8D5-9CFC-4A3F-A971-65960E1AC8AB}"/>
              </a:ext>
            </a:extLst>
          </p:cNvPr>
          <p:cNvSpPr/>
          <p:nvPr/>
        </p:nvSpPr>
        <p:spPr>
          <a:xfrm>
            <a:off x="8034383" y="5101772"/>
            <a:ext cx="3820160" cy="1014548"/>
          </a:xfrm>
          <a:prstGeom prst="wedgeRectCallout">
            <a:avLst>
              <a:gd name="adj1" fmla="val -60644"/>
              <a:gd name="adj2" fmla="val -5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 the “text” of the selected course option.  If OOP was chosen, the text would be OOP</a:t>
            </a:r>
          </a:p>
        </p:txBody>
      </p:sp>
    </p:spTree>
    <p:extLst>
      <p:ext uri="{BB962C8B-B14F-4D97-AF65-F5344CB8AC3E}">
        <p14:creationId xmlns:p14="http://schemas.microsoft.com/office/powerpoint/2010/main" val="84743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35678</TotalTime>
  <Words>974</Words>
  <Application>Microsoft Office PowerPoint</Application>
  <PresentationFormat>Widescreen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Document Object Model (DOM)</vt:lpstr>
      <vt:lpstr>Document Object</vt:lpstr>
      <vt:lpstr>HTML Form Elements</vt:lpstr>
      <vt:lpstr>Accessing HTML Form Elements in JavaScript</vt:lpstr>
      <vt:lpstr>Getting/Setting Contents Stored in HTML Form Elements</vt:lpstr>
      <vt:lpstr>Getting/Setting Contents Stored in HTML Form Elements</vt:lpstr>
      <vt:lpstr>Getting/Setting Contents Stored in HTML Form Elements</vt:lpstr>
      <vt:lpstr>Accessing Other Types of HTML Elements</vt:lpstr>
      <vt:lpstr>Getting/Setting Content Contained in Element</vt:lpstr>
      <vt:lpstr>Events</vt:lpstr>
      <vt:lpstr>onevent Handlers</vt:lpstr>
      <vt:lpstr>addEventListner()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597</cp:revision>
  <dcterms:created xsi:type="dcterms:W3CDTF">2018-06-09T00:51:46Z</dcterms:created>
  <dcterms:modified xsi:type="dcterms:W3CDTF">2020-02-11T14:05:07Z</dcterms:modified>
</cp:coreProperties>
</file>