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67" r:id="rId3"/>
    <p:sldId id="295" r:id="rId4"/>
    <p:sldId id="374" r:id="rId5"/>
    <p:sldId id="375" r:id="rId6"/>
    <p:sldId id="376" r:id="rId7"/>
    <p:sldId id="377" r:id="rId8"/>
    <p:sldId id="378" r:id="rId9"/>
    <p:sldId id="379" r:id="rId10"/>
    <p:sldId id="373" r:id="rId11"/>
    <p:sldId id="380" r:id="rId12"/>
    <p:sldId id="381" r:id="rId13"/>
    <p:sldId id="382" r:id="rId14"/>
    <p:sldId id="383" r:id="rId15"/>
    <p:sldId id="384" r:id="rId16"/>
    <p:sldId id="3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  <p:cmAuthor id="2" name="Cusack, Chris (NBCC Moncton)" initials="CC(M" lastIdx="1" clrIdx="1">
    <p:extLst>
      <p:ext uri="{19B8F6BF-5375-455C-9EA6-DF929625EA0E}">
        <p15:presenceInfo xmlns:p15="http://schemas.microsoft.com/office/powerpoint/2012/main" userId="S-1-5-21-891627797-3904053820-2308693047-177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68621" autoAdjust="0"/>
  </p:normalViewPr>
  <p:slideViewPr>
    <p:cSldViewPr snapToGrid="0">
      <p:cViewPr varScale="1">
        <p:scale>
          <a:sx n="80" d="100"/>
          <a:sy n="80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6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9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18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7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JavaScript Programming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39174"/>
              </p:ext>
            </p:extLst>
          </p:nvPr>
        </p:nvGraphicFramePr>
        <p:xfrm>
          <a:off x="3624941" y="1614590"/>
          <a:ext cx="3959390" cy="369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98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2071992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</a:tblGrid>
              <a:tr h="3379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Reserved</a:t>
                      </a:r>
                      <a:r>
                        <a:rPr lang="en-US" sz="1600" baseline="0" dirty="0" smtClean="0"/>
                        <a:t> Character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\t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Horizontal Tab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\v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Vertical Tab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\0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Nul</a:t>
                      </a:r>
                      <a:r>
                        <a:rPr lang="en-US" sz="1600" dirty="0" smtClean="0"/>
                        <a:t> char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\b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Backspace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61136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\f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 feed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8242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Newline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13688"/>
                  </a:ext>
                </a:extLst>
              </a:tr>
              <a:tr h="2934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Carriage return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627546"/>
                  </a:ext>
                </a:extLst>
              </a:tr>
              <a:tr h="2339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\’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 quote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13369"/>
                  </a:ext>
                </a:extLst>
              </a:tr>
              <a:tr h="2220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\”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 quote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2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Backslash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\\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1875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335280" y="248503"/>
            <a:ext cx="1092327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Reserved Characters that require escape when used in strings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7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10648"/>
              </p:ext>
            </p:extLst>
          </p:nvPr>
        </p:nvGraphicFramePr>
        <p:xfrm>
          <a:off x="1469381" y="1358882"/>
          <a:ext cx="9383865" cy="341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51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1748251">
                  <a:extLst>
                    <a:ext uri="{9D8B030D-6E8A-4147-A177-3AD203B41FA5}">
                      <a16:colId xmlns:a16="http://schemas.microsoft.com/office/drawing/2014/main" val="3805379596"/>
                    </a:ext>
                  </a:extLst>
                </a:gridCol>
                <a:gridCol w="5887363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</a:tblGrid>
              <a:tr h="3379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.length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Property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length of characters in a string as in integer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.substring()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substring() method returns the part of the string between the start and end indexes, or to the end of the string.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substr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</a:t>
                      </a:r>
                      <a:r>
                        <a:rPr lang="en-US" sz="1600" dirty="0" err="1" smtClean="0"/>
                        <a:t>substr</a:t>
                      </a:r>
                      <a:r>
                        <a:rPr lang="en-US" sz="1600" dirty="0" smtClean="0"/>
                        <a:t>() method extracts parts of a string, beginning at the character at the specified position, and returns the specified number of characters.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toUpperCase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the string in all alpha characters in upper case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61136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toLowerCase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the string in all alpha characters in lower case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8242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  <a:r>
                        <a:rPr lang="en-US" sz="1600" dirty="0" err="1" smtClean="0"/>
                        <a:t>indexOf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index of a character(s) in a string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13688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.trim()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Removes leading and trailing whitespace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2541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335280" y="248503"/>
            <a:ext cx="1092327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Methods(Functions) and Properties of string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12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properties and Methods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659163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 = "Chris Cusack";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564" y="1910889"/>
            <a:ext cx="10058400" cy="668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.length Property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651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properties and Methods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659163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 = "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aaaabcdefff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 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e =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d.substring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 1) +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d.substring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(4,9); 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628" y="1922920"/>
            <a:ext cx="10058400" cy="668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.substring(</a:t>
            </a:r>
            <a:r>
              <a:rPr lang="en-US" sz="2800" dirty="0" err="1" smtClean="0"/>
              <a:t>start,end</a:t>
            </a:r>
            <a:r>
              <a:rPr lang="en-US" sz="2800" dirty="0" smtClean="0"/>
              <a:t>?) Method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308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properties and Methods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659163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 = "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abcdeffffg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 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g =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f.substr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 6) +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f.substr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(9,1); 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console.log(g);</a:t>
            </a: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abcdefg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628" y="1922920"/>
            <a:ext cx="10058400" cy="668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.</a:t>
            </a:r>
            <a:r>
              <a:rPr lang="en-US" sz="2800" dirty="0" err="1" smtClean="0"/>
              <a:t>substr</a:t>
            </a:r>
            <a:r>
              <a:rPr lang="en-US" sz="2800" dirty="0" smtClean="0"/>
              <a:t>(</a:t>
            </a:r>
            <a:r>
              <a:rPr lang="en-US" sz="2800" dirty="0" err="1" smtClean="0"/>
              <a:t>from,length</a:t>
            </a:r>
            <a:r>
              <a:rPr lang="en-US" sz="2800" dirty="0" smtClean="0"/>
              <a:t>?) Method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075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properties and Methods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659163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"127.0.0.1:8083";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indexOfColon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endPoint.indexOf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(":");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endPoint.substring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(0,indexOfColon);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port =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endPoint.substring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indexOfColon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+ 1);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console.log(`IP Address: ${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Port: ${port}`);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Address: 127.0.0.1 Port: 8083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628" y="1922920"/>
            <a:ext cx="10058400" cy="668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.</a:t>
            </a:r>
            <a:r>
              <a:rPr lang="en-US" sz="2800" dirty="0" err="1" smtClean="0"/>
              <a:t>indexOf</a:t>
            </a:r>
            <a:r>
              <a:rPr lang="en-US" sz="2800" dirty="0" smtClean="0"/>
              <a:t>(</a:t>
            </a:r>
            <a:r>
              <a:rPr lang="en-US" sz="2800" dirty="0" err="1" smtClean="0"/>
              <a:t>characters,index</a:t>
            </a:r>
            <a:r>
              <a:rPr lang="en-US" sz="2800" dirty="0" smtClean="0"/>
              <a:t> to begin search?) Method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002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84" y="32067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 txBox="1">
            <a:spLocks/>
          </p:cNvSpPr>
          <p:nvPr/>
        </p:nvSpPr>
        <p:spPr>
          <a:xfrm>
            <a:off x="821571" y="359528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2565133" y="4320665"/>
            <a:ext cx="10058400" cy="144039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</a:t>
            </a:r>
            <a:r>
              <a:rPr lang="en-US" sz="2200" smtClean="0"/>
              <a:t>Repo </a:t>
            </a:r>
            <a:r>
              <a:rPr lang="en-US" sz="2400" b="1" smtClean="0"/>
              <a:t>JavaScriptProgrammingEx2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smtClean="0"/>
              <a:t>Add </a:t>
            </a:r>
            <a:r>
              <a:rPr lang="en-US" sz="2200" dirty="0" smtClean="0"/>
              <a:t>instructor as collaborator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Clone to you computer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Open the cloned directory in VS Code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200" dirty="0" smtClean="0"/>
              <a:t>Create a new JavaScript file </a:t>
            </a:r>
            <a:r>
              <a:rPr lang="en-US" sz="2200" b="1" dirty="0" smtClean="0"/>
              <a:t>app.js</a:t>
            </a:r>
            <a:endParaRPr lang="en-US" sz="2200" dirty="0" smtClean="0"/>
          </a:p>
          <a:p>
            <a:pPr lvl="7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04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Strings are used for storing of alpha, numeric, et al characters in a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 single or double quotes around value;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11555" y="3562350"/>
            <a:ext cx="10058400" cy="17430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hockeyJerseyNumber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‘My hockey jersey number is 4’;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“Chris Cusack”;</a:t>
            </a:r>
          </a:p>
          <a:p>
            <a:pPr marL="201168" lvl="1" indent="0">
              <a:buFont typeface="Calibri" pitchFamily="34" charset="0"/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the number 10 as a string. Cannot directly execute mathematics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“10”;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- Concatenation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Building string variable using concatenation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+=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982980" y="3124200"/>
            <a:ext cx="10058400" cy="17430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 = 4;</a:t>
            </a:r>
          </a:p>
          <a:p>
            <a:pPr marL="201168" lvl="1" indent="0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hockey jersey number is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using concatenation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hockeyJerseyNumber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‘My hockey jersey number is ’ + number;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“Chris” + “ “ + “E.“ + “ “ + “Cusack”;//Chris E. Cusack</a:t>
            </a:r>
          </a:p>
          <a:p>
            <a:pPr marL="201168" lvl="1" indent="0">
              <a:buFont typeface="Calibri" pitchFamily="34" charset="0"/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the number 10 as a string. Cannot directly execute mathematics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“10”;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Font typeface="Calibri" pitchFamily="34" charset="0"/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months = 120,message=“Months:”;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+= months; //message variable is “Months: 120”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smtClean="0"/>
              <a:t>Template/Template Literals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Building string variable </a:t>
            </a:r>
            <a:r>
              <a:rPr lang="en-US" sz="2800" dirty="0" smtClean="0"/>
              <a:t>without using </a:t>
            </a:r>
            <a:r>
              <a:rPr lang="en-US" sz="2800" dirty="0" smtClean="0"/>
              <a:t>concatenation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Increase code readability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Easier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830580" y="3429000"/>
            <a:ext cx="10058400" cy="17430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number = 4;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 hockey jersey number is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using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template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Font typeface="Calibri" pitchFamily="34" charset="0"/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hockeyJerseyNumber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`My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hockey jersey number is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${number}`;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Font typeface="Calibri" pitchFamily="34" charset="0"/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2381249" y="4716991"/>
            <a:ext cx="1743075" cy="910168"/>
          </a:xfrm>
          <a:prstGeom prst="wedgeRectCallout">
            <a:avLst>
              <a:gd name="adj1" fmla="val 95161"/>
              <a:gd name="adj2" fmla="val -93087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Back-tick</a:t>
            </a:r>
            <a:br>
              <a:rPr lang="en-US" sz="1600" b="1" dirty="0" smtClean="0"/>
            </a:br>
            <a:r>
              <a:rPr lang="en-US" sz="1600" b="1" dirty="0" smtClean="0"/>
              <a:t>(grave accent)</a:t>
            </a:r>
            <a:endParaRPr lang="en-US" sz="1600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020049" y="4716991"/>
            <a:ext cx="1743075" cy="910168"/>
          </a:xfrm>
          <a:prstGeom prst="wedgeRectCallout">
            <a:avLst>
              <a:gd name="adj1" fmla="val 95161"/>
              <a:gd name="adj2" fmla="val -93087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Back-tick</a:t>
            </a:r>
            <a:br>
              <a:rPr lang="en-US" sz="1600" b="1" dirty="0" smtClean="0"/>
            </a:br>
            <a:r>
              <a:rPr lang="en-US" sz="1600" b="1" dirty="0" smtClean="0"/>
              <a:t>(grave accent)</a:t>
            </a: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3" y="4597928"/>
            <a:ext cx="1485899" cy="16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line and Escape Special Characters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935355" y="3390900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"Add a new line\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nThis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another line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console.log(a);</a:t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Produces in console output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 new line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another line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Create a new line in a JavaScript string (This is not equivalent to a &lt;</a:t>
            </a:r>
            <a:r>
              <a:rPr lang="en-US" sz="2800" dirty="0" err="1" smtClean="0"/>
              <a:t>br</a:t>
            </a:r>
            <a:r>
              <a:rPr lang="en-US" sz="2800" dirty="0" smtClean="0"/>
              <a:t> /&gt; 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New line character </a:t>
            </a:r>
            <a:r>
              <a:rPr lang="en-US" sz="2400" b="1" dirty="0" smtClean="0"/>
              <a:t>\n</a:t>
            </a:r>
            <a:endParaRPr lang="en-US" sz="24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95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line and Escape Special Characters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3727874"/>
            <a:ext cx="10334626" cy="29146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b = "I quoted the person as saying \"I love JavaScript\".";</a:t>
            </a: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quoted the person as saying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love 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JavaScript".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'It\'s right over there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.';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console.log(c);</a:t>
            </a: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It's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over there.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 source is a C:\\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console.log(d);</a:t>
            </a:r>
            <a:b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source is a C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:\src</a:t>
            </a:r>
            <a:endParaRPr lang="en-US" sz="15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451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Escape special characters in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Escape character </a:t>
            </a:r>
            <a:r>
              <a:rPr lang="en-US" sz="2600" b="1" dirty="0" smtClean="0"/>
              <a:t>\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Most common are </a:t>
            </a:r>
            <a:r>
              <a:rPr lang="en-US" sz="2600" b="1" dirty="0" smtClean="0"/>
              <a:t>single (‘)</a:t>
            </a:r>
            <a:r>
              <a:rPr lang="en-US" sz="2600" dirty="0" smtClean="0"/>
              <a:t> and </a:t>
            </a:r>
            <a:r>
              <a:rPr lang="en-US" sz="2600" b="1" dirty="0" smtClean="0"/>
              <a:t>double(“)</a:t>
            </a:r>
            <a:r>
              <a:rPr lang="en-US" sz="2600" dirty="0" smtClean="0"/>
              <a:t> quote escape in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Another common character to escape is </a:t>
            </a:r>
            <a:r>
              <a:rPr lang="en-US" sz="2600" b="1" dirty="0" smtClean="0"/>
              <a:t>backslash (\)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6080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line and Escape Special Characters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935355" y="3390900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 = 'I quoted the person as saying "I love JavaScript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".';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console.log(d);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quoted the person as saying "I love JavaScript".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"It's right over there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console.log(e);</a:t>
            </a: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It's right over there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03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Escape special characters in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 quotes (single or double). Only need escape characters when the quotations that surround the string value are the same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537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line and Escape Special Characters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925830" y="3286125"/>
            <a:ext cx="1005840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 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`I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quoted the person as saying "I love JavaScript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".`;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console.log(d);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quoted the person as saying "I love JavaScript".</a:t>
            </a:r>
          </a:p>
          <a:p>
            <a:pPr marL="201168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`It's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over there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.`;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console.log(e);</a:t>
            </a: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It's right over there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03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Escape special characters in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You do not need to escape single or double quotes when using template strings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34659</TotalTime>
  <Words>645</Words>
  <Application>Microsoft Office PowerPoint</Application>
  <PresentationFormat>Widescreen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Strings</vt:lpstr>
      <vt:lpstr>Strings - Concatenation</vt:lpstr>
      <vt:lpstr>Strings Template/Template Literals</vt:lpstr>
      <vt:lpstr>New line and Escape Special Characters</vt:lpstr>
      <vt:lpstr>New line and Escape Special Characters</vt:lpstr>
      <vt:lpstr>New line and Escape Special Characters</vt:lpstr>
      <vt:lpstr>New line and Escape Special Characters</vt:lpstr>
      <vt:lpstr>PowerPoint Presentation</vt:lpstr>
      <vt:lpstr>PowerPoint Presentation</vt:lpstr>
      <vt:lpstr>String properties and Methods</vt:lpstr>
      <vt:lpstr>String properties and Methods</vt:lpstr>
      <vt:lpstr>String properties and Methods</vt:lpstr>
      <vt:lpstr>String properties and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Cusack, Chris (NBCC Moncton)</cp:lastModifiedBy>
  <cp:revision>477</cp:revision>
  <dcterms:created xsi:type="dcterms:W3CDTF">2018-06-09T00:51:46Z</dcterms:created>
  <dcterms:modified xsi:type="dcterms:W3CDTF">2020-01-08T11:53:31Z</dcterms:modified>
</cp:coreProperties>
</file>