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256" r:id="rId2"/>
    <p:sldId id="267" r:id="rId3"/>
    <p:sldId id="295" r:id="rId4"/>
    <p:sldId id="374" r:id="rId5"/>
    <p:sldId id="365" r:id="rId6"/>
    <p:sldId id="377" r:id="rId7"/>
    <p:sldId id="376" r:id="rId8"/>
    <p:sldId id="375" r:id="rId9"/>
    <p:sldId id="379" r:id="rId10"/>
    <p:sldId id="378" r:id="rId11"/>
    <p:sldId id="380" r:id="rId12"/>
    <p:sldId id="382" r:id="rId13"/>
    <p:sldId id="38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F8A8A8-8C3D-491F-9D69-B63824826088}">
          <p14:sldIdLst>
            <p14:sldId id="256"/>
            <p14:sldId id="267"/>
            <p14:sldId id="295"/>
            <p14:sldId id="374"/>
            <p14:sldId id="365"/>
            <p14:sldId id="377"/>
            <p14:sldId id="376"/>
            <p14:sldId id="375"/>
            <p14:sldId id="379"/>
            <p14:sldId id="378"/>
            <p14:sldId id="380"/>
            <p14:sldId id="382"/>
            <p14:sldId id="3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usack, Chris" initials="CC" lastIdx="1" clrIdx="0">
    <p:extLst>
      <p:ext uri="{19B8F6BF-5375-455C-9EA6-DF929625EA0E}">
        <p15:presenceInfo xmlns:p15="http://schemas.microsoft.com/office/powerpoint/2012/main" userId="S-1-5-21-606747145-1993962763-839522115-1229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86918" autoAdjust="0"/>
  </p:normalViewPr>
  <p:slideViewPr>
    <p:cSldViewPr snapToGrid="0">
      <p:cViewPr varScale="1">
        <p:scale>
          <a:sx n="100" d="100"/>
          <a:sy n="100" d="100"/>
        </p:scale>
        <p:origin x="117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FC83A-AE04-4291-858C-89975FF43DBC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B35CF-413F-4E89-B778-B111B9E6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26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34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2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44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70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3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46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08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22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73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69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9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87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48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16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3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4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26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0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4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0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997412-C0EA-48EA-88D8-DF08CC072BD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3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0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F997412-C0EA-48EA-88D8-DF08CC072BD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93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BE49-CD65-48C8-A4E7-588C46A51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rgbClr val="002060"/>
                </a:solidFill>
              </a:rPr>
              <a:t>JavaScript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175E9-D318-4465-9B35-C9DAA9E5E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3379" y="2098676"/>
            <a:ext cx="10058400" cy="541556"/>
          </a:xfrm>
        </p:spPr>
        <p:txBody>
          <a:bodyPr/>
          <a:lstStyle/>
          <a:p>
            <a:r>
              <a:rPr lang="en-US" dirty="0"/>
              <a:t>Information Technology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670B7F-D742-4673-BF39-8C5BAD11BBB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813" y="807764"/>
            <a:ext cx="6949227" cy="12421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113FE0D-CFBA-429F-9B03-62E9AB18E0B1}"/>
              </a:ext>
            </a:extLst>
          </p:cNvPr>
          <p:cNvSpPr txBox="1">
            <a:spLocks/>
          </p:cNvSpPr>
          <p:nvPr/>
        </p:nvSpPr>
        <p:spPr>
          <a:xfrm>
            <a:off x="1195600" y="4373924"/>
            <a:ext cx="10058400" cy="541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Adding JavaScript to 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6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304" y="628650"/>
            <a:ext cx="4200525" cy="4686300"/>
          </a:xfrm>
          <a:prstGeom prst="rect">
            <a:avLst/>
          </a:prstGeom>
        </p:spPr>
      </p:pic>
      <p:sp>
        <p:nvSpPr>
          <p:cNvPr id="5" name="Speech Bubble: Rectangle 5">
            <a:extLst>
              <a:ext uri="{FF2B5EF4-FFF2-40B4-BE49-F238E27FC236}">
                <a16:creationId xmlns:a16="http://schemas.microsoft.com/office/drawing/2014/main" id="{E072A168-53A6-438F-9C1A-B2FE2AFD64B9}"/>
              </a:ext>
            </a:extLst>
          </p:cNvPr>
          <p:cNvSpPr/>
          <p:nvPr/>
        </p:nvSpPr>
        <p:spPr>
          <a:xfrm>
            <a:off x="9320981" y="811161"/>
            <a:ext cx="2359742" cy="1519084"/>
          </a:xfrm>
          <a:prstGeom prst="wedgeRectCallout">
            <a:avLst>
              <a:gd name="adj1" fmla="val -181955"/>
              <a:gd name="adj2" fmla="val 59346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HTML Page and External JavaScript file </a:t>
            </a:r>
            <a:r>
              <a:rPr lang="en-US" sz="1600" b="1" i="1" dirty="0"/>
              <a:t>app.js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3425898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304" y="628650"/>
            <a:ext cx="4200525" cy="468630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072A168-53A6-438F-9C1A-B2FE2AFD64B9}"/>
              </a:ext>
            </a:extLst>
          </p:cNvPr>
          <p:cNvSpPr/>
          <p:nvPr/>
        </p:nvSpPr>
        <p:spPr>
          <a:xfrm>
            <a:off x="96171" y="2615381"/>
            <a:ext cx="2359742" cy="1519084"/>
          </a:xfrm>
          <a:prstGeom prst="wedgeRectCallout">
            <a:avLst>
              <a:gd name="adj1" fmla="val 126170"/>
              <a:gd name="adj2" fmla="val -54246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HTML Page and JavaScript file in the same directory</a:t>
            </a:r>
            <a:endParaRPr lang="en-US" sz="3200" b="1" i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7473590" y="1162704"/>
            <a:ext cx="4615171" cy="442443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201168" lvl="1" indent="0">
              <a:buFont typeface="Calibri" pitchFamily="34" charset="0"/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b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&lt;script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=“app.js”&gt;&lt;/script&gt;</a:t>
            </a:r>
          </a:p>
          <a:p>
            <a:pPr marL="201168" lvl="1" indent="0">
              <a:buFont typeface="Calibri" pitchFamily="34" charset="0"/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b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&lt;body&gt;&lt;/body&gt;&lt;/html&gt;</a:t>
            </a:r>
          </a:p>
          <a:p>
            <a:pPr marL="201168" lvl="1" indent="0">
              <a:buFont typeface="Calibri" pitchFamily="34" charset="0"/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3200" dirty="0"/>
          </a:p>
        </p:txBody>
      </p:sp>
      <p:sp>
        <p:nvSpPr>
          <p:cNvPr id="8" name="Speech Bubble: Rectangle 5">
            <a:extLst>
              <a:ext uri="{FF2B5EF4-FFF2-40B4-BE49-F238E27FC236}">
                <a16:creationId xmlns:a16="http://schemas.microsoft.com/office/drawing/2014/main" id="{E072A168-53A6-438F-9C1A-B2FE2AFD64B9}"/>
              </a:ext>
            </a:extLst>
          </p:cNvPr>
          <p:cNvSpPr/>
          <p:nvPr/>
        </p:nvSpPr>
        <p:spPr>
          <a:xfrm>
            <a:off x="7801897" y="3183808"/>
            <a:ext cx="2359742" cy="1519084"/>
          </a:xfrm>
          <a:prstGeom prst="wedgeRectCallout">
            <a:avLst>
              <a:gd name="adj1" fmla="val 45015"/>
              <a:gd name="adj2" fmla="val -124790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src</a:t>
            </a:r>
            <a:r>
              <a:rPr lang="en-US" sz="2000" b="1" dirty="0"/>
              <a:t> attribute set to file name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881918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096" y="558674"/>
            <a:ext cx="5340592" cy="4491512"/>
          </a:xfrm>
          <a:prstGeom prst="rect">
            <a:avLst/>
          </a:prstGeom>
        </p:spPr>
      </p:pic>
      <p:sp>
        <p:nvSpPr>
          <p:cNvPr id="8" name="Speech Bubble: Rectangle 5">
            <a:extLst>
              <a:ext uri="{FF2B5EF4-FFF2-40B4-BE49-F238E27FC236}">
                <a16:creationId xmlns:a16="http://schemas.microsoft.com/office/drawing/2014/main" id="{E072A168-53A6-438F-9C1A-B2FE2AFD64B9}"/>
              </a:ext>
            </a:extLst>
          </p:cNvPr>
          <p:cNvSpPr/>
          <p:nvPr/>
        </p:nvSpPr>
        <p:spPr>
          <a:xfrm>
            <a:off x="8040871" y="1941537"/>
            <a:ext cx="2359742" cy="1519084"/>
          </a:xfrm>
          <a:prstGeom prst="wedgeRectCallout">
            <a:avLst>
              <a:gd name="adj1" fmla="val -179328"/>
              <a:gd name="adj2" fmla="val 50164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HTML Page and External JavaScript file </a:t>
            </a:r>
            <a:r>
              <a:rPr lang="en-US" sz="1600" b="1" i="1" dirty="0"/>
              <a:t>app.js </a:t>
            </a:r>
            <a:r>
              <a:rPr lang="en-US" sz="1600" b="1" dirty="0"/>
              <a:t>in a directory called </a:t>
            </a:r>
            <a:r>
              <a:rPr lang="en-US" sz="1600" b="1" i="1" dirty="0"/>
              <a:t>scripts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2135466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096" y="558674"/>
            <a:ext cx="5340592" cy="449151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6863419" y="558674"/>
            <a:ext cx="5265121" cy="442443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201168" lvl="1" indent="0">
              <a:buFont typeface="Calibri" pitchFamily="34" charset="0"/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b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&lt;script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=“scripts/app.js”&gt;&lt;/script&gt;</a:t>
            </a:r>
          </a:p>
          <a:p>
            <a:pPr marL="201168" lvl="1" indent="0">
              <a:buFont typeface="Calibri" pitchFamily="34" charset="0"/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b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&lt;body&gt;&lt;/body&gt;&lt;/html&gt;</a:t>
            </a:r>
          </a:p>
          <a:p>
            <a:pPr marL="201168" lvl="1" indent="0">
              <a:buFont typeface="Calibri" pitchFamily="34" charset="0"/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3200" dirty="0"/>
          </a:p>
        </p:txBody>
      </p:sp>
      <p:sp>
        <p:nvSpPr>
          <p:cNvPr id="7" name="Speech Bubble: Rectangle 5">
            <a:extLst>
              <a:ext uri="{FF2B5EF4-FFF2-40B4-BE49-F238E27FC236}">
                <a16:creationId xmlns:a16="http://schemas.microsoft.com/office/drawing/2014/main" id="{E072A168-53A6-438F-9C1A-B2FE2AFD64B9}"/>
              </a:ext>
            </a:extLst>
          </p:cNvPr>
          <p:cNvSpPr/>
          <p:nvPr/>
        </p:nvSpPr>
        <p:spPr>
          <a:xfrm>
            <a:off x="7517211" y="2579124"/>
            <a:ext cx="2359742" cy="1519084"/>
          </a:xfrm>
          <a:prstGeom prst="wedgeRectCallout">
            <a:avLst>
              <a:gd name="adj1" fmla="val 45015"/>
              <a:gd name="adj2" fmla="val -124790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src</a:t>
            </a:r>
            <a:r>
              <a:rPr lang="en-US" sz="2000" b="1" dirty="0"/>
              <a:t> attribute set to the path to the file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406742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1.wp.com/blog.canadianwebhosting.com/wp-content/uploads/2018/04/javascript-logo.png?w=587&amp;ssl=1%20587w,%20https://i1.wp.com/blog.canadianwebhosting.com/wp-content/uploads/2018/04/javascript-logo.png?resize=500%2C281&amp;ssl=1%2050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091" y="1475707"/>
            <a:ext cx="55911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0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JavaScript to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There are two general ways to add JavaScript to HTML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Embedded script tag(s)</a:t>
            </a: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External JavaScript file(s)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0825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JavaScript in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JavaScript code is placed between open and closed script tags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Typically placed within the &lt;head&gt; tag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400" dirty="0"/>
              <a:t>But can by placed within the body of the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Gets loaded and executed where it resides in the HTML from the top down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400" dirty="0"/>
              <a:t>We will see how this is important later in the course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00491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JavaScript in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9326"/>
            <a:ext cx="10058400" cy="4424437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201168" lvl="1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&lt;script&gt;</a:t>
            </a:r>
          </a:p>
          <a:p>
            <a:pPr marL="201168" lvl="1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let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myPhoneNumber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‘(506) 856-2280’;</a:t>
            </a:r>
          </a:p>
          <a:p>
            <a:pPr marL="201168" lvl="1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alert(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myPhoneNumber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&lt;/script&gt;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201168" lvl="1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&lt;h1&gt;A Web Page&lt;/h1&gt;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&lt;p&gt;A web page with embedded JavaScript&lt;/p&gt;</a:t>
            </a:r>
          </a:p>
          <a:p>
            <a:pPr marL="201168" lvl="1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endParaRPr lang="en-US" sz="3200" dirty="0"/>
          </a:p>
        </p:txBody>
      </p:sp>
      <p:sp>
        <p:nvSpPr>
          <p:cNvPr id="4" name="Speech Bubble: Rectangle 5">
            <a:extLst>
              <a:ext uri="{FF2B5EF4-FFF2-40B4-BE49-F238E27FC236}">
                <a16:creationId xmlns:a16="http://schemas.microsoft.com/office/drawing/2014/main" id="{E072A168-53A6-438F-9C1A-B2FE2AFD64B9}"/>
              </a:ext>
            </a:extLst>
          </p:cNvPr>
          <p:cNvSpPr/>
          <p:nvPr/>
        </p:nvSpPr>
        <p:spPr>
          <a:xfrm>
            <a:off x="9306232" y="2286000"/>
            <a:ext cx="2359742" cy="1519084"/>
          </a:xfrm>
          <a:prstGeom prst="wedgeRectCallout">
            <a:avLst>
              <a:gd name="adj1" fmla="val -107580"/>
              <a:gd name="adj2" fmla="val 6919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Embedded JavaScript in my HTML page.</a:t>
            </a:r>
          </a:p>
          <a:p>
            <a:pPr algn="ctr"/>
            <a:r>
              <a:rPr lang="en-US" sz="1600" b="1" dirty="0"/>
              <a:t>Uses open and closed </a:t>
            </a:r>
            <a:r>
              <a:rPr lang="en-US" sz="3200" b="1" i="1" dirty="0"/>
              <a:t>script tags</a:t>
            </a:r>
          </a:p>
        </p:txBody>
      </p:sp>
    </p:spTree>
    <p:extLst>
      <p:ext uri="{BB962C8B-B14F-4D97-AF65-F5344CB8AC3E}">
        <p14:creationId xmlns:p14="http://schemas.microsoft.com/office/powerpoint/2010/main" val="362771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454" y="389603"/>
            <a:ext cx="7648575" cy="2362200"/>
          </a:xfrm>
          <a:prstGeom prst="rect">
            <a:avLst/>
          </a:prstGeom>
        </p:spPr>
      </p:pic>
      <p:sp>
        <p:nvSpPr>
          <p:cNvPr id="5" name="Speech Bubble: Rectangle 5">
            <a:extLst>
              <a:ext uri="{FF2B5EF4-FFF2-40B4-BE49-F238E27FC236}">
                <a16:creationId xmlns:a16="http://schemas.microsoft.com/office/drawing/2014/main" id="{E072A168-53A6-438F-9C1A-B2FE2AFD64B9}"/>
              </a:ext>
            </a:extLst>
          </p:cNvPr>
          <p:cNvSpPr/>
          <p:nvPr/>
        </p:nvSpPr>
        <p:spPr>
          <a:xfrm>
            <a:off x="9320981" y="811161"/>
            <a:ext cx="2359742" cy="1519084"/>
          </a:xfrm>
          <a:prstGeom prst="wedgeRectCallout">
            <a:avLst>
              <a:gd name="adj1" fmla="val -107580"/>
              <a:gd name="adj2" fmla="val 6919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With alerts, page executes pauses until the Ok button is clicked</a:t>
            </a:r>
            <a:endParaRPr lang="en-US" sz="32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5454" y="3173361"/>
            <a:ext cx="76200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59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JavaScript file in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JavaScript code is placed in an external file with a </a:t>
            </a:r>
            <a:r>
              <a:rPr lang="en-US" sz="2800" b="1" dirty="0"/>
              <a:t>.</a:t>
            </a:r>
            <a:r>
              <a:rPr lang="en-US" sz="2800" b="1" dirty="0" err="1"/>
              <a:t>js</a:t>
            </a:r>
            <a:r>
              <a:rPr lang="en-US" sz="2800" dirty="0"/>
              <a:t> extension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JavaScript file is referenced in the html page with the script tag, setting the </a:t>
            </a:r>
            <a:r>
              <a:rPr lang="en-US" sz="2800" b="1" dirty="0" err="1"/>
              <a:t>src</a:t>
            </a:r>
            <a:r>
              <a:rPr lang="en-US" sz="2800" dirty="0"/>
              <a:t> attribute pointing to the desired </a:t>
            </a:r>
            <a:r>
              <a:rPr lang="en-US" sz="2800" b="1" dirty="0"/>
              <a:t>.</a:t>
            </a:r>
            <a:r>
              <a:rPr lang="en-US" sz="2800" b="1" dirty="0" err="1"/>
              <a:t>js</a:t>
            </a:r>
            <a:r>
              <a:rPr lang="en-US" sz="2800" dirty="0"/>
              <a:t> 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We can use local .</a:t>
            </a:r>
            <a:r>
              <a:rPr lang="en-US" sz="2800" dirty="0" err="1"/>
              <a:t>js</a:t>
            </a:r>
            <a:r>
              <a:rPr lang="en-US" sz="2800" dirty="0"/>
              <a:t> files and remote .</a:t>
            </a:r>
            <a:r>
              <a:rPr lang="en-US" sz="2800" dirty="0" err="1"/>
              <a:t>js</a:t>
            </a:r>
            <a:r>
              <a:rPr lang="en-US" sz="2800" dirty="0"/>
              <a:t>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For this course we will use local </a:t>
            </a:r>
            <a:r>
              <a:rPr lang="en-US" sz="2800" b="1" dirty="0"/>
              <a:t>.</a:t>
            </a:r>
            <a:r>
              <a:rPr lang="en-US" sz="2800" b="1" dirty="0" err="1"/>
              <a:t>js</a:t>
            </a:r>
            <a:r>
              <a:rPr lang="en-US" sz="2800" b="1" dirty="0"/>
              <a:t> </a:t>
            </a:r>
            <a:r>
              <a:rPr lang="en-US" sz="2800" dirty="0"/>
              <a:t>file (Stored in our project folders with our html files)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JavaScript code in external files </a:t>
            </a:r>
            <a:r>
              <a:rPr lang="en-US" sz="3000" b="1" dirty="0"/>
              <a:t>do not </a:t>
            </a:r>
            <a:r>
              <a:rPr lang="en-US" sz="3000" dirty="0"/>
              <a:t>use the script tag in the </a:t>
            </a:r>
            <a:r>
              <a:rPr lang="en-US" sz="3000" b="1" dirty="0"/>
              <a:t>.</a:t>
            </a:r>
            <a:r>
              <a:rPr lang="en-US" sz="3000" b="1" dirty="0" err="1"/>
              <a:t>js</a:t>
            </a:r>
            <a:r>
              <a:rPr lang="en-US" sz="3000" b="1" dirty="0"/>
              <a:t> </a:t>
            </a:r>
            <a:r>
              <a:rPr lang="en-US" sz="3000" dirty="0"/>
              <a:t>file(s)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19622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JavaScript file in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9326"/>
            <a:ext cx="10058400" cy="4424437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201168" lvl="1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&lt;script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=“app.js”&gt;&lt;/script&gt;</a:t>
            </a:r>
          </a:p>
          <a:p>
            <a:pPr marL="201168" lvl="1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201168" lvl="1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&lt;h1&gt;A Web Page&lt;/h1&gt;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&lt;p&gt;A web page with external JavaScript&lt;/p&gt;</a:t>
            </a:r>
          </a:p>
          <a:p>
            <a:pPr marL="201168" lvl="1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endParaRPr lang="en-US" sz="3200" dirty="0"/>
          </a:p>
        </p:txBody>
      </p:sp>
      <p:sp>
        <p:nvSpPr>
          <p:cNvPr id="4" name="Speech Bubble: Rectangle 5">
            <a:extLst>
              <a:ext uri="{FF2B5EF4-FFF2-40B4-BE49-F238E27FC236}">
                <a16:creationId xmlns:a16="http://schemas.microsoft.com/office/drawing/2014/main" id="{E072A168-53A6-438F-9C1A-B2FE2AFD64B9}"/>
              </a:ext>
            </a:extLst>
          </p:cNvPr>
          <p:cNvSpPr/>
          <p:nvPr/>
        </p:nvSpPr>
        <p:spPr>
          <a:xfrm>
            <a:off x="8052619" y="1829326"/>
            <a:ext cx="2359742" cy="1519084"/>
          </a:xfrm>
          <a:prstGeom prst="wedgeRectCallout">
            <a:avLst>
              <a:gd name="adj1" fmla="val -129455"/>
              <a:gd name="adj2" fmla="val 17599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Script reference added with the script tag. Path to the local resource is within the script </a:t>
            </a:r>
            <a:r>
              <a:rPr lang="en-US" sz="1600" b="1" i="1" dirty="0" err="1"/>
              <a:t>src</a:t>
            </a:r>
            <a:r>
              <a:rPr lang="en-US" sz="1600" b="1" dirty="0"/>
              <a:t> attribute pointing to a file with .</a:t>
            </a:r>
            <a:r>
              <a:rPr lang="en-US" sz="1600" b="1" dirty="0" err="1"/>
              <a:t>js</a:t>
            </a:r>
            <a:r>
              <a:rPr lang="en-US" sz="1600" b="1" dirty="0"/>
              <a:t> extension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1815094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454" y="389603"/>
            <a:ext cx="7648575" cy="2362200"/>
          </a:xfrm>
          <a:prstGeom prst="rect">
            <a:avLst/>
          </a:prstGeom>
        </p:spPr>
      </p:pic>
      <p:sp>
        <p:nvSpPr>
          <p:cNvPr id="5" name="Speech Bubble: Rectangle 5">
            <a:extLst>
              <a:ext uri="{FF2B5EF4-FFF2-40B4-BE49-F238E27FC236}">
                <a16:creationId xmlns:a16="http://schemas.microsoft.com/office/drawing/2014/main" id="{E072A168-53A6-438F-9C1A-B2FE2AFD64B9}"/>
              </a:ext>
            </a:extLst>
          </p:cNvPr>
          <p:cNvSpPr/>
          <p:nvPr/>
        </p:nvSpPr>
        <p:spPr>
          <a:xfrm>
            <a:off x="9320981" y="811161"/>
            <a:ext cx="2359742" cy="1519084"/>
          </a:xfrm>
          <a:prstGeom prst="wedgeRectCallout">
            <a:avLst>
              <a:gd name="adj1" fmla="val -107580"/>
              <a:gd name="adj2" fmla="val 6919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With alerts, page executes pauses until the Ok button is clicked</a:t>
            </a:r>
            <a:endParaRPr lang="en-US" sz="3200" b="1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755" y="3173361"/>
            <a:ext cx="76200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088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33876</TotalTime>
  <Words>327</Words>
  <Application>Microsoft Office PowerPoint</Application>
  <PresentationFormat>Widescreen</PresentationFormat>
  <Paragraphs>63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Retrospect</vt:lpstr>
      <vt:lpstr>JavaScript Programming</vt:lpstr>
      <vt:lpstr>PowerPoint Presentation</vt:lpstr>
      <vt:lpstr>Adding JavaScript to HTML</vt:lpstr>
      <vt:lpstr>Embedded JavaScript in HTML</vt:lpstr>
      <vt:lpstr>Embedding JavaScript in HTML</vt:lpstr>
      <vt:lpstr>PowerPoint Presentation</vt:lpstr>
      <vt:lpstr>External JavaScript file in HTML</vt:lpstr>
      <vt:lpstr>External JavaScript file in HTML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creator>Cusack, Chris</dc:creator>
  <cp:lastModifiedBy>Carter, Stephen (NBCC Moncton)</cp:lastModifiedBy>
  <cp:revision>469</cp:revision>
  <dcterms:created xsi:type="dcterms:W3CDTF">2018-06-09T00:51:46Z</dcterms:created>
  <dcterms:modified xsi:type="dcterms:W3CDTF">2020-01-22T23:32:48Z</dcterms:modified>
</cp:coreProperties>
</file>