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56" r:id="rId2"/>
    <p:sldId id="402" r:id="rId3"/>
    <p:sldId id="403" r:id="rId4"/>
    <p:sldId id="267" r:id="rId5"/>
    <p:sldId id="295" r:id="rId6"/>
    <p:sldId id="397" r:id="rId7"/>
    <p:sldId id="396" r:id="rId8"/>
    <p:sldId id="398" r:id="rId9"/>
    <p:sldId id="399" r:id="rId10"/>
    <p:sldId id="400" r:id="rId11"/>
    <p:sldId id="377" r:id="rId12"/>
    <p:sldId id="401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F8A8A8-8C3D-491F-9D69-B63824826088}">
          <p14:sldIdLst>
            <p14:sldId id="256"/>
            <p14:sldId id="402"/>
            <p14:sldId id="403"/>
            <p14:sldId id="267"/>
            <p14:sldId id="295"/>
            <p14:sldId id="397"/>
            <p14:sldId id="396"/>
            <p14:sldId id="398"/>
            <p14:sldId id="399"/>
            <p14:sldId id="400"/>
            <p14:sldId id="377"/>
            <p14:sldId id="401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6918" autoAdjust="0"/>
  </p:normalViewPr>
  <p:slideViewPr>
    <p:cSldViewPr snapToGrid="0">
      <p:cViewPr>
        <p:scale>
          <a:sx n="66" d="100"/>
          <a:sy n="66" d="100"/>
        </p:scale>
        <p:origin x="10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5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9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89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5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8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91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9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13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5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0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4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26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64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7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0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7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2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57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8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94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55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JavaScript Programming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 smtClean="0"/>
              <a:t>Information Technology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relational operators &amp; logical operators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785478" y="5153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b="3301"/>
          <a:stretch/>
        </p:blipFill>
        <p:spPr>
          <a:xfrm>
            <a:off x="1895475" y="0"/>
            <a:ext cx="868147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Used in conjunction with Relational Operators to form Conditional Expressions to perform flow control through our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We create compound conditional expressions by joining two or many expressions using these logical operators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617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Logical Operators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5CF77-7930-4ADD-B16C-BF51FB31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3722"/>
              </p:ext>
            </p:extLst>
          </p:nvPr>
        </p:nvGraphicFramePr>
        <p:xfrm>
          <a:off x="729341" y="1874803"/>
          <a:ext cx="10863945" cy="148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03">
                  <a:extLst>
                    <a:ext uri="{9D8B030D-6E8A-4147-A177-3AD203B41FA5}">
                      <a16:colId xmlns:a16="http://schemas.microsoft.com/office/drawing/2014/main" val="3916942781"/>
                    </a:ext>
                  </a:extLst>
                </a:gridCol>
                <a:gridCol w="2305455">
                  <a:extLst>
                    <a:ext uri="{9D8B030D-6E8A-4147-A177-3AD203B41FA5}">
                      <a16:colId xmlns:a16="http://schemas.microsoft.com/office/drawing/2014/main" val="1619579596"/>
                    </a:ext>
                  </a:extLst>
                </a:gridCol>
                <a:gridCol w="7021287">
                  <a:extLst>
                    <a:ext uri="{9D8B030D-6E8A-4147-A177-3AD203B41FA5}">
                      <a16:colId xmlns:a16="http://schemas.microsoft.com/office/drawing/2014/main" val="3450144482"/>
                    </a:ext>
                  </a:extLst>
                </a:gridCol>
              </a:tblGrid>
              <a:tr h="468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29369"/>
                  </a:ext>
                </a:extLst>
              </a:tr>
              <a:tr h="313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!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Not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!</a:t>
                      </a:r>
                      <a:r>
                        <a:rPr lang="en-US" sz="1600" dirty="0" err="1" smtClean="0"/>
                        <a:t>isNaN</a:t>
                      </a:r>
                      <a:r>
                        <a:rPr lang="en-US" sz="1600" dirty="0" smtClean="0"/>
                        <a:t>(salary)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8600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&amp;&amp;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salary &gt; 90000 &amp;&amp; hours &gt;=40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50135"/>
                  </a:ext>
                </a:extLst>
              </a:tr>
              <a:tr h="3477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||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isNaN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(salary) || salary &lt; 20000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Logical Operators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16567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Not</a:t>
            </a:r>
          </a:p>
          <a:p>
            <a:pPr lvl="1"/>
            <a:r>
              <a:rPr lang="en-US" sz="2400" dirty="0" smtClean="0"/>
              <a:t>Switches the result of the expression result</a:t>
            </a:r>
            <a:br>
              <a:rPr lang="en-US" sz="2400" dirty="0" smtClean="0"/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let salary = 100000;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let x = ‘50’;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y = ‘Chris’;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isNaN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(salary) //evaluates true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isNaN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(x) //evaluates true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isNaN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(y) //evaluates false</a:t>
            </a:r>
          </a:p>
          <a:p>
            <a:pPr lvl="1"/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endParaRPr lang="en-US" sz="12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Logical Operators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16567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AND</a:t>
            </a:r>
          </a:p>
          <a:p>
            <a:pPr lvl="1"/>
            <a:r>
              <a:rPr lang="en-US" sz="2400" dirty="0" smtClean="0"/>
              <a:t>Both evaluation must be </a:t>
            </a:r>
            <a:r>
              <a:rPr lang="en-US" sz="2400" b="1" dirty="0" smtClean="0"/>
              <a:t>true</a:t>
            </a:r>
            <a:r>
              <a:rPr lang="en-US" sz="2400" dirty="0" smtClean="0"/>
              <a:t> for the entire expression to be </a:t>
            </a:r>
            <a:r>
              <a:rPr lang="en-US" sz="2400" b="1" dirty="0" smtClean="0"/>
              <a:t>true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let salary = 100000;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let hours = 50;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salary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&gt; 90000 &amp;&amp; hours &gt;=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40 //evaluates true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salary == 100000 &amp;&amp; hours &lt; 100 //evaluates true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salary &gt; 50000 &amp;&amp;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t>hours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60 //evaluates false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= ‘Chris’;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== ‘Chris’ &amp;&amp;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firstName.length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&gt; 2 //evaluates true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== ‘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chris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’ &amp;&amp; salary == 100000 //evaluates false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== ‘Chris’ &amp;&amp; salary == 100000 //evaluates true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let x = ‘100000’;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== ‘Chris’ &amp;&amp; x == salary //evaluates true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== ‘Chris’ &amp;&amp; x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===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salary //evaluates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endParaRPr lang="en-US" sz="12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Logical Operators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16567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OR</a:t>
            </a:r>
          </a:p>
          <a:p>
            <a:pPr lvl="1"/>
            <a:r>
              <a:rPr lang="en-US" sz="2400" dirty="0" smtClean="0"/>
              <a:t>At least one evaluation must be </a:t>
            </a:r>
            <a:r>
              <a:rPr lang="en-US" sz="2400" b="1" dirty="0" smtClean="0"/>
              <a:t>true</a:t>
            </a:r>
            <a:r>
              <a:rPr lang="en-US" sz="2400" dirty="0" smtClean="0"/>
              <a:t> for the entire expression to be </a:t>
            </a:r>
            <a:r>
              <a:rPr lang="en-US" sz="2400" b="1" dirty="0" smtClean="0"/>
              <a:t>true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let salary = 100000;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let hours = 50;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salary &gt; 50000 || hours &lt; 60 //evaluates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salary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== 60000 || hours &lt; 60 //evaluates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salary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== 50000 || hours &gt; 50 //evaluates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false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salary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== 50000 || hours != 50 //evaluates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false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salary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== 100000 || hours != 50 //evaluates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= ‘Chris’;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== ‘Chris’ ||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firstName.length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&gt; 20 //evaluates true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== ‘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chris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’ || salary == 90000 //evaluates false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== ‘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chris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’ || salary ==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100000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//evaluates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== ‘Chris’ || salary == ‘100000’ //evaluates true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==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chris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’ || salary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===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‘100000’ //evaluates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false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endParaRPr lang="en-US" sz="12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785478" y="5153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if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1" dirty="0" smtClean="0"/>
              <a:t>if statements</a:t>
            </a:r>
            <a:r>
              <a:rPr lang="en-US" sz="3200" dirty="0" smtClean="0"/>
              <a:t> lets us control the execution of our program based on the results of conditional 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There </a:t>
            </a:r>
            <a:r>
              <a:rPr lang="en-US" sz="3200" dirty="0" smtClean="0"/>
              <a:t>are three types of clauses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if</a:t>
            </a:r>
            <a:r>
              <a:rPr lang="en-US" sz="2400" dirty="0" smtClean="0"/>
              <a:t> – the statement must begin with </a:t>
            </a:r>
            <a:r>
              <a:rPr lang="en-US" sz="2400" b="1" dirty="0" smtClean="0"/>
              <a:t>if</a:t>
            </a:r>
            <a:r>
              <a:rPr lang="en-US" sz="2400" dirty="0" smtClean="0"/>
              <a:t> and the conditional expression is encapsulated by round brackets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else if </a:t>
            </a:r>
            <a:r>
              <a:rPr lang="en-US" sz="2400" dirty="0" smtClean="0"/>
              <a:t>– this is an additional conditional expression evaluation that is checked after an initial </a:t>
            </a:r>
            <a:r>
              <a:rPr lang="en-US" sz="2400" b="1" dirty="0" smtClean="0"/>
              <a:t>if</a:t>
            </a:r>
            <a:r>
              <a:rPr lang="en-US" sz="2400" dirty="0" smtClean="0"/>
              <a:t> statement or another </a:t>
            </a:r>
            <a:r>
              <a:rPr lang="en-US" sz="2400" b="1" dirty="0" smtClean="0"/>
              <a:t> else if</a:t>
            </a:r>
            <a:r>
              <a:rPr lang="en-US" sz="2400" dirty="0" smtClean="0"/>
              <a:t>. These clause expressions are encapsulated by round brackets. These clauses are optional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else </a:t>
            </a:r>
            <a:r>
              <a:rPr lang="en-US" sz="2400" dirty="0" smtClean="0"/>
              <a:t>– optional clause of an </a:t>
            </a:r>
            <a:r>
              <a:rPr lang="en-US" sz="2400" b="1" dirty="0" smtClean="0"/>
              <a:t>if</a:t>
            </a:r>
            <a:r>
              <a:rPr lang="en-US" sz="2400" dirty="0" smtClean="0"/>
              <a:t> or </a:t>
            </a:r>
            <a:r>
              <a:rPr lang="en-US" sz="2400" b="1" dirty="0" smtClean="0"/>
              <a:t>else if</a:t>
            </a:r>
            <a:r>
              <a:rPr lang="en-US" sz="2400" dirty="0" smtClean="0"/>
              <a:t> chain of statements. Executed when the </a:t>
            </a:r>
            <a:r>
              <a:rPr lang="en-US" sz="2400" b="1" dirty="0" smtClean="0"/>
              <a:t>if</a:t>
            </a:r>
            <a:r>
              <a:rPr lang="en-US" sz="2400" dirty="0" smtClean="0"/>
              <a:t> or </a:t>
            </a:r>
            <a:r>
              <a:rPr lang="en-US" sz="2400" b="1" dirty="0" smtClean="0"/>
              <a:t>else if </a:t>
            </a:r>
            <a:r>
              <a:rPr lang="en-US" sz="2400" dirty="0" smtClean="0"/>
              <a:t>statements do not evaluate </a:t>
            </a:r>
            <a:r>
              <a:rPr lang="en-US" sz="2400" b="1" dirty="0" smtClean="0"/>
              <a:t>true</a:t>
            </a:r>
            <a:r>
              <a:rPr lang="en-US" sz="2400" dirty="0" smtClean="0"/>
              <a:t>. This clause is optional.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744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Control Statements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83761" cy="55645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smtClean="0"/>
              <a:t>If Statement Syntax</a:t>
            </a: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booleanExpression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statement(s) will execute if the boolean expression is true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statement(s) will execute if the boolean expression is false  </a:t>
            </a: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01168" lvl="1" indent="0">
              <a:buNone/>
            </a:pP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400" b="1" dirty="0"/>
              <a:t>Only an if clause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subtotal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  <a:b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.05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(subtotal &gt;= 100) {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.1;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3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400" b="1" dirty="0"/>
              <a:t>With an else clause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subtotal =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  <a:b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(subtotal &gt;= 100) {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.1;</a:t>
            </a: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else{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.05;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1033128" y="49252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Control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Control Statements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90035"/>
            <a:ext cx="11383761" cy="55645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/>
              <a:t>With multiple else if </a:t>
            </a:r>
            <a:r>
              <a:rPr lang="en-US" sz="1400" b="1" dirty="0" smtClean="0"/>
              <a:t>clauses</a:t>
            </a: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subtotal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  <a:b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(subtotal &gt;= 100 &amp;&amp; subtotal &lt; 200) {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.1;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(subtotal &gt;= 200 &amp;&amp; subtotal &lt; 300) {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.2;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(subtotal &gt;= 300) {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.3;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.0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Control Statements – Convention Alert!!!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90035"/>
            <a:ext cx="11383761" cy="55645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/>
              <a:t>An if statement with clauses that contain multiple statements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subtotal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  <a:b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01168" lvl="1" indent="0">
              <a:buNone/>
            </a:pP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(subtotal &gt;= 100 &amp;&amp; subtotal &lt; 200) {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.1;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(subtotal &gt;= 200 &amp;&amp; subtotal &lt; 300) {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.2;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(subtotal &gt;= 300) {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.3;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.0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4702199" y="1714507"/>
            <a:ext cx="615461" cy="580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5408415" y="2232665"/>
            <a:ext cx="615461" cy="580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7940953" y="2176462"/>
            <a:ext cx="2359742" cy="1519084"/>
          </a:xfrm>
          <a:prstGeom prst="wedgeRectCallout">
            <a:avLst>
              <a:gd name="adj1" fmla="val -118492"/>
              <a:gd name="adj2" fmla="val -21924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Open curly bracket on the same line as the if, else if, else statement</a:t>
            </a:r>
            <a:endParaRPr lang="en-US" sz="1600" b="1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674865" y="2718440"/>
            <a:ext cx="615461" cy="580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1512857" y="3367871"/>
            <a:ext cx="344517" cy="3248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Control Statements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90035"/>
            <a:ext cx="11383761" cy="55645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/>
              <a:t>An if statement with clauses that contain multiple statements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subtotal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  <a:b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01168" lvl="1" indent="0">
              <a:buNone/>
            </a:pP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(subtotal &gt;= 100 &amp;&amp; subtotal &lt; 200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.1; </a:t>
            </a: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(subtotal &gt;= 200 &amp;&amp; subtotal &lt; 300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.2; </a:t>
            </a: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(subtotal &gt;=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.3;</a:t>
            </a: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.0</a:t>
            </a:r>
          </a:p>
          <a:p>
            <a:pPr marL="201168" lvl="1" indent="0">
              <a:buNone/>
            </a:pP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7740928" y="1652587"/>
            <a:ext cx="2359742" cy="1519084"/>
          </a:xfrm>
          <a:prstGeom prst="wedgeRectCallout">
            <a:avLst>
              <a:gd name="adj1" fmla="val -128987"/>
              <a:gd name="adj2" fmla="val -17535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Open and closed curly brackets are not required when code executed within the condition is on a single line</a:t>
            </a:r>
            <a:endParaRPr lang="en-US" sz="1600" b="1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4540274" y="1733557"/>
            <a:ext cx="615461" cy="580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949849" y="2176462"/>
            <a:ext cx="615461" cy="580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181077" y="2813905"/>
            <a:ext cx="466998" cy="440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1125853" y="3351851"/>
            <a:ext cx="388621" cy="366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700000">
            <a:off x="314362" y="3235125"/>
            <a:ext cx="388621" cy="366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700000">
            <a:off x="314362" y="2722801"/>
            <a:ext cx="388621" cy="366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700000">
            <a:off x="314363" y="2210476"/>
            <a:ext cx="388621" cy="366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Control Statements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90035"/>
            <a:ext cx="11383761" cy="55645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/>
              <a:t>An if statement with clauses that contain multiple statements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subtotal =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  <a:b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discountEnabled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 </a:t>
            </a:r>
          </a:p>
          <a:p>
            <a:pPr marL="201168" lvl="1" indent="0">
              <a:buNone/>
            </a:pP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(subtotal &gt;= 100 &amp;&amp; subtotal &lt; 200) {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.1;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discountEnabled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(subtotal &gt;= 200 &amp;&amp; subtotal &lt; 300)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.2; </a:t>
            </a: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(subtotal &gt;= 300)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.3;</a:t>
            </a:r>
          </a:p>
          <a:p>
            <a:pPr marL="201168" lvl="1" indent="0">
              <a:buNone/>
            </a:pP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.0</a:t>
            </a:r>
          </a:p>
          <a:p>
            <a:pPr marL="201168" lvl="1" indent="0">
              <a:buNone/>
            </a:pP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3883133" y="2335563"/>
            <a:ext cx="400046" cy="37718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4694040" y="1886316"/>
            <a:ext cx="615461" cy="580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7740928" y="1652587"/>
            <a:ext cx="2359742" cy="1519084"/>
          </a:xfrm>
          <a:prstGeom prst="wedgeRectCallout">
            <a:avLst>
              <a:gd name="adj1" fmla="val -141904"/>
              <a:gd name="adj2" fmla="val -1233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Open and closed curly brackets are required when code executed within the condition is on multiple lines</a:t>
            </a:r>
            <a:endParaRPr lang="en-US" sz="1600" b="1" dirty="0"/>
          </a:p>
        </p:txBody>
      </p:sp>
      <p:sp>
        <p:nvSpPr>
          <p:cNvPr id="11" name="Right Arrow 10"/>
          <p:cNvSpPr/>
          <p:nvPr/>
        </p:nvSpPr>
        <p:spPr>
          <a:xfrm rot="2700000">
            <a:off x="390562" y="2529542"/>
            <a:ext cx="388621" cy="366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785478" y="5153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switch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51795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switch statement </a:t>
            </a:r>
            <a:r>
              <a:rPr lang="en-US" sz="2400" dirty="0" smtClean="0"/>
              <a:t>is a convenient way to express a certain for of </a:t>
            </a:r>
            <a:r>
              <a:rPr lang="en-US" sz="2400" b="1" dirty="0" smtClean="0"/>
              <a:t>if</a:t>
            </a:r>
            <a:r>
              <a:rPr lang="en-US" sz="2400" dirty="0" smtClean="0"/>
              <a:t>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Used to eliminate </a:t>
            </a:r>
            <a:r>
              <a:rPr lang="en-US" sz="2400" b="1" dirty="0" smtClean="0"/>
              <a:t>else if</a:t>
            </a:r>
            <a:r>
              <a:rPr lang="en-US" sz="2400" dirty="0" smtClean="0"/>
              <a:t>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Structures evaluations within a </a:t>
            </a:r>
            <a:r>
              <a:rPr lang="en-US" sz="2400" b="1" dirty="0" smtClean="0"/>
              <a:t>case </a:t>
            </a:r>
            <a:r>
              <a:rPr lang="en-US" sz="2400" dirty="0" smtClean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Starts with the </a:t>
            </a:r>
            <a:r>
              <a:rPr lang="en-US" sz="2400" b="1" dirty="0" smtClean="0"/>
              <a:t>switch statement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Checks the </a:t>
            </a:r>
            <a:r>
              <a:rPr lang="en-US" sz="2400" b="1" dirty="0" smtClean="0"/>
              <a:t>case labels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Executes code within the </a:t>
            </a:r>
            <a:r>
              <a:rPr lang="en-US" sz="2200" b="1" dirty="0" smtClean="0"/>
              <a:t>case </a:t>
            </a:r>
            <a:r>
              <a:rPr lang="en-US" sz="2200" dirty="0" smtClean="0"/>
              <a:t>when the value in the </a:t>
            </a:r>
            <a:r>
              <a:rPr lang="en-US" sz="2200" b="1" dirty="0" smtClean="0"/>
              <a:t>switch statement value </a:t>
            </a:r>
            <a:r>
              <a:rPr lang="en-US" sz="2200" dirty="0" smtClean="0"/>
              <a:t>matches the </a:t>
            </a:r>
            <a:r>
              <a:rPr lang="en-US" sz="2200" b="1" dirty="0" smtClean="0"/>
              <a:t>case label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Use a </a:t>
            </a:r>
            <a:r>
              <a:rPr lang="en-US" sz="2200" b="1" dirty="0" smtClean="0"/>
              <a:t>break</a:t>
            </a:r>
            <a:r>
              <a:rPr lang="en-US" sz="2200" dirty="0" smtClean="0"/>
              <a:t> statement at the end of the code within a </a:t>
            </a:r>
            <a:r>
              <a:rPr lang="en-US" sz="2200" b="1" dirty="0" smtClean="0"/>
              <a:t>case </a:t>
            </a:r>
            <a:r>
              <a:rPr lang="en-US" sz="2200" dirty="0" smtClean="0"/>
              <a:t>to leave the </a:t>
            </a:r>
            <a:r>
              <a:rPr lang="en-US" sz="2200" b="1" dirty="0" smtClean="0"/>
              <a:t>switch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An optional </a:t>
            </a:r>
            <a:r>
              <a:rPr lang="en-US" sz="2400" b="1" dirty="0" smtClean="0"/>
              <a:t>default case</a:t>
            </a:r>
            <a:r>
              <a:rPr lang="en-US" sz="2400" dirty="0" smtClean="0"/>
              <a:t> can be supplied if </a:t>
            </a:r>
            <a:r>
              <a:rPr lang="en-US" sz="2400" b="1" dirty="0" smtClean="0"/>
              <a:t>no</a:t>
            </a:r>
            <a:r>
              <a:rPr lang="en-US" sz="2400" dirty="0" smtClean="0"/>
              <a:t> </a:t>
            </a:r>
            <a:r>
              <a:rPr lang="en-US" sz="2400" b="1" dirty="0" smtClean="0"/>
              <a:t>case</a:t>
            </a:r>
            <a:r>
              <a:rPr lang="en-US" sz="2400" dirty="0" smtClean="0"/>
              <a:t> matches the </a:t>
            </a:r>
            <a:r>
              <a:rPr lang="en-US" sz="2400" b="1" dirty="0" smtClean="0"/>
              <a:t>switch statement value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0313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Control Statements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90035"/>
            <a:ext cx="11383761" cy="55645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smtClean="0"/>
              <a:t>Switch Statement Syntax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variable_expression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 constant_expr1: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//statements;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constant_expr2: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//statements;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default: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//statements;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4495869" y="790034"/>
            <a:ext cx="1917422" cy="524416"/>
          </a:xfrm>
          <a:prstGeom prst="wedgeRectCallout">
            <a:avLst>
              <a:gd name="adj1" fmla="val -96606"/>
              <a:gd name="adj2" fmla="val 46234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switch statement</a:t>
            </a:r>
            <a:endParaRPr lang="en-US" sz="1600" b="1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4495869" y="1430335"/>
            <a:ext cx="1917422" cy="474665"/>
          </a:xfrm>
          <a:prstGeom prst="wedgeRectCallout">
            <a:avLst>
              <a:gd name="adj1" fmla="val -117470"/>
              <a:gd name="adj2" fmla="val -13947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case label</a:t>
            </a:r>
            <a:endParaRPr lang="en-US" sz="1600" b="1" dirty="0"/>
          </a:p>
        </p:txBody>
      </p:sp>
      <p:sp>
        <p:nvSpPr>
          <p:cNvPr id="7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4495869" y="2025647"/>
            <a:ext cx="1917422" cy="508003"/>
          </a:xfrm>
          <a:prstGeom prst="wedgeRectCallout">
            <a:avLst>
              <a:gd name="adj1" fmla="val -147277"/>
              <a:gd name="adj2" fmla="val -90775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case code</a:t>
            </a:r>
            <a:endParaRPr lang="en-US" sz="1600" b="1" dirty="0"/>
          </a:p>
        </p:txBody>
      </p:sp>
      <p:sp>
        <p:nvSpPr>
          <p:cNvPr id="8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4495869" y="2668586"/>
            <a:ext cx="1917422" cy="522292"/>
          </a:xfrm>
          <a:prstGeom prst="wedgeRectCallout">
            <a:avLst>
              <a:gd name="adj1" fmla="val -181057"/>
              <a:gd name="adj2" fmla="val -163723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break out of switch</a:t>
            </a:r>
            <a:endParaRPr lang="en-US" sz="1600" b="1" dirty="0"/>
          </a:p>
        </p:txBody>
      </p:sp>
      <p:sp>
        <p:nvSpPr>
          <p:cNvPr id="9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4495869" y="3740891"/>
            <a:ext cx="1917422" cy="777767"/>
          </a:xfrm>
          <a:prstGeom prst="wedgeRectCallout">
            <a:avLst>
              <a:gd name="adj1" fmla="val -150257"/>
              <a:gd name="adj2" fmla="val -99814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The default case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924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Control Statement – Convention Alert!!!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90035"/>
            <a:ext cx="11383761" cy="55645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smtClean="0"/>
              <a:t>Switch Statement Syntax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3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variable_expression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 constant_expr1: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//statements;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 constant_expr2: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//statements;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default: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//statements; </a:t>
            </a: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 </a:t>
            </a:r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3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4495869" y="790034"/>
            <a:ext cx="3019356" cy="695866"/>
          </a:xfrm>
          <a:prstGeom prst="wedgeRectCallout">
            <a:avLst>
              <a:gd name="adj1" fmla="val -79666"/>
              <a:gd name="adj2" fmla="val 25675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switch statement open curly bracket on the same line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106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Control Statements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57761"/>
            <a:ext cx="11383761" cy="55645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smtClean="0"/>
              <a:t>Switch Statement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"A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switch(grade) { 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 "A":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console.log("Excellent"); 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 "B":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console.log("Good"); 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 "C": 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console.log("Fair"); 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</a:p>
          <a:p>
            <a:pPr marL="201168" lvl="1" indent="0"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 "D":  </a:t>
            </a:r>
          </a:p>
          <a:p>
            <a:pPr marL="201168" lvl="1" indent="0"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console.log("Poor"); 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default: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console.log("Invalid choice"); 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Control Statements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57761"/>
            <a:ext cx="11383761" cy="55645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smtClean="0"/>
              <a:t>Switch Statement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90;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switch(true)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&gt; 90: 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console.log("A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 grade &gt;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console.log("B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 grade &gt;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console.log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C");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     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 grade &gt;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D");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     </a:t>
            </a:r>
          </a:p>
          <a:p>
            <a:pPr marL="201168" lvl="1" indent="0"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console.log("F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4707594" y="1824037"/>
            <a:ext cx="2819332" cy="1366838"/>
          </a:xfrm>
          <a:prstGeom prst="wedgeRectCallout">
            <a:avLst>
              <a:gd name="adj1" fmla="val -137438"/>
              <a:gd name="adj2" fmla="val -57252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 can execute relational operation evaluations in cases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057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Control statements are used to control how information is processed in our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We use relational operators and logic operators together to in conditional expressions perform this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Conditional expressions return a boolean true or false</a:t>
            </a:r>
          </a:p>
        </p:txBody>
      </p:sp>
    </p:spTree>
    <p:extLst>
      <p:ext uri="{BB962C8B-B14F-4D97-AF65-F5344CB8AC3E}">
        <p14:creationId xmlns:p14="http://schemas.microsoft.com/office/powerpoint/2010/main" val="36218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785478" y="498242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Relational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 relational operator compares its operands and returns a </a:t>
            </a:r>
            <a:r>
              <a:rPr lang="en-US" sz="3600" b="1" dirty="0"/>
              <a:t>Boolean</a:t>
            </a:r>
            <a:r>
              <a:rPr lang="en-US" sz="3600" dirty="0"/>
              <a:t> value based on whether the comparison is true</a:t>
            </a:r>
            <a:r>
              <a:rPr lang="en-US" sz="3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Use for helping us make decisions programmatically based on values of our variables and comparing them</a:t>
            </a:r>
          </a:p>
        </p:txBody>
      </p:sp>
    </p:spTree>
    <p:extLst>
      <p:ext uri="{BB962C8B-B14F-4D97-AF65-F5344CB8AC3E}">
        <p14:creationId xmlns:p14="http://schemas.microsoft.com/office/powerpoint/2010/main" val="3608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Greater than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Less than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Equal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Not equal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Greater than or Equal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Less than or Equal 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02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Operators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5CF77-7930-4ADD-B16C-BF51FB3187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341" y="1217578"/>
          <a:ext cx="10863945" cy="3414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03">
                  <a:extLst>
                    <a:ext uri="{9D8B030D-6E8A-4147-A177-3AD203B41FA5}">
                      <a16:colId xmlns:a16="http://schemas.microsoft.com/office/drawing/2014/main" val="3916942781"/>
                    </a:ext>
                  </a:extLst>
                </a:gridCol>
                <a:gridCol w="2305455">
                  <a:extLst>
                    <a:ext uri="{9D8B030D-6E8A-4147-A177-3AD203B41FA5}">
                      <a16:colId xmlns:a16="http://schemas.microsoft.com/office/drawing/2014/main" val="1619579596"/>
                    </a:ext>
                  </a:extLst>
                </a:gridCol>
                <a:gridCol w="7021287">
                  <a:extLst>
                    <a:ext uri="{9D8B030D-6E8A-4147-A177-3AD203B41FA5}">
                      <a16:colId xmlns:a16="http://schemas.microsoft.com/office/drawing/2014/main" val="3450144482"/>
                    </a:ext>
                  </a:extLst>
                </a:gridCol>
              </a:tblGrid>
              <a:tr h="468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29369"/>
                  </a:ext>
                </a:extLst>
              </a:tr>
              <a:tr h="313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==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Equality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a true value if both operands are equal.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8600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!=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Inequality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true value if the left and right operands are not equal.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50135"/>
                  </a:ext>
                </a:extLst>
              </a:tr>
              <a:tr h="3477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Greater Than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true value if the left operand is greater than the right operand.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1288"/>
                  </a:ext>
                </a:extLst>
              </a:tr>
              <a:tr h="340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Less Than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true value if the left operand is less than the right operand.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61136"/>
                  </a:ext>
                </a:extLst>
              </a:tr>
              <a:tr h="3210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&gt;=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Greater Than Or Equal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true value if the left operand is greater than or equal to the right operand.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08242"/>
                  </a:ext>
                </a:extLst>
              </a:tr>
              <a:tr h="3359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&lt;=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Less Than Or Equal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true value if the left operand is less than or equal to the right operand.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76740"/>
                  </a:ext>
                </a:extLst>
              </a:tr>
              <a:tr h="335928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Equality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true value if both operands and type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equal.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31867"/>
                  </a:ext>
                </a:extLst>
              </a:tr>
              <a:tr h="335928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Inequality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true value if both operands and type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not equal.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1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3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Boolean Expressions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1001656"/>
            <a:ext cx="10058400" cy="516567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Boolean Expressions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discountPercent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 to a numeric literal </a:t>
            </a: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 == 'y'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 to a char literal</a:t>
            </a:r>
          </a:p>
          <a:p>
            <a:pPr marL="201168" lvl="1" indent="0">
              <a:buNone/>
            </a:pP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true  // equal to a true value</a:t>
            </a: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subtotal != 0 // not equal to a numeric literal</a:t>
            </a: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years &gt; 0 // greater than a numeric literal</a:t>
            </a:r>
          </a:p>
          <a:p>
            <a:pPr marL="201168" lvl="1" indent="0">
              <a:buNone/>
            </a:pP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months // less than a variable</a:t>
            </a: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subtotal &gt;= 500 // greater than or equal to a numeric literal</a:t>
            </a: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 &lt;=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reorderPoint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less than or equal to a variable</a:t>
            </a:r>
          </a:p>
          <a:p>
            <a:pPr marL="201168" lvl="1" indent="0">
              <a:buNone/>
            </a:pP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equal to true</a:t>
            </a: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equal to false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8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Boolean Expressions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725487"/>
            <a:ext cx="11360220" cy="516567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 smtClean="0"/>
              <a:t>Boolean Expressions</a:t>
            </a:r>
          </a:p>
          <a:p>
            <a:pPr lvl="1"/>
            <a:r>
              <a:rPr lang="en-US" sz="2400" dirty="0" smtClean="0"/>
              <a:t>Difference between </a:t>
            </a:r>
          </a:p>
          <a:p>
            <a:pPr lvl="2"/>
            <a:r>
              <a:rPr lang="en-US" sz="2000" dirty="0" smtClean="0"/>
              <a:t>== Value equality only</a:t>
            </a:r>
          </a:p>
          <a:p>
            <a:pPr lvl="2"/>
            <a:r>
              <a:rPr lang="en-US" sz="2000" dirty="0" smtClean="0"/>
              <a:t>=== Value and type equality</a:t>
            </a:r>
          </a:p>
          <a:p>
            <a:pPr lvl="2"/>
            <a:r>
              <a:rPr lang="en-US" sz="2000" dirty="0" smtClean="0"/>
              <a:t>!= Value inequality only</a:t>
            </a:r>
          </a:p>
          <a:p>
            <a:pPr lvl="2"/>
            <a:r>
              <a:rPr lang="en-US" sz="2000" dirty="0" smtClean="0"/>
              <a:t>!== Value and type inequality</a:t>
            </a:r>
            <a:br>
              <a:rPr lang="en-US" sz="2000" dirty="0" smtClean="0"/>
            </a:br>
            <a:endParaRPr lang="en-US" sz="2000" dirty="0" smtClean="0"/>
          </a:p>
          <a:p>
            <a:pPr marL="201168" lvl="1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discountPercent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= 2.3;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discountPercent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== 2.3 // the result is true value is equal</a:t>
            </a:r>
          </a:p>
          <a:p>
            <a:pPr marL="201168" lvl="1" indent="0">
              <a:buNone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discountPercent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=== 2.3 // the result is true value and type are equal</a:t>
            </a:r>
          </a:p>
          <a:p>
            <a:pPr marL="201168" lvl="1" indent="0">
              <a:buNone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discountPercent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== '2.3' // the result is true value is equal</a:t>
            </a:r>
          </a:p>
          <a:p>
            <a:pPr marL="201168" lvl="1" indent="0">
              <a:buNone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discountPercent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=== '2.3' // the result is false value and type are equal</a:t>
            </a:r>
          </a:p>
          <a:p>
            <a:pPr marL="201168" lvl="1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discountPercent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!= 2.3 // the result is false value is equal</a:t>
            </a:r>
          </a:p>
          <a:p>
            <a:pPr marL="201168" lvl="1" indent="0">
              <a:buNone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discountPercent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!= '2.3' // the result is false value is equal</a:t>
            </a:r>
          </a:p>
          <a:p>
            <a:pPr marL="201168" lvl="1" indent="0">
              <a:buNone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discountPercent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!== '2.3' // the result is true value is equal but type is not equal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34092</TotalTime>
  <Words>800</Words>
  <Application>Microsoft Office PowerPoint</Application>
  <PresentationFormat>Widescreen</PresentationFormat>
  <Paragraphs>281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Retrospect</vt:lpstr>
      <vt:lpstr>JavaScript Programming</vt:lpstr>
      <vt:lpstr>PowerPoint Presentation</vt:lpstr>
      <vt:lpstr>Control Statements</vt:lpstr>
      <vt:lpstr>PowerPoint Presentation</vt:lpstr>
      <vt:lpstr>Relational Operators</vt:lpstr>
      <vt:lpstr>Relational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 Statements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Cusack, Chris (NBCC Moncton)</cp:lastModifiedBy>
  <cp:revision>519</cp:revision>
  <dcterms:created xsi:type="dcterms:W3CDTF">2018-06-09T00:51:46Z</dcterms:created>
  <dcterms:modified xsi:type="dcterms:W3CDTF">2020-01-28T14:47:02Z</dcterms:modified>
</cp:coreProperties>
</file>