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7"/>
  </p:notesMasterIdLst>
  <p:sldIdLst>
    <p:sldId id="256" r:id="rId2"/>
    <p:sldId id="257" r:id="rId3"/>
    <p:sldId id="258" r:id="rId4"/>
    <p:sldId id="281" r:id="rId5"/>
    <p:sldId id="260" r:id="rId6"/>
    <p:sldId id="283" r:id="rId7"/>
    <p:sldId id="282" r:id="rId8"/>
    <p:sldId id="285" r:id="rId9"/>
    <p:sldId id="284" r:id="rId10"/>
    <p:sldId id="261" r:id="rId11"/>
    <p:sldId id="262" r:id="rId12"/>
    <p:sldId id="263" r:id="rId13"/>
    <p:sldId id="275" r:id="rId14"/>
    <p:sldId id="276" r:id="rId15"/>
    <p:sldId id="277" r:id="rId16"/>
    <p:sldId id="278" r:id="rId17"/>
    <p:sldId id="279" r:id="rId18"/>
    <p:sldId id="259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86" r:id="rId31"/>
    <p:sldId id="287" r:id="rId32"/>
    <p:sldId id="280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hật Tân" initials="TNT" lastIdx="1" clrIdx="0">
    <p:extLst>
      <p:ext uri="{19B8F6BF-5375-455C-9EA6-DF929625EA0E}">
        <p15:presenceInfo xmlns:p15="http://schemas.microsoft.com/office/powerpoint/2012/main" userId="Trịnh Nhật Tâ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39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9C1AA-F04C-45AC-B154-F3105AAA5D6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900D-29EE-4DE6-8F84-C8FDF087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9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900D-29EE-4DE6-8F84-C8FDF08741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7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January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January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January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January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2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owecoryr/universalban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A8B-534A-47B2-9C6F-13B1D1013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Support Vector Machines - SVMs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DE17-0590-41DB-8807-15CDDDADB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1: </a:t>
            </a: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Anh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Trịnh Nhật Tân</a:t>
            </a:r>
          </a:p>
          <a:p>
            <a:pPr algn="l"/>
            <a:r>
              <a:rPr lang="en-US" sz="1800" dirty="0"/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A896C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A896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896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0279CD-8476-4365-9FAD-EE0CC9803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1962762"/>
            <a:ext cx="5476872" cy="29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8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B38227B-704D-4CAE-B62F-6359549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6" y="1488773"/>
            <a:ext cx="3111229" cy="4845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125A9B19-9E58-4144-878A-5788E03ED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2" y="1488772"/>
            <a:ext cx="3098768" cy="484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1962C96-0785-4B19-9EBA-F6F4CAA60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5" y="1469364"/>
            <a:ext cx="3111228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2114342-A157-46C0-AA98-D6D122ACE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12" y="1488191"/>
            <a:ext cx="3098768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DE716A-0444-409E-A150-93C05497F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82" y="1469364"/>
            <a:ext cx="3116723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6E6847-32A6-4173-B575-6B82D7462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36" y="1490252"/>
            <a:ext cx="3098767" cy="4862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52A0C470-BE68-404F-9F6F-90C1DFF24C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34" y="1469364"/>
            <a:ext cx="3116724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D6A87DE2-5CA5-4184-91F6-7BCBF7BAE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79" y="1487294"/>
            <a:ext cx="3116723" cy="486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E0C58253-B278-4C6C-AC1F-EF83A1C47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56" y="1469364"/>
            <a:ext cx="3098768" cy="488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7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1AC06D43-8233-4DA1-8DCF-5D27E3DB9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02" y="356502"/>
            <a:ext cx="1828800" cy="2848194"/>
          </a:xfrm>
          <a:prstGeom prst="rect">
            <a:avLst/>
          </a:prstGeo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B58D8A88-A69A-4C09-B559-AA20FAB9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60" y="382157"/>
            <a:ext cx="1828800" cy="2859647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35D05A3F-CCAB-4B83-9057-84FD1C7AC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18" y="390913"/>
            <a:ext cx="1828800" cy="2871101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C6B5ABDD-03C5-4F77-82B7-2788C6BD0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76" y="382157"/>
            <a:ext cx="1828800" cy="29000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F1C2D1-3E62-4D88-BB5A-ECD644E11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2" y="3578091"/>
            <a:ext cx="1828800" cy="29016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2480D0-6163-424C-A238-704607FB1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05" y="3578091"/>
            <a:ext cx="1828800" cy="2911542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478463CE-4F73-4063-8532-02530D4876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3558297"/>
            <a:ext cx="1828800" cy="2867283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2B0C57C1-9193-4F40-8825-4350AAA1D2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76" y="3571287"/>
            <a:ext cx="1828800" cy="2915252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4C243A32-D35E-4574-909A-DD23DEE7C6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58" y="3578091"/>
            <a:ext cx="1828800" cy="28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395E4D3-D97D-46DC-97A2-D87CE82E3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857167"/>
            <a:ext cx="4715500" cy="3143666"/>
          </a:xfrm>
          <a:prstGeom prst="rect">
            <a:avLst/>
          </a:prstGeom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394582-1F17-44DF-9E8B-75E7EE8A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77" y="1385888"/>
            <a:ext cx="45624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21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01CF5BB-8EB2-41F3-AA83-BF6932DB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11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7DD19F6-A780-4EB5-997F-6A43B832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41" y="1494972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230218" y="419387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Linear</a:t>
            </a:r>
          </a:p>
        </p:txBody>
      </p:sp>
    </p:spTree>
    <p:extLst>
      <p:ext uri="{BB962C8B-B14F-4D97-AF65-F5344CB8AC3E}">
        <p14:creationId xmlns:p14="http://schemas.microsoft.com/office/powerpoint/2010/main" val="34183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4964922" y="4193873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Non-linear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429705A-DA56-406C-B7AA-1502AF92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2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A5B1F20A-96B9-4333-B712-86511BDFE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24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9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4778171" y="4193873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C11F2C7-8BDC-41DE-8B90-7DB020627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6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D3A1DEA-C25A-4423-998B-150FCABE2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6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222203" y="4193873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3A8168C-8B97-4DF0-87D2-418D4988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68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6AE2499D-E9EA-4A84-9ED5-B952F819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6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0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25013-5716-491C-BE4E-870BECE3BC2C}"/>
              </a:ext>
            </a:extLst>
          </p:cNvPr>
          <p:cNvSpPr txBox="1"/>
          <p:nvPr/>
        </p:nvSpPr>
        <p:spPr>
          <a:xfrm>
            <a:off x="5145451" y="4193873"/>
            <a:ext cx="190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5930646-D7DC-43E6-A812-65629A9B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53" y="1488773"/>
            <a:ext cx="31813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171036A-E594-4566-B2DE-B84D4124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432" y="1488773"/>
            <a:ext cx="3143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8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376CB8-A90B-4518-8AF6-6799D55C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29" y="1266445"/>
            <a:ext cx="6693947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C9DEAC-56A3-4E53-97C9-1082FF8D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29" y="1266445"/>
            <a:ext cx="6693946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A443FD-B53D-4917-A2DD-7433234E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28" y="1265181"/>
            <a:ext cx="6693946" cy="5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3C6A7C-A1B3-43CF-A58E-FBBA14EB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26" y="1263917"/>
            <a:ext cx="6644913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50DB81-9378-4754-ADA4-6D0E3864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4656799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imbalanced data: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49B8D0-BD57-4C7C-B24B-BD2F90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23113"/>
              </p:ext>
            </p:extLst>
          </p:nvPr>
        </p:nvGraphicFramePr>
        <p:xfrm>
          <a:off x="438150" y="1590675"/>
          <a:ext cx="11315700" cy="21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16">
                  <a:extLst>
                    <a:ext uri="{9D8B030D-6E8A-4147-A177-3AD203B41FA5}">
                      <a16:colId xmlns:a16="http://schemas.microsoft.com/office/drawing/2014/main" val="3362487599"/>
                    </a:ext>
                  </a:extLst>
                </a:gridCol>
                <a:gridCol w="2088784">
                  <a:extLst>
                    <a:ext uri="{9D8B030D-6E8A-4147-A177-3AD203B41FA5}">
                      <a16:colId xmlns:a16="http://schemas.microsoft.com/office/drawing/2014/main" val="362322419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83062590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3588176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6534268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90493214"/>
                    </a:ext>
                  </a:extLst>
                </a:gridCol>
              </a:tblGrid>
              <a:tr h="65885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Non-linear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41547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58091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66670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344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651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757C5E-E2F3-4F12-8E44-AFF858976FDB}"/>
              </a:ext>
            </a:extLst>
          </p:cNvPr>
          <p:cNvSpPr txBox="1"/>
          <p:nvPr/>
        </p:nvSpPr>
        <p:spPr>
          <a:xfrm>
            <a:off x="4355780" y="3885657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 with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10353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imbalanced data.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balanced data.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3 methods.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ANN.</a:t>
            </a:r>
          </a:p>
          <a:p>
            <a:pPr>
              <a:buFont typeface="Times New Roman" panose="02020603050405020304" pitchFamily="18" charset="0"/>
              <a:buChar char="−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</a:p>
        </p:txBody>
      </p:sp>
    </p:spTree>
    <p:extLst>
      <p:ext uri="{BB962C8B-B14F-4D97-AF65-F5344CB8AC3E}">
        <p14:creationId xmlns:p14="http://schemas.microsoft.com/office/powerpoint/2010/main" val="402860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with balanced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49B8D0-BD57-4C7C-B24B-BD2F90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70272"/>
              </p:ext>
            </p:extLst>
          </p:nvPr>
        </p:nvGraphicFramePr>
        <p:xfrm>
          <a:off x="438150" y="1590675"/>
          <a:ext cx="11315700" cy="21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16">
                  <a:extLst>
                    <a:ext uri="{9D8B030D-6E8A-4147-A177-3AD203B41FA5}">
                      <a16:colId xmlns:a16="http://schemas.microsoft.com/office/drawing/2014/main" val="3362487599"/>
                    </a:ext>
                  </a:extLst>
                </a:gridCol>
                <a:gridCol w="2088784">
                  <a:extLst>
                    <a:ext uri="{9D8B030D-6E8A-4147-A177-3AD203B41FA5}">
                      <a16:colId xmlns:a16="http://schemas.microsoft.com/office/drawing/2014/main" val="362322419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83062590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3588176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6534268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90493214"/>
                    </a:ext>
                  </a:extLst>
                </a:gridCol>
              </a:tblGrid>
              <a:tr h="65885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Non-linear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41547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92.16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58091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87.89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93.16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88.91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66670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97.28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97.87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344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94.98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651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DDBFAE-0487-4B25-A781-7CAFE34C3889}"/>
              </a:ext>
            </a:extLst>
          </p:cNvPr>
          <p:cNvSpPr txBox="1"/>
          <p:nvPr/>
        </p:nvSpPr>
        <p:spPr>
          <a:xfrm>
            <a:off x="4352624" y="3885657"/>
            <a:ext cx="3486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 with balanced data</a:t>
            </a:r>
          </a:p>
        </p:txBody>
      </p:sp>
    </p:spTree>
    <p:extLst>
      <p:ext uri="{BB962C8B-B14F-4D97-AF65-F5344CB8AC3E}">
        <p14:creationId xmlns:p14="http://schemas.microsoft.com/office/powerpoint/2010/main" val="10932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3358EF-5F67-4352-B071-4F54E8D0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12548"/>
            <a:ext cx="9352025" cy="529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9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A6321E-891B-4C35-9A59-064B6946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212549"/>
            <a:ext cx="9354312" cy="527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5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C1E154-DF44-4D24-B003-B44267A8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212548"/>
            <a:ext cx="9371077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2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0CF1E3-764E-4899-B42B-9B66EF36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212548"/>
            <a:ext cx="9352025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7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D978C7A-91DD-42BA-B190-90DB2982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12548"/>
            <a:ext cx="9437750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452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3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6A1A25-2F07-44E6-94D6-ED60AFEA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1234471"/>
            <a:ext cx="9352024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8ECC9C2-02F2-4E65-8372-6C2528A7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212548"/>
            <a:ext cx="9352026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90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D886FDD-3C41-41A6-8D62-2D498A9E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1212548"/>
            <a:ext cx="9352024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8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differences between 2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92FC8A-4346-43D0-A927-F9A10B3D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12548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FACACC2-C453-4005-9037-AC6CB4BB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1212548"/>
            <a:ext cx="9352027" cy="52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3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https://www.kaggle.com/lowecoryr/universalbank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customers that are able to accept a loan.</a:t>
            </a:r>
          </a:p>
        </p:txBody>
      </p:sp>
    </p:spTree>
    <p:extLst>
      <p:ext uri="{BB962C8B-B14F-4D97-AF65-F5344CB8AC3E}">
        <p14:creationId xmlns:p14="http://schemas.microsoft.com/office/powerpoint/2010/main" val="1210493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18B434-B8EA-41ED-B883-8270A79B2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5" y="1413488"/>
            <a:ext cx="8201025" cy="1847850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5936D-0303-43D6-B445-38B9E85A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6" y="3596662"/>
            <a:ext cx="820102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867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643AF363-4871-486F-9C81-6E0965C7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68" y="810126"/>
            <a:ext cx="7217664" cy="52377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32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3622938B-E054-41FF-9742-C8463B22E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512" y="1447800"/>
            <a:ext cx="7038975" cy="39624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26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FD97E-DC87-42A6-A094-92EC3D9F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211329"/>
            <a:ext cx="2531364" cy="4435341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dirty="0"/>
              <a:t>Performance:</a:t>
            </a:r>
          </a:p>
        </p:txBody>
      </p:sp>
    </p:spTree>
    <p:extLst>
      <p:ext uri="{BB962C8B-B14F-4D97-AF65-F5344CB8AC3E}">
        <p14:creationId xmlns:p14="http://schemas.microsoft.com/office/powerpoint/2010/main" val="3160294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7E5473-6A09-4686-8E06-FC7A19A9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9255"/>
            <a:ext cx="6096002" cy="43297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C297E6-B399-46A8-B158-8A6139D7F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729255"/>
            <a:ext cx="6096002" cy="43297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80F32-5945-4C0E-84B9-A960D0F0F729}"/>
              </a:ext>
            </a:extLst>
          </p:cNvPr>
          <p:cNvSpPr txBox="1"/>
          <p:nvPr/>
        </p:nvSpPr>
        <p:spPr>
          <a:xfrm>
            <a:off x="2536673" y="5141311"/>
            <a:ext cx="102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B3021-4209-490A-AE33-053941A2B19D}"/>
              </a:ext>
            </a:extLst>
          </p:cNvPr>
          <p:cNvSpPr txBox="1"/>
          <p:nvPr/>
        </p:nvSpPr>
        <p:spPr>
          <a:xfrm>
            <a:off x="8849687" y="514131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444269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CB9DC-CBDD-4E7D-8CA5-152DBC7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325808"/>
            <a:ext cx="11313428" cy="4206383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i="1" dirty="0"/>
              <a:t>SVM: 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Supervised learning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Find the points closest to the line from both the classes (support vectors).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Compute the </a:t>
            </a:r>
            <a:r>
              <a:rPr lang="en-US" u="sng" dirty="0"/>
              <a:t>distance</a:t>
            </a:r>
            <a:r>
              <a:rPr lang="en-US" dirty="0"/>
              <a:t> between the line and the support vectors (margin).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Maximize the margin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 dirty="0">
                <a:ea typeface="Cambria Math" panose="02040503050406030204" pitchFamily="18" charset="0"/>
              </a:rPr>
              <a:t>optimal hyperplane.</a:t>
            </a:r>
            <a:endParaRPr lang="en-US" dirty="0"/>
          </a:p>
        </p:txBody>
      </p:sp>
      <p:pic>
        <p:nvPicPr>
          <p:cNvPr id="2050" name="Picture 2" descr="Day-12: Kernel SVM (Non-Linear SVM) | by Samet Girgin | PursuitData | Medium">
            <a:extLst>
              <a:ext uri="{FF2B5EF4-FFF2-40B4-BE49-F238E27FC236}">
                <a16:creationId xmlns:a16="http://schemas.microsoft.com/office/drawing/2014/main" id="{CC57FF37-194D-4656-B61C-D20AF29C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52" y="3505271"/>
            <a:ext cx="5905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68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ACB9DC-CBDD-4E7D-8CA5-152DBC71C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286" y="1325808"/>
                <a:ext cx="11313428" cy="4206383"/>
              </a:xfrm>
            </p:spPr>
            <p:txBody>
              <a:bodyPr/>
              <a:lstStyle/>
              <a:p>
                <a:pPr>
                  <a:buFont typeface="Dante" panose="02020502050200020203" pitchFamily="18" charset="0"/>
                  <a:buChar char="−"/>
                </a:pPr>
                <a:r>
                  <a:rPr lang="en-US" i="1" dirty="0"/>
                  <a:t>Logistic Regression: 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dirty="0"/>
                  <a:t>Supervised learning.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dirty="0"/>
                  <a:t>Method for binary classification problems.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b="1" dirty="0"/>
                  <a:t>Sigmoid function: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dirty="0"/>
                  <a:t>Given output is based on probability.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ACB9DC-CBDD-4E7D-8CA5-152DBC71C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286" y="1325808"/>
                <a:ext cx="11313428" cy="4206383"/>
              </a:xfrm>
              <a:blipFill>
                <a:blip r:embed="rId2"/>
                <a:stretch>
                  <a:fillRect l="-862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Logistic Regression — Detailed Overview | by Saishruthi Swaminathan |  Towards Data Science">
            <a:extLst>
              <a:ext uri="{FF2B5EF4-FFF2-40B4-BE49-F238E27FC236}">
                <a16:creationId xmlns:a16="http://schemas.microsoft.com/office/drawing/2014/main" id="{45B76325-695C-4D4E-88F9-F3BA63B9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02" y="3428999"/>
            <a:ext cx="6324600" cy="29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76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ACB9DC-CBDD-4E7D-8CA5-152DBC71C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286" y="1325808"/>
                <a:ext cx="11313428" cy="4206383"/>
              </a:xfrm>
            </p:spPr>
            <p:txBody>
              <a:bodyPr>
                <a:normAutofit/>
              </a:bodyPr>
              <a:lstStyle/>
              <a:p>
                <a:pPr>
                  <a:buFont typeface="Dante" panose="02020502050200020203" pitchFamily="18" charset="0"/>
                  <a:buChar char="−"/>
                </a:pPr>
                <a:r>
                  <a:rPr lang="en-US" i="1" dirty="0"/>
                  <a:t>Naïve Bayes: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dirty="0"/>
                  <a:t>Supervised learning.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dirty="0"/>
                  <a:t>Classify based on given features.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dirty="0"/>
                  <a:t>Applying Bayes’ 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vector of features: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Courier New" panose="02070309020205020404" pitchFamily="49" charset="0"/>
                  <a:buChar char="+"/>
                </a:pPr>
                <a:r>
                  <a:rPr lang="en-US" dirty="0"/>
                  <a:t>Some kinds of Naïve Bayes models: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Multinomial Naïve Bayes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Bernoulli Naive Bayes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Gaussian Naive Bayes (using).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ACB9DC-CBDD-4E7D-8CA5-152DBC71C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286" y="1325808"/>
                <a:ext cx="11313428" cy="4206383"/>
              </a:xfrm>
              <a:blipFill>
                <a:blip r:embed="rId3"/>
                <a:stretch>
                  <a:fillRect l="-862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08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CB9DC-CBDD-4E7D-8CA5-152DBC7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325808"/>
            <a:ext cx="11313428" cy="4206383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i="1" dirty="0"/>
              <a:t>Decision Tree: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Supervised learning.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Used for classification and regression.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Predicts the value of a target variable by learning simple decision rules inferred from the data features.</a:t>
            </a:r>
          </a:p>
        </p:txBody>
      </p:sp>
    </p:spTree>
    <p:extLst>
      <p:ext uri="{BB962C8B-B14F-4D97-AF65-F5344CB8AC3E}">
        <p14:creationId xmlns:p14="http://schemas.microsoft.com/office/powerpoint/2010/main" val="3401715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CB9DC-CBDD-4E7D-8CA5-152DBC7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325808"/>
            <a:ext cx="11313428" cy="4206383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i="1" dirty="0"/>
              <a:t>Decision Tree: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Supervised learning.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Used for classification and regression.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Predicts the value of a target variable by learning simple decision rules inferred from the data features.</a:t>
            </a:r>
          </a:p>
        </p:txBody>
      </p:sp>
    </p:spTree>
    <p:extLst>
      <p:ext uri="{BB962C8B-B14F-4D97-AF65-F5344CB8AC3E}">
        <p14:creationId xmlns:p14="http://schemas.microsoft.com/office/powerpoint/2010/main" val="344892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F24AFA5-3629-4586-91B8-50EF5E04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400"/>
            <a:ext cx="12192000" cy="2791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8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CB9DC-CBDD-4E7D-8CA5-152DBC7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325808"/>
            <a:ext cx="11313428" cy="4206383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i="1" dirty="0"/>
              <a:t>Gradient Boosting: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Supervised learning.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Used for classification and regression.</a:t>
            </a:r>
          </a:p>
          <a:p>
            <a:pPr lvl="1">
              <a:buFont typeface="Courier New" panose="02070309020205020404" pitchFamily="49" charset="0"/>
              <a:buChar char="+"/>
            </a:pPr>
            <a:r>
              <a:rPr lang="en-US" dirty="0"/>
              <a:t>Converting weak learners into strong learners.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64201C-0B10-4B78-9784-4DFDDD11A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28" y="3037114"/>
            <a:ext cx="6368143" cy="38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61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CB9DC-CBDD-4E7D-8CA5-152DBC7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325808"/>
            <a:ext cx="4636507" cy="4206383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i="1" dirty="0"/>
              <a:t>Accuracy: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99EB6C-3491-454F-B7DE-109211F6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36" y="841247"/>
            <a:ext cx="6695582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62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CB9DC-CBDD-4E7D-8CA5-152DBC7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325808"/>
            <a:ext cx="4636507" cy="4206383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i="1" dirty="0"/>
              <a:t>Precision: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40CDD9-D798-4252-95D0-B9EB53E71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36" y="841247"/>
            <a:ext cx="6695582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64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CB9DC-CBDD-4E7D-8CA5-152DBC7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325808"/>
            <a:ext cx="4636507" cy="4206383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i="1" dirty="0"/>
              <a:t>Recall: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513BC54-B02C-475F-BE1F-BDE3C4B9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06" y="841247"/>
            <a:ext cx="6644912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03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ACB9DC-CBDD-4E7D-8CA5-152DBC71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86" y="1325808"/>
            <a:ext cx="4636507" cy="4206383"/>
          </a:xfrm>
        </p:spPr>
        <p:txBody>
          <a:bodyPr/>
          <a:lstStyle/>
          <a:p>
            <a:pPr>
              <a:buFont typeface="Dante" panose="02020502050200020203" pitchFamily="18" charset="0"/>
              <a:buChar char="−"/>
            </a:pPr>
            <a:r>
              <a:rPr lang="en-US" i="1" dirty="0"/>
              <a:t>F1 Score: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5FB1BD0-E656-4092-A17E-8F286D639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05" y="841247"/>
            <a:ext cx="6644913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37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86" y="265851"/>
            <a:ext cx="10543032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3555B6C0-0457-4ACE-A895-664106C37D7F}"/>
              </a:ext>
            </a:extLst>
          </p:cNvPr>
          <p:cNvGraphicFramePr>
            <a:graphicFrameLocks noGrp="1"/>
          </p:cNvGraphicFramePr>
          <p:nvPr/>
        </p:nvGraphicFramePr>
        <p:xfrm>
          <a:off x="0" y="1590675"/>
          <a:ext cx="12192002" cy="21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32">
                  <a:extLst>
                    <a:ext uri="{9D8B030D-6E8A-4147-A177-3AD203B41FA5}">
                      <a16:colId xmlns:a16="http://schemas.microsoft.com/office/drawing/2014/main" val="3362487599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3623224194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830625905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3635881765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465342684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190493214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856345405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409682837"/>
                    </a:ext>
                  </a:extLst>
                </a:gridCol>
              </a:tblGrid>
              <a:tr h="65885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Linear</a:t>
                      </a:r>
                    </a:p>
                  </a:txBody>
                  <a:tcPr marL="107871" marR="107871" marT="53935" marB="539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Non-linear</a:t>
                      </a:r>
                    </a:p>
                  </a:txBody>
                  <a:tcPr marL="107871" marR="107871" marT="53935" marB="539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107871" marR="107871" marT="53935" marB="539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 marL="107871" marR="107871" marT="53935" marB="539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107871" marR="107871" marT="53935" marB="539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Boosting</a:t>
                      </a:r>
                    </a:p>
                  </a:txBody>
                  <a:tcPr marL="107871" marR="107871" marT="53935" marB="539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 marL="107871" marR="107871" marT="53935" marB="539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41547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58091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49.61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66670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67.62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60.95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90.48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13448"/>
                  </a:ext>
                </a:extLst>
              </a:tr>
              <a:tr h="3835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73.14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92.31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54.7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94.23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94.69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91.35</a:t>
                      </a:r>
                    </a:p>
                  </a:txBody>
                  <a:tcPr marL="107871" marR="107871" marT="53935" marB="539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6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6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14D1-FE58-4CE4-801D-15AB9743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419"/>
            <a:ext cx="12192000" cy="2392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65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571F6AA-1F88-44C2-8AFE-4E60E677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44" y="2075400"/>
            <a:ext cx="5010849" cy="396295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2DED650-94A1-4708-80E4-25561CB91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1" y="2075401"/>
            <a:ext cx="4372585" cy="3962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3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DB8DC-626D-44DA-ADE1-44D02EBC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" y="2052445"/>
            <a:ext cx="12176116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521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75706-7BFF-4898-8F75-EDB4B4064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20" y="2020120"/>
            <a:ext cx="5296639" cy="1047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86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B632-50C6-42A9-8F42-BE701368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918F-27ED-4F50-897A-94945179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88773"/>
            <a:ext cx="10543031" cy="4206383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BAE35-35E3-437C-91A9-B249CB99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260"/>
            <a:ext cx="12192000" cy="3709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44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581</Words>
  <Application>Microsoft Office PowerPoint</Application>
  <PresentationFormat>Widescreen</PresentationFormat>
  <Paragraphs>231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Dante</vt:lpstr>
      <vt:lpstr>Dante (Headings)2</vt:lpstr>
      <vt:lpstr>Helvetica Neue Medium</vt:lpstr>
      <vt:lpstr>Times New Roman</vt:lpstr>
      <vt:lpstr>Wingdings 2</vt:lpstr>
      <vt:lpstr>OffsetVTI</vt:lpstr>
      <vt:lpstr>Support Vector Machines - SVMs</vt:lpstr>
      <vt:lpstr>Content</vt:lpstr>
      <vt:lpstr>Data source</vt:lpstr>
      <vt:lpstr>Data source</vt:lpstr>
      <vt:lpstr>Data source</vt:lpstr>
      <vt:lpstr>Data source</vt:lpstr>
      <vt:lpstr>Data source</vt:lpstr>
      <vt:lpstr>Data source</vt:lpstr>
      <vt:lpstr>Data source</vt:lpstr>
      <vt:lpstr>Data source</vt:lpstr>
      <vt:lpstr>PowerPoint Presentation</vt:lpstr>
      <vt:lpstr>PowerPoint Presentation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imbalanced data</vt:lpstr>
      <vt:lpstr>Test with balanced data</vt:lpstr>
      <vt:lpstr>Visualize differences between 2 methods</vt:lpstr>
      <vt:lpstr>Visualize differences between 2 methods</vt:lpstr>
      <vt:lpstr>Visualize differences between 2 methods</vt:lpstr>
      <vt:lpstr>Visualize differences between 2 methods</vt:lpstr>
      <vt:lpstr>PCA</vt:lpstr>
      <vt:lpstr>Visualize differences between 3 methods</vt:lpstr>
      <vt:lpstr>Visualize differences between 2 methods</vt:lpstr>
      <vt:lpstr>Visualize differences between 2 methods</vt:lpstr>
      <vt:lpstr>Visualize differences between 2 methods</vt:lpstr>
      <vt:lpstr>ANN</vt:lpstr>
      <vt:lpstr>ANN</vt:lpstr>
      <vt:lpstr>ANN</vt:lpstr>
      <vt:lpstr>ANN</vt:lpstr>
      <vt:lpstr>PowerPoint Presentation</vt:lpstr>
      <vt:lpstr>Overview</vt:lpstr>
      <vt:lpstr>Overview</vt:lpstr>
      <vt:lpstr>Overview</vt:lpstr>
      <vt:lpstr>Overview</vt:lpstr>
      <vt:lpstr>Overview</vt:lpstr>
      <vt:lpstr>Overview</vt:lpstr>
      <vt:lpstr>Result</vt:lpstr>
      <vt:lpstr>Result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- SVMs</dc:title>
  <dc:creator>Trịnh Nhật Tân</dc:creator>
  <cp:lastModifiedBy>Trịnh Nhật Tân</cp:lastModifiedBy>
  <cp:revision>22</cp:revision>
  <dcterms:created xsi:type="dcterms:W3CDTF">2020-12-30T14:09:52Z</dcterms:created>
  <dcterms:modified xsi:type="dcterms:W3CDTF">2021-01-17T14:29:06Z</dcterms:modified>
</cp:coreProperties>
</file>