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8bae576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8bae576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8bae576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8bae576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8bae576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8bae576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d28a7db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d28a7db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8bae5765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8bae5765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8bae5765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8bae5765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Comparative analysis of Industry sectors</a:t>
            </a:r>
            <a:endParaRPr/>
          </a:p>
        </p:txBody>
      </p:sp>
      <p:sp>
        <p:nvSpPr>
          <p:cNvPr id="60" name="Google Shape;60;p13"/>
          <p:cNvSpPr txBox="1"/>
          <p:nvPr>
            <p:ph idx="1" type="subTitle"/>
          </p:nvPr>
        </p:nvSpPr>
        <p:spPr>
          <a:xfrm>
            <a:off x="3009500" y="3211500"/>
            <a:ext cx="3132600" cy="684000"/>
          </a:xfrm>
          <a:prstGeom prst="rect">
            <a:avLst/>
          </a:prstGeom>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688"/>
              <a:buNone/>
            </a:pPr>
            <a:r>
              <a:rPr lang="en" sz="1500"/>
              <a:t>Determining which </a:t>
            </a:r>
            <a:r>
              <a:rPr lang="en" sz="1500"/>
              <a:t>sectors have  more stability and growth prospects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Overview of sectors</a:t>
            </a:r>
            <a:endParaRPr/>
          </a:p>
          <a:p>
            <a:pPr indent="-342900" lvl="0" marL="457200" rtl="0" algn="l">
              <a:spcBef>
                <a:spcPts val="0"/>
              </a:spcBef>
              <a:spcAft>
                <a:spcPts val="0"/>
              </a:spcAft>
              <a:buSzPts val="1800"/>
              <a:buChar char="●"/>
            </a:pPr>
            <a:r>
              <a:rPr lang="en"/>
              <a:t>Comparative analysis</a:t>
            </a:r>
            <a:endParaRPr/>
          </a:p>
          <a:p>
            <a:pPr indent="-342900" lvl="0" marL="457200" rtl="0" algn="l">
              <a:spcBef>
                <a:spcPts val="0"/>
              </a:spcBef>
              <a:spcAft>
                <a:spcPts val="0"/>
              </a:spcAft>
              <a:buSzPts val="1800"/>
              <a:buChar char="●"/>
            </a:pPr>
            <a:r>
              <a:rPr lang="en"/>
              <a:t>Charts and graphs </a:t>
            </a:r>
            <a:endParaRPr/>
          </a:p>
          <a:p>
            <a:pPr indent="-342900" lvl="0" marL="457200" rtl="0" algn="l">
              <a:spcBef>
                <a:spcPts val="0"/>
              </a:spcBef>
              <a:spcAft>
                <a:spcPts val="0"/>
              </a:spcAft>
              <a:buSzPts val="1800"/>
              <a:buChar char="●"/>
            </a:pPr>
            <a:r>
              <a:rPr lang="en"/>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Sectors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Sectors include:</a:t>
            </a:r>
            <a:endParaRPr/>
          </a:p>
          <a:p>
            <a:pPr indent="-334327" lvl="0" marL="457200" rtl="0" algn="l">
              <a:spcBef>
                <a:spcPts val="1200"/>
              </a:spcBef>
              <a:spcAft>
                <a:spcPts val="0"/>
              </a:spcAft>
              <a:buSzPct val="100000"/>
              <a:buChar char="●"/>
            </a:pPr>
            <a:r>
              <a:rPr lang="en"/>
              <a:t>Consumer discretionary</a:t>
            </a:r>
            <a:endParaRPr/>
          </a:p>
          <a:p>
            <a:pPr indent="-334327" lvl="0" marL="457200" rtl="0" algn="l">
              <a:spcBef>
                <a:spcPts val="0"/>
              </a:spcBef>
              <a:spcAft>
                <a:spcPts val="0"/>
              </a:spcAft>
              <a:buSzPct val="100000"/>
              <a:buChar char="●"/>
            </a:pPr>
            <a:r>
              <a:rPr lang="en"/>
              <a:t>Consumer staples</a:t>
            </a:r>
            <a:endParaRPr/>
          </a:p>
          <a:p>
            <a:pPr indent="-334327" lvl="0" marL="457200" rtl="0" algn="l">
              <a:spcBef>
                <a:spcPts val="0"/>
              </a:spcBef>
              <a:spcAft>
                <a:spcPts val="0"/>
              </a:spcAft>
              <a:buSzPct val="100000"/>
              <a:buChar char="●"/>
            </a:pPr>
            <a:r>
              <a:rPr lang="en"/>
              <a:t>Energy</a:t>
            </a:r>
            <a:endParaRPr/>
          </a:p>
          <a:p>
            <a:pPr indent="-334327" lvl="0" marL="457200" rtl="0" algn="l">
              <a:spcBef>
                <a:spcPts val="0"/>
              </a:spcBef>
              <a:spcAft>
                <a:spcPts val="0"/>
              </a:spcAft>
              <a:buSzPct val="100000"/>
              <a:buChar char="●"/>
            </a:pPr>
            <a:r>
              <a:rPr lang="en"/>
              <a:t>Financials</a:t>
            </a:r>
            <a:endParaRPr/>
          </a:p>
          <a:p>
            <a:pPr indent="-334327" lvl="0" marL="457200" rtl="0" algn="l">
              <a:spcBef>
                <a:spcPts val="0"/>
              </a:spcBef>
              <a:spcAft>
                <a:spcPts val="0"/>
              </a:spcAft>
              <a:buSzPct val="100000"/>
              <a:buChar char="●"/>
            </a:pPr>
            <a:r>
              <a:rPr lang="en"/>
              <a:t>HealthCare</a:t>
            </a:r>
            <a:endParaRPr/>
          </a:p>
          <a:p>
            <a:pPr indent="-334327" lvl="0" marL="457200" rtl="0" algn="l">
              <a:spcBef>
                <a:spcPts val="0"/>
              </a:spcBef>
              <a:spcAft>
                <a:spcPts val="0"/>
              </a:spcAft>
              <a:buSzPct val="100000"/>
              <a:buChar char="●"/>
            </a:pPr>
            <a:r>
              <a:rPr lang="en"/>
              <a:t>Industrials</a:t>
            </a:r>
            <a:endParaRPr/>
          </a:p>
          <a:p>
            <a:pPr indent="-334327" lvl="0" marL="457200" rtl="0" algn="l">
              <a:spcBef>
                <a:spcPts val="0"/>
              </a:spcBef>
              <a:spcAft>
                <a:spcPts val="0"/>
              </a:spcAft>
              <a:buSzPct val="100000"/>
              <a:buChar char="●"/>
            </a:pPr>
            <a:r>
              <a:rPr lang="en"/>
              <a:t>Information Technology</a:t>
            </a:r>
            <a:endParaRPr/>
          </a:p>
          <a:p>
            <a:pPr indent="-334327" lvl="0" marL="457200" rtl="0" algn="l">
              <a:spcBef>
                <a:spcPts val="0"/>
              </a:spcBef>
              <a:spcAft>
                <a:spcPts val="0"/>
              </a:spcAft>
              <a:buSzPct val="100000"/>
              <a:buChar char="●"/>
            </a:pPr>
            <a:r>
              <a:rPr lang="en"/>
              <a:t>Materials</a:t>
            </a:r>
            <a:endParaRPr/>
          </a:p>
          <a:p>
            <a:pPr indent="-334327" lvl="0" marL="457200" rtl="0" algn="l">
              <a:spcBef>
                <a:spcPts val="0"/>
              </a:spcBef>
              <a:spcAft>
                <a:spcPts val="0"/>
              </a:spcAft>
              <a:buSzPct val="100000"/>
              <a:buChar char="●"/>
            </a:pPr>
            <a:r>
              <a:rPr lang="en"/>
              <a:t>Real Estate</a:t>
            </a:r>
            <a:endParaRPr/>
          </a:p>
          <a:p>
            <a:pPr indent="-334327" lvl="0" marL="457200" rtl="0" algn="l">
              <a:spcBef>
                <a:spcPts val="0"/>
              </a:spcBef>
              <a:spcAft>
                <a:spcPts val="0"/>
              </a:spcAft>
              <a:buSzPct val="100000"/>
              <a:buChar char="●"/>
            </a:pPr>
            <a:r>
              <a:rPr lang="en"/>
              <a:t>Telecommunication services</a:t>
            </a:r>
            <a:endParaRPr/>
          </a:p>
          <a:p>
            <a:pPr indent="-334327" lvl="0" marL="457200" rtl="0" algn="l">
              <a:spcBef>
                <a:spcPts val="0"/>
              </a:spcBef>
              <a:spcAft>
                <a:spcPts val="0"/>
              </a:spcAft>
              <a:buSzPct val="100000"/>
              <a:buChar char="●"/>
            </a:pPr>
            <a:r>
              <a:rPr lang="en"/>
              <a:t>Utility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54725" y="3638750"/>
            <a:ext cx="9028500" cy="1504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chemeClr val="dk1"/>
              </a:buClr>
              <a:buSzPts val="1100"/>
              <a:buFont typeface="Arial"/>
              <a:buNone/>
            </a:pPr>
            <a:r>
              <a:rPr lang="en" sz="1600"/>
              <a:t>The data shows</a:t>
            </a:r>
            <a:r>
              <a:rPr lang="en" sz="1600"/>
              <a:t> the real estate, telecommunication and utilities sectors have both high net profit and  operating cash flow margin.  This implies Majority of their revenue remains as profit and these  sectors are efficient at generating cash from its operations showing they can efficiently manage debt, weather economic downturns and produce superior returns for its shareholders thereby indicating better stability and growth prospects </a:t>
            </a:r>
            <a:endParaRPr sz="1600"/>
          </a:p>
        </p:txBody>
      </p:sp>
      <p:sp>
        <p:nvSpPr>
          <p:cNvPr id="78" name="Google Shape;78;p16"/>
          <p:cNvSpPr txBox="1"/>
          <p:nvPr/>
        </p:nvSpPr>
        <p:spPr>
          <a:xfrm>
            <a:off x="355675" y="1600525"/>
            <a:ext cx="1463700" cy="585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Low Npm, High Opcfm</a:t>
            </a:r>
            <a:endParaRPr sz="1300">
              <a:solidFill>
                <a:schemeClr val="lt1"/>
              </a:solidFill>
              <a:latin typeface="Lato"/>
              <a:ea typeface="Lato"/>
              <a:cs typeface="Lato"/>
              <a:sym typeface="Lato"/>
            </a:endParaRPr>
          </a:p>
        </p:txBody>
      </p:sp>
      <p:sp>
        <p:nvSpPr>
          <p:cNvPr id="79" name="Google Shape;79;p16"/>
          <p:cNvSpPr txBox="1"/>
          <p:nvPr/>
        </p:nvSpPr>
        <p:spPr>
          <a:xfrm>
            <a:off x="7469025" y="1600525"/>
            <a:ext cx="1614000" cy="585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High </a:t>
            </a:r>
            <a:r>
              <a:rPr lang="en" sz="1300">
                <a:solidFill>
                  <a:schemeClr val="lt1"/>
                </a:solidFill>
                <a:latin typeface="Lato"/>
                <a:ea typeface="Lato"/>
                <a:cs typeface="Lato"/>
                <a:sym typeface="Lato"/>
              </a:rPr>
              <a:t> Npm, High Opcfm</a:t>
            </a:r>
            <a:endParaRPr sz="1300">
              <a:solidFill>
                <a:schemeClr val="lt1"/>
              </a:solidFill>
              <a:latin typeface="Lato"/>
              <a:ea typeface="Lato"/>
              <a:cs typeface="Lato"/>
              <a:sym typeface="Lato"/>
            </a:endParaRPr>
          </a:p>
        </p:txBody>
      </p:sp>
      <p:pic>
        <p:nvPicPr>
          <p:cNvPr id="80" name="Google Shape;80;p16"/>
          <p:cNvPicPr preferRelativeResize="0"/>
          <p:nvPr/>
        </p:nvPicPr>
        <p:blipFill>
          <a:blip r:embed="rId3">
            <a:alphaModFix/>
          </a:blip>
          <a:stretch>
            <a:fillRect/>
          </a:stretch>
        </p:blipFill>
        <p:spPr>
          <a:xfrm>
            <a:off x="1826043" y="150475"/>
            <a:ext cx="5490606" cy="339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297500" y="54725"/>
            <a:ext cx="7038900" cy="12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160"/>
              <a:t>T</a:t>
            </a:r>
            <a:r>
              <a:rPr lang="en" sz="1460"/>
              <a:t>he rest of the sectors in comparison with those three sectors have a smaller operating cash flow margin(as shown in first figure)  and even though their net profit and revenue(shown in second figure) are about the same or even greater than those three, a smaller operating cash flow implies most of their ‘profits’ is not actual cash from it’s operations and may face challenges in maintaining consistent cash flows from </a:t>
            </a:r>
            <a:r>
              <a:rPr lang="en" sz="1460"/>
              <a:t>its</a:t>
            </a:r>
            <a:r>
              <a:rPr lang="en" sz="1460"/>
              <a:t> core operations</a:t>
            </a:r>
            <a:endParaRPr sz="1160"/>
          </a:p>
        </p:txBody>
      </p:sp>
      <p:pic>
        <p:nvPicPr>
          <p:cNvPr id="86" name="Google Shape;86;p17"/>
          <p:cNvPicPr preferRelativeResize="0"/>
          <p:nvPr/>
        </p:nvPicPr>
        <p:blipFill>
          <a:blip r:embed="rId3">
            <a:alphaModFix/>
          </a:blip>
          <a:stretch>
            <a:fillRect/>
          </a:stretch>
        </p:blipFill>
        <p:spPr>
          <a:xfrm>
            <a:off x="412825" y="1901450"/>
            <a:ext cx="4159176" cy="2911200"/>
          </a:xfrm>
          <a:prstGeom prst="rect">
            <a:avLst/>
          </a:prstGeom>
          <a:noFill/>
          <a:ln>
            <a:noFill/>
          </a:ln>
        </p:spPr>
      </p:pic>
      <p:pic>
        <p:nvPicPr>
          <p:cNvPr id="87" name="Google Shape;87;p17"/>
          <p:cNvPicPr preferRelativeResize="0"/>
          <p:nvPr/>
        </p:nvPicPr>
        <p:blipFill>
          <a:blip r:embed="rId4">
            <a:alphaModFix/>
          </a:blip>
          <a:stretch>
            <a:fillRect/>
          </a:stretch>
        </p:blipFill>
        <p:spPr>
          <a:xfrm>
            <a:off x="4678400" y="1901450"/>
            <a:ext cx="4052775" cy="29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wrap up the presentation, we can identify  that, The real estate, </a:t>
            </a:r>
            <a:r>
              <a:rPr lang="en"/>
              <a:t>utility</a:t>
            </a:r>
            <a:r>
              <a:rPr lang="en"/>
              <a:t> and Telecommunication  Sector presents compelling investment opportunities compared to the other sectors because of </a:t>
            </a:r>
            <a:r>
              <a:rPr lang="en"/>
              <a:t>its</a:t>
            </a:r>
            <a:r>
              <a:rPr lang="en"/>
              <a:t> ability to generate profit from it’s revenue and it’s ability to generate cash from </a:t>
            </a:r>
            <a:r>
              <a:rPr lang="en"/>
              <a:t>its</a:t>
            </a:r>
            <a:r>
              <a:rPr lang="en"/>
              <a:t> core operations</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9"/>
          <p:cNvSpPr txBox="1"/>
          <p:nvPr>
            <p:ph idx="1" type="body"/>
          </p:nvPr>
        </p:nvSpPr>
        <p:spPr>
          <a:xfrm>
            <a:off x="1297500" y="2246900"/>
            <a:ext cx="7038900" cy="1272300"/>
          </a:xfrm>
          <a:prstGeom prst="rect">
            <a:avLst/>
          </a:prstGeom>
          <a:solidFill>
            <a:schemeClr val="dk1"/>
          </a:solidFill>
        </p:spPr>
        <p:txBody>
          <a:bodyPr anchorCtr="0" anchor="t" bIns="91425" lIns="91425" spcFirstLastPara="1" rIns="91425" wrap="square" tIns="91425">
            <a:normAutofit/>
          </a:bodyPr>
          <a:lstStyle/>
          <a:p>
            <a:pPr indent="0" lvl="0" marL="0" rtl="0" algn="ctr">
              <a:spcBef>
                <a:spcPts val="0"/>
              </a:spcBef>
              <a:spcAft>
                <a:spcPts val="1200"/>
              </a:spcAft>
              <a:buNone/>
            </a:pPr>
            <a:r>
              <a:rPr lang="en" sz="6000"/>
              <a:t>TH</a:t>
            </a:r>
            <a:r>
              <a:rPr lang="en" sz="6000"/>
              <a:t>ANK YOU</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