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259" r:id="rId2"/>
    <p:sldId id="261" r:id="rId3"/>
    <p:sldId id="262" r:id="rId4"/>
    <p:sldId id="308" r:id="rId5"/>
    <p:sldId id="263" r:id="rId6"/>
    <p:sldId id="264" r:id="rId7"/>
    <p:sldId id="309" r:id="rId8"/>
    <p:sldId id="265" r:id="rId9"/>
    <p:sldId id="260" r:id="rId10"/>
    <p:sldId id="268" r:id="rId11"/>
    <p:sldId id="310" r:id="rId12"/>
    <p:sldId id="269" r:id="rId13"/>
    <p:sldId id="270" r:id="rId14"/>
    <p:sldId id="271" r:id="rId15"/>
    <p:sldId id="272" r:id="rId16"/>
    <p:sldId id="256" r:id="rId17"/>
    <p:sldId id="257" r:id="rId18"/>
    <p:sldId id="258" r:id="rId19"/>
    <p:sldId id="273" r:id="rId20"/>
    <p:sldId id="274" r:id="rId21"/>
    <p:sldId id="275" r:id="rId22"/>
    <p:sldId id="277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7" r:id="rId31"/>
    <p:sldId id="288" r:id="rId32"/>
    <p:sldId id="289" r:id="rId33"/>
    <p:sldId id="311" r:id="rId34"/>
    <p:sldId id="313" r:id="rId35"/>
    <p:sldId id="314" r:id="rId36"/>
    <p:sldId id="286" r:id="rId37"/>
    <p:sldId id="292" r:id="rId38"/>
    <p:sldId id="290" r:id="rId39"/>
    <p:sldId id="291" r:id="rId40"/>
    <p:sldId id="294" r:id="rId41"/>
    <p:sldId id="295" r:id="rId42"/>
    <p:sldId id="296" r:id="rId43"/>
    <p:sldId id="297" r:id="rId44"/>
    <p:sldId id="303" r:id="rId45"/>
    <p:sldId id="307" r:id="rId4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0A6A82-8E6D-4605-811E-16117E1866C9}" type="datetimeFigureOut">
              <a:rPr lang="zh-TW" altLang="en-US" smtClean="0"/>
              <a:t>2022/10/23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DCCEB2-2C01-415A-9AE8-2FA6656886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83493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8603910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7792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31731" indent="-281435" defTabSz="917792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25741" indent="-225148" defTabSz="917792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576037" indent="-225148" defTabSz="917792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26333" indent="-225148" defTabSz="917792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476630" indent="-225148" defTabSz="91779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26926" indent="-225148" defTabSz="91779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377222" indent="-225148" defTabSz="91779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27518" indent="-225148" defTabSz="91779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D4FEBB2D-6D2F-4FFB-BD1D-78768F2FB4D3}" type="slidenum">
              <a:rPr lang="en-US" altLang="zh-TW">
                <a:latin typeface="Times New Roman" pitchFamily="18" charset="0"/>
              </a:rPr>
              <a:pPr/>
              <a:t>17</a:t>
            </a:fld>
            <a:endParaRPr lang="en-US" altLang="zh-TW">
              <a:latin typeface="Times New Roman" pitchFamily="18" charset="0"/>
            </a:endParaRPr>
          </a:p>
        </p:txBody>
      </p:sp>
      <p:sp>
        <p:nvSpPr>
          <p:cNvPr id="144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5288" y="692150"/>
            <a:ext cx="6070600" cy="3416300"/>
          </a:xfrm>
          <a:ln w="12700" cap="flat">
            <a:solidFill>
              <a:schemeClr val="tx1"/>
            </a:solidFill>
          </a:ln>
        </p:spPr>
      </p:sp>
      <p:sp>
        <p:nvSpPr>
          <p:cNvPr id="144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711" y="4344108"/>
            <a:ext cx="5028579" cy="411621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029" tIns="43014" rIns="86029" bIns="43014"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7570205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7792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31731" indent="-281435" defTabSz="917792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25741" indent="-225148" defTabSz="917792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576037" indent="-225148" defTabSz="917792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26333" indent="-225148" defTabSz="917792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476630" indent="-225148" defTabSz="91779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26926" indent="-225148" defTabSz="91779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377222" indent="-225148" defTabSz="91779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27518" indent="-225148" defTabSz="91779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D4FEBB2D-6D2F-4FFB-BD1D-78768F2FB4D3}" type="slidenum">
              <a:rPr lang="en-US" altLang="zh-TW">
                <a:latin typeface="Times New Roman" pitchFamily="18" charset="0"/>
              </a:rPr>
              <a:pPr/>
              <a:t>18</a:t>
            </a:fld>
            <a:endParaRPr lang="en-US" altLang="zh-TW">
              <a:latin typeface="Times New Roman" pitchFamily="18" charset="0"/>
            </a:endParaRPr>
          </a:p>
        </p:txBody>
      </p:sp>
      <p:sp>
        <p:nvSpPr>
          <p:cNvPr id="144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5288" y="692150"/>
            <a:ext cx="6070600" cy="3416300"/>
          </a:xfrm>
          <a:ln w="12700" cap="flat">
            <a:solidFill>
              <a:schemeClr val="tx1"/>
            </a:solidFill>
          </a:ln>
        </p:spPr>
      </p:sp>
      <p:sp>
        <p:nvSpPr>
          <p:cNvPr id="144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711" y="4344108"/>
            <a:ext cx="5028579" cy="411621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029" tIns="43014" rIns="86029" bIns="43014"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2153610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567BF-FB73-42ED-813F-5F4BAD7D7E3F}" type="datetimeFigureOut">
              <a:rPr lang="zh-TW" altLang="en-US" smtClean="0"/>
              <a:t>2022/10/23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4A3DE-3803-4D1C-81F0-CDD81199E0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9101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567BF-FB73-42ED-813F-5F4BAD7D7E3F}" type="datetimeFigureOut">
              <a:rPr lang="zh-TW" altLang="en-US" smtClean="0"/>
              <a:t>2022/10/23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4A3DE-3803-4D1C-81F0-CDD81199E0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265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567BF-FB73-42ED-813F-5F4BAD7D7E3F}" type="datetimeFigureOut">
              <a:rPr lang="zh-TW" altLang="en-US" smtClean="0"/>
              <a:t>2022/10/23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4A3DE-3803-4D1C-81F0-CDD81199E0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3025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567BF-FB73-42ED-813F-5F4BAD7D7E3F}" type="datetimeFigureOut">
              <a:rPr lang="zh-TW" altLang="en-US" smtClean="0"/>
              <a:t>2022/10/23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4A3DE-3803-4D1C-81F0-CDD81199E0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3196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567BF-FB73-42ED-813F-5F4BAD7D7E3F}" type="datetimeFigureOut">
              <a:rPr lang="zh-TW" altLang="en-US" smtClean="0"/>
              <a:t>2022/10/23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4A3DE-3803-4D1C-81F0-CDD81199E0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5632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567BF-FB73-42ED-813F-5F4BAD7D7E3F}" type="datetimeFigureOut">
              <a:rPr lang="zh-TW" altLang="en-US" smtClean="0"/>
              <a:t>2022/10/23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4A3DE-3803-4D1C-81F0-CDD81199E0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7151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567BF-FB73-42ED-813F-5F4BAD7D7E3F}" type="datetimeFigureOut">
              <a:rPr lang="zh-TW" altLang="en-US" smtClean="0"/>
              <a:t>2022/10/23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4A3DE-3803-4D1C-81F0-CDD81199E0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1122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567BF-FB73-42ED-813F-5F4BAD7D7E3F}" type="datetimeFigureOut">
              <a:rPr lang="zh-TW" altLang="en-US" smtClean="0"/>
              <a:t>2022/10/23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4A3DE-3803-4D1C-81F0-CDD81199E0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9844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567BF-FB73-42ED-813F-5F4BAD7D7E3F}" type="datetimeFigureOut">
              <a:rPr lang="zh-TW" altLang="en-US" smtClean="0"/>
              <a:t>2022/10/23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4A3DE-3803-4D1C-81F0-CDD81199E0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2154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567BF-FB73-42ED-813F-5F4BAD7D7E3F}" type="datetimeFigureOut">
              <a:rPr lang="zh-TW" altLang="en-US" smtClean="0"/>
              <a:t>2022/10/23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4A3DE-3803-4D1C-81F0-CDD81199E0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8415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567BF-FB73-42ED-813F-5F4BAD7D7E3F}" type="datetimeFigureOut">
              <a:rPr lang="zh-TW" altLang="en-US" smtClean="0"/>
              <a:t>2022/10/23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4A3DE-3803-4D1C-81F0-CDD81199E0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399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F567BF-FB73-42ED-813F-5F4BAD7D7E3F}" type="datetimeFigureOut">
              <a:rPr lang="zh-TW" altLang="en-US" smtClean="0"/>
              <a:t>2022/10/23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B4A3DE-3803-4D1C-81F0-CDD81199E0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5123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2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7" Type="http://schemas.openxmlformats.org/officeDocument/2006/relationships/image" Target="../media/image9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11.wmf"/><Relationship Id="rId4" Type="http://schemas.openxmlformats.org/officeDocument/2006/relationships/oleObject" Target="../embeddings/oleObject4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wmf"/><Relationship Id="rId4" Type="http://schemas.openxmlformats.org/officeDocument/2006/relationships/oleObject" Target="../embeddings/oleObject7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wmf"/><Relationship Id="rId4" Type="http://schemas.openxmlformats.org/officeDocument/2006/relationships/oleObject" Target="../embeddings/oleObject9.bin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oleObject" Target="../embeddings/oleObject12.bin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oleObject" Target="../embeddings/oleObject13.bin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oleObject" Target="../embeddings/oleObject14.bin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oleObject" Target="../embeddings/oleObject15.bin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Evaluating Recommender System</a:t>
            </a:r>
            <a:endParaRPr lang="zh-TW" alt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2561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General goals of evaluation design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8417" y="1616364"/>
            <a:ext cx="11095384" cy="5072671"/>
          </a:xfrm>
        </p:spPr>
        <p:txBody>
          <a:bodyPr>
            <a:normAutofit/>
          </a:bodyPr>
          <a:lstStyle/>
          <a:p>
            <a:r>
              <a:rPr lang="en-US" altLang="zh-TW" dirty="0"/>
              <a:t>Serendipity</a:t>
            </a:r>
          </a:p>
          <a:p>
            <a:pPr lvl="1"/>
            <a:r>
              <a:rPr lang="en-US" altLang="zh-TW" dirty="0"/>
              <a:t>Online methods: </a:t>
            </a:r>
          </a:p>
          <a:p>
            <a:pPr lvl="2"/>
            <a:r>
              <a:rPr lang="en-US" altLang="zh-TW" sz="2400" dirty="0"/>
              <a:t>The recommender system collects user feedback both on the usefulness of a recommendation and its obviousness.</a:t>
            </a:r>
          </a:p>
          <a:p>
            <a:pPr lvl="1"/>
            <a:r>
              <a:rPr lang="en-US" altLang="zh-TW" dirty="0"/>
              <a:t>Offline methods: </a:t>
            </a:r>
          </a:p>
          <a:p>
            <a:pPr lvl="2"/>
            <a:r>
              <a:rPr lang="en-US" altLang="zh-TW" sz="2400" dirty="0"/>
              <a:t>One can also use a primitive recommender to generate the information about the obviousness of a recommendation in an automated way. The primitive recommender is typically selected as a content-based recommender.</a:t>
            </a:r>
          </a:p>
          <a:p>
            <a:pPr lvl="2"/>
            <a:r>
              <a:rPr lang="en-US" altLang="zh-TW" sz="2400" dirty="0"/>
              <a:t>Then, the fraction of the recommended items in the top-k lists that are correct (i.e., high values of hidden ratings), and are also not recommended by the primitive recommender are determined.</a:t>
            </a:r>
          </a:p>
        </p:txBody>
      </p:sp>
    </p:spTree>
    <p:extLst>
      <p:ext uri="{BB962C8B-B14F-4D97-AF65-F5344CB8AC3E}">
        <p14:creationId xmlns:p14="http://schemas.microsoft.com/office/powerpoint/2010/main" val="504364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General goals of evaluation design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8417" y="1616364"/>
            <a:ext cx="11095384" cy="5072671"/>
          </a:xfrm>
        </p:spPr>
        <p:txBody>
          <a:bodyPr>
            <a:normAutofit/>
          </a:bodyPr>
          <a:lstStyle/>
          <a:p>
            <a:r>
              <a:rPr lang="en-US" altLang="zh-TW" dirty="0"/>
              <a:t>Serendipity</a:t>
            </a:r>
          </a:p>
          <a:p>
            <a:pPr lvl="1"/>
            <a:r>
              <a:rPr lang="en-US" altLang="zh-TW" sz="2800" dirty="0"/>
              <a:t>The word “serendipity” literally means “lucky discovery.” Therefore, serendipity is a measure of the level of surprise in successful recommendations.</a:t>
            </a:r>
          </a:p>
          <a:p>
            <a:pPr lvl="1"/>
            <a:r>
              <a:rPr lang="en-US" altLang="zh-TW" sz="2800" dirty="0"/>
              <a:t>In contrast, novelty only requires that the user was not aware of the recommendation earlier. Serendipity is a stronger condition than novelty.</a:t>
            </a:r>
          </a:p>
        </p:txBody>
      </p:sp>
    </p:spTree>
    <p:extLst>
      <p:ext uri="{BB962C8B-B14F-4D97-AF65-F5344CB8AC3E}">
        <p14:creationId xmlns:p14="http://schemas.microsoft.com/office/powerpoint/2010/main" val="3440764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General goals of evaluation design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46545" y="1616364"/>
            <a:ext cx="10707255" cy="4560599"/>
          </a:xfrm>
        </p:spPr>
        <p:txBody>
          <a:bodyPr>
            <a:normAutofit/>
          </a:bodyPr>
          <a:lstStyle/>
          <a:p>
            <a:r>
              <a:rPr lang="en-US" altLang="zh-TW" dirty="0"/>
              <a:t>Diversity</a:t>
            </a:r>
          </a:p>
          <a:p>
            <a:pPr lvl="1"/>
            <a:r>
              <a:rPr lang="en-US" altLang="zh-TW" sz="2800" dirty="0"/>
              <a:t>The notion of diversity implies that the set of proposed recommendations within a single recommended list should be as diverse as possible.</a:t>
            </a:r>
          </a:p>
          <a:p>
            <a:pPr lvl="1"/>
            <a:r>
              <a:rPr lang="en-US" altLang="zh-TW" sz="2800" dirty="0"/>
              <a:t>Diversity can be measured in terms of the content-centric similarity between pairs of items. </a:t>
            </a:r>
          </a:p>
          <a:p>
            <a:pPr lvl="2"/>
            <a:r>
              <a:rPr lang="en-US" altLang="zh-TW" sz="2400" dirty="0"/>
              <a:t>For example, if a set of k items are recommended to the user, then the pairwise similarity is computed between every pair of items in the list. </a:t>
            </a:r>
          </a:p>
          <a:p>
            <a:pPr lvl="2"/>
            <a:r>
              <a:rPr lang="en-US" altLang="zh-TW" sz="2400" dirty="0"/>
              <a:t>The average similarity between all pairs can be reported as the diversity. </a:t>
            </a:r>
          </a:p>
          <a:p>
            <a:pPr lvl="2"/>
            <a:r>
              <a:rPr lang="en-US" altLang="zh-TW" sz="2400" dirty="0"/>
              <a:t>Lower values of the average similarity indicate greater diversity.</a:t>
            </a:r>
          </a:p>
        </p:txBody>
      </p:sp>
    </p:spTree>
    <p:extLst>
      <p:ext uri="{BB962C8B-B14F-4D97-AF65-F5344CB8AC3E}">
        <p14:creationId xmlns:p14="http://schemas.microsoft.com/office/powerpoint/2010/main" val="1567958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General goals of evaluation design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Scalability</a:t>
            </a:r>
          </a:p>
          <a:p>
            <a:pPr lvl="1"/>
            <a:r>
              <a:rPr lang="en-US" altLang="zh-TW" dirty="0"/>
              <a:t>Training time: Most recommender systems require a training phase, which is separate from the testing phase.</a:t>
            </a:r>
          </a:p>
          <a:p>
            <a:pPr lvl="1"/>
            <a:r>
              <a:rPr lang="en-US" altLang="zh-TW" dirty="0"/>
              <a:t>Prediction time: Once a model has been trained, it is used to determine the top recommendations for a particular customer.</a:t>
            </a:r>
          </a:p>
          <a:p>
            <a:pPr lvl="1"/>
            <a:r>
              <a:rPr lang="en-US" altLang="zh-TW" dirty="0"/>
              <a:t>Memory requirements: When the ratings matrices are large, it is sometimes a challenge to hold the entire matrix in the main memory. In such cases, it is essential to design the algorithm to minimize memory requirements.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43940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Design Issues in Offline Recommender Evaluation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 data are often divided into three parts:</a:t>
            </a:r>
          </a:p>
          <a:p>
            <a:pPr lvl="1"/>
            <a:r>
              <a:rPr lang="en-US" altLang="zh-TW" dirty="0"/>
              <a:t>Training data: This part of the data is used to build the training model.</a:t>
            </a:r>
          </a:p>
          <a:p>
            <a:pPr lvl="1"/>
            <a:r>
              <a:rPr lang="en-US" altLang="zh-TW" dirty="0"/>
              <a:t>Validation data: This part of the data is used for model selection and parameter tuning.</a:t>
            </a:r>
          </a:p>
          <a:p>
            <a:pPr lvl="1"/>
            <a:r>
              <a:rPr lang="en-US" altLang="zh-TW" dirty="0"/>
              <a:t>Testing data: This part of the data is used to test the accuracy of the final (tuned) model.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l="29056" t="49689" r="44074" b="23662"/>
          <a:stretch/>
        </p:blipFill>
        <p:spPr>
          <a:xfrm>
            <a:off x="3700978" y="3950093"/>
            <a:ext cx="4657931" cy="2598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061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Design Issues in Offline Recommender Evaluation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https://en.wikipedia.org/wiki/Netflix_Prize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l="10224" t="31873" r="44551" b="36780"/>
          <a:stretch/>
        </p:blipFill>
        <p:spPr>
          <a:xfrm>
            <a:off x="6941589" y="2493820"/>
            <a:ext cx="5116946" cy="199505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/>
          <a:srcRect l="22626" t="26090" r="35661" b="34183"/>
          <a:stretch/>
        </p:blipFill>
        <p:spPr>
          <a:xfrm>
            <a:off x="212435" y="2743202"/>
            <a:ext cx="6661572" cy="3568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045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charset="-120"/>
              </a:rPr>
              <a:t>Segmenting the ratings for training and testing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US" altLang="zh-TW" dirty="0">
                <a:ea typeface="新細明體" charset="-120"/>
              </a:rPr>
              <a:t>Holdout method</a:t>
            </a:r>
          </a:p>
          <a:p>
            <a:pPr>
              <a:lnSpc>
                <a:spcPct val="110000"/>
              </a:lnSpc>
            </a:pPr>
            <a:r>
              <a:rPr lang="en-US" altLang="zh-TW" dirty="0">
                <a:ea typeface="新細明體" charset="-120"/>
              </a:rPr>
              <a:t>Cross validation</a:t>
            </a:r>
          </a:p>
        </p:txBody>
      </p:sp>
      <p:sp>
        <p:nvSpPr>
          <p:cNvPr id="49156" name="Slide Number Placeholder 7"/>
          <p:cNvSpPr txBox="1">
            <a:spLocks noGrp="1"/>
          </p:cNvSpPr>
          <p:nvPr/>
        </p:nvSpPr>
        <p:spPr bwMode="auto">
          <a:xfrm>
            <a:off x="8763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 eaLnBrk="1" hangingPunct="1"/>
            <a:fld id="{ED25E494-E245-4787-99C2-3DA3058D9F51}" type="slidenum">
              <a:rPr lang="en-US" altLang="zh-TW" sz="1200" b="1">
                <a:latin typeface="Calibri" pitchFamily="34" charset="0"/>
                <a:ea typeface="新細明體" charset="-120"/>
              </a:rPr>
              <a:pPr algn="r" eaLnBrk="1" hangingPunct="1"/>
              <a:t>16</a:t>
            </a:fld>
            <a:endParaRPr lang="en-US" altLang="zh-TW" sz="1200" b="1">
              <a:latin typeface="Calibri" pitchFamily="34" charset="0"/>
              <a:ea typeface="新細明體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3"/>
          <a:srcRect l="27176" t="33222" r="38495" b="19902"/>
          <a:stretch/>
        </p:blipFill>
        <p:spPr>
          <a:xfrm>
            <a:off x="4765963" y="1732279"/>
            <a:ext cx="5786473" cy="4444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800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1145309" y="152400"/>
            <a:ext cx="9003579" cy="1066800"/>
          </a:xfrm>
          <a:noFill/>
        </p:spPr>
        <p:txBody>
          <a:bodyPr vert="horz" lIns="92075" tIns="46038" rIns="92075" bIns="46038" rtlCol="0" anchor="ctr">
            <a:normAutofit fontScale="90000"/>
          </a:bodyPr>
          <a:lstStyle/>
          <a:p>
            <a:r>
              <a:rPr lang="en-US" altLang="zh-TW" dirty="0">
                <a:ea typeface="新細明體" charset="-120"/>
              </a:rPr>
              <a:t>Segmenting the ratings for training and testing</a:t>
            </a:r>
            <a:endParaRPr lang="en-US" altLang="zh-TW" sz="4000" dirty="0">
              <a:ea typeface="新細明體" charset="-120"/>
            </a:endParaRP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0435" y="1371601"/>
            <a:ext cx="10483273" cy="5273675"/>
          </a:xfrm>
          <a:noFill/>
        </p:spPr>
        <p:txBody>
          <a:bodyPr vert="horz" lIns="92075" tIns="46038" rIns="92075" bIns="46038" rtlCol="0"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zh-TW" b="1" dirty="0">
                <a:ea typeface="新細明體" charset="-120"/>
              </a:rPr>
              <a:t>Holdout method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dirty="0">
                <a:ea typeface="新細明體" charset="-120"/>
              </a:rPr>
              <a:t>Given data is randomly partitioned into two independent sets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TW" sz="2800" dirty="0">
                <a:ea typeface="新細明體" charset="-120"/>
              </a:rPr>
              <a:t>Training set for model construction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TW" sz="2800" dirty="0">
                <a:ea typeface="新細明體" charset="-120"/>
              </a:rPr>
              <a:t>Test set for accuracy estimation</a:t>
            </a:r>
          </a:p>
          <a:p>
            <a:pPr lvl="1"/>
            <a:r>
              <a:rPr lang="en-US" altLang="zh-TW" dirty="0"/>
              <a:t>This approach ensures that the reported accuracy is not a result of overfitting to the specific data set. However, it underestimates the true accuracy.</a:t>
            </a:r>
            <a:endParaRPr lang="en-US" altLang="zh-TW" sz="9200" dirty="0">
              <a:ea typeface="新細明體" charset="-120"/>
            </a:endParaRPr>
          </a:p>
        </p:txBody>
      </p:sp>
      <p:sp>
        <p:nvSpPr>
          <p:cNvPr id="54276" name="Slide Number Placeholder 7"/>
          <p:cNvSpPr txBox="1">
            <a:spLocks noGrp="1"/>
          </p:cNvSpPr>
          <p:nvPr/>
        </p:nvSpPr>
        <p:spPr bwMode="auto">
          <a:xfrm>
            <a:off x="8763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 eaLnBrk="1" hangingPunct="1"/>
            <a:fld id="{E1EADC60-67AD-4D8D-9053-5E413EF55F3D}" type="slidenum">
              <a:rPr lang="en-US" altLang="zh-TW" sz="1200" b="1">
                <a:latin typeface="Calibri" pitchFamily="34" charset="0"/>
                <a:ea typeface="新細明體" charset="-120"/>
              </a:rPr>
              <a:pPr algn="r" eaLnBrk="1" hangingPunct="1"/>
              <a:t>17</a:t>
            </a:fld>
            <a:endParaRPr lang="en-US" altLang="zh-TW" sz="1200" b="1">
              <a:latin typeface="Calibri" pitchFamily="34" charset="0"/>
              <a:ea typeface="新細明體" charset="-120"/>
            </a:endParaRP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4887" y="4322619"/>
            <a:ext cx="6372324" cy="2344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22845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766618" y="152400"/>
            <a:ext cx="9382270" cy="1066800"/>
          </a:xfrm>
          <a:noFill/>
        </p:spPr>
        <p:txBody>
          <a:bodyPr vert="horz" lIns="92075" tIns="46038" rIns="92075" bIns="46038" rtlCol="0" anchor="ctr">
            <a:normAutofit fontScale="90000"/>
          </a:bodyPr>
          <a:lstStyle/>
          <a:p>
            <a:r>
              <a:rPr lang="en-US" altLang="zh-TW" dirty="0">
                <a:ea typeface="新細明體" charset="-120"/>
              </a:rPr>
              <a:t>Segmenting the ratings for training and testing</a:t>
            </a:r>
            <a:endParaRPr lang="en-US" altLang="zh-TW" sz="4000" dirty="0">
              <a:ea typeface="新細明體" charset="-120"/>
            </a:endParaRP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2509" y="1371601"/>
            <a:ext cx="10106891" cy="5273675"/>
          </a:xfrm>
          <a:noFill/>
        </p:spPr>
        <p:txBody>
          <a:bodyPr vert="horz" lIns="92075" tIns="46038" rIns="92075" bIns="46038" rtlCol="0"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zh-TW" b="1" dirty="0">
                <a:ea typeface="新細明體" charset="-120"/>
              </a:rPr>
              <a:t>Cross-validation</a:t>
            </a:r>
            <a:r>
              <a:rPr lang="en-US" altLang="zh-TW" dirty="0">
                <a:ea typeface="新細明體" charset="-120"/>
              </a:rPr>
              <a:t> (</a:t>
            </a:r>
            <a:r>
              <a:rPr lang="en-US" altLang="zh-TW" i="1" dirty="0">
                <a:ea typeface="新細明體" charset="-120"/>
              </a:rPr>
              <a:t>k</a:t>
            </a:r>
            <a:r>
              <a:rPr lang="en-US" altLang="zh-TW" dirty="0">
                <a:ea typeface="新細明體" charset="-120"/>
              </a:rPr>
              <a:t>-fold, where k = 10 is most popular)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dirty="0">
                <a:ea typeface="新細明體" charset="-120"/>
              </a:rPr>
              <a:t>Randomly partition the data into </a:t>
            </a:r>
            <a:r>
              <a:rPr lang="en-US" altLang="zh-TW" i="1" dirty="0">
                <a:ea typeface="新細明體" charset="-120"/>
              </a:rPr>
              <a:t>k</a:t>
            </a:r>
            <a:r>
              <a:rPr lang="en-US" altLang="zh-TW" dirty="0">
                <a:ea typeface="新細明體" charset="-120"/>
              </a:rPr>
              <a:t> </a:t>
            </a:r>
            <a:r>
              <a:rPr lang="en-US" altLang="zh-TW" i="1" dirty="0">
                <a:ea typeface="新細明體" charset="-120"/>
              </a:rPr>
              <a:t>mutually exclusive</a:t>
            </a:r>
            <a:r>
              <a:rPr lang="en-US" altLang="zh-TW" dirty="0">
                <a:ea typeface="新細明體" charset="-120"/>
              </a:rPr>
              <a:t> subsets, each approximately equal size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dirty="0">
                <a:ea typeface="新細明體" charset="-120"/>
              </a:rPr>
              <a:t>At </a:t>
            </a:r>
            <a:r>
              <a:rPr lang="en-US" altLang="zh-TW" i="1" dirty="0" err="1">
                <a:ea typeface="新細明體" charset="-120"/>
              </a:rPr>
              <a:t>i</a:t>
            </a:r>
            <a:r>
              <a:rPr lang="en-US" altLang="zh-TW" dirty="0" err="1">
                <a:ea typeface="新細明體" charset="-120"/>
              </a:rPr>
              <a:t>-th</a:t>
            </a:r>
            <a:r>
              <a:rPr lang="en-US" altLang="zh-TW" dirty="0">
                <a:ea typeface="新細明體" charset="-120"/>
              </a:rPr>
              <a:t> iteration, use D</a:t>
            </a:r>
            <a:r>
              <a:rPr lang="en-US" altLang="zh-TW" baseline="-25000" dirty="0">
                <a:ea typeface="新細明體" charset="-120"/>
              </a:rPr>
              <a:t>i </a:t>
            </a:r>
            <a:r>
              <a:rPr lang="en-US" altLang="zh-TW" dirty="0">
                <a:ea typeface="新細明體" charset="-120"/>
              </a:rPr>
              <a:t>as test set and others as training set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u="sng" dirty="0">
                <a:ea typeface="新細明體" charset="-120"/>
              </a:rPr>
              <a:t>Leave-one-out</a:t>
            </a:r>
            <a:r>
              <a:rPr lang="en-US" altLang="zh-TW" dirty="0">
                <a:ea typeface="新細明體" charset="-120"/>
              </a:rPr>
              <a:t>: </a:t>
            </a:r>
            <a:r>
              <a:rPr lang="en-US" altLang="zh-TW" i="1" dirty="0">
                <a:ea typeface="新細明體" charset="-120"/>
              </a:rPr>
              <a:t>k</a:t>
            </a:r>
            <a:r>
              <a:rPr lang="en-US" altLang="zh-TW" dirty="0">
                <a:ea typeface="新細明體" charset="-120"/>
              </a:rPr>
              <a:t> folds where </a:t>
            </a:r>
            <a:r>
              <a:rPr lang="en-US" altLang="zh-TW" i="1" dirty="0">
                <a:ea typeface="新細明體" charset="-120"/>
              </a:rPr>
              <a:t>k</a:t>
            </a:r>
            <a:r>
              <a:rPr lang="en-US" altLang="zh-TW" dirty="0">
                <a:ea typeface="新細明體" charset="-120"/>
              </a:rPr>
              <a:t> = # of tuples</a:t>
            </a:r>
          </a:p>
        </p:txBody>
      </p:sp>
      <p:sp>
        <p:nvSpPr>
          <p:cNvPr id="54276" name="Slide Number Placeholder 7"/>
          <p:cNvSpPr txBox="1">
            <a:spLocks noGrp="1"/>
          </p:cNvSpPr>
          <p:nvPr/>
        </p:nvSpPr>
        <p:spPr bwMode="auto">
          <a:xfrm>
            <a:off x="8763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 eaLnBrk="1" hangingPunct="1"/>
            <a:fld id="{E1EADC60-67AD-4D8D-9053-5E413EF55F3D}" type="slidenum">
              <a:rPr lang="en-US" altLang="zh-TW" sz="1200" b="1">
                <a:latin typeface="Calibri" pitchFamily="34" charset="0"/>
                <a:ea typeface="新細明體" charset="-120"/>
              </a:rPr>
              <a:pPr algn="r" eaLnBrk="1" hangingPunct="1"/>
              <a:t>18</a:t>
            </a:fld>
            <a:endParaRPr lang="en-US" altLang="zh-TW" sz="1200" b="1">
              <a:latin typeface="Calibri" pitchFamily="34" charset="0"/>
              <a:ea typeface="新細明體" charset="-120"/>
            </a:endParaRPr>
          </a:p>
        </p:txBody>
      </p:sp>
      <p:pic>
        <p:nvPicPr>
          <p:cNvPr id="1026" name="Picture 2" descr="K-fold cross-validation - Mastering Predictive Analytics with scikit-learn  and TensorFlo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909" y="3796749"/>
            <a:ext cx="7574945" cy="2917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字方塊 2"/>
          <p:cNvSpPr txBox="1"/>
          <p:nvPr/>
        </p:nvSpPr>
        <p:spPr>
          <a:xfrm>
            <a:off x="6179127" y="3216415"/>
            <a:ext cx="5523346" cy="8309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This approach can closely estimate the true accuracy when the value of q is large</a:t>
            </a:r>
            <a:r>
              <a:rPr lang="en-US" altLang="zh-TW" sz="2000" dirty="0"/>
              <a:t>. 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85209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Accuracy Metrics in Offline Evaluation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Measuring the Accuracy of Ratings Prediction</a:t>
            </a:r>
          </a:p>
          <a:p>
            <a:r>
              <a:rPr lang="en-US" altLang="zh-TW" dirty="0"/>
              <a:t>Evaluating Ranking via Correlation</a:t>
            </a:r>
          </a:p>
          <a:p>
            <a:r>
              <a:rPr lang="en-US" altLang="zh-TW" dirty="0"/>
              <a:t>Evaluating Ranking via Utility</a:t>
            </a:r>
          </a:p>
          <a:p>
            <a:r>
              <a:rPr lang="en-US" altLang="zh-TW" dirty="0"/>
              <a:t>Evaluating Ranking via Receiver Operating Characteristic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00745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Evaluation Paradigms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/>
              <a:t>There are three primary types of evaluation of recommender systems, corresponding to user studies, online evaluations, and offline evaluations with historical data sets.</a:t>
            </a:r>
          </a:p>
          <a:p>
            <a:r>
              <a:rPr lang="en-US" altLang="zh-TW" sz="3200" dirty="0"/>
              <a:t>The first two types involve users, although they are conducted in slightly different ways.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197270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Measuring the Accuracy of Ratings Prediction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Mean squared error (MSE)</a:t>
            </a:r>
            <a:endParaRPr lang="zh-TW" altLang="en-US" dirty="0"/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4575521"/>
              </p:ext>
            </p:extLst>
          </p:nvPr>
        </p:nvGraphicFramePr>
        <p:xfrm>
          <a:off x="6205987" y="1615931"/>
          <a:ext cx="2460833" cy="10164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2" imgW="1168200" imgH="482400" progId="Equation.3">
                  <p:embed/>
                </p:oleObj>
              </mc:Choice>
              <mc:Fallback>
                <p:oleObj name="方程式" r:id="rId2" imgW="1168200" imgH="482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205987" y="1615931"/>
                        <a:ext cx="2460833" cy="10164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0492275"/>
              </p:ext>
            </p:extLst>
          </p:nvPr>
        </p:nvGraphicFramePr>
        <p:xfrm>
          <a:off x="406400" y="3158066"/>
          <a:ext cx="5200073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1709">
                  <a:extLst>
                    <a:ext uri="{9D8B030D-6E8A-4147-A177-3AD203B41FA5}">
                      <a16:colId xmlns:a16="http://schemas.microsoft.com/office/drawing/2014/main" val="301313095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110717754"/>
                    </a:ext>
                  </a:extLst>
                </a:gridCol>
                <a:gridCol w="2022764">
                  <a:extLst>
                    <a:ext uri="{9D8B030D-6E8A-4147-A177-3AD203B41FA5}">
                      <a16:colId xmlns:a16="http://schemas.microsoft.com/office/drawing/2014/main" val="35662985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Predicted rating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True rating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Error (e)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034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9677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0941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0184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-3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178275"/>
                  </a:ext>
                </a:extLst>
              </a:tr>
            </a:tbl>
          </a:graphicData>
        </a:graphic>
      </p:graphicFrame>
      <p:graphicFrame>
        <p:nvGraphicFramePr>
          <p:cNvPr id="6" name="物件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2018910"/>
              </p:ext>
            </p:extLst>
          </p:nvPr>
        </p:nvGraphicFramePr>
        <p:xfrm>
          <a:off x="6761163" y="3883025"/>
          <a:ext cx="3810000" cy="87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4" imgW="1828800" imgH="419040" progId="Equation.3">
                  <p:embed/>
                </p:oleObj>
              </mc:Choice>
              <mc:Fallback>
                <p:oleObj name="方程式" r:id="rId4" imgW="1828800" imgH="419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761163" y="3883025"/>
                        <a:ext cx="3810000" cy="873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6095999" y="5588000"/>
            <a:ext cx="5163127" cy="8309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smaller values of the MSE are indicative of superior performance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92562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Measuring the Accuracy of Ratings Prediction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Root Mean squared error (RMSE)</a:t>
            </a:r>
          </a:p>
          <a:p>
            <a:pPr lvl="1"/>
            <a:r>
              <a:rPr lang="en-US" altLang="zh-TW" dirty="0"/>
              <a:t>it is often used instead of the MSE</a:t>
            </a:r>
            <a:endParaRPr lang="zh-TW" altLang="en-US" dirty="0"/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3061379"/>
              </p:ext>
            </p:extLst>
          </p:nvPr>
        </p:nvGraphicFramePr>
        <p:xfrm>
          <a:off x="6773718" y="1539980"/>
          <a:ext cx="2914650" cy="1122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2" imgW="1384200" imgH="533160" progId="Equation.3">
                  <p:embed/>
                </p:oleObj>
              </mc:Choice>
              <mc:Fallback>
                <p:oleObj name="方程式" r:id="rId2" imgW="1384200" imgH="533160" progId="Equation.3">
                  <p:embed/>
                  <p:pic>
                    <p:nvPicPr>
                      <p:cNvPr id="4" name="物件 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773718" y="1539980"/>
                        <a:ext cx="2914650" cy="1122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5923618" y="4638893"/>
            <a:ext cx="5763491" cy="8309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The RMSE was used as the standard metric for the Netflix Prize contest.</a:t>
            </a:r>
            <a:endParaRPr lang="zh-TW" altLang="en-US" sz="2400" dirty="0"/>
          </a:p>
        </p:txBody>
      </p:sp>
      <p:graphicFrame>
        <p:nvGraphicFramePr>
          <p:cNvPr id="9" name="物件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7353264"/>
              </p:ext>
            </p:extLst>
          </p:nvPr>
        </p:nvGraphicFramePr>
        <p:xfrm>
          <a:off x="6789738" y="3862388"/>
          <a:ext cx="2916237" cy="56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4" imgW="1180800" imgH="228600" progId="Equation.3">
                  <p:embed/>
                </p:oleObj>
              </mc:Choice>
              <mc:Fallback>
                <p:oleObj name="方程式" r:id="rId4" imgW="11808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789738" y="3862388"/>
                        <a:ext cx="2916237" cy="5635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字方塊 9"/>
          <p:cNvSpPr txBox="1"/>
          <p:nvPr/>
        </p:nvSpPr>
        <p:spPr>
          <a:xfrm>
            <a:off x="1916546" y="5807773"/>
            <a:ext cx="9245600" cy="8309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One characteristic of the RMSE is that it tends to disproportionately penalize large errors because of the squared term within the summation.</a:t>
            </a:r>
            <a:endParaRPr lang="zh-TW" altLang="en-US" sz="2400" dirty="0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8025853"/>
              </p:ext>
            </p:extLst>
          </p:nvPr>
        </p:nvGraphicFramePr>
        <p:xfrm>
          <a:off x="406400" y="3158066"/>
          <a:ext cx="5200073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1709">
                  <a:extLst>
                    <a:ext uri="{9D8B030D-6E8A-4147-A177-3AD203B41FA5}">
                      <a16:colId xmlns:a16="http://schemas.microsoft.com/office/drawing/2014/main" val="301313095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110717754"/>
                    </a:ext>
                  </a:extLst>
                </a:gridCol>
                <a:gridCol w="2022764">
                  <a:extLst>
                    <a:ext uri="{9D8B030D-6E8A-4147-A177-3AD203B41FA5}">
                      <a16:colId xmlns:a16="http://schemas.microsoft.com/office/drawing/2014/main" val="35662985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Predicted rating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True rating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Error (e)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034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9677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0941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0184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-3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178275"/>
                  </a:ext>
                </a:extLst>
              </a:tr>
            </a:tbl>
          </a:graphicData>
        </a:graphic>
      </p:graphicFrame>
      <p:graphicFrame>
        <p:nvGraphicFramePr>
          <p:cNvPr id="12" name="物件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2635439"/>
              </p:ext>
            </p:extLst>
          </p:nvPr>
        </p:nvGraphicFramePr>
        <p:xfrm>
          <a:off x="6649195" y="2890279"/>
          <a:ext cx="3810000" cy="87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6" imgW="1828800" imgH="419040" progId="Equation.3">
                  <p:embed/>
                </p:oleObj>
              </mc:Choice>
              <mc:Fallback>
                <p:oleObj name="方程式" r:id="rId6" imgW="1828800" imgH="419040" progId="Equation.3">
                  <p:embed/>
                  <p:pic>
                    <p:nvPicPr>
                      <p:cNvPr id="6" name="物件 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649195" y="2890279"/>
                        <a:ext cx="3810000" cy="873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92807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Measuring the Accuracy of Ratings Prediction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Mean Absolute Error (MAE)</a:t>
            </a:r>
          </a:p>
          <a:p>
            <a:pPr lvl="1"/>
            <a:r>
              <a:rPr lang="en-US" altLang="zh-TW" dirty="0"/>
              <a:t>it does not disproportionately penalize larger errors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5895909" y="5010633"/>
            <a:ext cx="5763491" cy="8309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it does not disproportionately penalize larger errors</a:t>
            </a:r>
          </a:p>
        </p:txBody>
      </p:sp>
      <p:graphicFrame>
        <p:nvGraphicFramePr>
          <p:cNvPr id="8" name="物件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9004488"/>
              </p:ext>
            </p:extLst>
          </p:nvPr>
        </p:nvGraphicFramePr>
        <p:xfrm>
          <a:off x="6596063" y="3656013"/>
          <a:ext cx="4233862" cy="820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2" imgW="2031840" imgH="393480" progId="Equation.3">
                  <p:embed/>
                </p:oleObj>
              </mc:Choice>
              <mc:Fallback>
                <p:oleObj name="方程式" r:id="rId2" imgW="2031840" imgH="393480" progId="Equation.3">
                  <p:embed/>
                  <p:pic>
                    <p:nvPicPr>
                      <p:cNvPr id="8" name="物件 7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596063" y="3656013"/>
                        <a:ext cx="4233862" cy="8207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物件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3549335"/>
              </p:ext>
            </p:extLst>
          </p:nvPr>
        </p:nvGraphicFramePr>
        <p:xfrm>
          <a:off x="7864331" y="2479683"/>
          <a:ext cx="2727325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4" imgW="1295280" imgH="482400" progId="Equation.3">
                  <p:embed/>
                </p:oleObj>
              </mc:Choice>
              <mc:Fallback>
                <p:oleObj name="方程式" r:id="rId4" imgW="1295280" imgH="482400" progId="Equation.3">
                  <p:embed/>
                  <p:pic>
                    <p:nvPicPr>
                      <p:cNvPr id="4" name="物件 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864331" y="2479683"/>
                        <a:ext cx="2727325" cy="1016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9034197"/>
              </p:ext>
            </p:extLst>
          </p:nvPr>
        </p:nvGraphicFramePr>
        <p:xfrm>
          <a:off x="406400" y="3158066"/>
          <a:ext cx="5200073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1709">
                  <a:extLst>
                    <a:ext uri="{9D8B030D-6E8A-4147-A177-3AD203B41FA5}">
                      <a16:colId xmlns:a16="http://schemas.microsoft.com/office/drawing/2014/main" val="301313095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110717754"/>
                    </a:ext>
                  </a:extLst>
                </a:gridCol>
                <a:gridCol w="2022764">
                  <a:extLst>
                    <a:ext uri="{9D8B030D-6E8A-4147-A177-3AD203B41FA5}">
                      <a16:colId xmlns:a16="http://schemas.microsoft.com/office/drawing/2014/main" val="35662985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Predicted rating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True rating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Error (e)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034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9677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0941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0184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-3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1782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140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Measuring the Accuracy of Ratings Prediction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93255" y="1690688"/>
            <a:ext cx="10515600" cy="4351338"/>
          </a:xfrm>
        </p:spPr>
        <p:txBody>
          <a:bodyPr/>
          <a:lstStyle/>
          <a:p>
            <a:r>
              <a:rPr lang="en-US" altLang="zh-TW" dirty="0"/>
              <a:t>normalized RMSE (NRMSE) and normalized MAE(NMAE) </a:t>
            </a:r>
          </a:p>
          <a:p>
            <a:pPr lvl="1"/>
            <a:r>
              <a:rPr lang="en-US" altLang="zh-TW" dirty="0"/>
              <a:t>each of them is divided by the range </a:t>
            </a:r>
            <a:r>
              <a:rPr lang="en-US" altLang="zh-TW" dirty="0" err="1"/>
              <a:t>r</a:t>
            </a:r>
            <a:r>
              <a:rPr lang="en-US" altLang="zh-TW" baseline="-25000" dirty="0" err="1"/>
              <a:t>max</a:t>
            </a:r>
            <a:r>
              <a:rPr lang="en-US" altLang="zh-TW" dirty="0"/>
              <a:t> − </a:t>
            </a:r>
            <a:r>
              <a:rPr lang="en-US" altLang="zh-TW" dirty="0" err="1"/>
              <a:t>r</a:t>
            </a:r>
            <a:r>
              <a:rPr lang="en-US" altLang="zh-TW" baseline="-25000" dirty="0" err="1"/>
              <a:t>min</a:t>
            </a:r>
            <a:r>
              <a:rPr lang="en-US" altLang="zh-TW" dirty="0"/>
              <a:t> of the ratings: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1026369" y="5371994"/>
            <a:ext cx="10573682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The normalized values of the RMSE and MAE always lie in the range (0, 1)</a:t>
            </a:r>
          </a:p>
          <a:p>
            <a:r>
              <a:rPr lang="en-US" altLang="zh-TW" sz="2400" dirty="0"/>
              <a:t>It is also possible to use these values to compare the performance of a particular algorithm over different data sets with varying scales of ratings</a:t>
            </a:r>
            <a:endParaRPr lang="en-US" altLang="zh-TW" sz="3200" dirty="0"/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1195472"/>
              </p:ext>
            </p:extLst>
          </p:nvPr>
        </p:nvGraphicFramePr>
        <p:xfrm>
          <a:off x="6096000" y="2785709"/>
          <a:ext cx="2641600" cy="8805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2" imgW="1295280" imgH="431640" progId="Equation.3">
                  <p:embed/>
                </p:oleObj>
              </mc:Choice>
              <mc:Fallback>
                <p:oleObj name="方程式" r:id="rId2" imgW="129528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096000" y="2785709"/>
                        <a:ext cx="2641600" cy="8805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物件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9382552"/>
              </p:ext>
            </p:extLst>
          </p:nvPr>
        </p:nvGraphicFramePr>
        <p:xfrm>
          <a:off x="6002694" y="3919711"/>
          <a:ext cx="2433638" cy="881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4" imgW="1193760" imgH="431640" progId="Equation.3">
                  <p:embed/>
                </p:oleObj>
              </mc:Choice>
              <mc:Fallback>
                <p:oleObj name="方程式" r:id="rId4" imgW="1193760" imgH="431640" progId="Equation.3">
                  <p:embed/>
                  <p:pic>
                    <p:nvPicPr>
                      <p:cNvPr id="4" name="物件 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002694" y="3919711"/>
                        <a:ext cx="2433638" cy="881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5528449"/>
              </p:ext>
            </p:extLst>
          </p:nvPr>
        </p:nvGraphicFramePr>
        <p:xfrm>
          <a:off x="350982" y="2677333"/>
          <a:ext cx="5200073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1709">
                  <a:extLst>
                    <a:ext uri="{9D8B030D-6E8A-4147-A177-3AD203B41FA5}">
                      <a16:colId xmlns:a16="http://schemas.microsoft.com/office/drawing/2014/main" val="301313095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110717754"/>
                    </a:ext>
                  </a:extLst>
                </a:gridCol>
                <a:gridCol w="2022764">
                  <a:extLst>
                    <a:ext uri="{9D8B030D-6E8A-4147-A177-3AD203B41FA5}">
                      <a16:colId xmlns:a16="http://schemas.microsoft.com/office/drawing/2014/main" val="35662985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Predicted rating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True rating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Error (e)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034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9677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0941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0184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-3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1782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7266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Evaluating Ranking via Correlation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/>
              <a:t>In practice, the recommender system creates a ranking of items for a user, and the top-k items are recommended. The value of k may vary with the system, item, and user at hand. </a:t>
            </a:r>
          </a:p>
          <a:p>
            <a:r>
              <a:rPr lang="en-US" altLang="zh-TW" dirty="0"/>
              <a:t>In general, it is desirable for highly rated items to be ranked above items which are not highly rated. </a:t>
            </a:r>
          </a:p>
          <a:p>
            <a:r>
              <a:rPr lang="en-US" altLang="zh-TW" dirty="0"/>
              <a:t>Consider a user u, for which the ratings of the set </a:t>
            </a:r>
            <a:r>
              <a:rPr lang="en-US" altLang="zh-TW" dirty="0" err="1"/>
              <a:t>I</a:t>
            </a:r>
            <a:r>
              <a:rPr lang="en-US" altLang="zh-TW" baseline="-25000" dirty="0" err="1"/>
              <a:t>u</a:t>
            </a:r>
            <a:r>
              <a:rPr lang="en-US" altLang="zh-TW" dirty="0"/>
              <a:t> of items have been hidden by a hold-out or cross-validation strategy.</a:t>
            </a:r>
          </a:p>
          <a:p>
            <a:pPr lvl="1"/>
            <a:r>
              <a:rPr lang="en-US" altLang="zh-TW" dirty="0"/>
              <a:t>For example, if the ratings of the first, third, and fifth items (columns) of user (row) u are hidden for evaluation purposes, then we have </a:t>
            </a:r>
            <a:r>
              <a:rPr lang="en-US" altLang="zh-TW" dirty="0" err="1"/>
              <a:t>I</a:t>
            </a:r>
            <a:r>
              <a:rPr lang="en-US" altLang="zh-TW" baseline="-25000" dirty="0" err="1"/>
              <a:t>u</a:t>
            </a:r>
            <a:r>
              <a:rPr lang="en-US" altLang="zh-TW" dirty="0"/>
              <a:t> = {1, 3, 5}.</a:t>
            </a:r>
          </a:p>
          <a:p>
            <a:r>
              <a:rPr lang="en-US" altLang="zh-TW" dirty="0"/>
              <a:t>We would like to measure how well the ground-truth orderings of the ratings in </a:t>
            </a:r>
            <a:r>
              <a:rPr lang="en-US" altLang="zh-TW" dirty="0" err="1"/>
              <a:t>I</a:t>
            </a:r>
            <a:r>
              <a:rPr lang="en-US" altLang="zh-TW" baseline="-25000" dirty="0" err="1"/>
              <a:t>u</a:t>
            </a:r>
            <a:r>
              <a:rPr lang="en-US" altLang="zh-TW" dirty="0"/>
              <a:t> are related to the ordering predicted by the recommender system for the set </a:t>
            </a:r>
            <a:r>
              <a:rPr lang="en-US" altLang="zh-TW" dirty="0" err="1"/>
              <a:t>I</a:t>
            </a:r>
            <a:r>
              <a:rPr lang="en-US" altLang="zh-TW" baseline="-25000" dirty="0" err="1"/>
              <a:t>u</a:t>
            </a:r>
            <a:r>
              <a:rPr lang="en-US" altLang="zh-TW" dirty="0"/>
              <a:t>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58599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Evaluating Ranking via Correlation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96798" y="1538493"/>
            <a:ext cx="10515600" cy="4351338"/>
          </a:xfrm>
        </p:spPr>
        <p:txBody>
          <a:bodyPr/>
          <a:lstStyle/>
          <a:p>
            <a:r>
              <a:rPr lang="en-US" altLang="zh-TW" dirty="0"/>
              <a:t>Spearman rank correlation coefficient: </a:t>
            </a:r>
          </a:p>
          <a:p>
            <a:pPr lvl="1"/>
            <a:r>
              <a:rPr lang="en-US" altLang="zh-TW" dirty="0"/>
              <a:t>The first step is to rank all items from 1 to |</a:t>
            </a:r>
            <a:r>
              <a:rPr lang="en-US" altLang="zh-TW" dirty="0" err="1"/>
              <a:t>I</a:t>
            </a:r>
            <a:r>
              <a:rPr lang="en-US" altLang="zh-TW" baseline="-25000" dirty="0" err="1"/>
              <a:t>u</a:t>
            </a:r>
            <a:r>
              <a:rPr lang="en-US" altLang="zh-TW" dirty="0"/>
              <a:t>|, both for the recommender system prediction and for the ground-truth. </a:t>
            </a:r>
          </a:p>
          <a:p>
            <a:pPr lvl="1"/>
            <a:r>
              <a:rPr lang="en-US" altLang="zh-TW" dirty="0"/>
              <a:t>The Spearman correlation coefficient is simply equal to the Pearson correlation coefficient applied on these ranks.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5051299"/>
              </p:ext>
            </p:extLst>
          </p:nvPr>
        </p:nvGraphicFramePr>
        <p:xfrm>
          <a:off x="134168" y="4590851"/>
          <a:ext cx="4136176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9598">
                  <a:extLst>
                    <a:ext uri="{9D8B030D-6E8A-4147-A177-3AD203B41FA5}">
                      <a16:colId xmlns:a16="http://schemas.microsoft.com/office/drawing/2014/main" val="3013130956"/>
                    </a:ext>
                  </a:extLst>
                </a:gridCol>
                <a:gridCol w="1168923">
                  <a:extLst>
                    <a:ext uri="{9D8B030D-6E8A-4147-A177-3AD203B41FA5}">
                      <a16:colId xmlns:a16="http://schemas.microsoft.com/office/drawing/2014/main" val="2544753130"/>
                    </a:ext>
                  </a:extLst>
                </a:gridCol>
                <a:gridCol w="848413">
                  <a:extLst>
                    <a:ext uri="{9D8B030D-6E8A-4147-A177-3AD203B41FA5}">
                      <a16:colId xmlns:a16="http://schemas.microsoft.com/office/drawing/2014/main" val="2110717754"/>
                    </a:ext>
                  </a:extLst>
                </a:gridCol>
                <a:gridCol w="999242">
                  <a:extLst>
                    <a:ext uri="{9D8B030D-6E8A-4147-A177-3AD203B41FA5}">
                      <a16:colId xmlns:a16="http://schemas.microsoft.com/office/drawing/2014/main" val="35662985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Predicted rating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Predicted ranking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True rating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True raking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034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9677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0941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0184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178275"/>
                  </a:ext>
                </a:extLst>
              </a:tr>
            </a:tbl>
          </a:graphicData>
        </a:graphic>
      </p:graphicFrame>
      <p:graphicFrame>
        <p:nvGraphicFramePr>
          <p:cNvPr id="5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8510650"/>
              </p:ext>
            </p:extLst>
          </p:nvPr>
        </p:nvGraphicFramePr>
        <p:xfrm>
          <a:off x="391628" y="3490995"/>
          <a:ext cx="8320062" cy="9799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2" imgW="5600520" imgH="660240" progId="Equation.3">
                  <p:embed/>
                </p:oleObj>
              </mc:Choice>
              <mc:Fallback>
                <p:oleObj name="方程式" r:id="rId2" imgW="5600520" imgH="6602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91628" y="3490995"/>
                        <a:ext cx="8320062" cy="9799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4405832" y="4180344"/>
            <a:ext cx="7688758" cy="26776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The ground truth will contain many ties!</a:t>
            </a:r>
          </a:p>
          <a:p>
            <a:r>
              <a:rPr lang="en-US" altLang="zh-TW" sz="2400" dirty="0"/>
              <a:t>Tie-corrected Spearman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/>
              <a:t>use the average rank of all the ties.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/>
              <a:t>For example, if the ground-truth rating of the top-2 ratings is identical in a list of four items, then instead of using the ranks {1, 2, 3, 4}, one might use the ranks {1.5, 1.5, 3, 4}.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50095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Practice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Spearman rank correlation coefficient: </a:t>
            </a:r>
          </a:p>
          <a:p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0350660"/>
              </p:ext>
            </p:extLst>
          </p:nvPr>
        </p:nvGraphicFramePr>
        <p:xfrm>
          <a:off x="838200" y="3101416"/>
          <a:ext cx="4136176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9598">
                  <a:extLst>
                    <a:ext uri="{9D8B030D-6E8A-4147-A177-3AD203B41FA5}">
                      <a16:colId xmlns:a16="http://schemas.microsoft.com/office/drawing/2014/main" val="3013130956"/>
                    </a:ext>
                  </a:extLst>
                </a:gridCol>
                <a:gridCol w="1168923">
                  <a:extLst>
                    <a:ext uri="{9D8B030D-6E8A-4147-A177-3AD203B41FA5}">
                      <a16:colId xmlns:a16="http://schemas.microsoft.com/office/drawing/2014/main" val="2544753130"/>
                    </a:ext>
                  </a:extLst>
                </a:gridCol>
                <a:gridCol w="848413">
                  <a:extLst>
                    <a:ext uri="{9D8B030D-6E8A-4147-A177-3AD203B41FA5}">
                      <a16:colId xmlns:a16="http://schemas.microsoft.com/office/drawing/2014/main" val="2110717754"/>
                    </a:ext>
                  </a:extLst>
                </a:gridCol>
                <a:gridCol w="999242">
                  <a:extLst>
                    <a:ext uri="{9D8B030D-6E8A-4147-A177-3AD203B41FA5}">
                      <a16:colId xmlns:a16="http://schemas.microsoft.com/office/drawing/2014/main" val="35662985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Predicted rating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Predicted ranking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True rating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True raking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034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9677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0941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0184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1782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2354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Evaluating Ranking via Correlation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Kendall rank correlation coefficient: </a:t>
            </a:r>
          </a:p>
          <a:p>
            <a:pPr lvl="1"/>
            <a:r>
              <a:rPr lang="en-US" altLang="zh-TW" dirty="0"/>
              <a:t>For each pair of items j, k ∈ Ii, the </a:t>
            </a:r>
            <a:r>
              <a:rPr lang="en-US" altLang="zh-TW" dirty="0" err="1"/>
              <a:t>followingcredit</a:t>
            </a:r>
            <a:r>
              <a:rPr lang="en-US" altLang="zh-TW" dirty="0"/>
              <a:t> C(j, k) is computed by comparing the predicted ranking with the ground-truth ranking of these items: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l="21963" t="63751" r="35180" b="13789"/>
          <a:stretch/>
        </p:blipFill>
        <p:spPr>
          <a:xfrm>
            <a:off x="1" y="3063081"/>
            <a:ext cx="6365413" cy="1876425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5935495" y="4714750"/>
            <a:ext cx="5996547" cy="4001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Kendall rank correlation coefficient </a:t>
            </a:r>
            <a:r>
              <a:rPr lang="en-US" altLang="zh-TW" sz="2000" dirty="0" err="1"/>
              <a:t>τ</a:t>
            </a:r>
            <a:r>
              <a:rPr lang="en-US" altLang="zh-TW" sz="2000" baseline="-25000" dirty="0" err="1"/>
              <a:t>u</a:t>
            </a:r>
            <a:r>
              <a:rPr lang="en-US" altLang="zh-TW" sz="2000" dirty="0"/>
              <a:t> (specific to user u)</a:t>
            </a:r>
            <a:endParaRPr lang="zh-TW" altLang="en-US" sz="2000" dirty="0"/>
          </a:p>
        </p:txBody>
      </p:sp>
      <p:graphicFrame>
        <p:nvGraphicFramePr>
          <p:cNvPr id="6" name="物件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0793235"/>
              </p:ext>
            </p:extLst>
          </p:nvPr>
        </p:nvGraphicFramePr>
        <p:xfrm>
          <a:off x="5191416" y="5629276"/>
          <a:ext cx="6740626" cy="7563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3" imgW="3848040" imgH="431640" progId="Equation.3">
                  <p:embed/>
                </p:oleObj>
              </mc:Choice>
              <mc:Fallback>
                <p:oleObj name="方程式" r:id="rId3" imgW="384804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191416" y="5629276"/>
                        <a:ext cx="6740626" cy="756374"/>
                      </a:xfrm>
                      <a:prstGeom prst="rect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65180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Kendall rank correlation coefficient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7970131"/>
              </p:ext>
            </p:extLst>
          </p:nvPr>
        </p:nvGraphicFramePr>
        <p:xfrm>
          <a:off x="486593" y="3095426"/>
          <a:ext cx="4136176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9598">
                  <a:extLst>
                    <a:ext uri="{9D8B030D-6E8A-4147-A177-3AD203B41FA5}">
                      <a16:colId xmlns:a16="http://schemas.microsoft.com/office/drawing/2014/main" val="3013130956"/>
                    </a:ext>
                  </a:extLst>
                </a:gridCol>
                <a:gridCol w="1168923">
                  <a:extLst>
                    <a:ext uri="{9D8B030D-6E8A-4147-A177-3AD203B41FA5}">
                      <a16:colId xmlns:a16="http://schemas.microsoft.com/office/drawing/2014/main" val="2544753130"/>
                    </a:ext>
                  </a:extLst>
                </a:gridCol>
                <a:gridCol w="848413">
                  <a:extLst>
                    <a:ext uri="{9D8B030D-6E8A-4147-A177-3AD203B41FA5}">
                      <a16:colId xmlns:a16="http://schemas.microsoft.com/office/drawing/2014/main" val="2110717754"/>
                    </a:ext>
                  </a:extLst>
                </a:gridCol>
                <a:gridCol w="999242">
                  <a:extLst>
                    <a:ext uri="{9D8B030D-6E8A-4147-A177-3AD203B41FA5}">
                      <a16:colId xmlns:a16="http://schemas.microsoft.com/office/drawing/2014/main" val="35662985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Predicted rating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Predicted ranking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True rating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True raking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034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9677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0941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0184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178275"/>
                  </a:ext>
                </a:extLst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63140" y="3722488"/>
            <a:ext cx="24765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a</a:t>
            </a:r>
          </a:p>
          <a:p>
            <a:r>
              <a:rPr lang="en-US" altLang="zh-TW" sz="2400" dirty="0"/>
              <a:t>b</a:t>
            </a:r>
          </a:p>
          <a:p>
            <a:r>
              <a:rPr lang="en-US" altLang="zh-TW" sz="2400" dirty="0"/>
              <a:t>c</a:t>
            </a:r>
          </a:p>
          <a:p>
            <a:r>
              <a:rPr lang="en-US" altLang="zh-TW" sz="2400" dirty="0"/>
              <a:t>d</a:t>
            </a:r>
          </a:p>
          <a:p>
            <a:endParaRPr lang="zh-TW" altLang="en-US" sz="24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5314949" y="2771775"/>
            <a:ext cx="45053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Pairs of items</a:t>
            </a:r>
          </a:p>
          <a:p>
            <a:r>
              <a:rPr lang="en-US" altLang="zh-TW" sz="2400" dirty="0"/>
              <a:t>{</a:t>
            </a:r>
            <a:r>
              <a:rPr lang="en-US" altLang="zh-TW" sz="2400" dirty="0" err="1"/>
              <a:t>a,b</a:t>
            </a:r>
            <a:r>
              <a:rPr lang="en-US" altLang="zh-TW" sz="2400" dirty="0"/>
              <a:t>}, {</a:t>
            </a:r>
            <a:r>
              <a:rPr lang="en-US" altLang="zh-TW" sz="2400" dirty="0" err="1"/>
              <a:t>a,c</a:t>
            </a:r>
            <a:r>
              <a:rPr lang="en-US" altLang="zh-TW" sz="2400" dirty="0"/>
              <a:t>}, {</a:t>
            </a:r>
            <a:r>
              <a:rPr lang="en-US" altLang="zh-TW" sz="2400" dirty="0" err="1"/>
              <a:t>a,d</a:t>
            </a:r>
            <a:r>
              <a:rPr lang="en-US" altLang="zh-TW" sz="2400" dirty="0"/>
              <a:t>}, {</a:t>
            </a:r>
            <a:r>
              <a:rPr lang="en-US" altLang="zh-TW" sz="2400" dirty="0" err="1"/>
              <a:t>b,c</a:t>
            </a:r>
            <a:r>
              <a:rPr lang="en-US" altLang="zh-TW" sz="2400" dirty="0"/>
              <a:t>}, {</a:t>
            </a:r>
            <a:r>
              <a:rPr lang="en-US" altLang="zh-TW" sz="2400" dirty="0" err="1"/>
              <a:t>b,d</a:t>
            </a:r>
            <a:r>
              <a:rPr lang="en-US" altLang="zh-TW" sz="2400" dirty="0"/>
              <a:t>}, {</a:t>
            </a:r>
            <a:r>
              <a:rPr lang="en-US" altLang="zh-TW" sz="2400" dirty="0" err="1"/>
              <a:t>c,d</a:t>
            </a:r>
            <a:r>
              <a:rPr lang="en-US" altLang="zh-TW" sz="2400" dirty="0"/>
              <a:t>}</a:t>
            </a:r>
            <a:endParaRPr lang="zh-TW" altLang="en-US" sz="24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5534025" y="3602772"/>
            <a:ext cx="403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1         1       -1       1       -1      -1</a:t>
            </a:r>
            <a:endParaRPr lang="zh-TW" altLang="en-US" sz="2400" dirty="0"/>
          </a:p>
        </p:txBody>
      </p:sp>
      <p:graphicFrame>
        <p:nvGraphicFramePr>
          <p:cNvPr id="11" name="物件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4766159"/>
              </p:ext>
            </p:extLst>
          </p:nvPr>
        </p:nvGraphicFramePr>
        <p:xfrm>
          <a:off x="5424744" y="4146734"/>
          <a:ext cx="1913786" cy="8854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2" imgW="850680" imgH="393480" progId="Equation.3">
                  <p:embed/>
                </p:oleObj>
              </mc:Choice>
              <mc:Fallback>
                <p:oleObj name="方程式" r:id="rId2" imgW="850680" imgH="393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424744" y="4146734"/>
                        <a:ext cx="1913786" cy="8854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94139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Practice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Kendall rank correlation coefficient</a:t>
            </a:r>
            <a:endParaRPr lang="zh-TW" altLang="en-US" dirty="0"/>
          </a:p>
          <a:p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838200" y="3101416"/>
          <a:ext cx="4136176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9598">
                  <a:extLst>
                    <a:ext uri="{9D8B030D-6E8A-4147-A177-3AD203B41FA5}">
                      <a16:colId xmlns:a16="http://schemas.microsoft.com/office/drawing/2014/main" val="3013130956"/>
                    </a:ext>
                  </a:extLst>
                </a:gridCol>
                <a:gridCol w="1168923">
                  <a:extLst>
                    <a:ext uri="{9D8B030D-6E8A-4147-A177-3AD203B41FA5}">
                      <a16:colId xmlns:a16="http://schemas.microsoft.com/office/drawing/2014/main" val="2544753130"/>
                    </a:ext>
                  </a:extLst>
                </a:gridCol>
                <a:gridCol w="848413">
                  <a:extLst>
                    <a:ext uri="{9D8B030D-6E8A-4147-A177-3AD203B41FA5}">
                      <a16:colId xmlns:a16="http://schemas.microsoft.com/office/drawing/2014/main" val="2110717754"/>
                    </a:ext>
                  </a:extLst>
                </a:gridCol>
                <a:gridCol w="999242">
                  <a:extLst>
                    <a:ext uri="{9D8B030D-6E8A-4147-A177-3AD203B41FA5}">
                      <a16:colId xmlns:a16="http://schemas.microsoft.com/office/drawing/2014/main" val="35662985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Predicted rating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Predicted ranking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True rating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True raking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034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9677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0941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0184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178275"/>
                  </a:ext>
                </a:extLst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505591" y="3673327"/>
            <a:ext cx="24765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a</a:t>
            </a:r>
          </a:p>
          <a:p>
            <a:r>
              <a:rPr lang="en-US" altLang="zh-TW" sz="2400" dirty="0"/>
              <a:t>b</a:t>
            </a:r>
          </a:p>
          <a:p>
            <a:r>
              <a:rPr lang="en-US" altLang="zh-TW" sz="2400" dirty="0"/>
              <a:t>c</a:t>
            </a:r>
          </a:p>
          <a:p>
            <a:r>
              <a:rPr lang="en-US" altLang="zh-TW" sz="2400" dirty="0"/>
              <a:t>d</a:t>
            </a:r>
          </a:p>
          <a:p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31600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User studies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03385" y="1354015"/>
            <a:ext cx="10650415" cy="4822948"/>
          </a:xfrm>
        </p:spPr>
        <p:txBody>
          <a:bodyPr>
            <a:normAutofit/>
          </a:bodyPr>
          <a:lstStyle/>
          <a:p>
            <a:r>
              <a:rPr lang="en-US" altLang="zh-TW" dirty="0"/>
              <a:t>Test subjects are actively recruited, and they are asked to interact with the recommender system to perform specific tasks</a:t>
            </a:r>
          </a:p>
          <a:p>
            <a:r>
              <a:rPr lang="en-US" altLang="zh-TW" dirty="0"/>
              <a:t>For example </a:t>
            </a:r>
          </a:p>
          <a:p>
            <a:pPr lvl="1"/>
            <a:r>
              <a:rPr lang="en-US" altLang="zh-TW" dirty="0"/>
              <a:t>users could be asked to interact with the recommendations at a product site and give their feedback about the quality of the recommendations</a:t>
            </a:r>
          </a:p>
          <a:p>
            <a:pPr lvl="1"/>
            <a:r>
              <a:rPr lang="en-US" altLang="zh-TW" dirty="0"/>
              <a:t>users could be asked to listen to several songs, and then provide their feedback on these songs in the form of ratings</a:t>
            </a:r>
          </a:p>
        </p:txBody>
      </p:sp>
    </p:spTree>
    <p:extLst>
      <p:ext uri="{BB962C8B-B14F-4D97-AF65-F5344CB8AC3E}">
        <p14:creationId xmlns:p14="http://schemas.microsoft.com/office/powerpoint/2010/main" val="294155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Evaluating Ranking via Utility</a:t>
            </a:r>
            <a:endParaRPr lang="zh-TW" altLang="en-US" sz="2800" dirty="0"/>
          </a:p>
        </p:txBody>
      </p:sp>
      <p:sp>
        <p:nvSpPr>
          <p:cNvPr id="32771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NDCG (normalized discounted cumulative gain)</a:t>
            </a:r>
          </a:p>
          <a:p>
            <a:pPr lvl="1"/>
            <a:r>
              <a:rPr lang="en-US" altLang="zh-TW" dirty="0"/>
              <a:t>Designed for situations of </a:t>
            </a:r>
            <a:r>
              <a:rPr lang="en-US" altLang="zh-TW" dirty="0" err="1"/>
              <a:t>nonbinary</a:t>
            </a:r>
            <a:r>
              <a:rPr lang="en-US" altLang="zh-TW" dirty="0"/>
              <a:t> notions of relevance.</a:t>
            </a:r>
          </a:p>
          <a:p>
            <a:pPr marL="0" indent="0">
              <a:buNone/>
            </a:pPr>
            <a:r>
              <a:rPr lang="en-US" altLang="zh-TW" dirty="0"/>
              <a:t>Example </a:t>
            </a:r>
          </a:p>
          <a:p>
            <a:pPr marL="457200" lvl="1" indent="0">
              <a:buNone/>
            </a:pPr>
            <a:r>
              <a:rPr lang="en-US" altLang="zh-TW" dirty="0"/>
              <a:t>good :3  fair :2 bad:1 </a:t>
            </a:r>
          </a:p>
          <a:p>
            <a:endParaRPr lang="zh-TW" altLang="en-US" dirty="0"/>
          </a:p>
        </p:txBody>
      </p:sp>
      <p:sp>
        <p:nvSpPr>
          <p:cNvPr id="32772" name="投影片編號版面配置區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pitchFamily="-65" charset="0"/>
                <a:ea typeface="Arial Unicode MS" pitchFamily="34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-65" charset="0"/>
                <a:ea typeface="Arial Unicode MS" pitchFamily="34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-65" charset="0"/>
                <a:ea typeface="Arial Unicode MS" pitchFamily="34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-65" charset="0"/>
                <a:ea typeface="Arial Unicode MS" pitchFamily="34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-65" charset="0"/>
                <a:ea typeface="Arial Unicode MS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-65" charset="0"/>
                <a:ea typeface="Arial Unicode MS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-65" charset="0"/>
                <a:ea typeface="Arial Unicode MS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-65" charset="0"/>
                <a:ea typeface="Arial Unicode MS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-65" charset="0"/>
                <a:ea typeface="Arial Unicode MS" pitchFamily="34" charset="-120"/>
              </a:defRPr>
            </a:lvl9pPr>
          </a:lstStyle>
          <a:p>
            <a:pPr eaLnBrk="1" hangingPunct="1"/>
            <a:fld id="{912D4F2D-58FC-46A4-9C67-DD514D736D86}" type="slidenum">
              <a:rPr lang="en-US" altLang="zh-TW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30</a:t>
            </a:fld>
            <a:endParaRPr lang="en-US" altLang="zh-TW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1977239"/>
              </p:ext>
            </p:extLst>
          </p:nvPr>
        </p:nvGraphicFramePr>
        <p:xfrm>
          <a:off x="2209800" y="4205288"/>
          <a:ext cx="1981200" cy="23479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9582"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T="45718" marB="45718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Good (3)</a:t>
                      </a:r>
                      <a:endParaRPr lang="zh-TW" altLang="en-US" sz="2400" dirty="0"/>
                    </a:p>
                  </a:txBody>
                  <a:tcPr marT="45718" marB="45718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9582"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2</a:t>
                      </a:r>
                      <a:endParaRPr lang="zh-TW" altLang="en-US" sz="2400" dirty="0"/>
                    </a:p>
                  </a:txBody>
                  <a:tcPr marT="45718" marB="4571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Bad (1)</a:t>
                      </a:r>
                      <a:endParaRPr lang="zh-TW" altLang="en-US" sz="2400" dirty="0"/>
                    </a:p>
                  </a:txBody>
                  <a:tcPr marT="45718" marB="4571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9582"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3</a:t>
                      </a:r>
                      <a:endParaRPr lang="zh-TW" altLang="en-US" sz="2400" dirty="0"/>
                    </a:p>
                  </a:txBody>
                  <a:tcPr marT="45718" marB="4571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Fair (2)</a:t>
                      </a:r>
                      <a:endParaRPr lang="zh-TW" altLang="en-US" sz="2400" dirty="0"/>
                    </a:p>
                  </a:txBody>
                  <a:tcPr marT="45718" marB="4571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9582"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4</a:t>
                      </a:r>
                      <a:endParaRPr lang="zh-TW" altLang="en-US" sz="2400" dirty="0"/>
                    </a:p>
                  </a:txBody>
                  <a:tcPr marT="45718" marB="4571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Good (3)</a:t>
                      </a:r>
                      <a:endParaRPr lang="zh-TW" altLang="en-US" sz="2400" dirty="0"/>
                    </a:p>
                  </a:txBody>
                  <a:tcPr marT="45718" marB="4571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9582"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5</a:t>
                      </a:r>
                      <a:endParaRPr lang="zh-TW" altLang="en-US" sz="2400" dirty="0"/>
                    </a:p>
                  </a:txBody>
                  <a:tcPr marT="45718" marB="4571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Fair (2)</a:t>
                      </a:r>
                      <a:endParaRPr lang="zh-TW" altLang="en-US" sz="2400" dirty="0"/>
                    </a:p>
                  </a:txBody>
                  <a:tcPr marT="45718" marB="4571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4648200" y="4732339"/>
            <a:ext cx="3733800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TW" dirty="0">
                <a:cs typeface="Arial Unicode MS" pitchFamily="34" charset="-120"/>
              </a:rPr>
              <a:t>CG: cumulative gain</a:t>
            </a:r>
          </a:p>
          <a:p>
            <a:pPr>
              <a:defRPr/>
            </a:pPr>
            <a:r>
              <a:rPr lang="en-US" altLang="zh-TW" dirty="0">
                <a:cs typeface="Arial Unicode MS" pitchFamily="34" charset="-120"/>
              </a:rPr>
              <a:t>3+1+2+3+2=11</a:t>
            </a:r>
            <a:endParaRPr lang="zh-TW" altLang="en-US" dirty="0">
              <a:cs typeface="Arial Unicode MS" pitchFamily="34" charset="-120"/>
            </a:endParaRPr>
          </a:p>
        </p:txBody>
      </p:sp>
      <p:pic>
        <p:nvPicPr>
          <p:cNvPr id="3278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9425" y="3367088"/>
            <a:ext cx="191135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bg1"/>
                    </a:gs>
                    <a:gs pos="100000">
                      <a:schemeClr val="accent1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文字方塊 7"/>
          <p:cNvSpPr txBox="1">
            <a:spLocks noChangeArrowheads="1"/>
          </p:cNvSpPr>
          <p:nvPr/>
        </p:nvSpPr>
        <p:spPr bwMode="auto">
          <a:xfrm>
            <a:off x="4648200" y="5940426"/>
            <a:ext cx="4038600" cy="461963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-65" charset="0"/>
                <a:ea typeface="Arial Unicode MS" pitchFamily="34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-65" charset="0"/>
                <a:ea typeface="Arial Unicode MS" pitchFamily="34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-65" charset="0"/>
                <a:ea typeface="Arial Unicode MS" pitchFamily="34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-65" charset="0"/>
                <a:ea typeface="Arial Unicode MS" pitchFamily="34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-65" charset="0"/>
                <a:ea typeface="Arial Unicode MS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-65" charset="0"/>
                <a:ea typeface="Arial Unicode MS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-65" charset="0"/>
                <a:ea typeface="Arial Unicode MS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-65" charset="0"/>
                <a:ea typeface="Arial Unicode MS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-65" charset="0"/>
                <a:ea typeface="Arial Unicode MS" pitchFamily="34" charset="-120"/>
              </a:defRPr>
            </a:lvl9pPr>
          </a:lstStyle>
          <a:p>
            <a:pPr eaLnBrk="1" hangingPunct="1"/>
            <a:r>
              <a:rPr lang="en-US" altLang="zh-TW"/>
              <a:t>Do not consider the rank!!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6651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Example</a:t>
            </a:r>
            <a:endParaRPr lang="zh-TW" altLang="en-US"/>
          </a:p>
        </p:txBody>
      </p:sp>
      <p:sp>
        <p:nvSpPr>
          <p:cNvPr id="33795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/>
              <a:t>Discounted cumulative gain</a:t>
            </a:r>
          </a:p>
          <a:p>
            <a:pPr lvl="1"/>
            <a:r>
              <a:rPr lang="en-US" altLang="zh-TW"/>
              <a:t>Consider the rank</a:t>
            </a:r>
            <a:endParaRPr lang="zh-TW" altLang="en-US"/>
          </a:p>
        </p:txBody>
      </p:sp>
      <p:sp>
        <p:nvSpPr>
          <p:cNvPr id="33796" name="投影片編號版面配置區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pitchFamily="-65" charset="0"/>
                <a:ea typeface="Arial Unicode MS" pitchFamily="34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-65" charset="0"/>
                <a:ea typeface="Arial Unicode MS" pitchFamily="34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-65" charset="0"/>
                <a:ea typeface="Arial Unicode MS" pitchFamily="34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-65" charset="0"/>
                <a:ea typeface="Arial Unicode MS" pitchFamily="34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-65" charset="0"/>
                <a:ea typeface="Arial Unicode MS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-65" charset="0"/>
                <a:ea typeface="Arial Unicode MS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-65" charset="0"/>
                <a:ea typeface="Arial Unicode MS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-65" charset="0"/>
                <a:ea typeface="Arial Unicode MS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-65" charset="0"/>
                <a:ea typeface="Arial Unicode MS" pitchFamily="34" charset="-120"/>
              </a:defRPr>
            </a:lvl9pPr>
          </a:lstStyle>
          <a:p>
            <a:pPr eaLnBrk="1" hangingPunct="1"/>
            <a:fld id="{CDF638BA-908C-4BB7-8AA6-5D18B6EDFB56}" type="slidenum">
              <a:rPr lang="en-US" altLang="zh-TW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31</a:t>
            </a:fld>
            <a:endParaRPr lang="en-US" altLang="zh-TW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pic>
        <p:nvPicPr>
          <p:cNvPr id="3379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2057400"/>
            <a:ext cx="2724150" cy="70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bg1"/>
                    </a:gs>
                    <a:gs pos="100000">
                      <a:schemeClr val="accent1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2057400" y="3810001"/>
          <a:ext cx="1981200" cy="23479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9583"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T="45718" marB="45718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Good (3)</a:t>
                      </a:r>
                      <a:endParaRPr lang="zh-TW" altLang="en-US" sz="2400" dirty="0"/>
                    </a:p>
                  </a:txBody>
                  <a:tcPr marT="45718" marB="45718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9583"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2</a:t>
                      </a:r>
                      <a:endParaRPr lang="zh-TW" altLang="en-US" sz="2400" dirty="0"/>
                    </a:p>
                  </a:txBody>
                  <a:tcPr marT="45718" marB="4571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Bad (1)</a:t>
                      </a:r>
                      <a:endParaRPr lang="zh-TW" altLang="en-US" sz="2400" dirty="0"/>
                    </a:p>
                  </a:txBody>
                  <a:tcPr marT="45718" marB="4571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9583"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3</a:t>
                      </a:r>
                      <a:endParaRPr lang="zh-TW" altLang="en-US" sz="2400" dirty="0"/>
                    </a:p>
                  </a:txBody>
                  <a:tcPr marT="45718" marB="4571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Fair (2)</a:t>
                      </a:r>
                      <a:endParaRPr lang="zh-TW" altLang="en-US" sz="2400" dirty="0"/>
                    </a:p>
                  </a:txBody>
                  <a:tcPr marT="45718" marB="4571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9583"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4</a:t>
                      </a:r>
                      <a:endParaRPr lang="zh-TW" altLang="en-US" sz="2400" dirty="0"/>
                    </a:p>
                  </a:txBody>
                  <a:tcPr marT="45718" marB="4571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Good (3)</a:t>
                      </a:r>
                      <a:endParaRPr lang="zh-TW" altLang="en-US" sz="2400" dirty="0"/>
                    </a:p>
                  </a:txBody>
                  <a:tcPr marT="45718" marB="4571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9583"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5</a:t>
                      </a:r>
                      <a:endParaRPr lang="zh-TW" altLang="en-US" sz="2400" dirty="0"/>
                    </a:p>
                  </a:txBody>
                  <a:tcPr marT="45718" marB="4571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Fair (2)</a:t>
                      </a:r>
                      <a:endParaRPr lang="zh-TW" altLang="en-US" sz="2400" dirty="0"/>
                    </a:p>
                  </a:txBody>
                  <a:tcPr marT="45718" marB="4571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706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1" y="3124201"/>
            <a:ext cx="2962275" cy="364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bg1"/>
                    </a:gs>
                    <a:gs pos="100000">
                      <a:schemeClr val="accent1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文字方塊 7"/>
          <p:cNvSpPr txBox="1"/>
          <p:nvPr/>
        </p:nvSpPr>
        <p:spPr>
          <a:xfrm>
            <a:off x="7150100" y="4572000"/>
            <a:ext cx="3365500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TW" dirty="0" err="1">
                <a:cs typeface="Arial Unicode MS" pitchFamily="34" charset="-120"/>
              </a:rPr>
              <a:t>DCG</a:t>
            </a:r>
            <a:r>
              <a:rPr lang="en-US" altLang="zh-TW" baseline="-25000" dirty="0" err="1">
                <a:cs typeface="Arial Unicode MS" pitchFamily="34" charset="-120"/>
              </a:rPr>
              <a:t>p</a:t>
            </a:r>
            <a:endParaRPr lang="en-US" altLang="zh-TW" baseline="-25000" dirty="0">
              <a:cs typeface="Arial Unicode MS" pitchFamily="34" charset="-120"/>
            </a:endParaRPr>
          </a:p>
          <a:p>
            <a:pPr>
              <a:defRPr/>
            </a:pPr>
            <a:r>
              <a:rPr lang="en-US" altLang="zh-TW" dirty="0">
                <a:cs typeface="Arial Unicode MS" pitchFamily="34" charset="-120"/>
              </a:rPr>
              <a:t>=3+1+1.26+1.5+0.86</a:t>
            </a:r>
          </a:p>
          <a:p>
            <a:pPr>
              <a:defRPr/>
            </a:pPr>
            <a:r>
              <a:rPr lang="en-US" altLang="zh-TW" dirty="0">
                <a:cs typeface="Arial Unicode MS" pitchFamily="34" charset="-120"/>
              </a:rPr>
              <a:t>=7.62</a:t>
            </a:r>
            <a:endParaRPr lang="zh-TW" altLang="en-US" dirty="0">
              <a:cs typeface="Arial Unicode MS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48422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0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Example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/>
              <a:t>NDCG =&gt; normalize DCG</a:t>
            </a:r>
          </a:p>
          <a:p>
            <a:pPr lvl="1"/>
            <a:r>
              <a:rPr lang="en-US" altLang="zh-TW"/>
              <a:t>For each query, compute its ideal DCG (IDCG).</a:t>
            </a:r>
          </a:p>
          <a:p>
            <a:pPr lvl="1"/>
            <a:r>
              <a:rPr lang="en-US" altLang="zh-TW"/>
              <a:t>Normalized DCG by IDCG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/>
              <a:t>  </a:t>
            </a:r>
            <a:endParaRPr lang="zh-TW" altLang="en-US"/>
          </a:p>
        </p:txBody>
      </p:sp>
      <p:sp>
        <p:nvSpPr>
          <p:cNvPr id="34820" name="投影片編號版面配置區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pitchFamily="-65" charset="0"/>
                <a:ea typeface="Arial Unicode MS" pitchFamily="34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-65" charset="0"/>
                <a:ea typeface="Arial Unicode MS" pitchFamily="34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-65" charset="0"/>
                <a:ea typeface="Arial Unicode MS" pitchFamily="34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-65" charset="0"/>
                <a:ea typeface="Arial Unicode MS" pitchFamily="34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-65" charset="0"/>
                <a:ea typeface="Arial Unicode MS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-65" charset="0"/>
                <a:ea typeface="Arial Unicode MS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-65" charset="0"/>
                <a:ea typeface="Arial Unicode MS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-65" charset="0"/>
                <a:ea typeface="Arial Unicode MS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-65" charset="0"/>
                <a:ea typeface="Arial Unicode MS" pitchFamily="34" charset="-120"/>
              </a:defRPr>
            </a:lvl9pPr>
          </a:lstStyle>
          <a:p>
            <a:pPr eaLnBrk="1" hangingPunct="1"/>
            <a:fld id="{F77672E3-2559-4A4E-A672-B8DD242B3040}" type="slidenum">
              <a:rPr lang="en-US" altLang="zh-TW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32</a:t>
            </a:fld>
            <a:endParaRPr lang="en-US" altLang="zh-TW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2057400" y="3810001"/>
          <a:ext cx="1981200" cy="23479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9583"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T="45718" marB="45718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Good (3)</a:t>
                      </a:r>
                      <a:endParaRPr lang="zh-TW" altLang="en-US" sz="2400" dirty="0"/>
                    </a:p>
                  </a:txBody>
                  <a:tcPr marT="45718" marB="45718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9583"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2</a:t>
                      </a:r>
                      <a:endParaRPr lang="zh-TW" altLang="en-US" sz="2400" dirty="0"/>
                    </a:p>
                  </a:txBody>
                  <a:tcPr marT="45718" marB="4571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Bad (1)</a:t>
                      </a:r>
                      <a:endParaRPr lang="zh-TW" altLang="en-US" sz="2400" dirty="0"/>
                    </a:p>
                  </a:txBody>
                  <a:tcPr marT="45718" marB="4571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9583"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3</a:t>
                      </a:r>
                      <a:endParaRPr lang="zh-TW" altLang="en-US" sz="2400" dirty="0"/>
                    </a:p>
                  </a:txBody>
                  <a:tcPr marT="45718" marB="4571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Fair (2)</a:t>
                      </a:r>
                      <a:endParaRPr lang="zh-TW" altLang="en-US" sz="2400" dirty="0"/>
                    </a:p>
                  </a:txBody>
                  <a:tcPr marT="45718" marB="4571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9583"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4</a:t>
                      </a:r>
                      <a:endParaRPr lang="zh-TW" altLang="en-US" sz="2400" dirty="0"/>
                    </a:p>
                  </a:txBody>
                  <a:tcPr marT="45718" marB="4571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Good (3)</a:t>
                      </a:r>
                      <a:endParaRPr lang="zh-TW" altLang="en-US" sz="2400" dirty="0"/>
                    </a:p>
                  </a:txBody>
                  <a:tcPr marT="45718" marB="4571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9583"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5</a:t>
                      </a:r>
                      <a:endParaRPr lang="zh-TW" altLang="en-US" sz="2400" dirty="0"/>
                    </a:p>
                  </a:txBody>
                  <a:tcPr marT="45718" marB="4571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Fair (2)</a:t>
                      </a:r>
                      <a:endParaRPr lang="zh-TW" altLang="en-US" sz="2400" dirty="0"/>
                    </a:p>
                  </a:txBody>
                  <a:tcPr marT="45718" marB="4571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4953000" y="3886201"/>
          <a:ext cx="1981200" cy="23479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9583"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T="45718" marB="45718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Good (3)</a:t>
                      </a:r>
                      <a:endParaRPr lang="zh-TW" altLang="en-US" sz="2400" dirty="0"/>
                    </a:p>
                  </a:txBody>
                  <a:tcPr marT="45718" marB="45718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9583"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2</a:t>
                      </a:r>
                      <a:endParaRPr lang="zh-TW" altLang="en-US" sz="2400" dirty="0"/>
                    </a:p>
                  </a:txBody>
                  <a:tcPr marT="45718" marB="4571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Good (3)</a:t>
                      </a:r>
                      <a:endParaRPr lang="zh-TW" altLang="en-US" sz="2400" dirty="0"/>
                    </a:p>
                  </a:txBody>
                  <a:tcPr marT="45718" marB="4571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9583"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3</a:t>
                      </a:r>
                      <a:endParaRPr lang="zh-TW" altLang="en-US" sz="2400" dirty="0"/>
                    </a:p>
                  </a:txBody>
                  <a:tcPr marT="45718" marB="4571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Fair (2)</a:t>
                      </a:r>
                      <a:endParaRPr lang="zh-TW" altLang="en-US" sz="2400" dirty="0"/>
                    </a:p>
                  </a:txBody>
                  <a:tcPr marT="45718" marB="4571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9583"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4</a:t>
                      </a:r>
                      <a:endParaRPr lang="zh-TW" altLang="en-US" sz="2400" dirty="0"/>
                    </a:p>
                  </a:txBody>
                  <a:tcPr marT="45718" marB="4571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Fair (2)</a:t>
                      </a:r>
                      <a:endParaRPr lang="zh-TW" altLang="en-US" sz="2400" dirty="0"/>
                    </a:p>
                  </a:txBody>
                  <a:tcPr marT="45718" marB="4571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9583"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5</a:t>
                      </a:r>
                      <a:endParaRPr lang="zh-TW" altLang="en-US" sz="2400" dirty="0"/>
                    </a:p>
                  </a:txBody>
                  <a:tcPr marT="45718" marB="4571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Bad (1)</a:t>
                      </a:r>
                      <a:endParaRPr lang="zh-TW" altLang="en-US" sz="2400" dirty="0"/>
                    </a:p>
                  </a:txBody>
                  <a:tcPr marT="45718" marB="4571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向右箭號 6"/>
          <p:cNvSpPr/>
          <p:nvPr/>
        </p:nvSpPr>
        <p:spPr>
          <a:xfrm>
            <a:off x="3810000" y="4786423"/>
            <a:ext cx="1066800" cy="381000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Best rank</a:t>
            </a:r>
            <a:endParaRPr lang="zh-TW" alt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7086600" y="3886200"/>
            <a:ext cx="3365500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TW" dirty="0" err="1">
                <a:cs typeface="Arial Unicode MS" pitchFamily="34" charset="-120"/>
              </a:rPr>
              <a:t>IDCG</a:t>
            </a:r>
            <a:r>
              <a:rPr lang="en-US" altLang="zh-TW" baseline="-25000" dirty="0" err="1">
                <a:cs typeface="Arial Unicode MS" pitchFamily="34" charset="-120"/>
              </a:rPr>
              <a:t>p</a:t>
            </a:r>
            <a:endParaRPr lang="en-US" altLang="zh-TW" baseline="-25000" dirty="0">
              <a:cs typeface="Arial Unicode MS" pitchFamily="34" charset="-120"/>
            </a:endParaRPr>
          </a:p>
          <a:p>
            <a:pPr>
              <a:defRPr/>
            </a:pPr>
            <a:r>
              <a:rPr lang="en-US" altLang="zh-TW" dirty="0">
                <a:cs typeface="Arial Unicode MS" pitchFamily="34" charset="-120"/>
              </a:rPr>
              <a:t>=3+3+1.26+1+0.43</a:t>
            </a:r>
          </a:p>
          <a:p>
            <a:pPr>
              <a:defRPr/>
            </a:pPr>
            <a:r>
              <a:rPr lang="en-US" altLang="zh-TW" dirty="0">
                <a:cs typeface="Arial Unicode MS" pitchFamily="34" charset="-120"/>
              </a:rPr>
              <a:t>=8.69</a:t>
            </a:r>
            <a:endParaRPr lang="zh-TW" altLang="en-US" dirty="0">
              <a:cs typeface="Arial Unicode MS" pitchFamily="34" charset="-12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7091364" y="5334001"/>
            <a:ext cx="3367087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TW" dirty="0" err="1">
                <a:cs typeface="Arial Unicode MS" pitchFamily="34" charset="-120"/>
              </a:rPr>
              <a:t>NDCG</a:t>
            </a:r>
            <a:r>
              <a:rPr lang="en-US" altLang="zh-TW" baseline="-25000" dirty="0" err="1">
                <a:cs typeface="Arial Unicode MS" pitchFamily="34" charset="-120"/>
              </a:rPr>
              <a:t>p</a:t>
            </a:r>
            <a:endParaRPr lang="en-US" altLang="zh-TW" baseline="-25000" dirty="0">
              <a:cs typeface="Arial Unicode MS" pitchFamily="34" charset="-120"/>
            </a:endParaRPr>
          </a:p>
          <a:p>
            <a:pPr>
              <a:defRPr/>
            </a:pPr>
            <a:r>
              <a:rPr lang="en-US" altLang="zh-TW" dirty="0">
                <a:cs typeface="Arial Unicode MS" pitchFamily="34" charset="-120"/>
              </a:rPr>
              <a:t>= 7.62/8.69 = 0.88</a:t>
            </a:r>
            <a:endParaRPr lang="zh-TW" altLang="en-US" dirty="0">
              <a:cs typeface="Arial Unicode MS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3054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Practice</a:t>
            </a:r>
            <a:endParaRPr lang="zh-TW" altLang="en-US" dirty="0"/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3504" y="2000758"/>
            <a:ext cx="1987468" cy="2523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5522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Practice</a:t>
            </a:r>
            <a:endParaRPr lang="zh-TW" altLang="en-US" dirty="0"/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3504" y="2000758"/>
            <a:ext cx="1987468" cy="252396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8471" y="1145932"/>
            <a:ext cx="2962275" cy="364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bg1"/>
                    </a:gs>
                    <a:gs pos="100000">
                      <a:schemeClr val="accent1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文字方塊 2"/>
          <p:cNvSpPr txBox="1"/>
          <p:nvPr/>
        </p:nvSpPr>
        <p:spPr>
          <a:xfrm>
            <a:off x="3859822" y="2734408"/>
            <a:ext cx="202223" cy="27699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2</a:t>
            </a:r>
            <a:endParaRPr lang="zh-TW" altLang="en-US" sz="12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4879000" y="2715339"/>
            <a:ext cx="202223" cy="27699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2</a:t>
            </a:r>
            <a:endParaRPr lang="zh-TW" altLang="en-US" sz="12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3859822" y="4386221"/>
            <a:ext cx="202223" cy="27699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1</a:t>
            </a:r>
            <a:endParaRPr lang="zh-TW" altLang="en-US" sz="12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4879000" y="4315881"/>
            <a:ext cx="544387" cy="27699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0.43</a:t>
            </a:r>
            <a:endParaRPr lang="zh-TW" altLang="en-US" sz="12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6903915" y="2392173"/>
            <a:ext cx="3365500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TW" dirty="0" err="1">
                <a:cs typeface="Arial Unicode MS" pitchFamily="34" charset="-120"/>
              </a:rPr>
              <a:t>DCG</a:t>
            </a:r>
            <a:r>
              <a:rPr lang="en-US" altLang="zh-TW" baseline="-25000" dirty="0" err="1">
                <a:cs typeface="Arial Unicode MS" pitchFamily="34" charset="-120"/>
              </a:rPr>
              <a:t>p</a:t>
            </a:r>
            <a:endParaRPr lang="en-US" altLang="zh-TW" baseline="-25000" dirty="0">
              <a:cs typeface="Arial Unicode MS" pitchFamily="34" charset="-120"/>
            </a:endParaRPr>
          </a:p>
          <a:p>
            <a:pPr>
              <a:defRPr/>
            </a:pPr>
            <a:r>
              <a:rPr lang="en-US" altLang="zh-TW" dirty="0">
                <a:cs typeface="Arial Unicode MS" pitchFamily="34" charset="-120"/>
              </a:rPr>
              <a:t>=3+2+1.26+1.5+0.43</a:t>
            </a:r>
          </a:p>
          <a:p>
            <a:pPr>
              <a:defRPr/>
            </a:pPr>
            <a:r>
              <a:rPr lang="en-US" altLang="zh-TW" dirty="0">
                <a:cs typeface="Arial Unicode MS" pitchFamily="34" charset="-120"/>
              </a:rPr>
              <a:t>=8.19</a:t>
            </a:r>
            <a:endParaRPr lang="zh-TW" altLang="en-US" dirty="0">
              <a:cs typeface="Arial Unicode MS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16393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Practice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/>
              <a:t>NDCG =&gt; normalize DCG</a:t>
            </a:r>
          </a:p>
          <a:p>
            <a:pPr lvl="1"/>
            <a:r>
              <a:rPr lang="en-US" altLang="zh-TW"/>
              <a:t>For each query, compute its ideal DCG (IDCG).</a:t>
            </a:r>
          </a:p>
          <a:p>
            <a:pPr lvl="1"/>
            <a:r>
              <a:rPr lang="en-US" altLang="zh-TW"/>
              <a:t>Normalized DCG by IDCG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/>
              <a:t>  </a:t>
            </a:r>
            <a:endParaRPr lang="zh-TW" altLang="en-US"/>
          </a:p>
        </p:txBody>
      </p:sp>
      <p:sp>
        <p:nvSpPr>
          <p:cNvPr id="34820" name="投影片編號版面配置區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pitchFamily="-65" charset="0"/>
                <a:ea typeface="Arial Unicode MS" pitchFamily="34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-65" charset="0"/>
                <a:ea typeface="Arial Unicode MS" pitchFamily="34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-65" charset="0"/>
                <a:ea typeface="Arial Unicode MS" pitchFamily="34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-65" charset="0"/>
                <a:ea typeface="Arial Unicode MS" pitchFamily="34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-65" charset="0"/>
                <a:ea typeface="Arial Unicode MS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-65" charset="0"/>
                <a:ea typeface="Arial Unicode MS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-65" charset="0"/>
                <a:ea typeface="Arial Unicode MS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-65" charset="0"/>
                <a:ea typeface="Arial Unicode MS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-65" charset="0"/>
                <a:ea typeface="Arial Unicode MS" pitchFamily="34" charset="-120"/>
              </a:defRPr>
            </a:lvl9pPr>
          </a:lstStyle>
          <a:p>
            <a:pPr eaLnBrk="1" hangingPunct="1"/>
            <a:fld id="{F77672E3-2559-4A4E-A672-B8DD242B3040}" type="slidenum">
              <a:rPr lang="en-US" altLang="zh-TW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35</a:t>
            </a:fld>
            <a:endParaRPr lang="en-US" altLang="zh-TW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2057400" y="3810001"/>
          <a:ext cx="1981200" cy="23479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9583"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T="45718" marB="45718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Good (3)</a:t>
                      </a:r>
                      <a:endParaRPr lang="zh-TW" altLang="en-US" sz="2400" dirty="0"/>
                    </a:p>
                  </a:txBody>
                  <a:tcPr marT="45718" marB="45718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9583"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2</a:t>
                      </a:r>
                      <a:endParaRPr lang="zh-TW" altLang="en-US" sz="2400" dirty="0"/>
                    </a:p>
                  </a:txBody>
                  <a:tcPr marT="45718" marB="4571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Bad (1)</a:t>
                      </a:r>
                      <a:endParaRPr lang="zh-TW" altLang="en-US" sz="2400" dirty="0"/>
                    </a:p>
                  </a:txBody>
                  <a:tcPr marT="45718" marB="4571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9583"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3</a:t>
                      </a:r>
                      <a:endParaRPr lang="zh-TW" altLang="en-US" sz="2400" dirty="0"/>
                    </a:p>
                  </a:txBody>
                  <a:tcPr marT="45718" marB="4571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Fair (2)</a:t>
                      </a:r>
                      <a:endParaRPr lang="zh-TW" altLang="en-US" sz="2400" dirty="0"/>
                    </a:p>
                  </a:txBody>
                  <a:tcPr marT="45718" marB="4571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9583"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4</a:t>
                      </a:r>
                      <a:endParaRPr lang="zh-TW" altLang="en-US" sz="2400" dirty="0"/>
                    </a:p>
                  </a:txBody>
                  <a:tcPr marT="45718" marB="4571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Good (3)</a:t>
                      </a:r>
                      <a:endParaRPr lang="zh-TW" altLang="en-US" sz="2400" dirty="0"/>
                    </a:p>
                  </a:txBody>
                  <a:tcPr marT="45718" marB="4571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9583"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5</a:t>
                      </a:r>
                      <a:endParaRPr lang="zh-TW" altLang="en-US" sz="2400" dirty="0"/>
                    </a:p>
                  </a:txBody>
                  <a:tcPr marT="45718" marB="4571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Fair (2)</a:t>
                      </a:r>
                      <a:endParaRPr lang="zh-TW" altLang="en-US" sz="2400" dirty="0"/>
                    </a:p>
                  </a:txBody>
                  <a:tcPr marT="45718" marB="4571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4953000" y="3886201"/>
          <a:ext cx="1981200" cy="23479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9583"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marT="45718" marB="45718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Good (3)</a:t>
                      </a:r>
                      <a:endParaRPr lang="zh-TW" altLang="en-US" sz="2400" dirty="0"/>
                    </a:p>
                  </a:txBody>
                  <a:tcPr marT="45718" marB="45718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9583"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2</a:t>
                      </a:r>
                      <a:endParaRPr lang="zh-TW" altLang="en-US" sz="2400" dirty="0"/>
                    </a:p>
                  </a:txBody>
                  <a:tcPr marT="45718" marB="4571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Good (3)</a:t>
                      </a:r>
                      <a:endParaRPr lang="zh-TW" altLang="en-US" sz="2400" dirty="0"/>
                    </a:p>
                  </a:txBody>
                  <a:tcPr marT="45718" marB="4571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9583"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3</a:t>
                      </a:r>
                      <a:endParaRPr lang="zh-TW" altLang="en-US" sz="2400" dirty="0"/>
                    </a:p>
                  </a:txBody>
                  <a:tcPr marT="45718" marB="4571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Fair (2)</a:t>
                      </a:r>
                      <a:endParaRPr lang="zh-TW" altLang="en-US" sz="2400" dirty="0"/>
                    </a:p>
                  </a:txBody>
                  <a:tcPr marT="45718" marB="4571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9583"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4</a:t>
                      </a:r>
                      <a:endParaRPr lang="zh-TW" altLang="en-US" sz="2400" dirty="0"/>
                    </a:p>
                  </a:txBody>
                  <a:tcPr marT="45718" marB="4571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Fair (2)</a:t>
                      </a:r>
                      <a:endParaRPr lang="zh-TW" altLang="en-US" sz="2400" dirty="0"/>
                    </a:p>
                  </a:txBody>
                  <a:tcPr marT="45718" marB="4571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9583"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5</a:t>
                      </a:r>
                      <a:endParaRPr lang="zh-TW" altLang="en-US" sz="2400" dirty="0"/>
                    </a:p>
                  </a:txBody>
                  <a:tcPr marT="45718" marB="4571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Bad (1)</a:t>
                      </a:r>
                      <a:endParaRPr lang="zh-TW" altLang="en-US" sz="2400" dirty="0"/>
                    </a:p>
                  </a:txBody>
                  <a:tcPr marT="45718" marB="4571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向右箭號 6"/>
          <p:cNvSpPr/>
          <p:nvPr/>
        </p:nvSpPr>
        <p:spPr>
          <a:xfrm>
            <a:off x="3810000" y="4786423"/>
            <a:ext cx="1066800" cy="381000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Best rank</a:t>
            </a:r>
            <a:endParaRPr lang="zh-TW" alt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7086600" y="3886200"/>
            <a:ext cx="3365500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TW" dirty="0" err="1">
                <a:cs typeface="Arial Unicode MS" pitchFamily="34" charset="-120"/>
              </a:rPr>
              <a:t>IDCG</a:t>
            </a:r>
            <a:r>
              <a:rPr lang="en-US" altLang="zh-TW" baseline="-25000" dirty="0" err="1">
                <a:cs typeface="Arial Unicode MS" pitchFamily="34" charset="-120"/>
              </a:rPr>
              <a:t>p</a:t>
            </a:r>
            <a:endParaRPr lang="en-US" altLang="zh-TW" baseline="-25000" dirty="0">
              <a:cs typeface="Arial Unicode MS" pitchFamily="34" charset="-120"/>
            </a:endParaRPr>
          </a:p>
          <a:p>
            <a:pPr>
              <a:defRPr/>
            </a:pPr>
            <a:r>
              <a:rPr lang="en-US" altLang="zh-TW" dirty="0">
                <a:cs typeface="Arial Unicode MS" pitchFamily="34" charset="-120"/>
              </a:rPr>
              <a:t>=3+3+1.26+1+0.43</a:t>
            </a:r>
          </a:p>
          <a:p>
            <a:pPr>
              <a:defRPr/>
            </a:pPr>
            <a:r>
              <a:rPr lang="en-US" altLang="zh-TW" dirty="0">
                <a:cs typeface="Arial Unicode MS" pitchFamily="34" charset="-120"/>
              </a:rPr>
              <a:t>=8.69</a:t>
            </a:r>
            <a:endParaRPr lang="zh-TW" altLang="en-US" dirty="0">
              <a:cs typeface="Arial Unicode MS" pitchFamily="34" charset="-12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7091364" y="5334001"/>
            <a:ext cx="3367087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TW" dirty="0" err="1">
                <a:cs typeface="Arial Unicode MS" pitchFamily="34" charset="-120"/>
              </a:rPr>
              <a:t>NDCG</a:t>
            </a:r>
            <a:r>
              <a:rPr lang="en-US" altLang="zh-TW" baseline="-25000" dirty="0" err="1">
                <a:cs typeface="Arial Unicode MS" pitchFamily="34" charset="-120"/>
              </a:rPr>
              <a:t>p</a:t>
            </a:r>
            <a:endParaRPr lang="en-US" altLang="zh-TW" baseline="-25000" dirty="0">
              <a:cs typeface="Arial Unicode MS" pitchFamily="34" charset="-120"/>
            </a:endParaRPr>
          </a:p>
          <a:p>
            <a:pPr>
              <a:defRPr/>
            </a:pPr>
            <a:r>
              <a:rPr lang="en-US" altLang="zh-TW" dirty="0">
                <a:cs typeface="Arial Unicode MS" pitchFamily="34" charset="-120"/>
              </a:rPr>
              <a:t>= 8.19/8.69 = 0.94</a:t>
            </a:r>
            <a:endParaRPr lang="zh-TW" altLang="en-US" dirty="0">
              <a:cs typeface="Arial Unicode MS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7651261" y="1257600"/>
            <a:ext cx="3365500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TW" dirty="0" err="1">
                <a:cs typeface="Arial Unicode MS" pitchFamily="34" charset="-120"/>
              </a:rPr>
              <a:t>DCG</a:t>
            </a:r>
            <a:r>
              <a:rPr lang="en-US" altLang="zh-TW" baseline="-25000" dirty="0" err="1">
                <a:cs typeface="Arial Unicode MS" pitchFamily="34" charset="-120"/>
              </a:rPr>
              <a:t>p</a:t>
            </a:r>
            <a:endParaRPr lang="en-US" altLang="zh-TW" baseline="-25000" dirty="0">
              <a:cs typeface="Arial Unicode MS" pitchFamily="34" charset="-120"/>
            </a:endParaRPr>
          </a:p>
          <a:p>
            <a:pPr>
              <a:defRPr/>
            </a:pPr>
            <a:r>
              <a:rPr lang="en-US" altLang="zh-TW" dirty="0">
                <a:cs typeface="Arial Unicode MS" pitchFamily="34" charset="-120"/>
              </a:rPr>
              <a:t>=3+2+1.26+1.5+0.43</a:t>
            </a:r>
          </a:p>
          <a:p>
            <a:pPr>
              <a:defRPr/>
            </a:pPr>
            <a:r>
              <a:rPr lang="en-US" altLang="zh-TW" dirty="0">
                <a:cs typeface="Arial Unicode MS" pitchFamily="34" charset="-120"/>
              </a:rPr>
              <a:t>=8.19</a:t>
            </a:r>
            <a:endParaRPr lang="zh-TW" altLang="en-US" dirty="0">
              <a:cs typeface="Arial Unicode MS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43358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Evaluating Ranking via Receiver Operating Characteristic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Ranking methods are used frequently in the evaluation of the actual consumption of items.</a:t>
            </a:r>
          </a:p>
          <a:p>
            <a:pPr lvl="1"/>
            <a:r>
              <a:rPr lang="en-US" altLang="zh-TW" dirty="0"/>
              <a:t>For example, Netflix might recommend a set of ranked items for a user, and the user might eventually consume only a subset of these items. </a:t>
            </a:r>
          </a:p>
          <a:p>
            <a:r>
              <a:rPr lang="en-US" altLang="zh-TW" dirty="0"/>
              <a:t>These methods are well suited to implicit feedback data sets, such as sales, click-</a:t>
            </a:r>
            <a:r>
              <a:rPr lang="en-US" altLang="zh-TW" dirty="0" err="1"/>
              <a:t>throughs</a:t>
            </a:r>
            <a:r>
              <a:rPr lang="en-US" altLang="zh-TW" dirty="0"/>
              <a:t>, or movie views.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09351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Evaluating Ranking via Receiver Operating Characteristic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05581" y="1776464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TW" dirty="0"/>
              <a:t>The items that are eventually consumed are also referred to as the ground-truth positives or true positives. </a:t>
            </a:r>
          </a:p>
          <a:p>
            <a:r>
              <a:rPr lang="en-US" altLang="zh-TW" dirty="0"/>
              <a:t>The recommendation algorithm can provide a ranked list of any number of items. </a:t>
            </a:r>
          </a:p>
          <a:p>
            <a:pPr lvl="1"/>
            <a:r>
              <a:rPr lang="en-US" altLang="zh-TW" dirty="0"/>
              <a:t>What percentage of these items is relevant? </a:t>
            </a:r>
          </a:p>
          <a:p>
            <a:r>
              <a:rPr lang="en-US" altLang="zh-TW" dirty="0"/>
              <a:t>The answer to this question depends on the size of the recommended list. </a:t>
            </a:r>
          </a:p>
        </p:txBody>
      </p:sp>
    </p:spTree>
    <p:extLst>
      <p:ext uri="{BB962C8B-B14F-4D97-AF65-F5344CB8AC3E}">
        <p14:creationId xmlns:p14="http://schemas.microsoft.com/office/powerpoint/2010/main" val="1381984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pitchFamily="-65" charset="0"/>
                <a:ea typeface="Arial Unicode MS" pitchFamily="34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-65" charset="0"/>
                <a:ea typeface="Arial Unicode MS" pitchFamily="34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-65" charset="0"/>
                <a:ea typeface="Arial Unicode MS" pitchFamily="34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-65" charset="0"/>
                <a:ea typeface="Arial Unicode MS" pitchFamily="34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-65" charset="0"/>
                <a:ea typeface="Arial Unicode MS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-65" charset="0"/>
                <a:ea typeface="Arial Unicode MS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-65" charset="0"/>
                <a:ea typeface="Arial Unicode MS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-65" charset="0"/>
                <a:ea typeface="Arial Unicode MS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-65" charset="0"/>
                <a:ea typeface="Arial Unicode MS" pitchFamily="34" charset="-120"/>
              </a:defRPr>
            </a:lvl9pPr>
          </a:lstStyle>
          <a:p>
            <a:pPr eaLnBrk="1" hangingPunct="1"/>
            <a:fld id="{D2FC993D-288A-4AA1-AB78-A5DCDF5EDA86}" type="slidenum">
              <a:rPr lang="en-US" altLang="zh-TW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38</a:t>
            </a:fld>
            <a:endParaRPr lang="en-US" altLang="zh-TW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 dirty="0"/>
              <a:t>Evaluating Ranking via Receiver Operating Characteristic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en-US" altLang="zh-TW" b="1" dirty="0"/>
              <a:t>Precision</a:t>
            </a:r>
            <a:r>
              <a:rPr lang="en-US" altLang="zh-TW" dirty="0"/>
              <a:t>: fraction of retrieved docs that are relevant = P(</a:t>
            </a:r>
            <a:r>
              <a:rPr lang="en-US" altLang="zh-TW" dirty="0" err="1"/>
              <a:t>relevant|retrieved</a:t>
            </a:r>
            <a:r>
              <a:rPr lang="en-US" altLang="zh-TW" dirty="0"/>
              <a:t>)</a:t>
            </a:r>
          </a:p>
          <a:p>
            <a:pPr eaLnBrk="1" hangingPunct="1"/>
            <a:r>
              <a:rPr lang="en-US" altLang="zh-TW" b="1" dirty="0"/>
              <a:t>Recall</a:t>
            </a:r>
            <a:r>
              <a:rPr lang="en-US" altLang="zh-TW" dirty="0"/>
              <a:t>: fraction of relevant docs that are retrieved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dirty="0"/>
              <a:t>	= P(</a:t>
            </a:r>
            <a:r>
              <a:rPr lang="en-US" altLang="zh-TW" dirty="0" err="1"/>
              <a:t>retrieved|relevant</a:t>
            </a:r>
            <a:r>
              <a:rPr lang="en-US" altLang="zh-TW" dirty="0"/>
              <a:t>)</a:t>
            </a:r>
          </a:p>
          <a:p>
            <a:pPr eaLnBrk="1" hangingPunct="1"/>
            <a:endParaRPr lang="en-US" altLang="zh-TW" dirty="0"/>
          </a:p>
          <a:p>
            <a:pPr eaLnBrk="1" hangingPunct="1"/>
            <a:endParaRPr lang="en-US" altLang="zh-TW" dirty="0"/>
          </a:p>
          <a:p>
            <a:pPr eaLnBrk="1" hangingPunct="1"/>
            <a:endParaRPr lang="en-US" altLang="zh-TW" dirty="0"/>
          </a:p>
          <a:p>
            <a:pPr eaLnBrk="1" hangingPunct="1"/>
            <a:endParaRPr lang="en-US" altLang="zh-TW" dirty="0"/>
          </a:p>
          <a:p>
            <a:pPr algn="ctr" eaLnBrk="1" hangingPunct="1"/>
            <a:r>
              <a:rPr lang="en-US" altLang="zh-TW" dirty="0"/>
              <a:t>Precision P = </a:t>
            </a:r>
            <a:r>
              <a:rPr lang="en-US" altLang="zh-TW" dirty="0" err="1"/>
              <a:t>tp</a:t>
            </a:r>
            <a:r>
              <a:rPr lang="en-US" altLang="zh-TW" dirty="0"/>
              <a:t>/(</a:t>
            </a:r>
            <a:r>
              <a:rPr lang="en-US" altLang="zh-TW" dirty="0" err="1"/>
              <a:t>tp</a:t>
            </a:r>
            <a:r>
              <a:rPr lang="en-US" altLang="zh-TW" dirty="0"/>
              <a:t> + </a:t>
            </a:r>
            <a:r>
              <a:rPr lang="en-US" altLang="zh-TW" dirty="0" err="1"/>
              <a:t>fp</a:t>
            </a:r>
            <a:r>
              <a:rPr lang="en-US" altLang="zh-TW" dirty="0"/>
              <a:t>)</a:t>
            </a:r>
          </a:p>
          <a:p>
            <a:pPr algn="ctr" eaLnBrk="1" hangingPunct="1"/>
            <a:r>
              <a:rPr lang="en-US" altLang="zh-TW" dirty="0"/>
              <a:t>Recall  </a:t>
            </a:r>
            <a:r>
              <a:rPr lang="en-US" altLang="zh-TW" sz="2000" dirty="0"/>
              <a:t> </a:t>
            </a:r>
            <a:r>
              <a:rPr lang="en-US" altLang="zh-TW" dirty="0"/>
              <a:t>   R = </a:t>
            </a:r>
            <a:r>
              <a:rPr lang="en-US" altLang="zh-TW" dirty="0" err="1"/>
              <a:t>tp</a:t>
            </a:r>
            <a:r>
              <a:rPr lang="en-US" altLang="zh-TW" dirty="0"/>
              <a:t>/(</a:t>
            </a:r>
            <a:r>
              <a:rPr lang="en-US" altLang="zh-TW" dirty="0" err="1"/>
              <a:t>tp</a:t>
            </a:r>
            <a:r>
              <a:rPr lang="en-US" altLang="zh-TW" dirty="0"/>
              <a:t> + </a:t>
            </a:r>
            <a:r>
              <a:rPr lang="en-US" altLang="zh-TW" dirty="0" err="1"/>
              <a:t>fn</a:t>
            </a:r>
            <a:r>
              <a:rPr lang="en-US" altLang="zh-TW" dirty="0"/>
              <a:t>)</a:t>
            </a:r>
          </a:p>
        </p:txBody>
      </p:sp>
      <p:graphicFrame>
        <p:nvGraphicFramePr>
          <p:cNvPr id="1201156" name="Group 4"/>
          <p:cNvGraphicFramePr>
            <a:graphicFrameLocks noGrp="1"/>
          </p:cNvGraphicFramePr>
          <p:nvPr/>
        </p:nvGraphicFramePr>
        <p:xfrm>
          <a:off x="2667000" y="3733800"/>
          <a:ext cx="7162800" cy="1447800"/>
        </p:xfrm>
        <a:graphic>
          <a:graphicData uri="http://schemas.openxmlformats.org/drawingml/2006/table">
            <a:tbl>
              <a:tblPr/>
              <a:tblGrid>
                <a:gridCol w="2286000">
                  <a:extLst>
                    <a:ext uri="{9D8B030D-6E8A-4147-A177-3AD203B41FA5}">
                      <a16:colId xmlns:a16="http://schemas.microsoft.com/office/drawing/2014/main" val="2994873944"/>
                    </a:ext>
                  </a:extLst>
                </a:gridCol>
                <a:gridCol w="2489200">
                  <a:extLst>
                    <a:ext uri="{9D8B030D-6E8A-4147-A177-3AD203B41FA5}">
                      <a16:colId xmlns:a16="http://schemas.microsoft.com/office/drawing/2014/main" val="1626204261"/>
                    </a:ext>
                  </a:extLst>
                </a:gridCol>
                <a:gridCol w="2387600">
                  <a:extLst>
                    <a:ext uri="{9D8B030D-6E8A-4147-A177-3AD203B41FA5}">
                      <a16:colId xmlns:a16="http://schemas.microsoft.com/office/drawing/2014/main" val="3199387044"/>
                    </a:ext>
                  </a:extLst>
                </a:gridCol>
              </a:tblGrid>
              <a:tr h="4826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18BA3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2F6E7E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233337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TW" altLang="zh-TW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18BA3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2F6E7E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233337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Relevant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18BA3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2F6E7E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233337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Nonrelevant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0889763"/>
                  </a:ext>
                </a:extLst>
              </a:tr>
              <a:tr h="4826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18BA3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2F6E7E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233337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Retrieved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18BA3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2F6E7E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233337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tp (true positives)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18BA3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2F6E7E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233337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fp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3945551"/>
                  </a:ext>
                </a:extLst>
              </a:tr>
              <a:tr h="4826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18BA3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2F6E7E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233337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Not Retrieved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18BA3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2F6E7E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233337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fn (false negative)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18BA3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2F6E7E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233337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tn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1575086"/>
                  </a:ext>
                </a:extLst>
              </a:tr>
            </a:tbl>
          </a:graphicData>
        </a:graphic>
      </p:graphicFrame>
      <p:sp>
        <p:nvSpPr>
          <p:cNvPr id="16407" name="TextBox 4"/>
          <p:cNvSpPr txBox="1">
            <a:spLocks noChangeArrowheads="1"/>
          </p:cNvSpPr>
          <p:nvPr/>
        </p:nvSpPr>
        <p:spPr bwMode="auto">
          <a:xfrm>
            <a:off x="9144000" y="-33338"/>
            <a:ext cx="9715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-65" charset="0"/>
                <a:ea typeface="Arial Unicode MS" pitchFamily="34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-65" charset="0"/>
                <a:ea typeface="Arial Unicode MS" pitchFamily="34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-65" charset="0"/>
                <a:ea typeface="Arial Unicode MS" pitchFamily="34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-65" charset="0"/>
                <a:ea typeface="Arial Unicode MS" pitchFamily="34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-65" charset="0"/>
                <a:ea typeface="Arial Unicode MS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-65" charset="0"/>
                <a:ea typeface="Arial Unicode MS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-65" charset="0"/>
                <a:ea typeface="Arial Unicode MS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-65" charset="0"/>
                <a:ea typeface="Arial Unicode MS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-65" charset="0"/>
                <a:ea typeface="Arial Unicode MS" pitchFamily="34" charset="-120"/>
              </a:defRPr>
            </a:lvl9pPr>
          </a:lstStyle>
          <a:p>
            <a:pPr eaLnBrk="1" hangingPunct="1"/>
            <a:r>
              <a:rPr lang="en-US" altLang="zh-TW" sz="1600">
                <a:solidFill>
                  <a:srgbClr val="FBFCFF"/>
                </a:solidFill>
              </a:rPr>
              <a:t>Sec. 8.3</a:t>
            </a:r>
          </a:p>
        </p:txBody>
      </p:sp>
    </p:spTree>
    <p:extLst>
      <p:ext uri="{BB962C8B-B14F-4D97-AF65-F5344CB8AC3E}">
        <p14:creationId xmlns:p14="http://schemas.microsoft.com/office/powerpoint/2010/main" val="1502284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pitchFamily="-65" charset="0"/>
                <a:ea typeface="Arial Unicode MS" pitchFamily="34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-65" charset="0"/>
                <a:ea typeface="Arial Unicode MS" pitchFamily="34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-65" charset="0"/>
                <a:ea typeface="Arial Unicode MS" pitchFamily="34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-65" charset="0"/>
                <a:ea typeface="Arial Unicode MS" pitchFamily="34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-65" charset="0"/>
                <a:ea typeface="Arial Unicode MS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-65" charset="0"/>
                <a:ea typeface="Arial Unicode MS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-65" charset="0"/>
                <a:ea typeface="Arial Unicode MS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-65" charset="0"/>
                <a:ea typeface="Arial Unicode MS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-65" charset="0"/>
                <a:ea typeface="Arial Unicode MS" pitchFamily="34" charset="-120"/>
              </a:defRPr>
            </a:lvl9pPr>
          </a:lstStyle>
          <a:p>
            <a:pPr eaLnBrk="1" hangingPunct="1"/>
            <a:fld id="{948D7A3B-AAAC-404C-ADEB-E42AED7F4210}" type="slidenum">
              <a:rPr lang="en-US" altLang="zh-TW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39</a:t>
            </a:fld>
            <a:endParaRPr lang="en-US" altLang="zh-TW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3600"/>
              <a:t>Example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 eaLnBrk="1" hangingPunct="1"/>
            <a:r>
              <a:rPr lang="en-US" altLang="zh-TW"/>
              <a:t>Precision P = tp/(tp + fp)</a:t>
            </a:r>
          </a:p>
          <a:p>
            <a:pPr algn="ctr" eaLnBrk="1" hangingPunct="1"/>
            <a:r>
              <a:rPr lang="en-US" altLang="zh-TW"/>
              <a:t>Recall  </a:t>
            </a:r>
            <a:r>
              <a:rPr lang="en-US" altLang="zh-TW" sz="2000"/>
              <a:t> </a:t>
            </a:r>
            <a:r>
              <a:rPr lang="en-US" altLang="zh-TW"/>
              <a:t>   R = tp/(tp + fn)</a:t>
            </a:r>
          </a:p>
        </p:txBody>
      </p:sp>
      <p:graphicFrame>
        <p:nvGraphicFramePr>
          <p:cNvPr id="1201156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6760471"/>
              </p:ext>
            </p:extLst>
          </p:nvPr>
        </p:nvGraphicFramePr>
        <p:xfrm>
          <a:off x="2667000" y="2819400"/>
          <a:ext cx="7162800" cy="1447800"/>
        </p:xfrm>
        <a:graphic>
          <a:graphicData uri="http://schemas.openxmlformats.org/drawingml/2006/table">
            <a:tbl>
              <a:tblPr/>
              <a:tblGrid>
                <a:gridCol w="2286000">
                  <a:extLst>
                    <a:ext uri="{9D8B030D-6E8A-4147-A177-3AD203B41FA5}">
                      <a16:colId xmlns:a16="http://schemas.microsoft.com/office/drawing/2014/main" val="3010863881"/>
                    </a:ext>
                  </a:extLst>
                </a:gridCol>
                <a:gridCol w="2489200">
                  <a:extLst>
                    <a:ext uri="{9D8B030D-6E8A-4147-A177-3AD203B41FA5}">
                      <a16:colId xmlns:a16="http://schemas.microsoft.com/office/drawing/2014/main" val="2078511973"/>
                    </a:ext>
                  </a:extLst>
                </a:gridCol>
                <a:gridCol w="2387600">
                  <a:extLst>
                    <a:ext uri="{9D8B030D-6E8A-4147-A177-3AD203B41FA5}">
                      <a16:colId xmlns:a16="http://schemas.microsoft.com/office/drawing/2014/main" val="3227244997"/>
                    </a:ext>
                  </a:extLst>
                </a:gridCol>
              </a:tblGrid>
              <a:tr h="4826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18BA3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2F6E7E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233337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TW" altLang="zh-TW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18BA3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2F6E7E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233337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Relevant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18BA3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2F6E7E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233337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Nonrelevant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7304488"/>
                  </a:ext>
                </a:extLst>
              </a:tr>
              <a:tr h="4826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18BA3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2F6E7E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233337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Retrieved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18BA3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2F6E7E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233337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18 (</a:t>
                      </a:r>
                      <a:r>
                        <a:rPr kumimoji="0" lang="en-US" altLang="zh-TW" sz="2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tp</a:t>
                      </a:r>
                      <a:r>
                        <a:rPr kumimoji="0" lang="en-US" altLang="zh-TW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18BA3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2F6E7E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233337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2 (</a:t>
                      </a:r>
                      <a:r>
                        <a:rPr kumimoji="0" lang="en-US" altLang="zh-TW" sz="2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fp</a:t>
                      </a:r>
                      <a:r>
                        <a:rPr kumimoji="0" lang="en-US" altLang="zh-TW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2399745"/>
                  </a:ext>
                </a:extLst>
              </a:tr>
              <a:tr h="4826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18BA3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2F6E7E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233337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Not Retrieved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18BA3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2F6E7E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233337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82 (</a:t>
                      </a:r>
                      <a:r>
                        <a:rPr kumimoji="0" lang="en-US" altLang="zh-TW" sz="2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fn</a:t>
                      </a:r>
                      <a:r>
                        <a:rPr kumimoji="0" lang="en-US" altLang="zh-TW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18BA3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2F6E7E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233337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100,000,000 (</a:t>
                      </a:r>
                      <a:r>
                        <a:rPr kumimoji="0" lang="en-US" altLang="zh-TW" sz="2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tn</a:t>
                      </a:r>
                      <a:r>
                        <a:rPr kumimoji="0" lang="en-US" altLang="zh-TW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7373106"/>
                  </a:ext>
                </a:extLst>
              </a:tr>
            </a:tbl>
          </a:graphicData>
        </a:graphic>
      </p:graphicFrame>
      <p:sp>
        <p:nvSpPr>
          <p:cNvPr id="17431" name="TextBox 4"/>
          <p:cNvSpPr txBox="1">
            <a:spLocks noChangeArrowheads="1"/>
          </p:cNvSpPr>
          <p:nvPr/>
        </p:nvSpPr>
        <p:spPr bwMode="auto">
          <a:xfrm>
            <a:off x="9144000" y="-33338"/>
            <a:ext cx="9715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-65" charset="0"/>
                <a:ea typeface="Arial Unicode MS" pitchFamily="34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-65" charset="0"/>
                <a:ea typeface="Arial Unicode MS" pitchFamily="34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-65" charset="0"/>
                <a:ea typeface="Arial Unicode MS" pitchFamily="34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-65" charset="0"/>
                <a:ea typeface="Arial Unicode MS" pitchFamily="34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-65" charset="0"/>
                <a:ea typeface="Arial Unicode MS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-65" charset="0"/>
                <a:ea typeface="Arial Unicode MS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-65" charset="0"/>
                <a:ea typeface="Arial Unicode MS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-65" charset="0"/>
                <a:ea typeface="Arial Unicode MS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-65" charset="0"/>
                <a:ea typeface="Arial Unicode MS" pitchFamily="34" charset="-120"/>
              </a:defRPr>
            </a:lvl9pPr>
          </a:lstStyle>
          <a:p>
            <a:pPr eaLnBrk="1" hangingPunct="1"/>
            <a:r>
              <a:rPr lang="en-US" altLang="zh-TW" sz="1600">
                <a:solidFill>
                  <a:srgbClr val="FBFCFF"/>
                </a:solidFill>
              </a:rPr>
              <a:t>Sec. 8.3</a:t>
            </a:r>
          </a:p>
        </p:txBody>
      </p:sp>
      <p:sp>
        <p:nvSpPr>
          <p:cNvPr id="2" name="文字方塊 1"/>
          <p:cNvSpPr txBox="1"/>
          <p:nvPr/>
        </p:nvSpPr>
        <p:spPr>
          <a:xfrm>
            <a:off x="3657600" y="4802189"/>
            <a:ext cx="4038600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TW" dirty="0">
                <a:cs typeface="Arial Unicode MS" pitchFamily="34" charset="-120"/>
              </a:rPr>
              <a:t>Precision =  18/20 = 0.9</a:t>
            </a:r>
          </a:p>
          <a:p>
            <a:pPr>
              <a:defRPr/>
            </a:pPr>
            <a:r>
              <a:rPr lang="en-US" altLang="zh-TW" dirty="0">
                <a:cs typeface="Arial Unicode MS" pitchFamily="34" charset="-120"/>
              </a:rPr>
              <a:t>Recall = 18/100 = 0.18</a:t>
            </a:r>
            <a:endParaRPr lang="zh-TW" altLang="en-US" dirty="0">
              <a:cs typeface="Arial Unicode MS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28193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User studies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03385" y="1354015"/>
            <a:ext cx="10650415" cy="4822948"/>
          </a:xfrm>
        </p:spPr>
        <p:txBody>
          <a:bodyPr>
            <a:normAutofit/>
          </a:bodyPr>
          <a:lstStyle/>
          <a:p>
            <a:r>
              <a:rPr lang="en-US" altLang="zh-TW" sz="3200" dirty="0"/>
              <a:t>Adv.</a:t>
            </a:r>
          </a:p>
          <a:p>
            <a:pPr lvl="1"/>
            <a:r>
              <a:rPr lang="en-US" altLang="zh-TW" sz="2800" dirty="0"/>
              <a:t>Various scenarios can be tested about the effect of changing the recommender system on the user interaction</a:t>
            </a:r>
          </a:p>
          <a:p>
            <a:r>
              <a:rPr lang="en-US" altLang="zh-TW" sz="3200" dirty="0" err="1"/>
              <a:t>Disadv</a:t>
            </a:r>
            <a:r>
              <a:rPr lang="en-US" altLang="zh-TW" sz="3200" dirty="0"/>
              <a:t>.</a:t>
            </a:r>
          </a:p>
          <a:p>
            <a:pPr lvl="1"/>
            <a:r>
              <a:rPr lang="en-US" altLang="zh-TW" sz="2800" dirty="0"/>
              <a:t>It is also difficult and expensive to recruit large cohorts of users for evaluation purposes.</a:t>
            </a:r>
          </a:p>
          <a:p>
            <a:pPr lvl="1"/>
            <a:r>
              <a:rPr lang="en-US" altLang="zh-TW" sz="2800" dirty="0"/>
              <a:t>In many cases, the recruited users are not representative of the general population because the recruitment process is itself a bias-centric filter, which cannot be fully controlled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461939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pitchFamily="-65" charset="0"/>
                <a:ea typeface="Arial Unicode MS" pitchFamily="34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-65" charset="0"/>
                <a:ea typeface="Arial Unicode MS" pitchFamily="34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-65" charset="0"/>
                <a:ea typeface="Arial Unicode MS" pitchFamily="34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-65" charset="0"/>
                <a:ea typeface="Arial Unicode MS" pitchFamily="34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-65" charset="0"/>
                <a:ea typeface="Arial Unicode MS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-65" charset="0"/>
                <a:ea typeface="Arial Unicode MS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-65" charset="0"/>
                <a:ea typeface="Arial Unicode MS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-65" charset="0"/>
                <a:ea typeface="Arial Unicode MS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-65" charset="0"/>
                <a:ea typeface="Arial Unicode MS" pitchFamily="34" charset="-120"/>
              </a:defRPr>
            </a:lvl9pPr>
          </a:lstStyle>
          <a:p>
            <a:pPr eaLnBrk="1" hangingPunct="1"/>
            <a:fld id="{2AA98435-BA4B-42C0-AB43-D021F92C48EB}" type="slidenum">
              <a:rPr lang="en-US" altLang="zh-TW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40</a:t>
            </a:fld>
            <a:endParaRPr lang="en-US" altLang="zh-TW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Precision/Recall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32452" y="1752600"/>
            <a:ext cx="9206948" cy="4876800"/>
          </a:xfrm>
        </p:spPr>
        <p:txBody>
          <a:bodyPr/>
          <a:lstStyle/>
          <a:p>
            <a:pPr eaLnBrk="1" hangingPunct="1"/>
            <a:r>
              <a:rPr lang="en-US" altLang="zh-TW" dirty="0"/>
              <a:t>You can get high recall (but low precision) by retrieving all docs for all queries!</a:t>
            </a:r>
          </a:p>
          <a:p>
            <a:pPr eaLnBrk="1" hangingPunct="1"/>
            <a:r>
              <a:rPr lang="en-US" altLang="zh-TW" dirty="0"/>
              <a:t>Recall is a non-decreasing function of the number of docs retrieved</a:t>
            </a:r>
          </a:p>
          <a:p>
            <a:pPr eaLnBrk="1" hangingPunct="1"/>
            <a:endParaRPr lang="en-US" altLang="zh-TW" dirty="0"/>
          </a:p>
          <a:p>
            <a:pPr eaLnBrk="1" hangingPunct="1"/>
            <a:r>
              <a:rPr lang="en-US" altLang="zh-TW" dirty="0"/>
              <a:t>In a good system, precision decreases as either the number of docs retrieved or recall increases</a:t>
            </a:r>
          </a:p>
          <a:p>
            <a:pPr lvl="1" eaLnBrk="1" hangingPunct="1"/>
            <a:r>
              <a:rPr lang="en-US" altLang="zh-TW" dirty="0"/>
              <a:t>This is not a theorem, but a result with strong empirical confirmation</a:t>
            </a:r>
          </a:p>
        </p:txBody>
      </p:sp>
      <p:sp>
        <p:nvSpPr>
          <p:cNvPr id="20485" name="TextBox 4"/>
          <p:cNvSpPr txBox="1">
            <a:spLocks noChangeArrowheads="1"/>
          </p:cNvSpPr>
          <p:nvPr/>
        </p:nvSpPr>
        <p:spPr bwMode="auto">
          <a:xfrm>
            <a:off x="9144000" y="-33338"/>
            <a:ext cx="9715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-65" charset="0"/>
                <a:ea typeface="Arial Unicode MS" pitchFamily="34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-65" charset="0"/>
                <a:ea typeface="Arial Unicode MS" pitchFamily="34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-65" charset="0"/>
                <a:ea typeface="Arial Unicode MS" pitchFamily="34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-65" charset="0"/>
                <a:ea typeface="Arial Unicode MS" pitchFamily="34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-65" charset="0"/>
                <a:ea typeface="Arial Unicode MS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-65" charset="0"/>
                <a:ea typeface="Arial Unicode MS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-65" charset="0"/>
                <a:ea typeface="Arial Unicode MS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-65" charset="0"/>
                <a:ea typeface="Arial Unicode MS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-65" charset="0"/>
                <a:ea typeface="Arial Unicode MS" pitchFamily="34" charset="-120"/>
              </a:defRPr>
            </a:lvl9pPr>
          </a:lstStyle>
          <a:p>
            <a:pPr eaLnBrk="1" hangingPunct="1"/>
            <a:r>
              <a:rPr lang="en-US" altLang="zh-TW" sz="1600">
                <a:solidFill>
                  <a:srgbClr val="FBFCFF"/>
                </a:solidFill>
              </a:rPr>
              <a:t>Sec. 8.3</a:t>
            </a:r>
          </a:p>
        </p:txBody>
      </p:sp>
    </p:spTree>
    <p:extLst>
      <p:ext uri="{BB962C8B-B14F-4D97-AF65-F5344CB8AC3E}">
        <p14:creationId xmlns:p14="http://schemas.microsoft.com/office/powerpoint/2010/main" val="2071176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pitchFamily="-65" charset="0"/>
                <a:ea typeface="Arial Unicode MS" pitchFamily="34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-65" charset="0"/>
                <a:ea typeface="Arial Unicode MS" pitchFamily="34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-65" charset="0"/>
                <a:ea typeface="Arial Unicode MS" pitchFamily="34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-65" charset="0"/>
                <a:ea typeface="Arial Unicode MS" pitchFamily="34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-65" charset="0"/>
                <a:ea typeface="Arial Unicode MS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-65" charset="0"/>
                <a:ea typeface="Arial Unicode MS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-65" charset="0"/>
                <a:ea typeface="Arial Unicode MS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-65" charset="0"/>
                <a:ea typeface="Arial Unicode MS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-65" charset="0"/>
                <a:ea typeface="Arial Unicode MS" pitchFamily="34" charset="-120"/>
              </a:defRPr>
            </a:lvl9pPr>
          </a:lstStyle>
          <a:p>
            <a:pPr eaLnBrk="1" hangingPunct="1"/>
            <a:fld id="{C04C4832-22E6-47DB-9D48-B3103F3001A2}" type="slidenum">
              <a:rPr lang="en-US" altLang="zh-TW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41</a:t>
            </a:fld>
            <a:endParaRPr lang="en-US" altLang="zh-TW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A combined measure: </a:t>
            </a:r>
            <a:r>
              <a:rPr lang="en-US" altLang="zh-TW" i="1"/>
              <a:t>F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752600"/>
            <a:ext cx="8001000" cy="4876800"/>
          </a:xfrm>
        </p:spPr>
        <p:txBody>
          <a:bodyPr/>
          <a:lstStyle/>
          <a:p>
            <a:pPr eaLnBrk="1" hangingPunct="1"/>
            <a:r>
              <a:rPr lang="en-US" altLang="zh-TW"/>
              <a:t>Combined measure that assesses precision/recall tradeoff is </a:t>
            </a:r>
            <a:r>
              <a:rPr lang="en-US" altLang="zh-TW" b="1"/>
              <a:t>F measure</a:t>
            </a:r>
            <a:r>
              <a:rPr lang="en-US" altLang="zh-TW"/>
              <a:t> (weighted harmonic mean):</a:t>
            </a:r>
          </a:p>
          <a:p>
            <a:pPr eaLnBrk="1" hangingPunct="1"/>
            <a:endParaRPr lang="en-US" altLang="zh-TW"/>
          </a:p>
          <a:p>
            <a:pPr eaLnBrk="1" hangingPunct="1"/>
            <a:endParaRPr lang="en-US" altLang="zh-TW"/>
          </a:p>
          <a:p>
            <a:pPr eaLnBrk="1" hangingPunct="1"/>
            <a:endParaRPr lang="en-US" altLang="zh-TW"/>
          </a:p>
          <a:p>
            <a:pPr eaLnBrk="1" hangingPunct="1"/>
            <a:endParaRPr lang="en-US" altLang="zh-TW"/>
          </a:p>
          <a:p>
            <a:pPr eaLnBrk="1" hangingPunct="1"/>
            <a:r>
              <a:rPr lang="en-US" altLang="zh-TW"/>
              <a:t>People usually use balanced </a:t>
            </a:r>
            <a:r>
              <a:rPr lang="en-US" altLang="zh-TW" i="1"/>
              <a:t>F</a:t>
            </a:r>
            <a:r>
              <a:rPr lang="en-US" altLang="zh-TW" i="1" baseline="-25000"/>
              <a:t>1</a:t>
            </a:r>
            <a:r>
              <a:rPr lang="en-US" altLang="zh-TW" baseline="-25000"/>
              <a:t> </a:t>
            </a:r>
            <a:r>
              <a:rPr lang="en-US" altLang="zh-TW"/>
              <a:t>measure</a:t>
            </a:r>
          </a:p>
          <a:p>
            <a:pPr lvl="1" eaLnBrk="1" hangingPunct="1"/>
            <a:r>
              <a:rPr lang="en-US" altLang="zh-TW"/>
              <a:t>  i.e., with </a:t>
            </a:r>
            <a:r>
              <a:rPr lang="en-US" altLang="zh-TW">
                <a:sym typeface="Symbol" panose="05050102010706020507" pitchFamily="18" charset="2"/>
              </a:rPr>
              <a:t></a:t>
            </a:r>
            <a:r>
              <a:rPr lang="en-US" altLang="zh-TW"/>
              <a:t> = 1 or </a:t>
            </a:r>
            <a:r>
              <a:rPr lang="en-US" altLang="zh-TW">
                <a:sym typeface="Symbol" panose="05050102010706020507" pitchFamily="18" charset="2"/>
              </a:rPr>
              <a:t> = ½</a:t>
            </a:r>
            <a:endParaRPr lang="en-US" altLang="zh-TW"/>
          </a:p>
          <a:p>
            <a:pPr eaLnBrk="1" hangingPunct="1"/>
            <a:r>
              <a:rPr lang="en-US" altLang="zh-TW"/>
              <a:t>Harmonic mean is a conservative average</a:t>
            </a:r>
          </a:p>
          <a:p>
            <a:pPr lvl="1" eaLnBrk="1" hangingPunct="1"/>
            <a:r>
              <a:rPr lang="en-US" altLang="zh-TW"/>
              <a:t>See CJ van Rijsbergen, </a:t>
            </a:r>
            <a:r>
              <a:rPr lang="en-US" altLang="zh-TW" i="1"/>
              <a:t>Information Retrieval</a:t>
            </a:r>
            <a:endParaRPr lang="en-US" altLang="zh-TW"/>
          </a:p>
        </p:txBody>
      </p:sp>
      <p:graphicFrame>
        <p:nvGraphicFramePr>
          <p:cNvPr id="21509" name="Object 2"/>
          <p:cNvGraphicFramePr>
            <a:graphicFrameLocks noChangeAspect="1"/>
          </p:cNvGraphicFramePr>
          <p:nvPr/>
        </p:nvGraphicFramePr>
        <p:xfrm>
          <a:off x="3043238" y="2819400"/>
          <a:ext cx="5675312" cy="165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095500" imgH="609600" progId="Equation.3">
                  <p:embed/>
                </p:oleObj>
              </mc:Choice>
              <mc:Fallback>
                <p:oleObj name="Equation" r:id="rId2" imgW="2095500" imgH="609600" progId="Equation.3">
                  <p:embed/>
                  <p:pic>
                    <p:nvPicPr>
                      <p:cNvPr id="21509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3238" y="2819400"/>
                        <a:ext cx="5675312" cy="165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0" name="TextBox 4"/>
          <p:cNvSpPr txBox="1">
            <a:spLocks noChangeArrowheads="1"/>
          </p:cNvSpPr>
          <p:nvPr/>
        </p:nvSpPr>
        <p:spPr bwMode="auto">
          <a:xfrm>
            <a:off x="9144000" y="-33338"/>
            <a:ext cx="9715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-65" charset="0"/>
                <a:ea typeface="Arial Unicode MS" pitchFamily="34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-65" charset="0"/>
                <a:ea typeface="Arial Unicode MS" pitchFamily="34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-65" charset="0"/>
                <a:ea typeface="Arial Unicode MS" pitchFamily="34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-65" charset="0"/>
                <a:ea typeface="Arial Unicode MS" pitchFamily="34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-65" charset="0"/>
                <a:ea typeface="Arial Unicode MS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-65" charset="0"/>
                <a:ea typeface="Arial Unicode MS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-65" charset="0"/>
                <a:ea typeface="Arial Unicode MS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-65" charset="0"/>
                <a:ea typeface="Arial Unicode MS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-65" charset="0"/>
                <a:ea typeface="Arial Unicode MS" pitchFamily="34" charset="-120"/>
              </a:defRPr>
            </a:lvl9pPr>
          </a:lstStyle>
          <a:p>
            <a:pPr eaLnBrk="1" hangingPunct="1"/>
            <a:r>
              <a:rPr lang="en-US" altLang="zh-TW" sz="1600">
                <a:solidFill>
                  <a:srgbClr val="FBFCFF"/>
                </a:solidFill>
              </a:rPr>
              <a:t>Sec. 8.3</a:t>
            </a:r>
          </a:p>
        </p:txBody>
      </p:sp>
    </p:spTree>
    <p:extLst>
      <p:ext uri="{BB962C8B-B14F-4D97-AF65-F5344CB8AC3E}">
        <p14:creationId xmlns:p14="http://schemas.microsoft.com/office/powerpoint/2010/main" val="885876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pitchFamily="-65" charset="0"/>
                <a:ea typeface="Arial Unicode MS" pitchFamily="34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-65" charset="0"/>
                <a:ea typeface="Arial Unicode MS" pitchFamily="34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-65" charset="0"/>
                <a:ea typeface="Arial Unicode MS" pitchFamily="34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-65" charset="0"/>
                <a:ea typeface="Arial Unicode MS" pitchFamily="34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-65" charset="0"/>
                <a:ea typeface="Arial Unicode MS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-65" charset="0"/>
                <a:ea typeface="Arial Unicode MS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-65" charset="0"/>
                <a:ea typeface="Arial Unicode MS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-65" charset="0"/>
                <a:ea typeface="Arial Unicode MS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-65" charset="0"/>
                <a:ea typeface="Arial Unicode MS" pitchFamily="34" charset="-120"/>
              </a:defRPr>
            </a:lvl9pPr>
          </a:lstStyle>
          <a:p>
            <a:pPr eaLnBrk="1" hangingPunct="1"/>
            <a:fld id="{555FA8A9-8D1D-45DD-B0DB-E8366DE9BE30}" type="slidenum">
              <a:rPr lang="en-US" altLang="zh-TW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42</a:t>
            </a:fld>
            <a:endParaRPr lang="en-US" altLang="zh-TW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3600"/>
              <a:t>Example</a:t>
            </a:r>
          </a:p>
        </p:txBody>
      </p:sp>
      <p:graphicFrame>
        <p:nvGraphicFramePr>
          <p:cNvPr id="1201156" name="Group 4"/>
          <p:cNvGraphicFramePr>
            <a:graphicFrameLocks noGrp="1"/>
          </p:cNvGraphicFramePr>
          <p:nvPr/>
        </p:nvGraphicFramePr>
        <p:xfrm>
          <a:off x="2667000" y="3354388"/>
          <a:ext cx="7162800" cy="1447800"/>
        </p:xfrm>
        <a:graphic>
          <a:graphicData uri="http://schemas.openxmlformats.org/drawingml/2006/table">
            <a:tbl>
              <a:tblPr/>
              <a:tblGrid>
                <a:gridCol w="2286000">
                  <a:extLst>
                    <a:ext uri="{9D8B030D-6E8A-4147-A177-3AD203B41FA5}">
                      <a16:colId xmlns:a16="http://schemas.microsoft.com/office/drawing/2014/main" val="1913384518"/>
                    </a:ext>
                  </a:extLst>
                </a:gridCol>
                <a:gridCol w="2489200">
                  <a:extLst>
                    <a:ext uri="{9D8B030D-6E8A-4147-A177-3AD203B41FA5}">
                      <a16:colId xmlns:a16="http://schemas.microsoft.com/office/drawing/2014/main" val="2357910732"/>
                    </a:ext>
                  </a:extLst>
                </a:gridCol>
                <a:gridCol w="2387600">
                  <a:extLst>
                    <a:ext uri="{9D8B030D-6E8A-4147-A177-3AD203B41FA5}">
                      <a16:colId xmlns:a16="http://schemas.microsoft.com/office/drawing/2014/main" val="668693381"/>
                    </a:ext>
                  </a:extLst>
                </a:gridCol>
              </a:tblGrid>
              <a:tr h="4826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18BA3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2F6E7E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233337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TW" altLang="zh-TW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18BA3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2F6E7E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233337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Relevant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18BA3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2F6E7E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233337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Nonrelevant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8923207"/>
                  </a:ext>
                </a:extLst>
              </a:tr>
              <a:tr h="4826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18BA3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2F6E7E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233337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Retrieved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18BA3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2F6E7E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233337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18BA3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2F6E7E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233337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0148312"/>
                  </a:ext>
                </a:extLst>
              </a:tr>
              <a:tr h="4826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18BA3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2F6E7E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233337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Not Retrieved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18BA3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2F6E7E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233337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82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18BA3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2F6E7E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233337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100,000,000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3135190"/>
                  </a:ext>
                </a:extLst>
              </a:tr>
            </a:tbl>
          </a:graphicData>
        </a:graphic>
      </p:graphicFrame>
      <p:sp>
        <p:nvSpPr>
          <p:cNvPr id="22550" name="TextBox 4"/>
          <p:cNvSpPr txBox="1">
            <a:spLocks noChangeArrowheads="1"/>
          </p:cNvSpPr>
          <p:nvPr/>
        </p:nvSpPr>
        <p:spPr bwMode="auto">
          <a:xfrm>
            <a:off x="9144000" y="-33338"/>
            <a:ext cx="9715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-65" charset="0"/>
                <a:ea typeface="Arial Unicode MS" pitchFamily="34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-65" charset="0"/>
                <a:ea typeface="Arial Unicode MS" pitchFamily="34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-65" charset="0"/>
                <a:ea typeface="Arial Unicode MS" pitchFamily="34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-65" charset="0"/>
                <a:ea typeface="Arial Unicode MS" pitchFamily="34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-65" charset="0"/>
                <a:ea typeface="Arial Unicode MS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-65" charset="0"/>
                <a:ea typeface="Arial Unicode MS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-65" charset="0"/>
                <a:ea typeface="Arial Unicode MS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-65" charset="0"/>
                <a:ea typeface="Arial Unicode MS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-65" charset="0"/>
                <a:ea typeface="Arial Unicode MS" pitchFamily="34" charset="-120"/>
              </a:defRPr>
            </a:lvl9pPr>
          </a:lstStyle>
          <a:p>
            <a:pPr eaLnBrk="1" hangingPunct="1"/>
            <a:r>
              <a:rPr lang="en-US" altLang="zh-TW" sz="1600">
                <a:solidFill>
                  <a:srgbClr val="FBFCFF"/>
                </a:solidFill>
              </a:rPr>
              <a:t>Sec. 8.3</a:t>
            </a:r>
          </a:p>
        </p:txBody>
      </p:sp>
      <p:sp>
        <p:nvSpPr>
          <p:cNvPr id="2" name="文字方塊 1"/>
          <p:cNvSpPr txBox="1"/>
          <p:nvPr/>
        </p:nvSpPr>
        <p:spPr>
          <a:xfrm>
            <a:off x="1651000" y="5222876"/>
            <a:ext cx="4038600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TW" dirty="0">
                <a:cs typeface="Arial Unicode MS" pitchFamily="34" charset="-120"/>
              </a:rPr>
              <a:t>Precision =  18/20 = 0.9</a:t>
            </a:r>
          </a:p>
          <a:p>
            <a:pPr>
              <a:defRPr/>
            </a:pPr>
            <a:r>
              <a:rPr lang="en-US" altLang="zh-TW" dirty="0">
                <a:cs typeface="Arial Unicode MS" pitchFamily="34" charset="-120"/>
              </a:rPr>
              <a:t>Recall = 18/100 = 0.18</a:t>
            </a:r>
            <a:endParaRPr lang="zh-TW" altLang="en-US" dirty="0">
              <a:cs typeface="Arial Unicode MS" pitchFamily="34" charset="-120"/>
            </a:endParaRPr>
          </a:p>
        </p:txBody>
      </p:sp>
      <p:graphicFrame>
        <p:nvGraphicFramePr>
          <p:cNvPr id="22552" name="物件 2"/>
          <p:cNvGraphicFramePr>
            <a:graphicFrameLocks noChangeAspect="1"/>
          </p:cNvGraphicFramePr>
          <p:nvPr/>
        </p:nvGraphicFramePr>
        <p:xfrm>
          <a:off x="3048001" y="1600200"/>
          <a:ext cx="5675313" cy="165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095500" imgH="609600" progId="Equation.3">
                  <p:embed/>
                </p:oleObj>
              </mc:Choice>
              <mc:Fallback>
                <p:oleObj name="Equation" r:id="rId2" imgW="2095500" imgH="609600" progId="Equation.3">
                  <p:embed/>
                  <p:pic>
                    <p:nvPicPr>
                      <p:cNvPr id="22552" name="物件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1" y="1600200"/>
                        <a:ext cx="5675313" cy="165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字方塊 3"/>
          <p:cNvSpPr txBox="1">
            <a:spLocks noChangeArrowheads="1"/>
          </p:cNvSpPr>
          <p:nvPr/>
        </p:nvSpPr>
        <p:spPr bwMode="auto">
          <a:xfrm>
            <a:off x="6248399" y="5222876"/>
            <a:ext cx="4530969" cy="830997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-65" charset="0"/>
                <a:ea typeface="Arial Unicode MS" pitchFamily="34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-65" charset="0"/>
                <a:ea typeface="Arial Unicode MS" pitchFamily="34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-65" charset="0"/>
                <a:ea typeface="Arial Unicode MS" pitchFamily="34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-65" charset="0"/>
                <a:ea typeface="Arial Unicode MS" pitchFamily="34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-65" charset="0"/>
                <a:ea typeface="Arial Unicode MS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-65" charset="0"/>
                <a:ea typeface="Arial Unicode MS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-65" charset="0"/>
                <a:ea typeface="Arial Unicode MS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-65" charset="0"/>
                <a:ea typeface="Arial Unicode MS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-65" charset="0"/>
                <a:ea typeface="Arial Unicode MS" pitchFamily="34" charset="-120"/>
              </a:defRPr>
            </a:lvl9pPr>
          </a:lstStyle>
          <a:p>
            <a:pPr eaLnBrk="1" hangingPunct="1"/>
            <a:r>
              <a:rPr lang="en-US" altLang="zh-TW" dirty="0"/>
              <a:t>F</a:t>
            </a:r>
            <a:r>
              <a:rPr lang="en-US" altLang="zh-TW" baseline="-25000" dirty="0"/>
              <a:t>1 </a:t>
            </a:r>
            <a:r>
              <a:rPr lang="en-US" altLang="zh-TW" dirty="0"/>
              <a:t>= 1/(0.5*1.111+0.5*5.556)</a:t>
            </a:r>
          </a:p>
          <a:p>
            <a:pPr eaLnBrk="1" hangingPunct="1"/>
            <a:r>
              <a:rPr lang="en-US" altLang="zh-TW" dirty="0"/>
              <a:t>=0.3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39143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pitchFamily="-65" charset="0"/>
                <a:ea typeface="Arial Unicode MS" pitchFamily="34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-65" charset="0"/>
                <a:ea typeface="Arial Unicode MS" pitchFamily="34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-65" charset="0"/>
                <a:ea typeface="Arial Unicode MS" pitchFamily="34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-65" charset="0"/>
                <a:ea typeface="Arial Unicode MS" pitchFamily="34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-65" charset="0"/>
                <a:ea typeface="Arial Unicode MS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-65" charset="0"/>
                <a:ea typeface="Arial Unicode MS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-65" charset="0"/>
                <a:ea typeface="Arial Unicode MS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-65" charset="0"/>
                <a:ea typeface="Arial Unicode MS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-65" charset="0"/>
                <a:ea typeface="Arial Unicode MS" pitchFamily="34" charset="-120"/>
              </a:defRPr>
            </a:lvl9pPr>
          </a:lstStyle>
          <a:p>
            <a:pPr eaLnBrk="1" hangingPunct="1"/>
            <a:fld id="{805D0153-0EA0-4C85-A7BA-E4CAC79F7DFE}" type="slidenum">
              <a:rPr lang="en-US" altLang="zh-TW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43</a:t>
            </a:fld>
            <a:endParaRPr lang="en-US" altLang="zh-TW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i="1"/>
              <a:t>F</a:t>
            </a:r>
            <a:r>
              <a:rPr lang="en-US" altLang="zh-TW" i="1" baseline="-25000"/>
              <a:t>1</a:t>
            </a:r>
            <a:r>
              <a:rPr lang="en-US" altLang="zh-TW"/>
              <a:t> and other averages</a:t>
            </a:r>
          </a:p>
        </p:txBody>
      </p:sp>
      <p:graphicFrame>
        <p:nvGraphicFramePr>
          <p:cNvPr id="23556" name="Object 2"/>
          <p:cNvGraphicFramePr>
            <a:graphicFrameLocks noChangeAspect="1"/>
          </p:cNvGraphicFramePr>
          <p:nvPr/>
        </p:nvGraphicFramePr>
        <p:xfrm>
          <a:off x="2609850" y="1714500"/>
          <a:ext cx="6986588" cy="4872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hart" r:id="rId2" imgW="4019702" imgH="2800502" progId="Excel.Chart.8">
                  <p:embed/>
                </p:oleObj>
              </mc:Choice>
              <mc:Fallback>
                <p:oleObj name="Chart" r:id="rId2" imgW="4019702" imgH="2800502" progId="Excel.Chart.8">
                  <p:embed/>
                  <p:pic>
                    <p:nvPicPr>
                      <p:cNvPr id="2355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9850" y="1714500"/>
                        <a:ext cx="6986588" cy="4872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A50021"/>
                                </a:gs>
                                <a:gs pos="100000">
                                  <a:schemeClr val="tx1"/>
                                </a:gs>
                              </a:gsLst>
                              <a:lin ang="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7" name="TextBox 4"/>
          <p:cNvSpPr txBox="1">
            <a:spLocks noChangeArrowheads="1"/>
          </p:cNvSpPr>
          <p:nvPr/>
        </p:nvSpPr>
        <p:spPr bwMode="auto">
          <a:xfrm>
            <a:off x="9144000" y="-33338"/>
            <a:ext cx="9715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-65" charset="0"/>
                <a:ea typeface="Arial Unicode MS" pitchFamily="34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-65" charset="0"/>
                <a:ea typeface="Arial Unicode MS" pitchFamily="34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-65" charset="0"/>
                <a:ea typeface="Arial Unicode MS" pitchFamily="34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-65" charset="0"/>
                <a:ea typeface="Arial Unicode MS" pitchFamily="34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-65" charset="0"/>
                <a:ea typeface="Arial Unicode MS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-65" charset="0"/>
                <a:ea typeface="Arial Unicode MS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-65" charset="0"/>
                <a:ea typeface="Arial Unicode MS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-65" charset="0"/>
                <a:ea typeface="Arial Unicode MS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-65" charset="0"/>
                <a:ea typeface="Arial Unicode MS" pitchFamily="34" charset="-120"/>
              </a:defRPr>
            </a:lvl9pPr>
          </a:lstStyle>
          <a:p>
            <a:pPr eaLnBrk="1" hangingPunct="1"/>
            <a:r>
              <a:rPr lang="en-US" altLang="zh-TW" sz="1600">
                <a:solidFill>
                  <a:srgbClr val="FBFCFF"/>
                </a:solidFill>
              </a:rPr>
              <a:t>Sec. 8.3</a:t>
            </a:r>
          </a:p>
        </p:txBody>
      </p:sp>
    </p:spTree>
    <p:extLst>
      <p:ext uri="{BB962C8B-B14F-4D97-AF65-F5344CB8AC3E}">
        <p14:creationId xmlns:p14="http://schemas.microsoft.com/office/powerpoint/2010/main" val="2745758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投影片編號版面配置區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pitchFamily="-65" charset="0"/>
                <a:ea typeface="Arial Unicode MS" pitchFamily="34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-65" charset="0"/>
                <a:ea typeface="Arial Unicode MS" pitchFamily="34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-65" charset="0"/>
                <a:ea typeface="Arial Unicode MS" pitchFamily="34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-65" charset="0"/>
                <a:ea typeface="Arial Unicode MS" pitchFamily="34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-65" charset="0"/>
                <a:ea typeface="Arial Unicode MS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-65" charset="0"/>
                <a:ea typeface="Arial Unicode MS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-65" charset="0"/>
                <a:ea typeface="Arial Unicode MS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-65" charset="0"/>
                <a:ea typeface="Arial Unicode MS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-65" charset="0"/>
                <a:ea typeface="Arial Unicode MS" pitchFamily="34" charset="-120"/>
              </a:defRPr>
            </a:lvl9pPr>
          </a:lstStyle>
          <a:p>
            <a:pPr eaLnBrk="1" hangingPunct="1"/>
            <a:fld id="{1ED79A7F-EF0B-4126-B07D-9D6D069FFCE7}" type="slidenum">
              <a:rPr lang="en-US" altLang="zh-TW" sz="1400">
                <a:latin typeface="Arial" panose="020B0604020202020204" pitchFamily="34" charset="0"/>
                <a:ea typeface="MS PGothic" panose="020B0600070205080204" pitchFamily="34" charset="-128"/>
              </a:rPr>
              <a:pPr eaLnBrk="1" hangingPunct="1"/>
              <a:t>44</a:t>
            </a:fld>
            <a:endParaRPr lang="en-US" altLang="zh-TW" sz="140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Precision-at-k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600200"/>
            <a:ext cx="8534400" cy="4953000"/>
          </a:xfrm>
        </p:spPr>
        <p:txBody>
          <a:bodyPr/>
          <a:lstStyle/>
          <a:p>
            <a:pPr eaLnBrk="1" hangingPunct="1"/>
            <a:r>
              <a:rPr lang="en-US" altLang="zh-TW"/>
              <a:t>Example</a:t>
            </a:r>
          </a:p>
          <a:p>
            <a:pPr lvl="1" eaLnBrk="1" hangingPunct="1"/>
            <a:r>
              <a:rPr lang="en-US" altLang="zh-TW" sz="2800"/>
              <a:t>D</a:t>
            </a:r>
            <a:r>
              <a:rPr lang="en-US" altLang="zh-TW" sz="2800" baseline="-25000"/>
              <a:t>q</a:t>
            </a:r>
            <a:r>
              <a:rPr lang="en-US" altLang="zh-TW" sz="2800"/>
              <a:t>={d</a:t>
            </a:r>
            <a:r>
              <a:rPr lang="en-US" altLang="zh-TW" sz="2800" baseline="-25000"/>
              <a:t>1</a:t>
            </a:r>
            <a:r>
              <a:rPr lang="en-US" altLang="zh-TW" sz="2800"/>
              <a:t>, d</a:t>
            </a:r>
            <a:r>
              <a:rPr lang="en-US" altLang="zh-TW" sz="2800" baseline="-25000"/>
              <a:t>5</a:t>
            </a:r>
            <a:r>
              <a:rPr lang="en-US" altLang="zh-TW" sz="2800"/>
              <a:t>, d</a:t>
            </a:r>
            <a:r>
              <a:rPr lang="en-US" altLang="zh-TW" sz="2800" baseline="-25000"/>
              <a:t>7</a:t>
            </a:r>
            <a:r>
              <a:rPr lang="en-US" altLang="zh-TW" sz="2800"/>
              <a:t>, d</a:t>
            </a:r>
            <a:r>
              <a:rPr lang="en-US" altLang="zh-TW" sz="2800" baseline="-25000"/>
              <a:t>10</a:t>
            </a:r>
            <a:r>
              <a:rPr lang="en-US" altLang="zh-TW" sz="2800"/>
              <a:t>}</a:t>
            </a:r>
          </a:p>
          <a:p>
            <a:pPr lvl="1" eaLnBrk="1" hangingPunct="1"/>
            <a:r>
              <a:rPr lang="en-US" altLang="zh-TW" sz="2800"/>
              <a:t>Retrieved documents: (</a:t>
            </a:r>
            <a:r>
              <a:rPr lang="en-US" altLang="zh-TW" sz="2800">
                <a:solidFill>
                  <a:srgbClr val="FF0000"/>
                </a:solidFill>
              </a:rPr>
              <a:t>d</a:t>
            </a:r>
            <a:r>
              <a:rPr lang="en-US" altLang="zh-TW" sz="2800" baseline="-25000">
                <a:solidFill>
                  <a:srgbClr val="FF0000"/>
                </a:solidFill>
              </a:rPr>
              <a:t>1</a:t>
            </a:r>
            <a:r>
              <a:rPr lang="en-US" altLang="zh-TW" sz="2800"/>
              <a:t>, </a:t>
            </a:r>
            <a:r>
              <a:rPr lang="en-US" altLang="zh-TW" sz="2800">
                <a:solidFill>
                  <a:srgbClr val="FF0000"/>
                </a:solidFill>
              </a:rPr>
              <a:t>d</a:t>
            </a:r>
            <a:r>
              <a:rPr lang="en-US" altLang="zh-TW" sz="2800" baseline="-25000">
                <a:solidFill>
                  <a:srgbClr val="FF0000"/>
                </a:solidFill>
              </a:rPr>
              <a:t>10</a:t>
            </a:r>
            <a:r>
              <a:rPr lang="en-US" altLang="zh-TW" sz="2800"/>
              <a:t>,</a:t>
            </a:r>
            <a:r>
              <a:rPr lang="en-US" altLang="zh-TW" sz="2800" baseline="-25000"/>
              <a:t> </a:t>
            </a:r>
            <a:r>
              <a:rPr lang="en-US" altLang="zh-TW" sz="2800"/>
              <a:t>d</a:t>
            </a:r>
            <a:r>
              <a:rPr lang="en-US" altLang="zh-TW" sz="2800" baseline="-25000"/>
              <a:t>15</a:t>
            </a:r>
            <a:r>
              <a:rPr lang="en-US" altLang="zh-TW" sz="2800"/>
              <a:t>, </a:t>
            </a:r>
            <a:r>
              <a:rPr lang="en-US" altLang="zh-TW" sz="2800">
                <a:solidFill>
                  <a:srgbClr val="FF0000"/>
                </a:solidFill>
              </a:rPr>
              <a:t>d</a:t>
            </a:r>
            <a:r>
              <a:rPr lang="en-US" altLang="zh-TW" sz="2800" baseline="-25000">
                <a:solidFill>
                  <a:srgbClr val="FF0000"/>
                </a:solidFill>
              </a:rPr>
              <a:t>5</a:t>
            </a:r>
            <a:r>
              <a:rPr lang="en-US" altLang="zh-TW" sz="2800"/>
              <a:t>, d</a:t>
            </a:r>
            <a:r>
              <a:rPr lang="en-US" altLang="zh-TW" sz="2800" baseline="-25000"/>
              <a:t>4</a:t>
            </a:r>
            <a:r>
              <a:rPr lang="en-US" altLang="zh-TW" sz="2800"/>
              <a:t>, </a:t>
            </a:r>
            <a:r>
              <a:rPr lang="en-US" altLang="zh-TW" sz="2800">
                <a:solidFill>
                  <a:srgbClr val="FF0000"/>
                </a:solidFill>
              </a:rPr>
              <a:t>d</a:t>
            </a:r>
            <a:r>
              <a:rPr lang="en-US" altLang="zh-TW" sz="2800" baseline="-25000">
                <a:solidFill>
                  <a:srgbClr val="FF0000"/>
                </a:solidFill>
              </a:rPr>
              <a:t>7</a:t>
            </a:r>
            <a:r>
              <a:rPr lang="en-US" altLang="zh-TW" sz="2800"/>
              <a:t>, d</a:t>
            </a:r>
            <a:r>
              <a:rPr lang="en-US" altLang="zh-TW" sz="2800" baseline="-25000"/>
              <a:t>22</a:t>
            </a:r>
            <a:r>
              <a:rPr lang="en-US" altLang="zh-TW" sz="2800"/>
              <a:t>, d</a:t>
            </a:r>
            <a:r>
              <a:rPr lang="en-US" altLang="zh-TW" sz="2800" baseline="-25000"/>
              <a:t>2</a:t>
            </a:r>
            <a:r>
              <a:rPr lang="en-US" altLang="zh-TW" sz="2800"/>
              <a:t>)</a:t>
            </a:r>
          </a:p>
          <a:p>
            <a:pPr eaLnBrk="1" hangingPunct="1"/>
            <a:endParaRPr lang="en-US" altLang="zh-TW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TW" sz="2800"/>
              <a:t>Precision-at-1= 100%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TW" sz="2800"/>
              <a:t>Precision-at-2= 100%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TW" sz="2800"/>
              <a:t>Precision-at-3= 67%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TW" sz="2800"/>
              <a:t>Precision-at-4= 75%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zh-TW"/>
          </a:p>
        </p:txBody>
      </p:sp>
      <p:sp>
        <p:nvSpPr>
          <p:cNvPr id="2" name="文字方塊 1"/>
          <p:cNvSpPr txBox="1"/>
          <p:nvPr/>
        </p:nvSpPr>
        <p:spPr>
          <a:xfrm>
            <a:off x="5867400" y="3429001"/>
            <a:ext cx="4648200" cy="164352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 marL="228600" indent="-228600" defTabSz="457200">
              <a:spcBef>
                <a:spcPct val="20000"/>
              </a:spcBef>
              <a:buClr>
                <a:srgbClr val="918BA3"/>
              </a:buClr>
              <a:buFont typeface="Wingdings" pitchFamily="-65" charset="2"/>
              <a:buChar char="§"/>
              <a:defRPr/>
            </a:pPr>
            <a:r>
              <a:rPr lang="en-US" altLang="zh-TW" dirty="0">
                <a:solidFill>
                  <a:prstClr val="black"/>
                </a:solidFill>
                <a:latin typeface="Calibri"/>
                <a:ea typeface="ＭＳ Ｐゴシック" pitchFamily="-65" charset="-128"/>
              </a:rPr>
              <a:t>Perhaps appropriate for most of web search:</a:t>
            </a:r>
          </a:p>
          <a:p>
            <a:pPr marL="685800" lvl="1" indent="-228600" defTabSz="457200">
              <a:spcBef>
                <a:spcPct val="20000"/>
              </a:spcBef>
              <a:buClr>
                <a:srgbClr val="918BA3"/>
              </a:buClr>
              <a:buFont typeface="Wingdings" pitchFamily="-65" charset="2"/>
              <a:buChar char="§"/>
              <a:defRPr/>
            </a:pPr>
            <a:r>
              <a:rPr lang="en-US" altLang="zh-TW" dirty="0">
                <a:solidFill>
                  <a:prstClr val="black"/>
                </a:solidFill>
                <a:latin typeface="Calibri"/>
                <a:ea typeface="ＭＳ Ｐゴシック" pitchFamily="-65" charset="-128"/>
              </a:rPr>
              <a:t>all people want are good matches on the first one or two results pages</a:t>
            </a:r>
          </a:p>
          <a:p>
            <a:pPr marL="228600" indent="-228600" defTabSz="457200">
              <a:spcBef>
                <a:spcPct val="20000"/>
              </a:spcBef>
              <a:buClr>
                <a:srgbClr val="918BA3"/>
              </a:buClr>
              <a:buFont typeface="Wingdings" pitchFamily="-65" charset="2"/>
              <a:buChar char="§"/>
              <a:defRPr/>
            </a:pPr>
            <a:r>
              <a:rPr lang="en-US" altLang="zh-TW" dirty="0">
                <a:solidFill>
                  <a:prstClr val="black"/>
                </a:solidFill>
                <a:latin typeface="Calibri"/>
                <a:ea typeface="ＭＳ Ｐゴシック" pitchFamily="-65" charset="-128"/>
              </a:rPr>
              <a:t>Parameter k</a:t>
            </a:r>
          </a:p>
          <a:p>
            <a:pPr marL="685800" lvl="1" indent="-228600" defTabSz="457200">
              <a:spcBef>
                <a:spcPct val="20000"/>
              </a:spcBef>
              <a:buClr>
                <a:srgbClr val="918BA3"/>
              </a:buClr>
              <a:buFont typeface="Wingdings" pitchFamily="-65" charset="2"/>
              <a:buChar char="§"/>
              <a:defRPr/>
            </a:pPr>
            <a:r>
              <a:rPr lang="en-US" altLang="zh-TW" dirty="0">
                <a:solidFill>
                  <a:prstClr val="black"/>
                </a:solidFill>
                <a:latin typeface="Calibri"/>
                <a:ea typeface="ＭＳ Ｐゴシック" pitchFamily="-65" charset="-128"/>
              </a:rPr>
              <a:t>Affect the evaluation results</a:t>
            </a:r>
          </a:p>
        </p:txBody>
      </p:sp>
    </p:spTree>
    <p:extLst>
      <p:ext uri="{BB962C8B-B14F-4D97-AF65-F5344CB8AC3E}">
        <p14:creationId xmlns:p14="http://schemas.microsoft.com/office/powerpoint/2010/main" val="788355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Summary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 evaluation of recommender systems is crucial in order to obtain a clear idea about the quality of different algorithms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1017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Online Evaluation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6836" y="1690688"/>
            <a:ext cx="7981122" cy="4486275"/>
          </a:xfrm>
        </p:spPr>
        <p:txBody>
          <a:bodyPr>
            <a:normAutofit/>
          </a:bodyPr>
          <a:lstStyle/>
          <a:p>
            <a:r>
              <a:rPr lang="en-US" altLang="zh-TW" dirty="0"/>
              <a:t>Online evaluations also leverage user studies except that the users are often real users in a fully deployed or commercial system.</a:t>
            </a:r>
          </a:p>
          <a:p>
            <a:r>
              <a:rPr lang="en-US" altLang="zh-TW" dirty="0"/>
              <a:t>Typically, users can be sampled randomly, and the various algorithms can be tested with each sample of users. </a:t>
            </a:r>
          </a:p>
          <a:p>
            <a:r>
              <a:rPr lang="en-US" altLang="zh-TW" dirty="0"/>
              <a:t>A typical example of a metric, which is used to measure the effectiveness of the recommender system on the users, is the </a:t>
            </a:r>
            <a:r>
              <a:rPr lang="en-US" altLang="zh-TW" dirty="0">
                <a:solidFill>
                  <a:srgbClr val="FF0000"/>
                </a:solidFill>
              </a:rPr>
              <a:t>conversion rate</a:t>
            </a:r>
            <a:r>
              <a:rPr lang="en-US" altLang="zh-TW" dirty="0"/>
              <a:t>. 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l="17846" t="27388" r="57205" b="34110"/>
          <a:stretch/>
        </p:blipFill>
        <p:spPr>
          <a:xfrm>
            <a:off x="8160026" y="2693504"/>
            <a:ext cx="3858608" cy="3349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14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A/B testing</a:t>
            </a:r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zh-TW" sz="3200" dirty="0"/>
              <a:t>Purpose: Test a single innovation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3200" dirty="0"/>
              <a:t>Prerequisite: You have a large search engine up and running.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800" dirty="0"/>
              <a:t>Have most users use old system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800" dirty="0"/>
              <a:t>Divert a small proportion of traffic (e.g., 1%) to the new system that includes the innovation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3200" dirty="0"/>
              <a:t>Evaluate with an “automatic” measure like </a:t>
            </a:r>
            <a:r>
              <a:rPr lang="en-US" altLang="zh-TW" sz="3200" dirty="0" err="1"/>
              <a:t>clickthrough</a:t>
            </a:r>
            <a:r>
              <a:rPr lang="en-US" altLang="zh-TW" sz="3200" dirty="0"/>
              <a:t> on first result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3200" dirty="0"/>
              <a:t>Probably the evaluation methodology that large search engines trust most</a:t>
            </a:r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pitchFamily="-65" charset="0"/>
                <a:ea typeface="Arial Unicode MS" pitchFamily="34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-65" charset="0"/>
                <a:ea typeface="Arial Unicode MS" pitchFamily="34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-65" charset="0"/>
                <a:ea typeface="Arial Unicode MS" pitchFamily="34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-65" charset="0"/>
                <a:ea typeface="Arial Unicode MS" pitchFamily="34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-65" charset="0"/>
                <a:ea typeface="Arial Unicode MS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-65" charset="0"/>
                <a:ea typeface="Arial Unicode MS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-65" charset="0"/>
                <a:ea typeface="Arial Unicode MS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-65" charset="0"/>
                <a:ea typeface="Arial Unicode MS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-65" charset="0"/>
                <a:ea typeface="Arial Unicode MS" pitchFamily="34" charset="-120"/>
              </a:defRPr>
            </a:lvl9pPr>
          </a:lstStyle>
          <a:p>
            <a:pPr eaLnBrk="1" hangingPunct="1"/>
            <a:fld id="{78FAC2FF-3346-4173-AD04-9AE4D4060EBE}" type="slidenum">
              <a:rPr lang="en-US" altLang="zh-TW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6</a:t>
            </a:fld>
            <a:endParaRPr lang="en-US" altLang="zh-TW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41989" name="TextBox 4"/>
          <p:cNvSpPr txBox="1">
            <a:spLocks noChangeArrowheads="1"/>
          </p:cNvSpPr>
          <p:nvPr/>
        </p:nvSpPr>
        <p:spPr bwMode="auto">
          <a:xfrm>
            <a:off x="9144001" y="-33546"/>
            <a:ext cx="110959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-65" charset="0"/>
                <a:ea typeface="Arial Unicode MS" pitchFamily="34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-65" charset="0"/>
                <a:ea typeface="Arial Unicode MS" pitchFamily="34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-65" charset="0"/>
                <a:ea typeface="Arial Unicode MS" pitchFamily="34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-65" charset="0"/>
                <a:ea typeface="Arial Unicode MS" pitchFamily="34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-65" charset="0"/>
                <a:ea typeface="Arial Unicode MS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-65" charset="0"/>
                <a:ea typeface="Arial Unicode MS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-65" charset="0"/>
                <a:ea typeface="Arial Unicode MS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-65" charset="0"/>
                <a:ea typeface="Arial Unicode MS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-65" charset="0"/>
                <a:ea typeface="Arial Unicode MS" pitchFamily="34" charset="-120"/>
              </a:defRPr>
            </a:lvl9pPr>
          </a:lstStyle>
          <a:p>
            <a:pPr eaLnBrk="1" hangingPunct="1"/>
            <a:r>
              <a:rPr lang="en-US" altLang="zh-TW" sz="1600">
                <a:solidFill>
                  <a:srgbClr val="FBFCFF"/>
                </a:solidFill>
              </a:rPr>
              <a:t>Sec. 8.6.3</a:t>
            </a:r>
          </a:p>
        </p:txBody>
      </p:sp>
    </p:spTree>
    <p:extLst>
      <p:ext uri="{BB962C8B-B14F-4D97-AF65-F5344CB8AC3E}">
        <p14:creationId xmlns:p14="http://schemas.microsoft.com/office/powerpoint/2010/main" val="2916284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Online Evaluation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 main disadvantage is that such systems cannot be realistically deployed unless a large number of users are already enrolled. </a:t>
            </a:r>
          </a:p>
          <a:p>
            <a:r>
              <a:rPr lang="en-US" altLang="zh-TW" dirty="0"/>
              <a:t>Therefore, it is hard to use this method during the start up phase.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83725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Offline Evaluation with Historical Data Sets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/>
              <a:t>In offline testing, historical data, such as ratings, are used.</a:t>
            </a:r>
          </a:p>
          <a:p>
            <a:r>
              <a:rPr lang="en-US" altLang="zh-TW" sz="3200" dirty="0"/>
              <a:t>The main advantage of the use of historical data sets is that they do not require access to a large user base.</a:t>
            </a:r>
          </a:p>
          <a:p>
            <a:pPr lvl="1"/>
            <a:r>
              <a:rPr lang="en-US" altLang="zh-TW" sz="2800" dirty="0"/>
              <a:t>Once a data set has been collected, it can be used as a standardized benchmark to compare various algorithms across a variety of settings.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754855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General goals of evaluation design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Accuracy</a:t>
            </a:r>
          </a:p>
          <a:p>
            <a:pPr lvl="1"/>
            <a:r>
              <a:rPr lang="en-US" altLang="zh-TW" dirty="0"/>
              <a:t>Accuracy of estimating rating</a:t>
            </a:r>
          </a:p>
          <a:p>
            <a:pPr lvl="1"/>
            <a:r>
              <a:rPr lang="en-US" altLang="zh-TW" dirty="0"/>
              <a:t>Accuracy of estimating rankings</a:t>
            </a:r>
          </a:p>
          <a:p>
            <a:r>
              <a:rPr lang="en-US" altLang="zh-TW" dirty="0"/>
              <a:t>Novelty</a:t>
            </a:r>
          </a:p>
          <a:p>
            <a:pPr lvl="1"/>
            <a:r>
              <a:rPr lang="en-US" altLang="zh-TW" dirty="0"/>
              <a:t>The novelty of a recommender system evaluates the likelihood of a recommender system to give recommendations to the user that they are not aware of, or that they have not seen before.</a:t>
            </a:r>
          </a:p>
          <a:p>
            <a:pPr lvl="1"/>
            <a:r>
              <a:rPr lang="en-US" altLang="zh-TW" dirty="0"/>
              <a:t>The most natural way of measuring novelty is through online experimentation in which users are explicitly asked whether they were aware of an item previously.</a:t>
            </a:r>
          </a:p>
        </p:txBody>
      </p:sp>
    </p:spTree>
    <p:extLst>
      <p:ext uri="{BB962C8B-B14F-4D97-AF65-F5344CB8AC3E}">
        <p14:creationId xmlns:p14="http://schemas.microsoft.com/office/powerpoint/2010/main" val="381821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1843</TotalTime>
  <Words>2675</Words>
  <Application>Microsoft Office PowerPoint</Application>
  <PresentationFormat>寬螢幕</PresentationFormat>
  <Paragraphs>483</Paragraphs>
  <Slides>45</Slides>
  <Notes>3</Notes>
  <HiddenSlides>0</HiddenSlides>
  <MMClips>0</MMClips>
  <ScaleCrop>false</ScaleCrop>
  <HeadingPairs>
    <vt:vector size="8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3</vt:i4>
      </vt:variant>
      <vt:variant>
        <vt:lpstr>投影片標題</vt:lpstr>
      </vt:variant>
      <vt:variant>
        <vt:i4>45</vt:i4>
      </vt:variant>
    </vt:vector>
  </HeadingPairs>
  <TitlesOfParts>
    <vt:vector size="55" baseType="lpstr">
      <vt:lpstr>Arial</vt:lpstr>
      <vt:lpstr>Calibri</vt:lpstr>
      <vt:lpstr>Calibri Light</vt:lpstr>
      <vt:lpstr>Lucida Sans</vt:lpstr>
      <vt:lpstr>Times New Roman</vt:lpstr>
      <vt:lpstr>Wingdings</vt:lpstr>
      <vt:lpstr>Office 佈景主題</vt:lpstr>
      <vt:lpstr>方程式</vt:lpstr>
      <vt:lpstr>Equation</vt:lpstr>
      <vt:lpstr>Chart</vt:lpstr>
      <vt:lpstr>Evaluating Recommender System</vt:lpstr>
      <vt:lpstr>Evaluation Paradigms</vt:lpstr>
      <vt:lpstr>User studies </vt:lpstr>
      <vt:lpstr>User studies </vt:lpstr>
      <vt:lpstr>Online Evaluation</vt:lpstr>
      <vt:lpstr>A/B testing</vt:lpstr>
      <vt:lpstr>Online Evaluation</vt:lpstr>
      <vt:lpstr>Offline Evaluation with Historical Data Sets</vt:lpstr>
      <vt:lpstr>General goals of evaluation design</vt:lpstr>
      <vt:lpstr>General goals of evaluation design</vt:lpstr>
      <vt:lpstr>General goals of evaluation design</vt:lpstr>
      <vt:lpstr>General goals of evaluation design</vt:lpstr>
      <vt:lpstr>General goals of evaluation design</vt:lpstr>
      <vt:lpstr>Design Issues in Offline Recommender Evaluation</vt:lpstr>
      <vt:lpstr>Design Issues in Offline Recommender Evaluation</vt:lpstr>
      <vt:lpstr>Segmenting the ratings for training and testing</vt:lpstr>
      <vt:lpstr>Segmenting the ratings for training and testing</vt:lpstr>
      <vt:lpstr>Segmenting the ratings for training and testing</vt:lpstr>
      <vt:lpstr>Accuracy Metrics in Offline Evaluation</vt:lpstr>
      <vt:lpstr>Measuring the Accuracy of Ratings Prediction</vt:lpstr>
      <vt:lpstr>Measuring the Accuracy of Ratings Prediction</vt:lpstr>
      <vt:lpstr>Measuring the Accuracy of Ratings Prediction</vt:lpstr>
      <vt:lpstr>Measuring the Accuracy of Ratings Prediction</vt:lpstr>
      <vt:lpstr>Evaluating Ranking via Correlation</vt:lpstr>
      <vt:lpstr>Evaluating Ranking via Correlation</vt:lpstr>
      <vt:lpstr>Practice</vt:lpstr>
      <vt:lpstr>Evaluating Ranking via Correlation</vt:lpstr>
      <vt:lpstr>Example</vt:lpstr>
      <vt:lpstr>Practice</vt:lpstr>
      <vt:lpstr>Evaluating Ranking via Utility</vt:lpstr>
      <vt:lpstr>Example</vt:lpstr>
      <vt:lpstr>Example</vt:lpstr>
      <vt:lpstr>Practice</vt:lpstr>
      <vt:lpstr>Practice</vt:lpstr>
      <vt:lpstr>Practice</vt:lpstr>
      <vt:lpstr>Evaluating Ranking via Receiver Operating Characteristic</vt:lpstr>
      <vt:lpstr>Evaluating Ranking via Receiver Operating Characteristic</vt:lpstr>
      <vt:lpstr>Evaluating Ranking via Receiver Operating Characteristic</vt:lpstr>
      <vt:lpstr>Example</vt:lpstr>
      <vt:lpstr>Precision/Recall</vt:lpstr>
      <vt:lpstr>A combined measure: F</vt:lpstr>
      <vt:lpstr>Example</vt:lpstr>
      <vt:lpstr>F1 and other averages</vt:lpstr>
      <vt:lpstr>Precision-at-k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Evaluating Recommender System</dc:title>
  <dc:creator>Admin</dc:creator>
  <cp:lastModifiedBy>杜昉紜</cp:lastModifiedBy>
  <cp:revision>55</cp:revision>
  <dcterms:created xsi:type="dcterms:W3CDTF">2020-12-01T07:04:48Z</dcterms:created>
  <dcterms:modified xsi:type="dcterms:W3CDTF">2022-10-23T02:57:37Z</dcterms:modified>
</cp:coreProperties>
</file>