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6" r:id="rId4"/>
    <p:sldId id="257" r:id="rId5"/>
    <p:sldId id="261" r:id="rId6"/>
    <p:sldId id="262" r:id="rId7"/>
    <p:sldId id="308" r:id="rId8"/>
    <p:sldId id="309" r:id="rId9"/>
    <p:sldId id="310" r:id="rId10"/>
    <p:sldId id="266" r:id="rId11"/>
    <p:sldId id="279" r:id="rId12"/>
    <p:sldId id="267" r:id="rId13"/>
    <p:sldId id="300" r:id="rId14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6686" autoAdjust="0"/>
  </p:normalViewPr>
  <p:slideViewPr>
    <p:cSldViewPr>
      <p:cViewPr varScale="1">
        <p:scale>
          <a:sx n="85" d="100"/>
          <a:sy n="85" d="100"/>
        </p:scale>
        <p:origin x="16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530C33-9D81-46B4-AE6E-139F9444F2B1}" type="datetimeFigureOut">
              <a:rPr lang="de-DE" altLang="zh-TW"/>
              <a:pPr>
                <a:defRPr/>
              </a:pPr>
              <a:t>23.10.2022</a:t>
            </a:fld>
            <a:endParaRPr lang="de-DE" altLang="zh-TW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1558D56-97EB-4D71-86A3-E35CAF02A866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66DD51-CD8C-4863-9EC6-8A652DD2EFD5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3EFDC7-5E03-4F2A-9B10-78C8699B095A}" type="slidenum">
              <a:rPr lang="de-DE" altLang="zh-TW" sz="1300" smtClean="0"/>
              <a:pPr>
                <a:spcBef>
                  <a:spcPct val="0"/>
                </a:spcBef>
              </a:pPr>
              <a:t>1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15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3ED973-542A-41D4-AA5E-D76251F3F9E2}" type="slidenum">
              <a:rPr lang="de-DE" altLang="zh-TW" sz="1300" smtClean="0"/>
              <a:pPr>
                <a:spcBef>
                  <a:spcPct val="0"/>
                </a:spcBef>
              </a:pPr>
              <a:t>2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9AB3DD-D983-46D1-8A03-D954D77F8481}" type="slidenum">
              <a:rPr lang="de-DE" altLang="zh-TW" sz="1300" smtClean="0"/>
              <a:pPr>
                <a:spcBef>
                  <a:spcPct val="0"/>
                </a:spcBef>
              </a:pPr>
              <a:t>3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501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C9A2E4-FA1B-448C-A7E8-E5D1FE91EC82}" type="slidenum">
              <a:rPr lang="de-DE" altLang="zh-TW" sz="1300" smtClean="0"/>
              <a:pPr>
                <a:spcBef>
                  <a:spcPct val="0"/>
                </a:spcBef>
              </a:pPr>
              <a:t>4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522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DA4098-74AF-4CE1-84E6-5A4DB252160E}" type="slidenum">
              <a:rPr lang="de-DE" altLang="zh-TW" sz="1300" smtClean="0"/>
              <a:pPr>
                <a:spcBef>
                  <a:spcPct val="0"/>
                </a:spcBef>
              </a:pPr>
              <a:t>5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573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9E7BBD-346D-427B-856D-4D44C8076BBA}" type="slidenum">
              <a:rPr lang="de-DE" altLang="zh-TW" sz="1300" smtClean="0"/>
              <a:pPr>
                <a:spcBef>
                  <a:spcPct val="0"/>
                </a:spcBef>
              </a:pPr>
              <a:t>9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593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4C0C38-66D9-4BA5-8299-65E713B82DA3}" type="slidenum">
              <a:rPr lang="de-DE" altLang="zh-TW" sz="1300" smtClean="0"/>
              <a:pPr>
                <a:spcBef>
                  <a:spcPct val="0"/>
                </a:spcBef>
              </a:pPr>
              <a:t>10</a:t>
            </a:fld>
            <a:endParaRPr lang="de-DE" altLang="zh-TW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DBE36D-0B31-4688-84C2-C58ACD39266F}" type="slidenum">
              <a:rPr lang="de-DE" altLang="zh-TW" sz="1300" smtClean="0"/>
              <a:pPr>
                <a:spcBef>
                  <a:spcPct val="0"/>
                </a:spcBef>
              </a:pPr>
              <a:t>11</a:t>
            </a:fld>
            <a:endParaRPr lang="de-DE" altLang="zh-TW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0038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19504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79952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80298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6168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6271-3AD9-44B7-8A1E-33C8123D0A91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2542839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29BB6-1ACA-4C11-96F9-AF123DFBA41C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1273667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3D25B-E4A9-4B96-BF85-9519677CEF0C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3126508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A28AA-93EF-4B6F-B332-DDA78C6907A3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227137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B2B0E-BAE3-4136-BB22-C3E7FD22BC4B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2482074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5A9B9-F16E-4B9E-97DA-9D0B2605489B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167099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64258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613DE-B98D-4EC0-84ED-9D27859BF5F0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1936605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9F209-52C0-4CFB-97CF-D43C17D63DB5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3305433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FA561-846F-4173-BDC9-4BCA08D3DA4E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1982518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4E7E9-6353-412E-A1BC-5BFF1FDD6711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1893779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DFA63-B320-499F-ACD4-6024DB4DEF4B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  <p:extLst>
      <p:ext uri="{BB962C8B-B14F-4D97-AF65-F5344CB8AC3E}">
        <p14:creationId xmlns:p14="http://schemas.microsoft.com/office/powerpoint/2010/main" val="97210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3793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3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377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364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03642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34779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4393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TW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TW"/>
              <a:t>Textmasterformate durch Klicken bearbeiten</a:t>
            </a:r>
          </a:p>
          <a:p>
            <a:pPr lvl="1"/>
            <a:r>
              <a:rPr lang="de-DE" altLang="zh-TW"/>
              <a:t>Zweite Ebene</a:t>
            </a:r>
          </a:p>
          <a:p>
            <a:pPr lvl="2"/>
            <a:r>
              <a:rPr lang="de-DE" altLang="zh-TW"/>
              <a:t>Dritte Ebene</a:t>
            </a:r>
          </a:p>
          <a:p>
            <a:pPr lvl="3"/>
            <a:r>
              <a:rPr lang="de-DE" altLang="zh-TW"/>
              <a:t>Vierte Ebene</a:t>
            </a:r>
          </a:p>
          <a:p>
            <a:pPr lvl="4"/>
            <a:r>
              <a:rPr lang="de-DE" altLang="zh-TW"/>
              <a:t>This section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zh-TW" sz="1000" b="0">
                <a:ea typeface="新細明體" panose="02020500000000000000" pitchFamily="18" charset="-120"/>
              </a:rPr>
              <a:t>- </a:t>
            </a:r>
            <a:fld id="{E66D26E4-DE04-400F-8176-7B178C3395E0}" type="slidenum">
              <a:rPr lang="de-DE" altLang="zh-TW" sz="1000" b="0" smtClean="0">
                <a:ea typeface="新細明體" panose="02020500000000000000" pitchFamily="18" charset="-120"/>
              </a:rPr>
              <a:pPr eaLnBrk="1" hangingPunct="1">
                <a:defRPr/>
              </a:pPr>
              <a:t>‹#›</a:t>
            </a:fld>
            <a:r>
              <a:rPr lang="de-DE" altLang="zh-TW" sz="1000" b="0">
                <a:ea typeface="新細明體" panose="02020500000000000000" pitchFamily="18" charset="-120"/>
              </a:rPr>
              <a:t> -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 eaLnBrk="1" hangingPunct="1">
              <a:defRPr sz="1000" b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TW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TW"/>
              <a:t>Textmasterformate durch Klicken bearbeiten</a:t>
            </a:r>
          </a:p>
          <a:p>
            <a:pPr lvl="1"/>
            <a:r>
              <a:rPr lang="de-DE" altLang="zh-TW"/>
              <a:t>Zweite Ebene</a:t>
            </a:r>
          </a:p>
          <a:p>
            <a:pPr lvl="2"/>
            <a:r>
              <a:rPr lang="de-DE" altLang="zh-TW"/>
              <a:t>Dritte Ebene</a:t>
            </a:r>
          </a:p>
          <a:p>
            <a:pPr lvl="3"/>
            <a:r>
              <a:rPr lang="de-DE" altLang="zh-TW"/>
              <a:t>Vierte Ebene</a:t>
            </a:r>
          </a:p>
          <a:p>
            <a:pPr lvl="4"/>
            <a:r>
              <a:rPr lang="de-DE" altLang="zh-TW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de-DE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685E575-2CC6-4E10-862B-585BC452BEBC}" type="slidenum">
              <a:rPr lang="de-DE" altLang="zh-TW"/>
              <a:pPr>
                <a:defRPr/>
              </a:pPr>
              <a:t>‹#›</a:t>
            </a:fld>
            <a:endParaRPr lang="de-DE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image" Target="../media/image18.png"/><Relationship Id="rId16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wmf"/><Relationship Id="rId5" Type="http://schemas.openxmlformats.org/officeDocument/2006/relationships/image" Target="../media/image21.png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9.emf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120032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600" dirty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itchFamily="34" charset="0"/>
                <a:cs typeface="+mn-cs"/>
              </a:rPr>
              <a:t>Hybrid recommendation approaches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Parallelized hybridization design: Mixed</a:t>
            </a:r>
          </a:p>
        </p:txBody>
      </p:sp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444" t="-674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244368"/>
            <a:ext cx="1918450" cy="36136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453" y="3208912"/>
            <a:ext cx="1924547" cy="3601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4600" t="22700" r="7159" b="15701"/>
          <a:stretch/>
        </p:blipFill>
        <p:spPr>
          <a:xfrm>
            <a:off x="3057013" y="2348880"/>
            <a:ext cx="6051491" cy="3168352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Pipelined hybridization designs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516" y="1412776"/>
            <a:ext cx="8712968" cy="452596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One recommender system pre-processes some input for the subsequent one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Refinement of recommendation lists (cascade)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0" y="4418469"/>
            <a:ext cx="5112568" cy="2197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b="0" dirty="0">
                <a:ea typeface="新細明體" panose="02020500000000000000" pitchFamily="18" charset="-120"/>
              </a:rPr>
              <a:t>Recommendation list is continually reduced </a:t>
            </a:r>
          </a:p>
          <a:p>
            <a:pPr>
              <a:lnSpc>
                <a:spcPct val="90000"/>
              </a:lnSpc>
            </a:pPr>
            <a:r>
              <a:rPr lang="en-US" altLang="zh-TW" sz="2000" b="0" dirty="0">
                <a:ea typeface="新細明體" panose="02020500000000000000" pitchFamily="18" charset="-120"/>
              </a:rPr>
              <a:t>First recommender excludes items</a:t>
            </a:r>
          </a:p>
          <a:p>
            <a:pPr lvl="1">
              <a:lnSpc>
                <a:spcPct val="90000"/>
              </a:lnSpc>
            </a:pPr>
            <a:r>
              <a:rPr lang="en-US" altLang="zh-TW" b="0" dirty="0">
                <a:ea typeface="新細明體" panose="02020500000000000000" pitchFamily="18" charset="-120"/>
              </a:rPr>
              <a:t>Remove absolute no-go items (e.g. knowledge-based)</a:t>
            </a:r>
          </a:p>
          <a:p>
            <a:pPr>
              <a:lnSpc>
                <a:spcPct val="90000"/>
              </a:lnSpc>
            </a:pPr>
            <a:r>
              <a:rPr lang="en-US" altLang="zh-TW" sz="2000" b="0" dirty="0">
                <a:ea typeface="新細明體" panose="02020500000000000000" pitchFamily="18" charset="-120"/>
              </a:rPr>
              <a:t>Second recommender assigns score</a:t>
            </a:r>
            <a:endParaRPr lang="en-US" altLang="zh-TW" sz="1600" b="0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b="0" dirty="0">
                <a:ea typeface="新細明體" panose="02020500000000000000" pitchFamily="18" charset="-120"/>
              </a:rPr>
              <a:t>Ordering and refinement (e.g. collaborative)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Summary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新細明體" panose="02020500000000000000" pitchFamily="18" charset="-120"/>
              </a:rPr>
              <a:t>Hybrid recommender systems are used either to leverage the power of multiple data sources or to improve the performance of existing recommender systems within a particular data modality. </a:t>
            </a:r>
          </a:p>
          <a:p>
            <a:r>
              <a:rPr lang="en-US" altLang="zh-TW" b="0" dirty="0">
                <a:ea typeface="新細明體" panose="02020500000000000000" pitchFamily="18" charset="-120"/>
              </a:rPr>
              <a:t>Hybrid recommender systems attempt to leverage the complementary strengths of these systems to create a system with greater overall </a:t>
            </a:r>
            <a:r>
              <a:rPr lang="en-US" altLang="zh-TW" b="0">
                <a:ea typeface="新細明體" panose="02020500000000000000" pitchFamily="18" charset="-120"/>
              </a:rPr>
              <a:t>robustness.</a:t>
            </a:r>
            <a:endParaRPr lang="en-US" altLang="zh-TW" b="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Hybrid recommender systems</a:t>
            </a:r>
          </a:p>
        </p:txBody>
      </p:sp>
      <p:grpSp>
        <p:nvGrpSpPr>
          <p:cNvPr id="20483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20500" name="Grafik 5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1" name="Grafik 6" descr="Outputarr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Grafik 7" descr="Outpu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4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20498" name="Grafik 10" descr="U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9" name="Grafik 11" descr="UMarr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5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20496" name="Grafik 16" descr="Commarrow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7" name="Grafik 15" descr="Community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6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20494" name="Grafik 21" descr="P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5" name="Grafik 22" descr="PMarrow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7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20492" name="Grafik 25" descr="KM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3" name="Grafik 26" descr="KMarrow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8" name="Rechteck 28"/>
          <p:cNvSpPr>
            <a:spLocks noChangeArrowheads="1"/>
          </p:cNvSpPr>
          <p:nvPr/>
        </p:nvSpPr>
        <p:spPr bwMode="auto">
          <a:xfrm>
            <a:off x="4429125" y="1285875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t>Hybrid: combinations of various inputs and/or composition of different mechanism</a:t>
            </a:r>
          </a:p>
        </p:txBody>
      </p:sp>
      <p:sp>
        <p:nvSpPr>
          <p:cNvPr id="20489" name="Rechteck 24"/>
          <p:cNvSpPr>
            <a:spLocks noChangeArrowheads="1"/>
          </p:cNvSpPr>
          <p:nvPr/>
        </p:nvSpPr>
        <p:spPr bwMode="auto">
          <a:xfrm>
            <a:off x="4140200" y="5516563"/>
            <a:ext cx="4572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alibri" panose="020F0502020204030204" pitchFamily="34" charset="0"/>
                <a:ea typeface="新細明體" panose="02020500000000000000" pitchFamily="18" charset="-120"/>
              </a:rPr>
              <a:t>Knowledge-based: "Tell me what fits based on my needs"</a:t>
            </a:r>
          </a:p>
        </p:txBody>
      </p:sp>
      <p:sp>
        <p:nvSpPr>
          <p:cNvPr id="20490" name="Rechteck 19"/>
          <p:cNvSpPr>
            <a:spLocks noChangeArrowheads="1"/>
          </p:cNvSpPr>
          <p:nvPr/>
        </p:nvSpPr>
        <p:spPr bwMode="auto">
          <a:xfrm>
            <a:off x="4140200" y="5013325"/>
            <a:ext cx="4535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alibri" panose="020F0502020204030204" pitchFamily="34" charset="0"/>
                <a:ea typeface="新細明體" panose="02020500000000000000" pitchFamily="18" charset="-120"/>
              </a:rPr>
              <a:t>Content-based: "Show me more of the same what I've liked</a:t>
            </a:r>
            <a:r>
              <a:rPr lang="en-US" altLang="zh-TW" sz="1600" b="0">
                <a:solidFill>
                  <a:schemeClr val="tx1"/>
                </a:solidFill>
                <a:ea typeface="新細明體" panose="02020500000000000000" pitchFamily="18" charset="-120"/>
              </a:rPr>
              <a:t>"</a:t>
            </a:r>
          </a:p>
        </p:txBody>
      </p:sp>
      <p:sp>
        <p:nvSpPr>
          <p:cNvPr id="20491" name="Rechteck 8"/>
          <p:cNvSpPr>
            <a:spLocks noChangeArrowheads="1"/>
          </p:cNvSpPr>
          <p:nvPr/>
        </p:nvSpPr>
        <p:spPr bwMode="auto">
          <a:xfrm>
            <a:off x="4140200" y="4508500"/>
            <a:ext cx="4572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alibri" panose="020F0502020204030204" pitchFamily="34" charset="0"/>
                <a:ea typeface="新細明體" panose="02020500000000000000" pitchFamily="18" charset="-120"/>
              </a:rPr>
              <a:t>Collaborative: "Tell me what's popular among my peers"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Hybrid recommender systems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All three base techniques are naturally incorporated by a good sales assistant (at different stages of the sales act) but have their shortcomings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For instance, cold start problems  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Idea of crossing two (or more) species/implementations</a:t>
            </a:r>
          </a:p>
          <a:p>
            <a:pPr lvl="1"/>
            <a:r>
              <a:rPr lang="en-US" altLang="zh-TW" i="1" dirty="0" err="1">
                <a:ea typeface="新細明體" panose="02020500000000000000" pitchFamily="18" charset="-120"/>
              </a:rPr>
              <a:t>hybrida</a:t>
            </a:r>
            <a:r>
              <a:rPr lang="en-US" altLang="zh-TW" dirty="0">
                <a:ea typeface="新細明體" panose="02020500000000000000" pitchFamily="18" charset="-120"/>
              </a:rPr>
              <a:t> [lat.]: denotes an object made by combining two different elements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Avoid some of the shortcomings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Reach desirable properties not (or only inconsistently) present in parent individuals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Parallelized hybridization design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altLang="zh-TW" sz="1800">
                <a:ea typeface="新細明體" panose="02020500000000000000" pitchFamily="18" charset="-120"/>
              </a:rPr>
              <a:t>Output of several existing implementations combined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Least invasive design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Some weighting or voting scheme</a:t>
            </a:r>
          </a:p>
          <a:p>
            <a:pPr lvl="1"/>
            <a:r>
              <a:rPr lang="en-US" altLang="zh-TW" sz="1600">
                <a:ea typeface="新細明體" panose="02020500000000000000" pitchFamily="18" charset="-120"/>
              </a:rPr>
              <a:t>Weights can be learned dynamically</a:t>
            </a:r>
          </a:p>
          <a:p>
            <a:pPr lvl="1"/>
            <a:r>
              <a:rPr lang="en-US" altLang="zh-TW" sz="1600">
                <a:ea typeface="新細明體" panose="02020500000000000000" pitchFamily="18" charset="-120"/>
              </a:rPr>
              <a:t>Extreme case of dynamic weighting is switching</a:t>
            </a:r>
          </a:p>
        </p:txBody>
      </p:sp>
      <p:pic>
        <p:nvPicPr>
          <p:cNvPr id="49156" name="Picture 4" descr="Chapter_5_parallel_hybr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48088"/>
            <a:ext cx="546893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elle 20"/>
          <p:cNvGraphicFramePr>
            <a:graphicFrameLocks noGrp="1"/>
          </p:cNvGraphicFramePr>
          <p:nvPr/>
        </p:nvGraphicFramePr>
        <p:xfrm>
          <a:off x="2555875" y="4221163"/>
          <a:ext cx="3816350" cy="1828800"/>
        </p:xfrm>
        <a:graphic>
          <a:graphicData uri="http://schemas.openxmlformats.org/drawingml/2006/table">
            <a:tbl>
              <a:tblPr/>
              <a:tblGrid>
                <a:gridCol w="1271588">
                  <a:extLst>
                    <a:ext uri="{9D8B030D-6E8A-4147-A177-3AD203B41FA5}">
                      <a16:colId xmlns:a16="http://schemas.microsoft.com/office/drawing/2014/main" val="60239717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1200190961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991513665"/>
                    </a:ext>
                  </a:extLst>
                </a:gridCol>
              </a:tblGrid>
              <a:tr h="276225">
                <a:tc gridSpan="3"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Recommender weighted(0.5:0.5)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16465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Item1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91438" marR="914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8" marR="91438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12967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Item2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91438" marR="914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38" marR="91438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821583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Item3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91438" marR="914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8" marR="91438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76015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Item4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91438" marR="914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38" marR="91438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748795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Item5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1438" marR="914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zh-TW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1438" marR="91438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20003"/>
                  </a:ext>
                </a:extLst>
              </a:tr>
            </a:tbl>
          </a:graphicData>
        </a:graphic>
      </p:graphicFrame>
      <p:sp>
        <p:nvSpPr>
          <p:cNvPr id="51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Parallelized hybridization design: Weighted</a:t>
            </a:r>
          </a:p>
        </p:txBody>
      </p:sp>
      <p:sp>
        <p:nvSpPr>
          <p:cNvPr id="51224" name="Rectangle 11"/>
          <p:cNvSpPr>
            <a:spLocks noChangeArrowheads="1"/>
          </p:cNvSpPr>
          <p:nvPr/>
        </p:nvSpPr>
        <p:spPr bwMode="auto">
          <a:xfrm>
            <a:off x="468313" y="14239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180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Compute weighted sum:</a:t>
            </a:r>
          </a:p>
          <a:p>
            <a:pPr lvl="1" eaLnBrk="1" hangingPunct="1">
              <a:buFontTx/>
              <a:buChar char="•"/>
            </a:pPr>
            <a:endParaRPr lang="en-US" altLang="zh-TW" sz="2000" b="0">
              <a:ea typeface="新細明體" panose="02020500000000000000" pitchFamily="18" charset="-120"/>
            </a:endParaRPr>
          </a:p>
        </p:txBody>
      </p:sp>
      <p:graphicFrame>
        <p:nvGraphicFramePr>
          <p:cNvPr id="51225" name="Objekt 1"/>
          <p:cNvGraphicFramePr>
            <a:graphicFrameLocks noChangeAspect="1"/>
          </p:cNvGraphicFramePr>
          <p:nvPr/>
        </p:nvGraphicFramePr>
        <p:xfrm>
          <a:off x="4768850" y="1300163"/>
          <a:ext cx="11906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888614" imgH="444307" progId="Equation.3">
                  <p:embed/>
                </p:oleObj>
              </mc:Choice>
              <mc:Fallback>
                <p:oleObj name="方程式" r:id="rId3" imgW="888614" imgH="444307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1300163"/>
                        <a:ext cx="11906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6" name="Bild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412875"/>
            <a:ext cx="3405187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7" name="Bild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989138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Tabelle 17"/>
          <p:cNvGraphicFramePr>
            <a:graphicFrameLocks noGrp="1"/>
          </p:cNvGraphicFramePr>
          <p:nvPr/>
        </p:nvGraphicFramePr>
        <p:xfrm>
          <a:off x="684213" y="2133600"/>
          <a:ext cx="3167062" cy="1828800"/>
        </p:xfrm>
        <a:graphic>
          <a:graphicData uri="http://schemas.openxmlformats.org/drawingml/2006/table">
            <a:tbl>
              <a:tblPr/>
              <a:tblGrid>
                <a:gridCol w="1055687">
                  <a:extLst>
                    <a:ext uri="{9D8B030D-6E8A-4147-A177-3AD203B41FA5}">
                      <a16:colId xmlns:a16="http://schemas.microsoft.com/office/drawing/2014/main" val="1396397677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3414174877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4117331421"/>
                    </a:ext>
                  </a:extLst>
                </a:gridCol>
              </a:tblGrid>
              <a:tr h="300038">
                <a:tc gridSpan="3"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Recommender 1</a:t>
                      </a:r>
                    </a:p>
                  </a:txBody>
                  <a:tcPr marL="91403" marR="91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712944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Item1</a:t>
                      </a:r>
                    </a:p>
                  </a:txBody>
                  <a:tcPr marL="91403" marR="91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91403" marR="914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03" marR="914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08324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Item2</a:t>
                      </a:r>
                    </a:p>
                  </a:txBody>
                  <a:tcPr marL="91403" marR="91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03" marR="914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zh-TW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1403" marR="914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975095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Item3</a:t>
                      </a:r>
                    </a:p>
                  </a:txBody>
                  <a:tcPr marL="91403" marR="91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91403" marR="914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03" marR="914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615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Item4</a:t>
                      </a:r>
                    </a:p>
                  </a:txBody>
                  <a:tcPr marL="91403" marR="91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91403" marR="914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03" marR="914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4389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Item5</a:t>
                      </a:r>
                    </a:p>
                  </a:txBody>
                  <a:tcPr marL="91403" marR="914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03" marR="914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zh-TW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1403" marR="9140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22629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5364163" y="2133600"/>
          <a:ext cx="3168650" cy="1828800"/>
        </p:xfrm>
        <a:graphic>
          <a:graphicData uri="http://schemas.openxmlformats.org/drawingml/2006/table">
            <a:tbl>
              <a:tblPr/>
              <a:tblGrid>
                <a:gridCol w="1055687">
                  <a:extLst>
                    <a:ext uri="{9D8B030D-6E8A-4147-A177-3AD203B41FA5}">
                      <a16:colId xmlns:a16="http://schemas.microsoft.com/office/drawing/2014/main" val="92417626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734938296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1698925680"/>
                    </a:ext>
                  </a:extLst>
                </a:gridCol>
              </a:tblGrid>
              <a:tr h="276225">
                <a:tc gridSpan="3"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Recommender 2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29320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Item1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0.8</a:t>
                      </a: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9" marR="9144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41430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Item2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0.9</a:t>
                      </a: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9" marR="9144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77103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Item3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9" marR="9144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19872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Item4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zh-TW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41613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Item5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defRPr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500">
                          <a:solidFill>
                            <a:srgbClr val="003366"/>
                          </a:solidFill>
                          <a:latin typeface="Verdana" panose="020B060403050404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zh-TW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639388"/>
                  </a:ext>
                </a:extLst>
              </a:tr>
            </a:tbl>
          </a:graphicData>
        </a:graphic>
      </p:graphicFrame>
      <p:sp>
        <p:nvSpPr>
          <p:cNvPr id="51270" name="Oval 14"/>
          <p:cNvSpPr>
            <a:spLocks noChangeArrowheads="1"/>
          </p:cNvSpPr>
          <p:nvPr/>
        </p:nvSpPr>
        <p:spPr bwMode="auto">
          <a:xfrm>
            <a:off x="1692275" y="2492375"/>
            <a:ext cx="647700" cy="2159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1271" name="Line 17"/>
          <p:cNvSpPr>
            <a:spLocks noChangeShapeType="1"/>
          </p:cNvSpPr>
          <p:nvPr/>
        </p:nvSpPr>
        <p:spPr bwMode="auto">
          <a:xfrm>
            <a:off x="2195513" y="2708275"/>
            <a:ext cx="1512887" cy="19446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72" name="Line 18"/>
          <p:cNvSpPr>
            <a:spLocks noChangeShapeType="1"/>
          </p:cNvSpPr>
          <p:nvPr/>
        </p:nvSpPr>
        <p:spPr bwMode="auto">
          <a:xfrm flipH="1">
            <a:off x="4500563" y="2708275"/>
            <a:ext cx="2016125" cy="19446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73" name="Oval 16"/>
          <p:cNvSpPr>
            <a:spLocks noChangeArrowheads="1"/>
          </p:cNvSpPr>
          <p:nvPr/>
        </p:nvSpPr>
        <p:spPr bwMode="auto">
          <a:xfrm>
            <a:off x="3779838" y="4581525"/>
            <a:ext cx="647700" cy="2159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1274" name="Oval 15"/>
          <p:cNvSpPr>
            <a:spLocks noChangeArrowheads="1"/>
          </p:cNvSpPr>
          <p:nvPr/>
        </p:nvSpPr>
        <p:spPr bwMode="auto">
          <a:xfrm>
            <a:off x="6300788" y="2492375"/>
            <a:ext cx="647700" cy="2159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ea typeface="新細明體" panose="02020500000000000000" pitchFamily="18" charset="-120"/>
              </a:rPr>
              <a:t>Parallelized hybridization design: Weighted</a:t>
            </a:r>
          </a:p>
        </p:txBody>
      </p:sp>
      <p:sp>
        <p:nvSpPr>
          <p:cNvPr id="53252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  <a:blipFill>
            <a:blip r:embed="rId2"/>
            <a:stretch>
              <a:fillRect l="-667" t="-674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2843213" y="4005263"/>
          <a:ext cx="15843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888614" imgH="444307" progId="Equation.3">
                  <p:embed/>
                </p:oleObj>
              </mc:Choice>
              <mc:Fallback>
                <p:oleObj name="方程式" r:id="rId3" imgW="888614" imgH="444307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5263"/>
                        <a:ext cx="15843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25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ea typeface="新細明體" panose="02020500000000000000" pitchFamily="18" charset="-120"/>
              </a:rPr>
              <a:t>Parallelized hybridization design: Weighted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667" t="-80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54276" name="物件 3"/>
          <p:cNvGraphicFramePr>
            <a:graphicFrameLocks noChangeAspect="1"/>
          </p:cNvGraphicFramePr>
          <p:nvPr/>
        </p:nvGraphicFramePr>
        <p:xfrm>
          <a:off x="2627313" y="3284538"/>
          <a:ext cx="3498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828800" imgH="482600" progId="Equation.3">
                  <p:embed/>
                </p:oleObj>
              </mc:Choice>
              <mc:Fallback>
                <p:oleObj name="方程式" r:id="rId3" imgW="1828800" imgH="482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84538"/>
                        <a:ext cx="34988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0125" y="2127250"/>
            <a:ext cx="1704975" cy="115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baseline="-25000">
                <a:solidFill>
                  <a:srgbClr val="FFFFFF"/>
                </a:solidFill>
                <a:ea typeface="新細明體" panose="02020500000000000000" pitchFamily="18" charset="-120"/>
              </a:rPr>
              <a:t>L</a:t>
            </a:r>
            <a:endParaRPr lang="zh-TW" altLang="en-US" baseline="-250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299" name="文字方塊 4"/>
          <p:cNvSpPr txBox="1">
            <a:spLocks noChangeArrowheads="1"/>
          </p:cNvSpPr>
          <p:nvPr/>
        </p:nvSpPr>
        <p:spPr bwMode="auto">
          <a:xfrm>
            <a:off x="2676525" y="2465388"/>
            <a:ext cx="858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|H|</a:t>
            </a: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5300" name="文字方塊 5"/>
          <p:cNvSpPr txBox="1">
            <a:spLocks noChangeArrowheads="1"/>
          </p:cNvSpPr>
          <p:nvPr/>
        </p:nvSpPr>
        <p:spPr bwMode="auto">
          <a:xfrm>
            <a:off x="3354388" y="1427163"/>
            <a:ext cx="2524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q (number of recommender)</a:t>
            </a: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乘號 6"/>
          <p:cNvSpPr/>
          <p:nvPr/>
        </p:nvSpPr>
        <p:spPr>
          <a:xfrm>
            <a:off x="5511800" y="2652713"/>
            <a:ext cx="457200" cy="2952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圓角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82266" y="2041397"/>
            <a:ext cx="413951" cy="1303638"/>
          </a:xfrm>
          <a:prstGeom prst="roundRect">
            <a:avLst/>
          </a:prstGeom>
          <a:blipFill>
            <a:blip r:embed="rId2"/>
            <a:stretch>
              <a:fillRect l="-11111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5303" name="文字方塊 8"/>
          <p:cNvSpPr txBox="1">
            <a:spLocks noChangeArrowheads="1"/>
          </p:cNvSpPr>
          <p:nvPr/>
        </p:nvSpPr>
        <p:spPr bwMode="auto">
          <a:xfrm>
            <a:off x="7015163" y="2566988"/>
            <a:ext cx="447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q</a:t>
            </a:r>
            <a:endParaRPr lang="zh-TW" altLang="en-US" sz="18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16603" y="2573251"/>
            <a:ext cx="433132" cy="3693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圓角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69816" y="2001237"/>
            <a:ext cx="413951" cy="130363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5306" name="文字方塊 11"/>
          <p:cNvSpPr txBox="1">
            <a:spLocks noChangeArrowheads="1"/>
          </p:cNvSpPr>
          <p:nvPr/>
        </p:nvSpPr>
        <p:spPr bwMode="auto">
          <a:xfrm>
            <a:off x="33338" y="2411413"/>
            <a:ext cx="170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2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Ratings (H)</a:t>
            </a:r>
          </a:p>
        </p:txBody>
      </p:sp>
      <p:sp>
        <p:nvSpPr>
          <p:cNvPr id="13" name="向下箭號 12"/>
          <p:cNvSpPr/>
          <p:nvPr/>
        </p:nvSpPr>
        <p:spPr>
          <a:xfrm>
            <a:off x="6486525" y="1181100"/>
            <a:ext cx="20637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55308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3" t="54059" r="40182" b="39853"/>
          <a:stretch>
            <a:fillRect/>
          </a:stretch>
        </p:blipFill>
        <p:spPr bwMode="auto">
          <a:xfrm>
            <a:off x="400050" y="4010025"/>
            <a:ext cx="4216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36006" y="3449130"/>
            <a:ext cx="2404205" cy="369332"/>
          </a:xfrm>
          <a:prstGeom prst="rect">
            <a:avLst/>
          </a:prstGeom>
          <a:blipFill>
            <a:blip r:embed="rId6"/>
            <a:stretch>
              <a:fillRect b="-1000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pic>
        <p:nvPicPr>
          <p:cNvPr id="55310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0" t="66910" r="45729" b="21190"/>
          <a:stretch>
            <a:fillRect/>
          </a:stretch>
        </p:blipFill>
        <p:spPr bwMode="auto">
          <a:xfrm>
            <a:off x="4954588" y="3717925"/>
            <a:ext cx="325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1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3" t="27209" r="45724" b="66457"/>
          <a:stretch>
            <a:fillRect/>
          </a:stretch>
        </p:blipFill>
        <p:spPr bwMode="auto">
          <a:xfrm>
            <a:off x="5245100" y="4979988"/>
            <a:ext cx="27844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82266" y="2520434"/>
            <a:ext cx="309693" cy="374270"/>
          </a:xfrm>
          <a:prstGeom prst="rect">
            <a:avLst/>
          </a:prstGeom>
          <a:blipFill>
            <a:blip r:embed="rId9"/>
            <a:stretch>
              <a:fillRect r="-33333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55313" name="物件 2"/>
          <p:cNvGraphicFramePr>
            <a:graphicFrameLocks noChangeAspect="1"/>
          </p:cNvGraphicFramePr>
          <p:nvPr/>
        </p:nvGraphicFramePr>
        <p:xfrm>
          <a:off x="2508250" y="3473450"/>
          <a:ext cx="358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228501" imgH="203112" progId="Equation.3">
                  <p:embed/>
                </p:oleObj>
              </mc:Choice>
              <mc:Fallback>
                <p:oleObj name="方程式" r:id="rId10" imgW="228501" imgH="203112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473450"/>
                        <a:ext cx="358775" cy="32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4" name="物件 17"/>
          <p:cNvGraphicFramePr>
            <a:graphicFrameLocks noChangeAspect="1"/>
          </p:cNvGraphicFramePr>
          <p:nvPr/>
        </p:nvGraphicFramePr>
        <p:xfrm>
          <a:off x="2286000" y="4062413"/>
          <a:ext cx="3603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228501" imgH="203112" progId="Equation.3">
                  <p:embed/>
                </p:oleObj>
              </mc:Choice>
              <mc:Fallback>
                <p:oleObj name="方程式" r:id="rId12" imgW="228501" imgH="203112" progId="Equation.3">
                  <p:embed/>
                  <p:pic>
                    <p:nvPicPr>
                      <p:cNvPr id="0" name="物件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62413"/>
                        <a:ext cx="360363" cy="319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物件 18"/>
          <p:cNvGraphicFramePr>
            <a:graphicFrameLocks noChangeAspect="1"/>
          </p:cNvGraphicFramePr>
          <p:nvPr/>
        </p:nvGraphicFramePr>
        <p:xfrm>
          <a:off x="5878513" y="3817938"/>
          <a:ext cx="454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228501" imgH="203112" progId="Equation.3">
                  <p:embed/>
                </p:oleObj>
              </mc:Choice>
              <mc:Fallback>
                <p:oleObj name="方程式" r:id="rId14" imgW="228501" imgH="203112" progId="Equation.3">
                  <p:embed/>
                  <p:pic>
                    <p:nvPicPr>
                      <p:cNvPr id="0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3817938"/>
                        <a:ext cx="454025" cy="403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物件 19"/>
          <p:cNvGraphicFramePr>
            <a:graphicFrameLocks noChangeAspect="1"/>
          </p:cNvGraphicFramePr>
          <p:nvPr/>
        </p:nvGraphicFramePr>
        <p:xfrm>
          <a:off x="3733800" y="4094163"/>
          <a:ext cx="2714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5" imgW="215713" imgH="203024" progId="Equation.3">
                  <p:embed/>
                </p:oleObj>
              </mc:Choice>
              <mc:Fallback>
                <p:oleObj name="方程式" r:id="rId15" imgW="215713" imgH="203024" progId="Equation.3">
                  <p:embed/>
                  <p:pic>
                    <p:nvPicPr>
                      <p:cNvPr id="0" name="物件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94163"/>
                        <a:ext cx="271463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物件 20"/>
          <p:cNvGraphicFramePr>
            <a:graphicFrameLocks noChangeAspect="1"/>
          </p:cNvGraphicFramePr>
          <p:nvPr/>
        </p:nvGraphicFramePr>
        <p:xfrm>
          <a:off x="7188200" y="3817938"/>
          <a:ext cx="406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7" imgW="228501" imgH="203112" progId="Equation.3">
                  <p:embed/>
                </p:oleObj>
              </mc:Choice>
              <mc:Fallback>
                <p:oleObj name="方程式" r:id="rId17" imgW="228501" imgH="203112" progId="Equation.3">
                  <p:embed/>
                  <p:pic>
                    <p:nvPicPr>
                      <p:cNvPr id="0" name="物件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3817938"/>
                        <a:ext cx="406400" cy="361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物件 21"/>
          <p:cNvGraphicFramePr>
            <a:graphicFrameLocks noChangeAspect="1"/>
          </p:cNvGraphicFramePr>
          <p:nvPr/>
        </p:nvGraphicFramePr>
        <p:xfrm>
          <a:off x="6494463" y="4292600"/>
          <a:ext cx="3968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8" imgW="228501" imgH="203112" progId="Equation.3">
                  <p:embed/>
                </p:oleObj>
              </mc:Choice>
              <mc:Fallback>
                <p:oleObj name="方程式" r:id="rId18" imgW="228501" imgH="203112" progId="Equation.3">
                  <p:embed/>
                  <p:pic>
                    <p:nvPicPr>
                      <p:cNvPr id="0" name="物件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4292600"/>
                        <a:ext cx="396875" cy="354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19" name="圖片 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4992688"/>
            <a:ext cx="393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Parallelized hybridization design: Switching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ea typeface="新細明體" panose="02020500000000000000" pitchFamily="18" charset="-120"/>
              </a:rPr>
              <a:t>Switching hybrids are used most commonly in recommender systems in the context of the problem of model selection, but they are often not formally recognized as hybrid systems.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buFont typeface="Wingdings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Example: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Ordering on recommenders and switch based on some quality criteria</a:t>
            </a:r>
          </a:p>
          <a:p>
            <a:pPr lvl="2"/>
            <a:r>
              <a:rPr lang="en-US" altLang="zh-TW" sz="2000" dirty="0">
                <a:ea typeface="新細明體" panose="02020500000000000000" pitchFamily="18" charset="-120"/>
              </a:rPr>
              <a:t>E.g. if too few ratings in the system use knowledge-based, else collaborative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More complex conditions based on contextual parameters, apply classification techniques</a:t>
            </a:r>
          </a:p>
        </p:txBody>
      </p:sp>
      <p:graphicFrame>
        <p:nvGraphicFramePr>
          <p:cNvPr id="2" name="Objek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100440" imgH="155160" progId="Equation.3">
                  <p:embed/>
                </p:oleObj>
              </mc:Choice>
              <mc:Fallback>
                <p:oleObj name="Formel" r:id="rId3" imgW="100440" imgH="15516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933</TotalTime>
  <Words>444</Words>
  <Application>Microsoft Office PowerPoint</Application>
  <PresentationFormat>如螢幕大小 (4:3)</PresentationFormat>
  <Paragraphs>106</Paragraphs>
  <Slides>12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17_habv</vt:lpstr>
      <vt:lpstr>Benutzerdefiniertes Design</vt:lpstr>
      <vt:lpstr>方程式</vt:lpstr>
      <vt:lpstr>Formel</vt:lpstr>
      <vt:lpstr>PowerPoint 簡報</vt:lpstr>
      <vt:lpstr>Hybrid recommender systems</vt:lpstr>
      <vt:lpstr>Hybrid recommender systems</vt:lpstr>
      <vt:lpstr>Parallelized hybridization design</vt:lpstr>
      <vt:lpstr>Parallelized hybridization design: Weighted</vt:lpstr>
      <vt:lpstr>Parallelized hybridization design: Weighted</vt:lpstr>
      <vt:lpstr>Parallelized hybridization design: Weighted</vt:lpstr>
      <vt:lpstr>PowerPoint 簡報</vt:lpstr>
      <vt:lpstr>Parallelized hybridization design: Switching</vt:lpstr>
      <vt:lpstr>Parallelized hybridization design: Mixed</vt:lpstr>
      <vt:lpstr>Pipelined hybridization designs</vt:lpstr>
      <vt:lpstr>Summary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杜昉紜</cp:lastModifiedBy>
  <cp:revision>1214</cp:revision>
  <cp:lastPrinted>2012-01-06T11:38:44Z</cp:lastPrinted>
  <dcterms:created xsi:type="dcterms:W3CDTF">2006-04-22T09:23:14Z</dcterms:created>
  <dcterms:modified xsi:type="dcterms:W3CDTF">2022-10-23T02:57:09Z</dcterms:modified>
</cp:coreProperties>
</file>