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4"/>
  </p:notesMasterIdLst>
  <p:handoutMasterIdLst>
    <p:handoutMasterId r:id="rId35"/>
  </p:handoutMasterIdLst>
  <p:sldIdLst>
    <p:sldId id="657" r:id="rId3"/>
    <p:sldId id="974" r:id="rId4"/>
    <p:sldId id="939" r:id="rId5"/>
    <p:sldId id="975" r:id="rId6"/>
    <p:sldId id="1016" r:id="rId7"/>
    <p:sldId id="979" r:id="rId8"/>
    <p:sldId id="976" r:id="rId9"/>
    <p:sldId id="987" r:id="rId10"/>
    <p:sldId id="940" r:id="rId11"/>
    <p:sldId id="988" r:id="rId12"/>
    <p:sldId id="989" r:id="rId13"/>
    <p:sldId id="991" r:id="rId14"/>
    <p:sldId id="993" r:id="rId15"/>
    <p:sldId id="994" r:id="rId16"/>
    <p:sldId id="1006" r:id="rId17"/>
    <p:sldId id="1007" r:id="rId18"/>
    <p:sldId id="1008" r:id="rId19"/>
    <p:sldId id="1003" r:id="rId20"/>
    <p:sldId id="1004" r:id="rId21"/>
    <p:sldId id="1019" r:id="rId22"/>
    <p:sldId id="1020" r:id="rId23"/>
    <p:sldId id="1015" r:id="rId24"/>
    <p:sldId id="1014" r:id="rId25"/>
    <p:sldId id="1010" r:id="rId26"/>
    <p:sldId id="1021" r:id="rId27"/>
    <p:sldId id="1011" r:id="rId28"/>
    <p:sldId id="1022" r:id="rId29"/>
    <p:sldId id="1023" r:id="rId30"/>
    <p:sldId id="1024" r:id="rId31"/>
    <p:sldId id="1025" r:id="rId32"/>
    <p:sldId id="954" r:id="rId33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6686" autoAdjust="0"/>
  </p:normalViewPr>
  <p:slideViewPr>
    <p:cSldViewPr>
      <p:cViewPr varScale="1">
        <p:scale>
          <a:sx n="85" d="100"/>
          <a:sy n="85" d="100"/>
        </p:scale>
        <p:origin x="79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EAEB2-B8D5-47D1-9512-658FD483B86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0"/>
      <dgm:spPr/>
    </dgm:pt>
    <dgm:pt modelId="{7408E340-B906-495D-B951-E0D444B03FF6}">
      <dgm:prSet phldrT="[文字]" phldr="1"/>
      <dgm:spPr/>
      <dgm:t>
        <a:bodyPr/>
        <a:lstStyle/>
        <a:p>
          <a:endParaRPr lang="zh-TW" altLang="en-US"/>
        </a:p>
      </dgm:t>
    </dgm:pt>
    <dgm:pt modelId="{2C81A406-54DF-424C-869A-F4394D455E53}" type="parTrans" cxnId="{716E0280-7DCE-4930-ACB9-1D69C745039C}">
      <dgm:prSet/>
      <dgm:spPr/>
    </dgm:pt>
    <dgm:pt modelId="{F39973EB-511C-4A10-8F9A-4DDBBBF11377}" type="sibTrans" cxnId="{716E0280-7DCE-4930-ACB9-1D69C745039C}">
      <dgm:prSet/>
      <dgm:spPr/>
    </dgm:pt>
    <dgm:pt modelId="{885091B1-5BED-4B8C-9A63-97E22B1237C3}">
      <dgm:prSet phldrT="[文字]" phldr="1"/>
      <dgm:spPr/>
      <dgm:t>
        <a:bodyPr/>
        <a:lstStyle/>
        <a:p>
          <a:endParaRPr lang="zh-TW" altLang="en-US"/>
        </a:p>
      </dgm:t>
    </dgm:pt>
    <dgm:pt modelId="{92E10C60-6A24-4FD8-904F-A4F7BA8D87FC}" type="parTrans" cxnId="{7B336177-E97F-48E7-806B-2AB5D838FE53}">
      <dgm:prSet/>
      <dgm:spPr/>
    </dgm:pt>
    <dgm:pt modelId="{86F4F5E1-BD9A-4646-9300-02BB5E35671B}" type="sibTrans" cxnId="{7B336177-E97F-48E7-806B-2AB5D838FE53}">
      <dgm:prSet/>
      <dgm:spPr/>
    </dgm:pt>
    <dgm:pt modelId="{8A7F6397-7219-401C-8F2F-0CE30A6E4634}">
      <dgm:prSet phldrT="[文字]" phldr="1"/>
      <dgm:spPr/>
      <dgm:t>
        <a:bodyPr/>
        <a:lstStyle/>
        <a:p>
          <a:endParaRPr lang="zh-TW" altLang="en-US"/>
        </a:p>
      </dgm:t>
    </dgm:pt>
    <dgm:pt modelId="{21E60985-C9A2-4B7B-832E-E81F2D3B0998}" type="parTrans" cxnId="{1FBAB5EC-4219-4BF9-BA8E-3AC3D3971FE4}">
      <dgm:prSet/>
      <dgm:spPr/>
    </dgm:pt>
    <dgm:pt modelId="{ED98CC54-AA81-4BBC-BBE2-8D7BCBCADB1B}" type="sibTrans" cxnId="{1FBAB5EC-4219-4BF9-BA8E-3AC3D3971FE4}">
      <dgm:prSet/>
      <dgm:spPr/>
    </dgm:pt>
    <dgm:pt modelId="{2C788499-1A72-4916-BEBA-32532FF25C2E}" type="pres">
      <dgm:prSet presAssocID="{901EAEB2-B8D5-47D1-9512-658FD483B86E}" presName="Name0" presStyleCnt="0">
        <dgm:presLayoutVars>
          <dgm:dir/>
          <dgm:animLvl val="lvl"/>
          <dgm:resizeHandles val="exact"/>
        </dgm:presLayoutVars>
      </dgm:prSet>
      <dgm:spPr/>
    </dgm:pt>
    <dgm:pt modelId="{3C3A67D5-B988-4278-BDD0-5B6419270087}" type="pres">
      <dgm:prSet presAssocID="{7408E340-B906-495D-B951-E0D444B03FF6}" presName="Name8" presStyleCnt="0"/>
      <dgm:spPr/>
    </dgm:pt>
    <dgm:pt modelId="{ED76B6E0-8FA2-4F7B-94EE-81093256E1BA}" type="pres">
      <dgm:prSet presAssocID="{7408E340-B906-495D-B951-E0D444B03FF6}" presName="level" presStyleLbl="node1" presStyleIdx="0" presStyleCnt="3">
        <dgm:presLayoutVars>
          <dgm:chMax val="1"/>
          <dgm:bulletEnabled val="1"/>
        </dgm:presLayoutVars>
      </dgm:prSet>
      <dgm:spPr/>
    </dgm:pt>
    <dgm:pt modelId="{A8574CF3-88F8-4B56-9AB7-961E0051528D}" type="pres">
      <dgm:prSet presAssocID="{7408E340-B906-495D-B951-E0D444B03FF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8491F79-9A1F-4ED6-B18E-CA0EF0681417}" type="pres">
      <dgm:prSet presAssocID="{885091B1-5BED-4B8C-9A63-97E22B1237C3}" presName="Name8" presStyleCnt="0"/>
      <dgm:spPr/>
    </dgm:pt>
    <dgm:pt modelId="{2F1F3B66-3AE8-4671-9062-8A747ABF1D09}" type="pres">
      <dgm:prSet presAssocID="{885091B1-5BED-4B8C-9A63-97E22B1237C3}" presName="level" presStyleLbl="node1" presStyleIdx="1" presStyleCnt="3">
        <dgm:presLayoutVars>
          <dgm:chMax val="1"/>
          <dgm:bulletEnabled val="1"/>
        </dgm:presLayoutVars>
      </dgm:prSet>
      <dgm:spPr/>
    </dgm:pt>
    <dgm:pt modelId="{34A3366A-5737-4314-AF86-7DD08AF41B70}" type="pres">
      <dgm:prSet presAssocID="{885091B1-5BED-4B8C-9A63-97E22B1237C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D7565F-B5C4-44F3-B52F-702838102FD8}" type="pres">
      <dgm:prSet presAssocID="{8A7F6397-7219-401C-8F2F-0CE30A6E4634}" presName="Name8" presStyleCnt="0"/>
      <dgm:spPr/>
    </dgm:pt>
    <dgm:pt modelId="{E7D5483F-A15E-42A3-8B7A-F0A724181B40}" type="pres">
      <dgm:prSet presAssocID="{8A7F6397-7219-401C-8F2F-0CE30A6E4634}" presName="level" presStyleLbl="node1" presStyleIdx="2" presStyleCnt="3">
        <dgm:presLayoutVars>
          <dgm:chMax val="1"/>
          <dgm:bulletEnabled val="1"/>
        </dgm:presLayoutVars>
      </dgm:prSet>
      <dgm:spPr/>
    </dgm:pt>
    <dgm:pt modelId="{B3279ADC-D3F7-4EED-BE57-CFEBC2FC70DE}" type="pres">
      <dgm:prSet presAssocID="{8A7F6397-7219-401C-8F2F-0CE30A6E463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9A9911A-E5BD-4127-9673-B3FA0EFD25DA}" type="presOf" srcId="{885091B1-5BED-4B8C-9A63-97E22B1237C3}" destId="{2F1F3B66-3AE8-4671-9062-8A747ABF1D09}" srcOrd="0" destOrd="0" presId="urn:microsoft.com/office/officeart/2005/8/layout/pyramid1"/>
    <dgm:cxn modelId="{E2C25A48-F2D7-4A72-8CB3-26A518612679}" type="presOf" srcId="{885091B1-5BED-4B8C-9A63-97E22B1237C3}" destId="{34A3366A-5737-4314-AF86-7DD08AF41B70}" srcOrd="1" destOrd="0" presId="urn:microsoft.com/office/officeart/2005/8/layout/pyramid1"/>
    <dgm:cxn modelId="{8C7DB44A-ED3C-4CEA-80A3-A8279437FD4F}" type="presOf" srcId="{8A7F6397-7219-401C-8F2F-0CE30A6E4634}" destId="{E7D5483F-A15E-42A3-8B7A-F0A724181B40}" srcOrd="0" destOrd="0" presId="urn:microsoft.com/office/officeart/2005/8/layout/pyramid1"/>
    <dgm:cxn modelId="{7B336177-E97F-48E7-806B-2AB5D838FE53}" srcId="{901EAEB2-B8D5-47D1-9512-658FD483B86E}" destId="{885091B1-5BED-4B8C-9A63-97E22B1237C3}" srcOrd="1" destOrd="0" parTransId="{92E10C60-6A24-4FD8-904F-A4F7BA8D87FC}" sibTransId="{86F4F5E1-BD9A-4646-9300-02BB5E35671B}"/>
    <dgm:cxn modelId="{136FA179-B729-4636-B2AE-15D18B973DED}" type="presOf" srcId="{901EAEB2-B8D5-47D1-9512-658FD483B86E}" destId="{2C788499-1A72-4916-BEBA-32532FF25C2E}" srcOrd="0" destOrd="0" presId="urn:microsoft.com/office/officeart/2005/8/layout/pyramid1"/>
    <dgm:cxn modelId="{716E0280-7DCE-4930-ACB9-1D69C745039C}" srcId="{901EAEB2-B8D5-47D1-9512-658FD483B86E}" destId="{7408E340-B906-495D-B951-E0D444B03FF6}" srcOrd="0" destOrd="0" parTransId="{2C81A406-54DF-424C-869A-F4394D455E53}" sibTransId="{F39973EB-511C-4A10-8F9A-4DDBBBF11377}"/>
    <dgm:cxn modelId="{E4F01885-EF0A-4B9C-9093-F34F3439D07C}" type="presOf" srcId="{7408E340-B906-495D-B951-E0D444B03FF6}" destId="{A8574CF3-88F8-4B56-9AB7-961E0051528D}" srcOrd="1" destOrd="0" presId="urn:microsoft.com/office/officeart/2005/8/layout/pyramid1"/>
    <dgm:cxn modelId="{47650AA6-5C87-4B8D-BF86-ADF1534D5428}" type="presOf" srcId="{8A7F6397-7219-401C-8F2F-0CE30A6E4634}" destId="{B3279ADC-D3F7-4EED-BE57-CFEBC2FC70DE}" srcOrd="1" destOrd="0" presId="urn:microsoft.com/office/officeart/2005/8/layout/pyramid1"/>
    <dgm:cxn modelId="{265332CE-0AA4-43DF-A5A4-52DC57AF6492}" type="presOf" srcId="{7408E340-B906-495D-B951-E0D444B03FF6}" destId="{ED76B6E0-8FA2-4F7B-94EE-81093256E1BA}" srcOrd="0" destOrd="0" presId="urn:microsoft.com/office/officeart/2005/8/layout/pyramid1"/>
    <dgm:cxn modelId="{1FBAB5EC-4219-4BF9-BA8E-3AC3D3971FE4}" srcId="{901EAEB2-B8D5-47D1-9512-658FD483B86E}" destId="{8A7F6397-7219-401C-8F2F-0CE30A6E4634}" srcOrd="2" destOrd="0" parTransId="{21E60985-C9A2-4B7B-832E-E81F2D3B0998}" sibTransId="{ED98CC54-AA81-4BBC-BBE2-8D7BCBCADB1B}"/>
    <dgm:cxn modelId="{66A75BA9-63EE-4ED4-AF6C-8B01196F15A1}" type="presParOf" srcId="{2C788499-1A72-4916-BEBA-32532FF25C2E}" destId="{3C3A67D5-B988-4278-BDD0-5B6419270087}" srcOrd="0" destOrd="0" presId="urn:microsoft.com/office/officeart/2005/8/layout/pyramid1"/>
    <dgm:cxn modelId="{E8983776-84C1-4336-9A04-C0D74FEC77D5}" type="presParOf" srcId="{3C3A67D5-B988-4278-BDD0-5B6419270087}" destId="{ED76B6E0-8FA2-4F7B-94EE-81093256E1BA}" srcOrd="0" destOrd="0" presId="urn:microsoft.com/office/officeart/2005/8/layout/pyramid1"/>
    <dgm:cxn modelId="{9F7FDBA7-2146-4D30-A306-E1E71F519AF7}" type="presParOf" srcId="{3C3A67D5-B988-4278-BDD0-5B6419270087}" destId="{A8574CF3-88F8-4B56-9AB7-961E0051528D}" srcOrd="1" destOrd="0" presId="urn:microsoft.com/office/officeart/2005/8/layout/pyramid1"/>
    <dgm:cxn modelId="{348E2737-1688-4E1A-8CEA-2FDBEDEE0319}" type="presParOf" srcId="{2C788499-1A72-4916-BEBA-32532FF25C2E}" destId="{38491F79-9A1F-4ED6-B18E-CA0EF0681417}" srcOrd="1" destOrd="0" presId="urn:microsoft.com/office/officeart/2005/8/layout/pyramid1"/>
    <dgm:cxn modelId="{AACF5FBB-100A-466A-9422-4A14B7E50CD1}" type="presParOf" srcId="{38491F79-9A1F-4ED6-B18E-CA0EF0681417}" destId="{2F1F3B66-3AE8-4671-9062-8A747ABF1D09}" srcOrd="0" destOrd="0" presId="urn:microsoft.com/office/officeart/2005/8/layout/pyramid1"/>
    <dgm:cxn modelId="{E42C6022-6AFF-47EA-A85B-F9BF68B0C31F}" type="presParOf" srcId="{38491F79-9A1F-4ED6-B18E-CA0EF0681417}" destId="{34A3366A-5737-4314-AF86-7DD08AF41B70}" srcOrd="1" destOrd="0" presId="urn:microsoft.com/office/officeart/2005/8/layout/pyramid1"/>
    <dgm:cxn modelId="{CA295866-D452-4FCA-A712-C97C4F17768D}" type="presParOf" srcId="{2C788499-1A72-4916-BEBA-32532FF25C2E}" destId="{C1D7565F-B5C4-44F3-B52F-702838102FD8}" srcOrd="2" destOrd="0" presId="urn:microsoft.com/office/officeart/2005/8/layout/pyramid1"/>
    <dgm:cxn modelId="{E407A959-8C1E-4E23-AE52-961F154B0209}" type="presParOf" srcId="{C1D7565F-B5C4-44F3-B52F-702838102FD8}" destId="{E7D5483F-A15E-42A3-8B7A-F0A724181B40}" srcOrd="0" destOrd="0" presId="urn:microsoft.com/office/officeart/2005/8/layout/pyramid1"/>
    <dgm:cxn modelId="{FDF5F79B-0D56-4FF5-827B-E9946F62963A}" type="presParOf" srcId="{C1D7565F-B5C4-44F3-B52F-702838102FD8}" destId="{B3279ADC-D3F7-4EED-BE57-CFEBC2FC70D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6E0-8FA2-4F7B-94EE-81093256E1BA}">
      <dsp:nvSpPr>
        <dsp:cNvPr id="0" name=""/>
        <dsp:cNvSpPr/>
      </dsp:nvSpPr>
      <dsp:spPr>
        <a:xfrm>
          <a:off x="127000" y="0"/>
          <a:ext cx="127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27000" y="0"/>
        <a:ext cx="127000" cy="77787"/>
      </dsp:txXfrm>
    </dsp:sp>
    <dsp:sp modelId="{2F1F3B66-3AE8-4671-9062-8A747ABF1D09}">
      <dsp:nvSpPr>
        <dsp:cNvPr id="0" name=""/>
        <dsp:cNvSpPr/>
      </dsp:nvSpPr>
      <dsp:spPr>
        <a:xfrm>
          <a:off x="63500" y="77787"/>
          <a:ext cx="254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07950" y="77787"/>
        <a:ext cx="165100" cy="77787"/>
      </dsp:txXfrm>
    </dsp:sp>
    <dsp:sp modelId="{E7D5483F-A15E-42A3-8B7A-F0A724181B40}">
      <dsp:nvSpPr>
        <dsp:cNvPr id="0" name=""/>
        <dsp:cNvSpPr/>
      </dsp:nvSpPr>
      <dsp:spPr>
        <a:xfrm>
          <a:off x="0" y="155575"/>
          <a:ext cx="381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674" y="155575"/>
        <a:ext cx="247650" cy="77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A5682C-42AC-4053-90D7-AF91463868D7}" type="datetimeFigureOut">
              <a:rPr lang="de-DE" altLang="zh-TW"/>
              <a:pPr>
                <a:defRPr/>
              </a:pPr>
              <a:t>23.10.2022</a:t>
            </a:fld>
            <a:endParaRPr lang="de-DE" altLang="zh-TW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C0AEFC-2DC0-4212-AAA9-8F95A8A335B4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9F748C-FC87-4DC2-9D98-33720CD0E1BF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048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5A4439-02A5-4B29-AE6D-0293648840A7}" type="slidenum">
              <a:rPr lang="de-DE" altLang="zh-TW" sz="1300" smtClean="0"/>
              <a:pPr>
                <a:spcBef>
                  <a:spcPct val="0"/>
                </a:spcBef>
              </a:pPr>
              <a:t>1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13D6AA-3FB8-4043-B48E-E58128412E7C}" type="slidenum">
              <a:rPr lang="en-US" altLang="zh-TW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92B3FC-D227-427D-9336-0D246C4A9C67}" type="slidenum">
              <a:rPr lang="en-US" altLang="zh-TW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6246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F4AD0E-3406-4FE3-8D84-B729E261DFCE}" type="slidenum">
              <a:rPr lang="de-DE" altLang="zh-TW" sz="1300" smtClean="0"/>
              <a:pPr>
                <a:spcBef>
                  <a:spcPct val="0"/>
                </a:spcBef>
              </a:pPr>
              <a:t>20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645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0548EF-3D2C-4A0B-BAED-D52F4FFCD6C0}" type="slidenum">
              <a:rPr lang="de-DE" altLang="zh-TW" sz="1300" smtClean="0"/>
              <a:pPr>
                <a:spcBef>
                  <a:spcPct val="0"/>
                </a:spcBef>
              </a:pPr>
              <a:t>21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54E0AB-265A-4224-9E47-14C00178A058}" type="slidenum">
              <a:rPr lang="de-DE" altLang="zh-TW" sz="1300" smtClean="0"/>
              <a:pPr>
                <a:spcBef>
                  <a:spcPct val="0"/>
                </a:spcBef>
              </a:pPr>
              <a:t>31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ECB6FA-ABC0-455E-9DA2-90A10DAA9400}" type="slidenum">
              <a:rPr lang="de-DE" altLang="zh-TW" sz="1300" smtClean="0"/>
              <a:pPr>
                <a:spcBef>
                  <a:spcPct val="0"/>
                </a:spcBef>
              </a:pPr>
              <a:t>2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45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40449C-5153-4D47-8672-9E89F9404681}" type="slidenum">
              <a:rPr lang="de-DE" altLang="zh-TW" sz="1300" smtClean="0"/>
              <a:pPr>
                <a:spcBef>
                  <a:spcPct val="0"/>
                </a:spcBef>
              </a:pPr>
              <a:t>3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2D9AFB-C35D-4DC7-B1CC-A0369A7D3F6C}" type="slidenum">
              <a:rPr lang="de-DE" altLang="zh-TW" sz="1300" smtClean="0"/>
              <a:pPr>
                <a:spcBef>
                  <a:spcPct val="0"/>
                </a:spcBef>
              </a:pPr>
              <a:t>4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419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0FD604-D019-4CF8-96BE-583A525C8253}" type="slidenum">
              <a:rPr lang="de-DE" altLang="zh-TW" sz="1300" smtClean="0"/>
              <a:pPr>
                <a:spcBef>
                  <a:spcPct val="0"/>
                </a:spcBef>
              </a:pPr>
              <a:t>9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42BB85-EB42-4ECB-B0DC-3DE2FDCE79DA}" type="slidenum">
              <a:rPr lang="en-US" altLang="zh-TW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5F370A-C244-4DDD-9C3D-DB0E85FE2573}" type="slidenum">
              <a:rPr lang="en-US" altLang="zh-TW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3DC2AB-5A6D-4096-AEB1-50BE435DCA56}" type="slidenum">
              <a:rPr lang="en-US" altLang="zh-TW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328E1B-D67A-42D7-A939-8E3908EC8D89}" type="slidenum">
              <a:rPr lang="en-US" altLang="zh-TW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451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8729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3061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83486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9829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0CBF-78FC-4B4B-A15C-1FC4FFCFE84D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780254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11EFF-0C46-4AE0-A1DA-E99C5FB037C3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83334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2FE6-7393-4707-952D-389D50B87E7A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344542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4A077-306E-4A44-B5E6-7FCBB0B17832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465544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719D2-B163-45EE-9412-6781921A564A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63409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53FA0-94DB-47FC-BF94-82B909E2EFFD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09995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9384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16A9D-0097-4D94-A134-40DD28D139B5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3022574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A15BA-CF4A-4BBC-BEDB-F33BB5821264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464857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4CE81-F20B-40B5-8F27-017464AA7F97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791206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69295-23C1-4ADE-968D-558BB377B9BB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736471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015C-BB34-43BD-9F89-5B88BE139DCF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4559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1677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7714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61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710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765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3439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4631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/>
              <a:t>Textmasterformate durch Klicken bearbeiten</a:t>
            </a:r>
          </a:p>
          <a:p>
            <a:pPr lvl="1"/>
            <a:r>
              <a:rPr lang="de-DE" altLang="zh-TW"/>
              <a:t>Zweite Ebene</a:t>
            </a:r>
          </a:p>
          <a:p>
            <a:pPr lvl="2"/>
            <a:r>
              <a:rPr lang="de-DE" altLang="zh-TW"/>
              <a:t>Dritte Ebene</a:t>
            </a:r>
          </a:p>
          <a:p>
            <a:pPr lvl="3"/>
            <a:r>
              <a:rPr lang="de-DE" altLang="zh-TW"/>
              <a:t>Vierte Ebene</a:t>
            </a:r>
          </a:p>
          <a:p>
            <a:pPr lvl="4"/>
            <a:r>
              <a:rPr lang="de-DE" altLang="zh-TW"/>
              <a:t>This section 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zh-TW" sz="1000" b="0">
                <a:ea typeface="新細明體" panose="02020500000000000000" pitchFamily="18" charset="-120"/>
              </a:rPr>
              <a:t>- </a:t>
            </a:r>
            <a:fld id="{8985679F-BBDD-4439-957E-5ECB15ECAEDF}" type="slidenum">
              <a:rPr lang="de-DE" altLang="zh-TW" sz="1000" b="0" smtClean="0"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r>
              <a:rPr lang="de-DE" altLang="zh-TW" sz="1000" b="0">
                <a:ea typeface="新細明體" panose="02020500000000000000" pitchFamily="18" charset="-120"/>
              </a:rPr>
              <a:t> -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 eaLnBrk="1" hangingPunct="1">
              <a:defRPr sz="1000" b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/>
              <a:t>Textmasterformate durch Klicken bearbeiten</a:t>
            </a:r>
          </a:p>
          <a:p>
            <a:pPr lvl="1"/>
            <a:r>
              <a:rPr lang="de-DE" altLang="zh-TW"/>
              <a:t>Zweite Ebene</a:t>
            </a:r>
          </a:p>
          <a:p>
            <a:pPr lvl="2"/>
            <a:r>
              <a:rPr lang="de-DE" altLang="zh-TW"/>
              <a:t>Dritte Ebene</a:t>
            </a:r>
          </a:p>
          <a:p>
            <a:pPr lvl="3"/>
            <a:r>
              <a:rPr lang="de-DE" altLang="zh-TW"/>
              <a:t>Vierte Ebene</a:t>
            </a:r>
          </a:p>
          <a:p>
            <a:pPr lvl="4"/>
            <a:r>
              <a:rPr lang="de-DE" altLang="zh-TW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3767508-3A6E-4A9C-BA1B-86AC82A53A6B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27584" y="3284984"/>
            <a:ext cx="7390604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600" dirty="0">
                <a:ln>
                  <a:prstDash val="solid"/>
                </a:ln>
                <a:solidFill>
                  <a:srgbClr val="002060"/>
                </a:solidFill>
                <a:latin typeface="Calibri" pitchFamily="34" charset="0"/>
                <a:cs typeface="+mn-cs"/>
              </a:rPr>
              <a:t>Knowledge-based recommendation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BF7ED-D8CF-4F6D-8BCC-DA3C82CE3DA7}" type="slidenum">
              <a:rPr lang="en-US" altLang="zh-TW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2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Attributes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Attribute (or dimensions, features, variables): a data field, representing a characteristic or feature of a data object.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Types: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Nominal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Binary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Ordinal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Numeric: quantitative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4600" y="1119188"/>
          <a:ext cx="5943600" cy="2022476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2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Dep.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gender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title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salary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Alice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CSIE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Female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Prof.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90k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John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EE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Male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Assistant Prof.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67k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Bob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Male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Associate Prof.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75.8k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圓角矩形 2"/>
          <p:cNvSpPr>
            <a:spLocks noChangeArrowheads="1"/>
          </p:cNvSpPr>
          <p:nvPr/>
        </p:nvSpPr>
        <p:spPr bwMode="auto">
          <a:xfrm>
            <a:off x="4038600" y="1066800"/>
            <a:ext cx="762000" cy="2209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10636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12825"/>
            <a:ext cx="1219200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012825"/>
            <a:ext cx="1060450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362200"/>
            <a:ext cx="122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3573463"/>
            <a:ext cx="2633662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3154363"/>
            <a:ext cx="14509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798763"/>
            <a:ext cx="1450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2E1B71-7F2C-4B62-84B7-FB83551BD714}" type="slidenum">
              <a:rPr lang="en-US" altLang="zh-TW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2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170981"/>
                </a:solidFill>
                <a:ea typeface="新細明體" panose="02020500000000000000" pitchFamily="18" charset="-120"/>
              </a:rPr>
              <a:t>Attribute Types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Nominal: categories, states, or “names of things”</a:t>
            </a:r>
          </a:p>
          <a:p>
            <a:pPr marL="749300" lvl="1" indent="-342900" eaLnBrk="1" hangingPunct="1">
              <a:lnSpc>
                <a:spcPct val="90000"/>
              </a:lnSpc>
              <a:defRPr/>
            </a:pPr>
            <a:r>
              <a:rPr lang="en-US" altLang="zh-TW" sz="2000" i="1" dirty="0" err="1">
                <a:ea typeface="新細明體" charset="-120"/>
              </a:rPr>
              <a:t>Hair_color</a:t>
            </a:r>
            <a:r>
              <a:rPr lang="en-US" altLang="zh-TW" sz="2000" i="1" dirty="0">
                <a:ea typeface="新細明體" charset="-120"/>
              </a:rPr>
              <a:t> = </a:t>
            </a:r>
            <a:r>
              <a:rPr lang="en-US" altLang="zh-TW" sz="2000" dirty="0">
                <a:ea typeface="新細明體" charset="-120"/>
              </a:rPr>
              <a:t>{</a:t>
            </a:r>
            <a:r>
              <a:rPr lang="en-US" altLang="zh-TW" sz="2000" i="1" dirty="0">
                <a:ea typeface="新細明體" charset="-120"/>
              </a:rPr>
              <a:t>auburn, black, blond, brown, grey, red, white</a:t>
            </a:r>
            <a:r>
              <a:rPr lang="en-US" altLang="zh-TW" sz="2000" dirty="0">
                <a:ea typeface="新細明體" charset="-120"/>
              </a:rPr>
              <a:t>}</a:t>
            </a:r>
          </a:p>
          <a:p>
            <a:pPr marL="749300" lvl="1" indent="-342900" eaLnBrk="1" hangingPunct="1">
              <a:lnSpc>
                <a:spcPct val="90000"/>
              </a:lnSpc>
              <a:defRPr/>
            </a:pPr>
            <a:endParaRPr lang="en-US" altLang="zh-TW" sz="2000" dirty="0">
              <a:ea typeface="新細明體" charset="-120"/>
            </a:endParaRPr>
          </a:p>
          <a:p>
            <a:pPr marL="4064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>
              <a:ea typeface="新細明體" charset="-120"/>
            </a:endParaRPr>
          </a:p>
          <a:p>
            <a:pPr marL="292100" indent="-292100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Binary</a:t>
            </a:r>
          </a:p>
          <a:p>
            <a:pPr marL="749300" lvl="1" indent="-342900"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charset="-120"/>
              </a:rPr>
              <a:t>Nominal attribute with only 2 states (0 and 1)</a:t>
            </a:r>
          </a:p>
          <a:p>
            <a:pPr marL="749300" lvl="1" indent="-342900" eaLnBrk="1" hangingPunct="1">
              <a:lnSpc>
                <a:spcPct val="90000"/>
              </a:lnSpc>
              <a:defRPr/>
            </a:pPr>
            <a:r>
              <a:rPr lang="en-US" altLang="zh-TW" sz="2000" u="sng" dirty="0">
                <a:ea typeface="新細明體" charset="-120"/>
              </a:rPr>
              <a:t>Symmetric binary</a:t>
            </a:r>
            <a:r>
              <a:rPr lang="en-US" altLang="zh-TW" sz="2000" dirty="0">
                <a:ea typeface="新細明體" charset="-120"/>
              </a:rPr>
              <a:t>: both outcomes equally important</a:t>
            </a:r>
          </a:p>
          <a:p>
            <a:pPr marL="1257300" lvl="2" indent="-393700"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charset="-120"/>
              </a:rPr>
              <a:t>e.g., gender</a:t>
            </a:r>
          </a:p>
          <a:p>
            <a:pPr marL="749300" lvl="1" indent="-342900" eaLnBrk="1" hangingPunct="1">
              <a:lnSpc>
                <a:spcPct val="90000"/>
              </a:lnSpc>
              <a:defRPr/>
            </a:pPr>
            <a:r>
              <a:rPr lang="en-US" altLang="zh-TW" sz="2000" u="sng" dirty="0">
                <a:ea typeface="新細明體" charset="-120"/>
              </a:rPr>
              <a:t>Asymmetric binary</a:t>
            </a:r>
            <a:r>
              <a:rPr lang="en-US" altLang="zh-TW" sz="2000" dirty="0">
                <a:ea typeface="新細明體" charset="-120"/>
              </a:rPr>
              <a:t>: outcomes not equally important.  </a:t>
            </a:r>
          </a:p>
          <a:p>
            <a:pPr marL="1257300" lvl="2" indent="-393700"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charset="-120"/>
              </a:rPr>
              <a:t>e.g., medical test (positive vs. negative)</a:t>
            </a:r>
          </a:p>
          <a:p>
            <a:pPr marL="1257300" lvl="2" indent="-393700"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charset="-120"/>
              </a:rPr>
              <a:t>Convention: assign 1 to most important outcome (e.g., HIV positive)</a:t>
            </a:r>
          </a:p>
          <a:p>
            <a:pPr marL="292100" indent="-292100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Ordinal</a:t>
            </a:r>
          </a:p>
          <a:p>
            <a:pPr marL="749300" lvl="1" indent="-342900"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charset="-120"/>
              </a:rPr>
              <a:t>Values have a meaningful order (ranking) but magnitude between successive values is not known.</a:t>
            </a:r>
          </a:p>
          <a:p>
            <a:pPr marL="749300" lvl="1" indent="-342900" eaLnBrk="1" hangingPunct="1">
              <a:lnSpc>
                <a:spcPct val="90000"/>
              </a:lnSpc>
              <a:defRPr/>
            </a:pPr>
            <a:r>
              <a:rPr lang="en-US" altLang="zh-TW" sz="2000" i="1" dirty="0">
                <a:ea typeface="新細明體" charset="-120"/>
              </a:rPr>
              <a:t>Size = </a:t>
            </a:r>
            <a:r>
              <a:rPr lang="en-US" altLang="zh-TW" sz="2000" dirty="0">
                <a:ea typeface="新細明體" charset="-120"/>
              </a:rPr>
              <a:t>{</a:t>
            </a:r>
            <a:r>
              <a:rPr lang="en-US" altLang="zh-TW" sz="2000" i="1" dirty="0">
                <a:ea typeface="新細明體" charset="-120"/>
              </a:rPr>
              <a:t>small, medium, large</a:t>
            </a:r>
            <a:r>
              <a:rPr lang="en-US" altLang="zh-TW" sz="2000" dirty="0">
                <a:ea typeface="新細明體" charset="-120"/>
              </a:rPr>
              <a:t>}</a:t>
            </a:r>
            <a:r>
              <a:rPr lang="en-US" altLang="zh-TW" sz="2000" i="1" dirty="0">
                <a:ea typeface="新細明體" charset="-120"/>
              </a:rPr>
              <a:t>,</a:t>
            </a:r>
            <a:r>
              <a:rPr lang="en-US" altLang="zh-TW" sz="2000" dirty="0">
                <a:ea typeface="新細明體" charset="-120"/>
              </a:rPr>
              <a:t> grades, army rankings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2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170981"/>
                </a:solidFill>
                <a:ea typeface="新細明體" panose="02020500000000000000" pitchFamily="18" charset="-120"/>
              </a:rPr>
              <a:t>Similarity and Dissimilarity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Similarity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Numerical measure of how alike two data objects are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Value is higher when objects are more alike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Often falls in the range [0,1]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9750" y="6245225"/>
            <a:ext cx="4464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B8F288-0B25-4119-984B-CA9A8308F815}" type="slidenum">
              <a:rPr lang="en-US" altLang="zh-TW" sz="1200" b="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200" b="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648200" cy="3810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TW">
                <a:ea typeface="新細明體" panose="02020500000000000000" pitchFamily="18" charset="-120"/>
              </a:rPr>
              <a:t>A contingency table for binary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ea typeface="新細明體" panose="02020500000000000000" pitchFamily="18" charset="-120"/>
              </a:rPr>
              <a:t>similarity measure for symmetric binary variables: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>
                <a:ea typeface="新細明體" panose="02020500000000000000" pitchFamily="18" charset="-120"/>
              </a:rPr>
              <a:t>Sim(i,j)=(q+t)/(q+r+s+t)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ea typeface="新細明體" panose="02020500000000000000" pitchFamily="18" charset="-120"/>
              </a:rPr>
              <a:t>Jaccard coefficient (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similarity</a:t>
            </a:r>
            <a:r>
              <a:rPr lang="en-US" altLang="zh-TW">
                <a:ea typeface="新細明體" panose="02020500000000000000" pitchFamily="18" charset="-120"/>
              </a:rPr>
              <a:t> measure for </a:t>
            </a:r>
            <a:r>
              <a:rPr lang="en-US" altLang="zh-TW" i="1">
                <a:ea typeface="新細明體" panose="02020500000000000000" pitchFamily="18" charset="-120"/>
              </a:rPr>
              <a:t>asymmetric </a:t>
            </a:r>
            <a:r>
              <a:rPr lang="en-US" altLang="zh-TW">
                <a:ea typeface="新細明體" panose="02020500000000000000" pitchFamily="18" charset="-120"/>
              </a:rPr>
              <a:t>binary variables): </a:t>
            </a:r>
          </a:p>
        </p:txBody>
      </p:sp>
      <p:pic>
        <p:nvPicPr>
          <p:cNvPr id="1032" name="Picture 18" descr="eqjacc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038725"/>
            <a:ext cx="4343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資料庫圖表 3"/>
          <p:cNvGraphicFramePr/>
          <p:nvPr/>
        </p:nvGraphicFramePr>
        <p:xfrm>
          <a:off x="6477000" y="2413000"/>
          <a:ext cx="381000" cy="23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1" name="Picture 36" descr="eqcontingency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76350"/>
            <a:ext cx="3962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7"/>
          <p:cNvSpPr txBox="1">
            <a:spLocks noChangeArrowheads="1"/>
          </p:cNvSpPr>
          <p:nvPr/>
        </p:nvSpPr>
        <p:spPr bwMode="auto">
          <a:xfrm>
            <a:off x="4343400" y="1690688"/>
            <a:ext cx="963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Object </a:t>
            </a:r>
            <a:r>
              <a:rPr lang="en-US" altLang="zh-TW" sz="1800" 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</a:t>
            </a:r>
            <a:endParaRPr lang="en-US" altLang="zh-TW" sz="18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3" name="Text Box 38"/>
          <p:cNvSpPr txBox="1">
            <a:spLocks noChangeArrowheads="1"/>
          </p:cNvSpPr>
          <p:nvPr/>
        </p:nvSpPr>
        <p:spPr bwMode="auto">
          <a:xfrm>
            <a:off x="6705600" y="928688"/>
            <a:ext cx="976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Object </a:t>
            </a:r>
            <a:r>
              <a:rPr lang="en-US" altLang="zh-TW" sz="1800" 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j</a:t>
            </a:r>
            <a:endParaRPr lang="en-US" altLang="zh-TW" sz="18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71500" y="196850"/>
          <a:ext cx="6096000" cy="74295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4203483081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37876896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3200913277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415240878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4104155946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1944882537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134203079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Object i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….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38498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Object 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….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19009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2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Similarity between Binary Variables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949825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Example</a:t>
            </a:r>
          </a:p>
          <a:p>
            <a:pPr eaLnBrk="1" hangingPunct="1"/>
            <a:endParaRPr lang="en-US" altLang="zh-TW" sz="240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40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Gender is a symmetric attribute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The remaining attributes are asymmetric binary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Let the values Y and P be 1, and the value N be 0</a:t>
            </a:r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1143000" y="19812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808080" imgH="1473210" progId="Word.Document.8">
                  <p:embed/>
                </p:oleObj>
              </mc:Choice>
              <mc:Fallback>
                <p:oleObj name="Document" r:id="rId3" imgW="6808080" imgH="14732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2771775" y="4868863"/>
          <a:ext cx="268763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295400" imgH="1219200" progId="Equation.3">
                  <p:embed/>
                </p:oleObj>
              </mc:Choice>
              <mc:Fallback>
                <p:oleObj name="方程式" r:id="rId5" imgW="12954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868863"/>
                        <a:ext cx="2687638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圓角矩形 2"/>
          <p:cNvSpPr>
            <a:spLocks noChangeArrowheads="1"/>
          </p:cNvSpPr>
          <p:nvPr/>
        </p:nvSpPr>
        <p:spPr bwMode="auto">
          <a:xfrm>
            <a:off x="1981200" y="1905000"/>
            <a:ext cx="8382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>
          <a:xfrm>
            <a:off x="431800" y="198438"/>
            <a:ext cx="8229600" cy="1143000"/>
          </a:xfrm>
        </p:spPr>
        <p:txBody>
          <a:bodyPr/>
          <a:lstStyle/>
          <a:p>
            <a:r>
              <a:rPr lang="en-US" altLang="zh-TW">
                <a:solidFill>
                  <a:srgbClr val="170981"/>
                </a:solidFill>
                <a:ea typeface="新細明體" panose="02020500000000000000" pitchFamily="18" charset="-120"/>
              </a:rPr>
              <a:t>Numeric Attribute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Symmetric 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54276" name="物件 3"/>
          <p:cNvGraphicFramePr>
            <a:graphicFrameLocks noChangeAspect="1"/>
          </p:cNvGraphicFramePr>
          <p:nvPr/>
        </p:nvGraphicFramePr>
        <p:xfrm>
          <a:off x="971550" y="2306638"/>
          <a:ext cx="25542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701800" imgH="431800" progId="Equation.3">
                  <p:embed/>
                </p:oleObj>
              </mc:Choice>
              <mc:Fallback>
                <p:oleObj name="方程式" r:id="rId2" imgW="1701800" imgH="431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06638"/>
                        <a:ext cx="25542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物件 4"/>
          <p:cNvGraphicFramePr>
            <a:graphicFrameLocks noChangeAspect="1"/>
          </p:cNvGraphicFramePr>
          <p:nvPr/>
        </p:nvGraphicFramePr>
        <p:xfrm>
          <a:off x="900113" y="3429000"/>
          <a:ext cx="28781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917700" imgH="431800" progId="Equation.3">
                  <p:embed/>
                </p:oleObj>
              </mc:Choice>
              <mc:Fallback>
                <p:oleObj name="方程式" r:id="rId4" imgW="1917700" imgH="4318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28781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文字方塊 1"/>
          <p:cNvSpPr txBox="1">
            <a:spLocks noChangeArrowheads="1"/>
          </p:cNvSpPr>
          <p:nvPr/>
        </p:nvSpPr>
        <p:spPr bwMode="auto">
          <a:xfrm>
            <a:off x="4716463" y="1171575"/>
            <a:ext cx="3455987" cy="1477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price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  min=15, max=215, </a:t>
            </a:r>
            <a:r>
              <a:rPr lang="en-US" altLang="zh-TW" sz="1800" b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s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=10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  t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=100 x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=150</a:t>
            </a:r>
          </a:p>
          <a:p>
            <a:pPr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內容版面配置區 2"/>
          <p:cNvSpPr>
            <a:spLocks noGrp="1"/>
          </p:cNvSpPr>
          <p:nvPr>
            <p:ph idx="1"/>
          </p:nvPr>
        </p:nvSpPr>
        <p:spPr>
          <a:xfrm>
            <a:off x="179388" y="1773238"/>
            <a:ext cx="8229600" cy="452596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asymmetric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55299" name="物件 3"/>
          <p:cNvGraphicFramePr>
            <a:graphicFrameLocks noChangeAspect="1"/>
          </p:cNvGraphicFramePr>
          <p:nvPr/>
        </p:nvGraphicFramePr>
        <p:xfrm>
          <a:off x="684213" y="2160588"/>
          <a:ext cx="52244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479800" imgH="431800" progId="Equation.3">
                  <p:embed/>
                </p:oleObj>
              </mc:Choice>
              <mc:Fallback>
                <p:oleObj name="方程式" r:id="rId2" imgW="3479800" imgH="431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60588"/>
                        <a:ext cx="52244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物件 4"/>
          <p:cNvGraphicFramePr>
            <a:graphicFrameLocks noChangeAspect="1"/>
          </p:cNvGraphicFramePr>
          <p:nvPr/>
        </p:nvGraphicFramePr>
        <p:xfrm>
          <a:off x="611188" y="5465763"/>
          <a:ext cx="52244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479800" imgH="431800" progId="Equation.3">
                  <p:embed/>
                </p:oleObj>
              </mc:Choice>
              <mc:Fallback>
                <p:oleObj name="方程式" r:id="rId4" imgW="3479800" imgH="4318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65763"/>
                        <a:ext cx="52244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文字方塊 5"/>
          <p:cNvSpPr txBox="1">
            <a:spLocks noChangeArrowheads="1"/>
          </p:cNvSpPr>
          <p:nvPr/>
        </p:nvSpPr>
        <p:spPr bwMode="auto">
          <a:xfrm>
            <a:off x="3295650" y="2917825"/>
            <a:ext cx="2808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Asymmetric reward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0903" name="圓角矩形 6"/>
          <p:cNvSpPr>
            <a:spLocks noChangeArrowheads="1"/>
          </p:cNvSpPr>
          <p:nvPr/>
        </p:nvSpPr>
        <p:spPr bwMode="auto">
          <a:xfrm>
            <a:off x="3348038" y="2160588"/>
            <a:ext cx="2663825" cy="6477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5303" name="文字方塊 7"/>
          <p:cNvSpPr txBox="1">
            <a:spLocks noChangeArrowheads="1"/>
          </p:cNvSpPr>
          <p:nvPr/>
        </p:nvSpPr>
        <p:spPr bwMode="auto">
          <a:xfrm>
            <a:off x="4953000" y="1636713"/>
            <a:ext cx="3455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Larger values are better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0905" name="文字方塊 8"/>
          <p:cNvSpPr txBox="1">
            <a:spLocks noChangeArrowheads="1"/>
          </p:cNvSpPr>
          <p:nvPr/>
        </p:nvSpPr>
        <p:spPr bwMode="auto">
          <a:xfrm>
            <a:off x="4608513" y="5019675"/>
            <a:ext cx="3455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smaller values are better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0906" name="文字方塊 10"/>
          <p:cNvSpPr txBox="1">
            <a:spLocks noChangeArrowheads="1"/>
          </p:cNvSpPr>
          <p:nvPr/>
        </p:nvSpPr>
        <p:spPr bwMode="auto">
          <a:xfrm>
            <a:off x="179388" y="3267075"/>
            <a:ext cx="8856662" cy="1477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The values of </a:t>
            </a:r>
            <a:r>
              <a:rPr lang="en-US" altLang="zh-TW" sz="1800" b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a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 are chosen in a highly domain-specific way.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For values of </a:t>
            </a:r>
            <a:r>
              <a:rPr lang="en-US" altLang="zh-TW" sz="1800" b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a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 &gt; 1, the “similarity” actually increases with greater distance to the target. (you can think Sim(t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, x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) as a utility function rather than as a similarity function)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982663" y="200025"/>
            <a:ext cx="3455987" cy="1477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price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  min=15, max=215, </a:t>
            </a:r>
            <a:r>
              <a:rPr lang="en-US" altLang="zh-TW" sz="1800" b="0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a</a:t>
            </a:r>
            <a:r>
              <a:rPr lang="en-US" altLang="zh-TW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=0.5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1800" b="0" dirty="0" err="1">
                <a:solidFill>
                  <a:schemeClr val="tx1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b="0" baseline="-25000" dirty="0" err="1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=100 x</a:t>
            </a:r>
            <a:r>
              <a:rPr lang="en-US" altLang="zh-TW" sz="1800" b="0" baseline="-25000" dirty="0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=120</a:t>
            </a:r>
          </a:p>
          <a:p>
            <a:pPr>
              <a:spcBef>
                <a:spcPct val="0"/>
              </a:spcBef>
              <a:buFontTx/>
              <a:buNone/>
            </a:pPr>
            <a:endParaRPr lang="zh-TW" altLang="en-US" sz="1800" b="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  <p:bldP spid="80903" grpId="0" animBg="1"/>
      <p:bldP spid="80905" grpId="0"/>
      <p:bldP spid="8090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4" t="22906" r="33890" b="8681"/>
          <a:stretch>
            <a:fillRect/>
          </a:stretch>
        </p:blipFill>
        <p:spPr>
          <a:xfrm>
            <a:off x="755650" y="692150"/>
            <a:ext cx="6575425" cy="5545138"/>
          </a:xfrm>
        </p:spPr>
      </p:pic>
      <p:pic>
        <p:nvPicPr>
          <p:cNvPr id="56323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916113"/>
            <a:ext cx="24971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文字方塊 7"/>
          <p:cNvSpPr txBox="1">
            <a:spLocks noChangeArrowheads="1"/>
          </p:cNvSpPr>
          <p:nvPr/>
        </p:nvSpPr>
        <p:spPr bwMode="auto">
          <a:xfrm>
            <a:off x="250825" y="6381750"/>
            <a:ext cx="2671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chemeClr val="tx1"/>
                </a:solidFill>
                <a:ea typeface="新細明體" panose="02020500000000000000" pitchFamily="18" charset="-120"/>
              </a:rPr>
              <a:t>Larger values are better</a:t>
            </a:r>
            <a:endParaRPr lang="zh-TW" altLang="en-US" sz="1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6325" name="圓角矩形 2"/>
          <p:cNvSpPr>
            <a:spLocks noChangeArrowheads="1"/>
          </p:cNvSpPr>
          <p:nvPr/>
        </p:nvSpPr>
        <p:spPr bwMode="auto">
          <a:xfrm>
            <a:off x="4787900" y="6021388"/>
            <a:ext cx="1368425" cy="215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03EED1-3BF3-412B-BF68-7C53DF1299BE}" type="slidenum">
              <a:rPr lang="en-US" altLang="zh-TW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2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553200" cy="6302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solidFill>
                  <a:srgbClr val="170981"/>
                </a:solidFill>
                <a:ea typeface="新細明體" panose="02020500000000000000" pitchFamily="18" charset="-120"/>
              </a:rPr>
              <a:t>Ordinal Variables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Order is important, e.g., rank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replace </a:t>
            </a:r>
            <a:r>
              <a:rPr lang="en-US" altLang="zh-TW" sz="2400" i="1">
                <a:ea typeface="新細明體" panose="02020500000000000000" pitchFamily="18" charset="-120"/>
              </a:rPr>
              <a:t>x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if</a:t>
            </a:r>
            <a:r>
              <a:rPr lang="en-US" altLang="zh-TW" sz="2400" baseline="-250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 by their rank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compute the similarity using methods for interval-scaled variables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356100" y="2636838"/>
          <a:ext cx="2209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7000" imgH="368300" progId="Equation.3">
                  <p:embed/>
                </p:oleObj>
              </mc:Choice>
              <mc:Fallback>
                <p:oleObj name="Equation" r:id="rId3" imgW="13970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36838"/>
                        <a:ext cx="2209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4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4F5DC0C-CA89-404D-89DA-447CF0675E46}" type="datetime4">
              <a:rPr lang="zh-TW" altLang="en-US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111年10月23日星期日</a:t>
            </a:fld>
            <a:endParaRPr lang="en-US" altLang="zh-TW" sz="120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9395" name="投影片編號版面配置區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9750" y="6245225"/>
            <a:ext cx="4464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3077EC-C50C-4D7D-9F78-46BD3A847CF6}" type="slidenum">
              <a:rPr lang="zh-TW" altLang="en-US" sz="1200" b="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200" b="0">
              <a:solidFill>
                <a:schemeClr val="tx1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750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077200" cy="51054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M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f</a:t>
            </a:r>
            <a:r>
              <a:rPr lang="en-US" altLang="zh-TW" sz="2400" dirty="0">
                <a:ea typeface="新細明體" panose="02020500000000000000" pitchFamily="18" charset="-120"/>
              </a:rPr>
              <a:t>=3</a:t>
            </a:r>
          </a:p>
          <a:p>
            <a:pPr lvl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fair-&gt;1, good-&gt;2, excellent-&gt;3</a:t>
            </a:r>
          </a:p>
          <a:p>
            <a:pPr lvl="1"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Sim(</a:t>
            </a:r>
            <a:r>
              <a:rPr lang="en-US" altLang="zh-TW" sz="2400" dirty="0" err="1">
                <a:ea typeface="新細明體" panose="02020500000000000000" pitchFamily="18" charset="-120"/>
              </a:rPr>
              <a:t>fair,good</a:t>
            </a:r>
            <a:r>
              <a:rPr lang="en-US" altLang="zh-TW" sz="2400" dirty="0">
                <a:ea typeface="新細明體" panose="02020500000000000000" pitchFamily="18" charset="-120"/>
              </a:rPr>
              <a:t>)=1-(|1-2|/(3-1))=1-1/2</a:t>
            </a:r>
          </a:p>
        </p:txBody>
      </p:sp>
      <p:graphicFrame>
        <p:nvGraphicFramePr>
          <p:cNvPr id="59398" name="物件 3"/>
          <p:cNvGraphicFramePr>
            <a:graphicFrameLocks noChangeAspect="1"/>
          </p:cNvGraphicFramePr>
          <p:nvPr/>
        </p:nvGraphicFramePr>
        <p:xfrm>
          <a:off x="1116013" y="3789363"/>
          <a:ext cx="36909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701800" imgH="431800" progId="Equation.3">
                  <p:embed/>
                </p:oleObj>
              </mc:Choice>
              <mc:Fallback>
                <p:oleObj name="方程式" r:id="rId2" imgW="1701800" imgH="431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36909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Basic I/O Relationship</a:t>
            </a:r>
          </a:p>
        </p:txBody>
      </p:sp>
      <p:grpSp>
        <p:nvGrpSpPr>
          <p:cNvPr id="21507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1518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0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8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1516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7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9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21514" name="Grafik 21" descr="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5" name="Grafik 22" descr="PMarrow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0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t>Knowledge-based: "Tell me what fits based on my needs"</a:t>
            </a:r>
          </a:p>
        </p:txBody>
      </p:sp>
      <p:grpSp>
        <p:nvGrpSpPr>
          <p:cNvPr id="21511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21512" name="Grafik 25" descr="K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Grafik 26" descr="KMarrow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Case-based recommender systems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371600"/>
            <a:ext cx="8229600" cy="2405063"/>
          </a:xfrm>
        </p:spPr>
        <p:txBody>
          <a:bodyPr/>
          <a:lstStyle/>
          <a:p>
            <a:r>
              <a:rPr lang="en-IE" altLang="zh-TW" sz="1800">
                <a:ea typeface="新細明體" panose="02020500000000000000" pitchFamily="18" charset="-120"/>
              </a:rPr>
              <a:t>Items are retrieved using similarity measures</a:t>
            </a:r>
          </a:p>
          <a:p>
            <a:r>
              <a:rPr lang="en-IE" altLang="zh-TW" sz="1800">
                <a:ea typeface="新細明體" panose="02020500000000000000" pitchFamily="18" charset="-120"/>
              </a:rPr>
              <a:t>similarity </a:t>
            </a:r>
          </a:p>
          <a:p>
            <a:endParaRPr lang="en-IE" altLang="zh-TW" sz="1800">
              <a:ea typeface="新細明體" panose="02020500000000000000" pitchFamily="18" charset="-120"/>
            </a:endParaRPr>
          </a:p>
          <a:p>
            <a:endParaRPr lang="en-IE" altLang="zh-TW" sz="1800">
              <a:ea typeface="新細明體" panose="02020500000000000000" pitchFamily="18" charset="-120"/>
            </a:endParaRPr>
          </a:p>
          <a:p>
            <a:pPr lvl="1">
              <a:buFontTx/>
              <a:buNone/>
            </a:pPr>
            <a:endParaRPr lang="en-IE" altLang="zh-TW">
              <a:ea typeface="新細明體" panose="02020500000000000000" pitchFamily="18" charset="-120"/>
            </a:endParaRPr>
          </a:p>
        </p:txBody>
      </p:sp>
      <p:pic>
        <p:nvPicPr>
          <p:cNvPr id="61444" name="Picture 1" descr="C:\Dokumente und Einstellungen\Mouzhi Ge\Anwendungsdaten\Tencent\Users\7204866\QQ\WinTemp\RichOle\4E0`~KKIL~@%VB}T~SGOGU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14550"/>
            <a:ext cx="52562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1150" y="3857625"/>
          <a:ext cx="7645400" cy="1565412"/>
        </p:xfrm>
        <a:graphic>
          <a:graphicData uri="http://schemas.openxmlformats.org/drawingml/2006/table">
            <a:tbl>
              <a:tblPr/>
              <a:tblGrid>
                <a:gridCol w="955675">
                  <a:extLst>
                    <a:ext uri="{9D8B030D-6E8A-4147-A177-3AD203B41FA5}">
                      <a16:colId xmlns:a16="http://schemas.microsoft.com/office/drawing/2014/main" val="198562128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37009141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91107718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3944252598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338776997"/>
                    </a:ext>
                  </a:extLst>
                </a:gridCol>
              </a:tblGrid>
              <a:tr h="822767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zh-TW" alt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１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(Sym)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(Sym)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(Asym,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the larger the beter, 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panose="05050102010706020507" pitchFamily="18" charset="2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=0.5)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(sym)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535369"/>
                  </a:ext>
                </a:extLst>
              </a:tr>
              <a:tr h="371254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70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51918"/>
                  </a:ext>
                </a:extLst>
              </a:tr>
              <a:tr h="371254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80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100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6073"/>
                  </a:ext>
                </a:extLst>
              </a:tr>
            </a:tbl>
          </a:graphicData>
        </a:graphic>
      </p:graphicFrame>
      <p:sp>
        <p:nvSpPr>
          <p:cNvPr id="61471" name="文字方塊 2"/>
          <p:cNvSpPr txBox="1">
            <a:spLocks noChangeArrowheads="1"/>
          </p:cNvSpPr>
          <p:nvPr/>
        </p:nvSpPr>
        <p:spPr bwMode="auto">
          <a:xfrm>
            <a:off x="385763" y="3055938"/>
            <a:ext cx="4319587" cy="6461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Min=10, max=110,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w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=0.3, w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=0.2,w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=0.4,w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=0.1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1472" name="文字方塊 4"/>
          <p:cNvSpPr txBox="1">
            <a:spLocks noChangeArrowheads="1"/>
          </p:cNvSpPr>
          <p:nvPr/>
        </p:nvSpPr>
        <p:spPr bwMode="auto">
          <a:xfrm>
            <a:off x="2268538" y="5483225"/>
            <a:ext cx="1366837" cy="58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>
                <a:solidFill>
                  <a:schemeClr val="tx1"/>
                </a:solidFill>
                <a:ea typeface="新細明體" panose="02020500000000000000" pitchFamily="18" charset="-120"/>
              </a:rPr>
              <a:t>1-(10/100)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>
                <a:solidFill>
                  <a:schemeClr val="tx1"/>
                </a:solidFill>
                <a:ea typeface="新細明體" panose="02020500000000000000" pitchFamily="18" charset="-120"/>
              </a:rPr>
              <a:t>=0.9</a:t>
            </a:r>
            <a:endParaRPr lang="zh-TW" altLang="en-US" sz="16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1473" name="文字方塊 9"/>
          <p:cNvSpPr txBox="1">
            <a:spLocks noChangeArrowheads="1"/>
          </p:cNvSpPr>
          <p:nvPr/>
        </p:nvSpPr>
        <p:spPr bwMode="auto">
          <a:xfrm>
            <a:off x="3924300" y="5489575"/>
            <a:ext cx="2871788" cy="58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>
                <a:solidFill>
                  <a:schemeClr val="tx1"/>
                </a:solidFill>
                <a:ea typeface="新細明體" panose="02020500000000000000" pitchFamily="18" charset="-120"/>
              </a:rPr>
              <a:t>1-(10/100)+0.5*(10/100)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>
                <a:solidFill>
                  <a:schemeClr val="tx1"/>
                </a:solidFill>
                <a:ea typeface="新細明體" panose="02020500000000000000" pitchFamily="18" charset="-120"/>
              </a:rPr>
              <a:t>=0.95</a:t>
            </a:r>
            <a:endParaRPr lang="zh-TW" altLang="en-US" sz="16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1474" name="文字方塊 10"/>
          <p:cNvSpPr txBox="1">
            <a:spLocks noChangeArrowheads="1"/>
          </p:cNvSpPr>
          <p:nvPr/>
        </p:nvSpPr>
        <p:spPr bwMode="auto">
          <a:xfrm>
            <a:off x="6948488" y="5503863"/>
            <a:ext cx="1368425" cy="585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>
                <a:solidFill>
                  <a:schemeClr val="tx1"/>
                </a:solidFill>
                <a:ea typeface="新細明體" panose="02020500000000000000" pitchFamily="18" charset="-120"/>
              </a:rPr>
              <a:t>1-(60/100)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>
                <a:solidFill>
                  <a:schemeClr val="tx1"/>
                </a:solidFill>
                <a:ea typeface="新細明體" panose="02020500000000000000" pitchFamily="18" charset="-120"/>
              </a:rPr>
              <a:t>=0.4</a:t>
            </a:r>
            <a:endParaRPr lang="zh-TW" altLang="en-US" sz="16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1475" name="文字方塊 5"/>
          <p:cNvSpPr txBox="1">
            <a:spLocks noChangeArrowheads="1"/>
          </p:cNvSpPr>
          <p:nvPr/>
        </p:nvSpPr>
        <p:spPr bwMode="auto">
          <a:xfrm>
            <a:off x="433388" y="6308725"/>
            <a:ext cx="5507037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(0.2*0.9+0.4*0.95+0.1*0.4)/(0.2+0.4+0.1)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Practice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371600"/>
            <a:ext cx="8229600" cy="2405063"/>
          </a:xfrm>
        </p:spPr>
        <p:txBody>
          <a:bodyPr/>
          <a:lstStyle/>
          <a:p>
            <a:r>
              <a:rPr lang="en-IE" altLang="zh-TW" sz="1800">
                <a:ea typeface="新細明體" panose="02020500000000000000" pitchFamily="18" charset="-120"/>
              </a:rPr>
              <a:t>Items are retrieved using similarity measures</a:t>
            </a:r>
          </a:p>
          <a:p>
            <a:r>
              <a:rPr lang="en-IE" altLang="zh-TW" sz="1800">
                <a:ea typeface="新細明體" panose="02020500000000000000" pitchFamily="18" charset="-120"/>
              </a:rPr>
              <a:t>similarity </a:t>
            </a:r>
          </a:p>
          <a:p>
            <a:endParaRPr lang="en-IE" altLang="zh-TW" sz="1800">
              <a:ea typeface="新細明體" panose="02020500000000000000" pitchFamily="18" charset="-120"/>
            </a:endParaRPr>
          </a:p>
          <a:p>
            <a:endParaRPr lang="en-IE" altLang="zh-TW" sz="1800">
              <a:ea typeface="新細明體" panose="02020500000000000000" pitchFamily="18" charset="-120"/>
            </a:endParaRPr>
          </a:p>
          <a:p>
            <a:pPr lvl="1">
              <a:buFontTx/>
              <a:buNone/>
            </a:pPr>
            <a:endParaRPr lang="en-IE" altLang="zh-TW">
              <a:ea typeface="新細明體" panose="02020500000000000000" pitchFamily="18" charset="-120"/>
            </a:endParaRPr>
          </a:p>
        </p:txBody>
      </p:sp>
      <p:pic>
        <p:nvPicPr>
          <p:cNvPr id="63492" name="Picture 1" descr="C:\Dokumente und Einstellungen\Mouzhi Ge\Anwendungsdaten\Tencent\Users\7204866\QQ\WinTemp\RichOle\4E0`~KKIL~@%VB}T~SGOGU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14550"/>
            <a:ext cx="52562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1150" y="3857625"/>
          <a:ext cx="8509000" cy="1565412"/>
        </p:xfrm>
        <a:graphic>
          <a:graphicData uri="http://schemas.openxmlformats.org/drawingml/2006/table">
            <a:tbl>
              <a:tblPr/>
              <a:tblGrid>
                <a:gridCol w="1065213">
                  <a:extLst>
                    <a:ext uri="{9D8B030D-6E8A-4147-A177-3AD203B41FA5}">
                      <a16:colId xmlns:a16="http://schemas.microsoft.com/office/drawing/2014/main" val="2997054912"/>
                    </a:ext>
                  </a:extLst>
                </a:gridCol>
                <a:gridCol w="1522412">
                  <a:extLst>
                    <a:ext uri="{9D8B030D-6E8A-4147-A177-3AD203B41FA5}">
                      <a16:colId xmlns:a16="http://schemas.microsoft.com/office/drawing/2014/main" val="1230229483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1049900894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4012564428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597593637"/>
                    </a:ext>
                  </a:extLst>
                </a:gridCol>
              </a:tblGrid>
              <a:tr h="822767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zh-TW" alt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１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(Sym)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(Sym)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(Asym,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the larger the beter, 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panose="05050102010706020507" pitchFamily="18" charset="2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=0.5)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Asym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The smaller the better,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panose="05050102010706020507" pitchFamily="18" charset="2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=0.4)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7655"/>
                  </a:ext>
                </a:extLst>
              </a:tr>
              <a:tr h="371254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70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44957"/>
                  </a:ext>
                </a:extLst>
              </a:tr>
              <a:tr h="371254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80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100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99216"/>
                  </a:ext>
                </a:extLst>
              </a:tr>
            </a:tbl>
          </a:graphicData>
        </a:graphic>
      </p:graphicFrame>
      <p:sp>
        <p:nvSpPr>
          <p:cNvPr id="63519" name="文字方塊 2"/>
          <p:cNvSpPr txBox="1">
            <a:spLocks noChangeArrowheads="1"/>
          </p:cNvSpPr>
          <p:nvPr/>
        </p:nvSpPr>
        <p:spPr bwMode="auto">
          <a:xfrm>
            <a:off x="385763" y="3055938"/>
            <a:ext cx="4319587" cy="6461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Min=10, max=210,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w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=0.3, w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=0.1,w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=0.4,w</a:t>
            </a:r>
            <a:r>
              <a:rPr lang="en-US" altLang="zh-TW" sz="1800" b="0" baseline="-25000">
                <a:solidFill>
                  <a:schemeClr val="tx1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=0.2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Case-based recommender systems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55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>
                <a:ea typeface="新細明體" panose="02020500000000000000" pitchFamily="18" charset="-120"/>
              </a:rPr>
              <a:t>The design of similarity functions is the determination of the relative importance of various attributes.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relative importance of the ith attributes is regulated by the parameter w</a:t>
            </a:r>
            <a:r>
              <a:rPr lang="en-US" altLang="zh-TW" baseline="-25000">
                <a:ea typeface="新細明體" panose="02020500000000000000" pitchFamily="18" charset="-120"/>
              </a:rPr>
              <a:t>i</a:t>
            </a:r>
          </a:p>
          <a:p>
            <a:r>
              <a:rPr lang="en-US" altLang="zh-TW" b="0">
                <a:ea typeface="新細明體" panose="02020500000000000000" pitchFamily="18" charset="-120"/>
              </a:rPr>
              <a:t>Define by domain experts</a:t>
            </a:r>
          </a:p>
          <a:p>
            <a:r>
              <a:rPr lang="en-US" altLang="zh-TW" b="0">
                <a:ea typeface="新細明體" panose="02020500000000000000" pitchFamily="18" charset="-120"/>
              </a:rPr>
              <a:t>To learn the values of w</a:t>
            </a:r>
            <a:r>
              <a:rPr lang="en-US" altLang="zh-TW" b="0" baseline="-25000">
                <a:ea typeface="新細明體" panose="02020500000000000000" pitchFamily="18" charset="-120"/>
              </a:rPr>
              <a:t>i</a:t>
            </a:r>
            <a:r>
              <a:rPr lang="en-US" altLang="zh-TW" b="0">
                <a:ea typeface="新細明體" panose="02020500000000000000" pitchFamily="18" charset="-120"/>
              </a:rPr>
              <a:t> with user feedback.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Pairs of target objects could be presented to users, and users might be asked to rate how similar these target objects are.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This feedback can be used in conjunction with a linear regression model to determine the value of w</a:t>
            </a:r>
            <a:r>
              <a:rPr lang="en-US" altLang="zh-TW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0125" y="2127250"/>
            <a:ext cx="1704975" cy="115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baseline="-25000">
                <a:solidFill>
                  <a:srgbClr val="FFFFFF"/>
                </a:solidFill>
                <a:ea typeface="新細明體" panose="02020500000000000000" pitchFamily="18" charset="-120"/>
              </a:rPr>
              <a:t>L</a:t>
            </a:r>
            <a:endParaRPr lang="zh-TW" altLang="en-US" baseline="-250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6563" name="文字方塊 4"/>
          <p:cNvSpPr txBox="1">
            <a:spLocks noChangeArrowheads="1"/>
          </p:cNvSpPr>
          <p:nvPr/>
        </p:nvSpPr>
        <p:spPr bwMode="auto">
          <a:xfrm>
            <a:off x="2576513" y="2463800"/>
            <a:ext cx="1019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n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6564" name="文字方塊 5"/>
          <p:cNvSpPr txBox="1">
            <a:spLocks noChangeArrowheads="1"/>
          </p:cNvSpPr>
          <p:nvPr/>
        </p:nvSpPr>
        <p:spPr bwMode="auto">
          <a:xfrm>
            <a:off x="3409950" y="1643063"/>
            <a:ext cx="2524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d dimensions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乘號 6"/>
          <p:cNvSpPr/>
          <p:nvPr/>
        </p:nvSpPr>
        <p:spPr>
          <a:xfrm>
            <a:off x="5511800" y="2652713"/>
            <a:ext cx="457200" cy="2952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圓角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2266" y="2041397"/>
            <a:ext cx="413951" cy="1303638"/>
          </a:xfrm>
          <a:prstGeom prst="roundRect">
            <a:avLst/>
          </a:prstGeom>
          <a:blipFill>
            <a:blip r:embed="rId2"/>
            <a:stretch>
              <a:fillRect l="-11111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6567" name="文字方塊 8"/>
          <p:cNvSpPr txBox="1">
            <a:spLocks noChangeArrowheads="1"/>
          </p:cNvSpPr>
          <p:nvPr/>
        </p:nvSpPr>
        <p:spPr bwMode="auto">
          <a:xfrm>
            <a:off x="7015163" y="2566988"/>
            <a:ext cx="447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d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16603" y="2573251"/>
            <a:ext cx="433132" cy="3693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圓角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69816" y="2001237"/>
            <a:ext cx="413951" cy="130363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6570" name="文字方塊 11"/>
          <p:cNvSpPr txBox="1">
            <a:spLocks noChangeArrowheads="1"/>
          </p:cNvSpPr>
          <p:nvPr/>
        </p:nvSpPr>
        <p:spPr bwMode="auto">
          <a:xfrm>
            <a:off x="212725" y="2359025"/>
            <a:ext cx="170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N pairs of similarity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6486525" y="1181100"/>
            <a:ext cx="20637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3" t="54059" r="40182" b="39853"/>
          <a:stretch>
            <a:fillRect/>
          </a:stretch>
        </p:blipFill>
        <p:spPr bwMode="auto">
          <a:xfrm>
            <a:off x="400050" y="4010025"/>
            <a:ext cx="4216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36006" y="3449130"/>
            <a:ext cx="2404205" cy="369332"/>
          </a:xfrm>
          <a:prstGeom prst="rect">
            <a:avLst/>
          </a:prstGeom>
          <a:blipFill>
            <a:blip r:embed="rId6"/>
            <a:stretch>
              <a:fillRect b="-1000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66910" r="45729" b="21190"/>
          <a:stretch>
            <a:fillRect/>
          </a:stretch>
        </p:blipFill>
        <p:spPr bwMode="auto">
          <a:xfrm>
            <a:off x="4954588" y="3717925"/>
            <a:ext cx="325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3" t="27209" r="45724" b="66457"/>
          <a:stretch>
            <a:fillRect/>
          </a:stretch>
        </p:blipFill>
        <p:spPr bwMode="auto">
          <a:xfrm>
            <a:off x="5245100" y="4979988"/>
            <a:ext cx="27844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>
                <a:ea typeface="新細明體" panose="02020500000000000000" pitchFamily="18" charset="-120"/>
              </a:rPr>
              <a:t>Incorporating Diversity in Similarity Computation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7587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As case-based systems use item attributes to retrieve similar products, they face many of the same challenges as content-based systems in returning diverse results.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  <p:sp>
        <p:nvSpPr>
          <p:cNvPr id="67589" name="文字方塊 1"/>
          <p:cNvSpPr txBox="1">
            <a:spLocks noChangeArrowheads="1"/>
          </p:cNvSpPr>
          <p:nvPr/>
        </p:nvSpPr>
        <p:spPr bwMode="auto">
          <a:xfrm>
            <a:off x="250825" y="3573463"/>
            <a:ext cx="7921625" cy="1476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zh-TW" b="0">
                <a:solidFill>
                  <a:schemeClr val="tx1"/>
                </a:solidFill>
                <a:ea typeface="新細明體" panose="02020500000000000000" pitchFamily="18" charset="-120"/>
              </a:rPr>
              <a:t>In many cases, the results returned by case-based systems are all very similar.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TW" b="0">
                <a:solidFill>
                  <a:schemeClr val="tx1"/>
                </a:solidFill>
                <a:ea typeface="新細明體" panose="02020500000000000000" pitchFamily="18" charset="-120"/>
              </a:rPr>
              <a:t>The problem with the lack of diversity is that if a user does not like the top-ranked result, she will often not like the other results, which are all very similar.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>
                <a:ea typeface="新細明體" panose="02020500000000000000" pitchFamily="18" charset="-120"/>
              </a:rPr>
              <a:t>Incorporating Diversity in Similarity Computation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8611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Bounded random selection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Consider a scenario where it is desired to retrieve the top-k results matching a particular case.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One possibility is to retrieve the top b · k results (for b &gt; 1) and then randomly select k items from this list.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However, such a strategy does not seem to work very well in practice.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>
                <a:ea typeface="新細明體" panose="02020500000000000000" pitchFamily="18" charset="-120"/>
              </a:rPr>
              <a:t>Incorporating Diversity in Similarity Computation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9635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Bounded greedy selection strategy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we start with the empty set R and incrementally build it by adding instances from the base set of b · k cases.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first step is to create a quality metric that combines similarity and diversity.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Assume without loss of generality that the similarity function f(X, Y ) always maps to a value in (0, 1).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  <p:graphicFrame>
        <p:nvGraphicFramePr>
          <p:cNvPr id="69637" name="物件 6"/>
          <p:cNvGraphicFramePr>
            <a:graphicFrameLocks noChangeAspect="1"/>
          </p:cNvGraphicFramePr>
          <p:nvPr/>
        </p:nvGraphicFramePr>
        <p:xfrm>
          <a:off x="1042988" y="4162425"/>
          <a:ext cx="2479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84300" imgH="241300" progId="Equation.3">
                  <p:embed/>
                </p:oleObj>
              </mc:Choice>
              <mc:Fallback>
                <p:oleObj name="方程式" r:id="rId2" imgW="1384300" imgH="2413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62425"/>
                        <a:ext cx="2479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物件 7"/>
          <p:cNvGraphicFramePr>
            <a:graphicFrameLocks noChangeAspect="1"/>
          </p:cNvGraphicFramePr>
          <p:nvPr/>
        </p:nvGraphicFramePr>
        <p:xfrm>
          <a:off x="971550" y="4924425"/>
          <a:ext cx="3162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65300" imgH="469900" progId="Equation.3">
                  <p:embed/>
                </p:oleObj>
              </mc:Choice>
              <mc:Fallback>
                <p:oleObj name="方程式" r:id="rId4" imgW="1765300" imgH="4699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24425"/>
                        <a:ext cx="31623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物件 8"/>
          <p:cNvGraphicFramePr>
            <a:graphicFrameLocks noChangeAspect="1"/>
          </p:cNvGraphicFramePr>
          <p:nvPr/>
        </p:nvGraphicFramePr>
        <p:xfrm>
          <a:off x="4859338" y="5013325"/>
          <a:ext cx="38893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133600" imgH="241300" progId="Equation.3">
                  <p:embed/>
                </p:oleObj>
              </mc:Choice>
              <mc:Fallback>
                <p:oleObj name="方程式" r:id="rId6" imgW="2133600" imgH="2413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013325"/>
                        <a:ext cx="38893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T</a:t>
            </a:r>
          </a:p>
          <a:p>
            <a:pPr marL="0" inden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Assume k=3, b=2</a:t>
            </a:r>
          </a:p>
          <a:p>
            <a:pPr marL="0" indent="0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sim</a:t>
            </a:r>
          </a:p>
          <a:p>
            <a:pPr marL="0" indent="0">
              <a:buFontTx/>
              <a:buNone/>
            </a:pP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quarter" idx="2"/>
          </p:nvPr>
        </p:nvGraphicFramePr>
        <p:xfrm>
          <a:off x="323850" y="3362325"/>
          <a:ext cx="1890713" cy="2228850"/>
        </p:xfrm>
        <a:graphic>
          <a:graphicData uri="http://schemas.openxmlformats.org/drawingml/2006/table">
            <a:tbl>
              <a:tblPr/>
              <a:tblGrid>
                <a:gridCol w="820738">
                  <a:extLst>
                    <a:ext uri="{9D8B030D-6E8A-4147-A177-3AD203B41FA5}">
                      <a16:colId xmlns:a16="http://schemas.microsoft.com/office/drawing/2014/main" val="1177756898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8399844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917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2389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30184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5665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580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857889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7"/>
          <p:cNvGraphicFramePr>
            <a:graphicFrameLocks noGrp="1"/>
          </p:cNvGraphicFramePr>
          <p:nvPr>
            <p:ph sz="quarter" idx="3"/>
          </p:nvPr>
        </p:nvGraphicFramePr>
        <p:xfrm>
          <a:off x="3419475" y="3176588"/>
          <a:ext cx="4475163" cy="2600325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391384208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142875889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61528763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429439906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376583759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4568696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326260304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8483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0595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949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971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732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4528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539203"/>
                  </a:ext>
                </a:extLst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3635375" y="2638425"/>
            <a:ext cx="1512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D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168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4745038"/>
            <a:ext cx="4038600" cy="1381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R={X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}</a:t>
            </a:r>
          </a:p>
          <a:p>
            <a:pPr marL="0" indent="0">
              <a:buFontTx/>
              <a:buNone/>
            </a:pP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quarter" idx="2"/>
          </p:nvPr>
        </p:nvGraphicFramePr>
        <p:xfrm>
          <a:off x="274638" y="1989138"/>
          <a:ext cx="1890712" cy="222885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3558035509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71216016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2164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7267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0265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8572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49168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7763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7"/>
          <p:cNvGraphicFramePr>
            <a:graphicFrameLocks noGrp="1"/>
          </p:cNvGraphicFramePr>
          <p:nvPr>
            <p:ph sz="quarter" idx="3"/>
          </p:nvPr>
        </p:nvGraphicFramePr>
        <p:xfrm>
          <a:off x="3276600" y="1997075"/>
          <a:ext cx="4473575" cy="2600325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59833933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3111225572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544781589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98401837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128671736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15502805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130805482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2663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749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86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7020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3651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3533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20029"/>
                  </a:ext>
                </a:extLst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  <p:sp>
        <p:nvSpPr>
          <p:cNvPr id="71774" name="文字方塊 8"/>
          <p:cNvSpPr txBox="1">
            <a:spLocks noChangeArrowheads="1"/>
          </p:cNvSpPr>
          <p:nvPr/>
        </p:nvSpPr>
        <p:spPr bwMode="auto">
          <a:xfrm>
            <a:off x="3419475" y="1474788"/>
            <a:ext cx="1512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D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1775" name="文字方塊 9"/>
          <p:cNvSpPr txBox="1">
            <a:spLocks noChangeArrowheads="1"/>
          </p:cNvSpPr>
          <p:nvPr/>
        </p:nvSpPr>
        <p:spPr bwMode="auto">
          <a:xfrm>
            <a:off x="395288" y="1543050"/>
            <a:ext cx="1512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sim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圓角矩形 3"/>
          <p:cNvSpPr>
            <a:spLocks noChangeArrowheads="1"/>
          </p:cNvSpPr>
          <p:nvPr/>
        </p:nvSpPr>
        <p:spPr bwMode="auto">
          <a:xfrm>
            <a:off x="3924300" y="2781300"/>
            <a:ext cx="503238" cy="18113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2707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4745038"/>
            <a:ext cx="4038600" cy="1381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R={X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, X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}</a:t>
            </a:r>
          </a:p>
          <a:p>
            <a:pPr marL="0" indent="0">
              <a:buFontTx/>
              <a:buNone/>
            </a:pP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quarter" idx="2"/>
          </p:nvPr>
        </p:nvGraphicFramePr>
        <p:xfrm>
          <a:off x="274638" y="1989138"/>
          <a:ext cx="1890712" cy="222885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3220229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351190968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751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99749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427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25782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0779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346512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7"/>
          <p:cNvGraphicFramePr>
            <a:graphicFrameLocks noGrp="1"/>
          </p:cNvGraphicFramePr>
          <p:nvPr>
            <p:ph sz="quarter" idx="3"/>
          </p:nvPr>
        </p:nvGraphicFramePr>
        <p:xfrm>
          <a:off x="3276600" y="1997075"/>
          <a:ext cx="4473575" cy="2600325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241780158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174912773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26426697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90112999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400081877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132644477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181077973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93907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8212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7317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8396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86748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706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24992"/>
                  </a:ext>
                </a:extLst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  <p:sp>
        <p:nvSpPr>
          <p:cNvPr id="72798" name="文字方塊 8"/>
          <p:cNvSpPr txBox="1">
            <a:spLocks noChangeArrowheads="1"/>
          </p:cNvSpPr>
          <p:nvPr/>
        </p:nvSpPr>
        <p:spPr bwMode="auto">
          <a:xfrm>
            <a:off x="3419475" y="1474788"/>
            <a:ext cx="1512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D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2799" name="文字方塊 9"/>
          <p:cNvSpPr txBox="1">
            <a:spLocks noChangeArrowheads="1"/>
          </p:cNvSpPr>
          <p:nvPr/>
        </p:nvSpPr>
        <p:spPr bwMode="auto">
          <a:xfrm>
            <a:off x="395288" y="1543050"/>
            <a:ext cx="1512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sim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圓角矩形 3"/>
          <p:cNvSpPr>
            <a:spLocks noChangeArrowheads="1"/>
          </p:cNvSpPr>
          <p:nvPr/>
        </p:nvSpPr>
        <p:spPr bwMode="auto">
          <a:xfrm>
            <a:off x="3924300" y="3141663"/>
            <a:ext cx="1295400" cy="14509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Why do we need knowledge-based recommendation?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Products with low number of available ratings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Time span plays an important role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five-year-old ratings for computers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user lifestyle or family situation changes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Customers want to define their requirements explicitly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"the color of the car should be black"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185988"/>
            <a:ext cx="22320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181225"/>
            <a:ext cx="208915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3731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4745038"/>
            <a:ext cx="4038600" cy="1381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R={X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, X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, X</a:t>
            </a:r>
            <a:r>
              <a:rPr lang="en-US" altLang="zh-TW" baseline="-25000">
                <a:ea typeface="新細明體" panose="02020500000000000000" pitchFamily="18" charset="-120"/>
              </a:rPr>
              <a:t>5</a:t>
            </a:r>
            <a:r>
              <a:rPr lang="en-US" altLang="zh-TW">
                <a:ea typeface="新細明體" panose="02020500000000000000" pitchFamily="18" charset="-120"/>
              </a:rPr>
              <a:t>}</a:t>
            </a:r>
          </a:p>
          <a:p>
            <a:pPr marL="0" indent="0">
              <a:buFontTx/>
              <a:buNone/>
            </a:pP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quarter" idx="2"/>
          </p:nvPr>
        </p:nvGraphicFramePr>
        <p:xfrm>
          <a:off x="274638" y="1989138"/>
          <a:ext cx="1890712" cy="222885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360981614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190828973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3548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6959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559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61771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320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7042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7"/>
          <p:cNvGraphicFramePr>
            <a:graphicFrameLocks noGrp="1"/>
          </p:cNvGraphicFramePr>
          <p:nvPr>
            <p:ph sz="quarter" idx="3"/>
          </p:nvPr>
        </p:nvGraphicFramePr>
        <p:xfrm>
          <a:off x="3276600" y="1997075"/>
          <a:ext cx="4473575" cy="2600325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37401771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42719595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2063079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51889754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734013958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6143747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16297155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1710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12756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795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4115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20163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407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34378"/>
                  </a:ext>
                </a:extLst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  <p:sp>
        <p:nvSpPr>
          <p:cNvPr id="73822" name="文字方塊 8"/>
          <p:cNvSpPr txBox="1">
            <a:spLocks noChangeArrowheads="1"/>
          </p:cNvSpPr>
          <p:nvPr/>
        </p:nvSpPr>
        <p:spPr bwMode="auto">
          <a:xfrm>
            <a:off x="3419475" y="1474788"/>
            <a:ext cx="1512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D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3823" name="文字方塊 9"/>
          <p:cNvSpPr txBox="1">
            <a:spLocks noChangeArrowheads="1"/>
          </p:cNvSpPr>
          <p:nvPr/>
        </p:nvSpPr>
        <p:spPr bwMode="auto">
          <a:xfrm>
            <a:off x="395288" y="1543050"/>
            <a:ext cx="1512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ea typeface="新細明體" panose="02020500000000000000" pitchFamily="18" charset="-120"/>
              </a:rPr>
              <a:t>sim</a:t>
            </a:r>
            <a:endParaRPr lang="zh-TW" altLang="en-US" sz="1800" b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Summary</a:t>
            </a:r>
          </a:p>
        </p:txBody>
      </p:sp>
      <p:sp>
        <p:nvSpPr>
          <p:cNvPr id="74755" name="Inhaltsplatzhalter 2"/>
          <p:cNvSpPr>
            <a:spLocks noGrp="1"/>
          </p:cNvSpPr>
          <p:nvPr>
            <p:ph idx="1"/>
          </p:nvPr>
        </p:nvSpPr>
        <p:spPr>
          <a:xfrm>
            <a:off x="436563" y="1371600"/>
            <a:ext cx="8229600" cy="4525963"/>
          </a:xfrm>
        </p:spPr>
        <p:txBody>
          <a:bodyPr/>
          <a:lstStyle/>
          <a:p>
            <a:r>
              <a:rPr lang="en-US" altLang="zh-TW" sz="2400" b="0">
                <a:ea typeface="新細明體" panose="02020500000000000000" pitchFamily="18" charset="-120"/>
              </a:rPr>
              <a:t>Knowledge-based recommender systems are generally designed for domains in which the items are highly customized, and it is difficult for rating information to directly reflect greater preferences.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constraint-based</a:t>
            </a:r>
          </a:p>
          <a:p>
            <a:pPr lvl="2"/>
            <a:r>
              <a:rPr lang="en-US" altLang="zh-TW" sz="1800">
                <a:ea typeface="新細明體" panose="02020500000000000000" pitchFamily="18" charset="-120"/>
              </a:rPr>
              <a:t>Users specify their requirements, which are combined with domain-specific rules to provide recommendations. </a:t>
            </a:r>
          </a:p>
          <a:p>
            <a:pPr lvl="2"/>
            <a:r>
              <a:rPr lang="en-US" altLang="zh-TW" sz="1800">
                <a:ea typeface="新細明體" panose="02020500000000000000" pitchFamily="18" charset="-120"/>
              </a:rPr>
              <a:t>Users can add constraints or relax constraints depending on the size of the results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case-based</a:t>
            </a:r>
          </a:p>
          <a:p>
            <a:r>
              <a:rPr lang="en-US" altLang="zh-TW" sz="2400" b="0">
                <a:ea typeface="新細明體" panose="02020500000000000000" pitchFamily="18" charset="-120"/>
              </a:rPr>
              <a:t>They are usually effective at handling cold-start issues.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Knowledge-based recommender systems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Constraint-based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based on explicitly defined set of recommendation rules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fulfill recommendation rules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Case-based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based on different types of similarity measures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retrieve items that are similar to specified requirements</a:t>
            </a:r>
          </a:p>
          <a:p>
            <a:pPr lvl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Both approaches are similar in their </a:t>
            </a:r>
            <a:r>
              <a:rPr lang="en-US" altLang="zh-TW">
                <a:solidFill>
                  <a:srgbClr val="C00000"/>
                </a:solidFill>
                <a:ea typeface="新細明體" panose="02020500000000000000" pitchFamily="18" charset="-120"/>
              </a:rPr>
              <a:t>conversational</a:t>
            </a:r>
            <a:r>
              <a:rPr lang="en-US" altLang="zh-TW">
                <a:ea typeface="新細明體" panose="02020500000000000000" pitchFamily="18" charset="-120"/>
              </a:rPr>
              <a:t> recommendation process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users specify the requirements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systems try to identify solutions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if no solution can be found, users change requirements 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Knowledge-based recommender systems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27651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413" y="2825750"/>
            <a:ext cx="4178300" cy="2014538"/>
          </a:xfrm>
        </p:spPr>
      </p:pic>
      <p:pic>
        <p:nvPicPr>
          <p:cNvPr id="2765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2527300"/>
            <a:ext cx="4186237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830388" y="2825750"/>
            <a:ext cx="1243012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457950" y="2535238"/>
            <a:ext cx="773113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Knowledge-based recommender systems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新細明體" panose="02020500000000000000" pitchFamily="18" charset="-120"/>
              </a:rPr>
              <a:t>It is noteworthy that most forms of knowledge-based recommender systems depend heavily on the descriptions of the items in the form of relational attributes.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2867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12762" r="1511"/>
          <a:stretch>
            <a:fillRect/>
          </a:stretch>
        </p:blipFill>
        <p:spPr bwMode="auto">
          <a:xfrm>
            <a:off x="1258888" y="3573463"/>
            <a:ext cx="7056437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Constraint-based recommender systems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29699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0" t="16542" r="26730" b="5499"/>
          <a:stretch>
            <a:fillRect/>
          </a:stretch>
        </p:blipFill>
        <p:spPr>
          <a:xfrm>
            <a:off x="1258888" y="1268413"/>
            <a:ext cx="6111875" cy="4537075"/>
          </a:xfr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Case-based recommender systems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39939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t="18134" r="29414" b="7091"/>
          <a:stretch>
            <a:fillRect/>
          </a:stretch>
        </p:blipFill>
        <p:spPr>
          <a:xfrm>
            <a:off x="539750" y="1371600"/>
            <a:ext cx="5700713" cy="4392613"/>
          </a:xfrm>
        </p:spPr>
      </p:pic>
      <p:pic>
        <p:nvPicPr>
          <p:cNvPr id="39940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178175"/>
            <a:ext cx="359568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Case-based recommender systems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zh-TW" sz="1800">
                <a:ea typeface="新細明體" panose="02020500000000000000" pitchFamily="18" charset="-120"/>
              </a:rPr>
              <a:t>Items are retrieved using similarity measures</a:t>
            </a:r>
          </a:p>
          <a:p>
            <a:r>
              <a:rPr lang="en-IE" altLang="zh-TW" sz="1800">
                <a:ea typeface="新細明體" panose="02020500000000000000" pitchFamily="18" charset="-120"/>
              </a:rPr>
              <a:t>Similarity </a:t>
            </a:r>
          </a:p>
          <a:p>
            <a:endParaRPr lang="en-IE" altLang="zh-TW" sz="1800">
              <a:ea typeface="新細明體" panose="02020500000000000000" pitchFamily="18" charset="-120"/>
            </a:endParaRPr>
          </a:p>
          <a:p>
            <a:endParaRPr lang="en-IE" altLang="zh-TW" sz="1800">
              <a:ea typeface="新細明體" panose="02020500000000000000" pitchFamily="18" charset="-120"/>
            </a:endParaRPr>
          </a:p>
          <a:p>
            <a:r>
              <a:rPr lang="de-AT" altLang="zh-TW">
                <a:ea typeface="新細明體" panose="02020500000000000000" pitchFamily="18" charset="-120"/>
              </a:rPr>
              <a:t>Def. </a:t>
            </a:r>
          </a:p>
          <a:p>
            <a:pPr lvl="1"/>
            <a:r>
              <a:rPr lang="en-IE" altLang="zh-TW">
                <a:ea typeface="新細明體" panose="02020500000000000000" pitchFamily="18" charset="-120"/>
              </a:rPr>
              <a:t>sim (p, r) expresses for each item attribute value φ</a:t>
            </a:r>
            <a:r>
              <a:rPr lang="en-IE" altLang="zh-TW" baseline="-25000">
                <a:ea typeface="新細明體" panose="02020500000000000000" pitchFamily="18" charset="-120"/>
              </a:rPr>
              <a:t>r</a:t>
            </a:r>
            <a:r>
              <a:rPr lang="en-IE" altLang="zh-TW">
                <a:ea typeface="新細明體" panose="02020500000000000000" pitchFamily="18" charset="-120"/>
              </a:rPr>
              <a:t> (p) its similarity to the customer requirement r ∈ REQ.</a:t>
            </a:r>
          </a:p>
          <a:p>
            <a:pPr lvl="1"/>
            <a:r>
              <a:rPr lang="en-IE" altLang="zh-TW">
                <a:ea typeface="新細明體" panose="02020500000000000000" pitchFamily="18" charset="-120"/>
              </a:rPr>
              <a:t>w</a:t>
            </a:r>
            <a:r>
              <a:rPr lang="en-IE" altLang="zh-TW" sz="1100">
                <a:ea typeface="新細明體" panose="02020500000000000000" pitchFamily="18" charset="-120"/>
              </a:rPr>
              <a:t>r</a:t>
            </a:r>
            <a:r>
              <a:rPr lang="en-IE" altLang="zh-TW">
                <a:ea typeface="新細明體" panose="02020500000000000000" pitchFamily="18" charset="-120"/>
              </a:rPr>
              <a:t> is the importance weight for requirement r</a:t>
            </a:r>
          </a:p>
          <a:p>
            <a:pPr lvl="1">
              <a:buFontTx/>
              <a:buNone/>
            </a:pPr>
            <a:endParaRPr lang="en-IE" altLang="zh-TW">
              <a:ea typeface="新細明體" panose="02020500000000000000" pitchFamily="18" charset="-120"/>
            </a:endParaRPr>
          </a:p>
        </p:txBody>
      </p:sp>
      <p:pic>
        <p:nvPicPr>
          <p:cNvPr id="40964" name="Picture 1" descr="C:\Dokumente und Einstellungen\Mouzhi Ge\Anwendungsdaten\Tencent\Users\7204866\QQ\WinTemp\RichOle\4E0`~KKIL~@%VB}T~SGOGU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492375"/>
            <a:ext cx="525621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428875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755</TotalTime>
  <Words>1627</Words>
  <Application>Microsoft Office PowerPoint</Application>
  <PresentationFormat>如螢幕大小 (4:3)</PresentationFormat>
  <Paragraphs>516</Paragraphs>
  <Slides>31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43" baseType="lpstr">
      <vt:lpstr>Arial</vt:lpstr>
      <vt:lpstr>Calibri</vt:lpstr>
      <vt:lpstr>Symbol</vt:lpstr>
      <vt:lpstr>Tahoma</vt:lpstr>
      <vt:lpstr>Times New Roman</vt:lpstr>
      <vt:lpstr>Verdana</vt:lpstr>
      <vt:lpstr>Wingdings</vt:lpstr>
      <vt:lpstr>17_habv</vt:lpstr>
      <vt:lpstr>Benutzerdefiniertes Design</vt:lpstr>
      <vt:lpstr>Document</vt:lpstr>
      <vt:lpstr>方程式</vt:lpstr>
      <vt:lpstr>Equation</vt:lpstr>
      <vt:lpstr>PowerPoint 簡報</vt:lpstr>
      <vt:lpstr>Basic I/O Relationship</vt:lpstr>
      <vt:lpstr>Why do we need knowledge-based recommendation?</vt:lpstr>
      <vt:lpstr>Knowledge-based recommender systems</vt:lpstr>
      <vt:lpstr>Knowledge-based recommender systems</vt:lpstr>
      <vt:lpstr>Knowledge-based recommender systems</vt:lpstr>
      <vt:lpstr>Constraint-based recommender systems</vt:lpstr>
      <vt:lpstr>Case-based recommender systems</vt:lpstr>
      <vt:lpstr>Case-based recommender systems</vt:lpstr>
      <vt:lpstr>Attributes</vt:lpstr>
      <vt:lpstr>Attribute Types </vt:lpstr>
      <vt:lpstr>Similarity and Dissimilarity</vt:lpstr>
      <vt:lpstr>PowerPoint 簡報</vt:lpstr>
      <vt:lpstr>Similarity between Binary Variables</vt:lpstr>
      <vt:lpstr>Numeric Attribute</vt:lpstr>
      <vt:lpstr>PowerPoint 簡報</vt:lpstr>
      <vt:lpstr>PowerPoint 簡報</vt:lpstr>
      <vt:lpstr>Ordinal Variables</vt:lpstr>
      <vt:lpstr>Example</vt:lpstr>
      <vt:lpstr>Case-based recommender systems</vt:lpstr>
      <vt:lpstr>Practice</vt:lpstr>
      <vt:lpstr>Case-based recommender systems</vt:lpstr>
      <vt:lpstr>PowerPoint 簡報</vt:lpstr>
      <vt:lpstr>Incorporating Diversity in Similarity Computation</vt:lpstr>
      <vt:lpstr>Incorporating Diversity in Similarity Computation</vt:lpstr>
      <vt:lpstr>Incorporating Diversity in Similarity Computation</vt:lpstr>
      <vt:lpstr>Example</vt:lpstr>
      <vt:lpstr>Example</vt:lpstr>
      <vt:lpstr>Example</vt:lpstr>
      <vt:lpstr>Example</vt:lpstr>
      <vt:lpstr>Summary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杜昉紜</cp:lastModifiedBy>
  <cp:revision>1205</cp:revision>
  <cp:lastPrinted>2012-01-06T11:38:33Z</cp:lastPrinted>
  <dcterms:created xsi:type="dcterms:W3CDTF">2006-04-22T09:23:14Z</dcterms:created>
  <dcterms:modified xsi:type="dcterms:W3CDTF">2022-10-23T02:56:43Z</dcterms:modified>
</cp:coreProperties>
</file>