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81B04-8F13-45EB-AFBD-B43C933C1C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10D8-555E-4DAF-8B62-78B5493E8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9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779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304C1-4AD8-4877-A903-A63D7A0CEEE4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7792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683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779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7422C5-A576-41E2-A0B6-917E9D747AD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7792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1240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779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EE51-4063-48FA-A3B4-4CB7649C1578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7792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7365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779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1A51E-0BEE-4E3B-BF93-FC94E979D5B4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7792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63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1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7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6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72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5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8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0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74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2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22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47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02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50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301DC-A9EC-4E66-A993-D8BD6D63CD8C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0587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B3953-472F-404B-A016-92930F511412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2268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7DC99-33C8-4644-B68A-DAE76DB4CFC4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00500"/>
            <a:ext cx="11277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DDED3-A1C5-47B6-A879-92143FDE1FC3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5432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6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9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00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54BF-9DF2-4DB1-B0CA-980F89C8D1BB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78AC-96EE-4ADA-8457-720124351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3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1096B1-AE7E-481C-9FB4-B039A4C8C430}" type="slidenum">
              <a:rPr lang="en-US" altLang="zh-TW">
                <a:solidFill>
                  <a:prstClr val="black"/>
                </a:solidFill>
                <a:ea typeface="新細明體" panose="02020500000000000000" pitchFamily="18" charset="-120"/>
              </a:rPr>
              <a:pPr eaLnBrk="1" hangingPunct="1"/>
              <a:t>1</a:t>
            </a:fld>
            <a:endParaRPr lang="en-US" altLang="zh-TW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5867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Bayes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Predicts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 err="1">
                <a:ea typeface="新細明體" charset="-120"/>
              </a:rPr>
              <a:t>|</a:t>
            </a:r>
            <a:r>
              <a:rPr lang="en-US" altLang="zh-TW" sz="2400" b="1" dirty="0" err="1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Practical difficulty: require initial knowledge of many probabilities, significant computational cost</a:t>
            </a: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473326" y="25146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6" y="25146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6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the Bayes Method with Binary Ratings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53108" y="1315616"/>
            <a:ext cx="4326869" cy="536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=-1|r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28387" t="22776" r="41699" b="50473"/>
          <a:stretch/>
        </p:blipFill>
        <p:spPr>
          <a:xfrm>
            <a:off x="6030119" y="1504054"/>
            <a:ext cx="4437762" cy="2232248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400256" y="5733256"/>
            <a:ext cx="1886744" cy="743744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baseline="-25000" dirty="0"/>
              <a:t>31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608168" y="270892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112224" y="2708920"/>
            <a:ext cx="172819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26374" y="198884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0.5*0.5*1*1*0.5=0.125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9368" y="5517233"/>
            <a:ext cx="431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0.5*(0/1)*(0/2)*(0/2)(0/2)=0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93916" y="4307223"/>
            <a:ext cx="853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P(r31=-1)*P(r32=1|r31=-1) *P(r33=1|r31=-1)* P(r34=-1|r31=1) P(r35=-1|r31=-1)</a:t>
            </a:r>
          </a:p>
        </p:txBody>
      </p:sp>
    </p:spTree>
    <p:extLst>
      <p:ext uri="{BB962C8B-B14F-4D97-AF65-F5344CB8AC3E}">
        <p14:creationId xmlns:p14="http://schemas.microsoft.com/office/powerpoint/2010/main" val="33448267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Smoothing to Avoid </a:t>
            </a:r>
            <a:r>
              <a:rPr lang="en-US" altLang="zh-TW" dirty="0" err="1">
                <a:ea typeface="ＭＳ Ｐゴシック" pitchFamily="34" charset="-128"/>
              </a:rPr>
              <a:t>Overfitting</a:t>
            </a:r>
            <a:endParaRPr lang="en-US" altLang="zh-TW" dirty="0">
              <a:ea typeface="ＭＳ Ｐゴシック" pitchFamily="34" charset="-128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104703" y="1268760"/>
            <a:ext cx="78508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A problem arises when the underlying ratings matrix is sparse and the number of observed ratings is small.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solidFill>
                  <a:prstClr val="black"/>
                </a:solidFill>
              </a:rPr>
              <a:t>Laplace smoothing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For example, let q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</a:rPr>
              <a:t> . . . </a:t>
            </a:r>
            <a:r>
              <a:rPr lang="en-US" altLang="zh-TW" sz="2000" dirty="0" err="1">
                <a:solidFill>
                  <a:prstClr val="black"/>
                </a:solidFill>
              </a:rPr>
              <a:t>q</a:t>
            </a:r>
            <a:r>
              <a:rPr lang="en-US" altLang="zh-TW" sz="2000" baseline="-25000" dirty="0" err="1">
                <a:solidFill>
                  <a:prstClr val="black"/>
                </a:solidFill>
              </a:rPr>
              <a:t>l</a:t>
            </a:r>
            <a:r>
              <a:rPr lang="en-US" altLang="zh-TW" sz="2000" dirty="0">
                <a:solidFill>
                  <a:prstClr val="black"/>
                </a:solidFill>
              </a:rPr>
              <a:t> be the number of users that have respectively specified the ratings, v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</a:rPr>
              <a:t> . . .</a:t>
            </a:r>
            <a:r>
              <a:rPr lang="en-US" altLang="zh-TW" sz="2000" dirty="0" err="1">
                <a:solidFill>
                  <a:prstClr val="black"/>
                </a:solidFill>
              </a:rPr>
              <a:t>v</a:t>
            </a:r>
            <a:r>
              <a:rPr lang="en-US" altLang="zh-TW" sz="2000" baseline="-25000" dirty="0" err="1">
                <a:solidFill>
                  <a:prstClr val="black"/>
                </a:solidFill>
              </a:rPr>
              <a:t>l</a:t>
            </a:r>
            <a:r>
              <a:rPr lang="en-US" altLang="zh-TW" sz="2000" dirty="0">
                <a:solidFill>
                  <a:prstClr val="black"/>
                </a:solidFill>
              </a:rPr>
              <a:t> for the </a:t>
            </a:r>
            <a:r>
              <a:rPr lang="en-US" altLang="zh-TW" sz="2000" dirty="0" err="1">
                <a:solidFill>
                  <a:prstClr val="black"/>
                </a:solidFill>
              </a:rPr>
              <a:t>jth</a:t>
            </a:r>
            <a:r>
              <a:rPr lang="en-US" altLang="zh-TW" sz="2000" dirty="0">
                <a:solidFill>
                  <a:prstClr val="black"/>
                </a:solidFill>
              </a:rPr>
              <a:t> item.</a:t>
            </a:r>
          </a:p>
          <a:p>
            <a:pPr marL="0" indent="0"/>
            <a:r>
              <a:rPr lang="en-US" altLang="zh-TW" sz="2000" dirty="0">
                <a:solidFill>
                  <a:prstClr val="black"/>
                </a:solidFill>
              </a:rPr>
              <a:t>    Laplacian smoothing (parameter α):</a:t>
            </a:r>
          </a:p>
          <a:p>
            <a:pPr marL="0" indent="0"/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3503712" y="3429000"/>
          <a:ext cx="3600400" cy="14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49080" imgH="622080" progId="Equation.3">
                  <p:embed/>
                </p:oleObj>
              </mc:Choice>
              <mc:Fallback>
                <p:oleObj name="方程式" r:id="rId2" imgW="1549080" imgH="622080" progId="Equation.3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03712" y="3429000"/>
                        <a:ext cx="3600400" cy="14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104703" y="5085185"/>
            <a:ext cx="7850832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value of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controls the level of smoothing.</a:t>
            </a:r>
          </a:p>
          <a:p>
            <a:pPr marL="342900" indent="-342900">
              <a:buFontTx/>
              <a:buChar char="-"/>
            </a:pP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Larger value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will lead to more smoothing, but the results will become insensitive to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148676247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the Bayes Method with Binary Ratings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28387" t="22776" r="41699" b="50473"/>
          <a:stretch/>
        </p:blipFill>
        <p:spPr>
          <a:xfrm>
            <a:off x="6030119" y="1504054"/>
            <a:ext cx="4437762" cy="223224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608168" y="270892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112224" y="2708920"/>
            <a:ext cx="172819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686036" y="2639222"/>
            <a:ext cx="8980655" cy="536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P(r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=1)*P(r</a:t>
            </a:r>
            <a:r>
              <a:rPr lang="en-US" altLang="zh-TW" sz="2400" baseline="-25000" dirty="0"/>
              <a:t>32</a:t>
            </a:r>
            <a:r>
              <a:rPr lang="en-US" altLang="zh-TW" sz="2400" dirty="0"/>
              <a:t>=1|r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 *P(r</a:t>
            </a:r>
            <a:r>
              <a:rPr lang="en-US" altLang="zh-TW" sz="2400" baseline="-25000" dirty="0"/>
              <a:t>33</a:t>
            </a:r>
            <a:r>
              <a:rPr lang="en-US" altLang="zh-TW" sz="2400" dirty="0"/>
              <a:t>=1|r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=1)* P(r</a:t>
            </a:r>
            <a:r>
              <a:rPr lang="en-US" altLang="zh-TW" sz="2400" baseline="-25000" dirty="0"/>
              <a:t>34</a:t>
            </a:r>
            <a:r>
              <a:rPr lang="en-US" altLang="zh-TW" sz="2400" dirty="0"/>
              <a:t>=-1|r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 P(r</a:t>
            </a:r>
            <a:r>
              <a:rPr lang="en-US" altLang="zh-TW" sz="2400" baseline="-25000" dirty="0"/>
              <a:t>35</a:t>
            </a:r>
            <a:r>
              <a:rPr lang="en-US" altLang="zh-TW" sz="2400" dirty="0"/>
              <a:t>=-1|r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</a:t>
            </a:r>
          </a:p>
          <a:p>
            <a:pPr marL="0" indent="0">
              <a:buNone/>
            </a:pPr>
            <a:r>
              <a:rPr lang="en-US" altLang="zh-TW" sz="2400" dirty="0"/>
              <a:t>(2/4)    *((1+1)/(2+2))*   ((1+1)/(1+2)*    ((2+1)/(2+2))*   ((2+1)/(2+2))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=-1|r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2644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458112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Possible rating (1,2,3)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893276" y="1417638"/>
          <a:ext cx="831752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18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291769591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58432127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79295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3071664" y="328498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3" y="846139"/>
            <a:ext cx="273734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37239" y="4083395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Possible rating (1,2,3)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893276" y="1417638"/>
          <a:ext cx="831752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18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291769591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58432127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79295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3071664" y="328498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3" y="846139"/>
            <a:ext cx="2737341" cy="3237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26386" y="5105174"/>
                <a:ext cx="2785438" cy="14143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TW" sz="24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4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86" y="5105174"/>
                <a:ext cx="2785438" cy="1414362"/>
              </a:xfrm>
              <a:prstGeom prst="rect">
                <a:avLst/>
              </a:prstGeom>
              <a:blipFill>
                <a:blip r:embed="rId4"/>
                <a:stretch>
                  <a:fillRect l="-3050" t="-29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4120" imgH="215640" progId="Equation.3">
                  <p:embed/>
                </p:oleObj>
              </mc:Choice>
              <mc:Fallback>
                <p:oleObj name="方程式" r:id="rId5" imgW="114120" imgH="215640" progId="Equation.3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45434" y="5134409"/>
                <a:ext cx="2901133" cy="13528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34" y="5134409"/>
                <a:ext cx="2901133" cy="1352806"/>
              </a:xfrm>
              <a:prstGeom prst="rect">
                <a:avLst/>
              </a:prstGeom>
              <a:blipFill>
                <a:blip r:embed="rId7"/>
                <a:stretch>
                  <a:fillRect l="-2929" t="-31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714541" y="5105174"/>
                <a:ext cx="2901133" cy="13528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41" y="5105174"/>
                <a:ext cx="2901133" cy="1352806"/>
              </a:xfrm>
              <a:prstGeom prst="rect">
                <a:avLst/>
              </a:prstGeom>
              <a:blipFill>
                <a:blip r:embed="rId8"/>
                <a:stretch>
                  <a:fillRect l="-3145" t="-31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6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5520" y="332657"/>
            <a:ext cx="8229600" cy="4958011"/>
          </a:xfrm>
        </p:spPr>
        <p:txBody>
          <a:bodyPr/>
          <a:lstStyle/>
          <a:p>
            <a:r>
              <a:rPr lang="en-US" altLang="zh-TW" dirty="0"/>
              <a:t>Rather than determining the rating that takes on the maximum probability, one can estimate the predicted value as the weighted average of all the ratings, where the weight of a rating is its probability.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650" t="48111" r="32344" b="23022"/>
          <a:stretch/>
        </p:blipFill>
        <p:spPr>
          <a:xfrm>
            <a:off x="2127261" y="2852936"/>
            <a:ext cx="7548839" cy="26642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99235" y="5661249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This approach is preferable when the granularity of the ratings distribution is greater.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458112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Possible rating (1,2,3)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893276" y="1417638"/>
          <a:ext cx="831752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18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2291769591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584321277"/>
                    </a:ext>
                  </a:extLst>
                </a:gridCol>
                <a:gridCol w="1188218">
                  <a:extLst>
                    <a:ext uri="{9D8B030D-6E8A-4147-A177-3AD203B41FA5}">
                      <a16:colId xmlns:a16="http://schemas.microsoft.com/office/drawing/2014/main" val="379295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3071664" y="328498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113431"/>
            <a:ext cx="2743438" cy="32372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35560" y="573325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(1*0.1 + </a:t>
            </a: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2*0.05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+3*0.04)/(0.1+0.05+0.04) = 1.68</a:t>
            </a:r>
            <a:endParaRPr lang="zh-TW" altLang="en-US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03192" y="685539"/>
                <a:ext cx="2785438" cy="14143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TW" sz="24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4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192" y="685539"/>
                <a:ext cx="2785438" cy="1414362"/>
              </a:xfrm>
              <a:prstGeom prst="rect">
                <a:avLst/>
              </a:prstGeom>
              <a:blipFill>
                <a:blip r:embed="rId3"/>
                <a:stretch>
                  <a:fillRect l="-3050" t="-29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762531" y="2419385"/>
                <a:ext cx="2901133" cy="13528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31" y="2419385"/>
                <a:ext cx="2901133" cy="1352806"/>
              </a:xfrm>
              <a:prstGeom prst="rect">
                <a:avLst/>
              </a:prstGeom>
              <a:blipFill>
                <a:blip r:embed="rId4"/>
                <a:stretch>
                  <a:fillRect l="-2929" t="-31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87498" y="4212772"/>
                <a:ext cx="2901133" cy="13528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zh-TW" alt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  <a:p>
                <a:endParaRPr lang="en-US" altLang="zh-TW" sz="2000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498" y="4212772"/>
                <a:ext cx="2901133" cy="1352806"/>
              </a:xfrm>
              <a:prstGeom prst="rect">
                <a:avLst/>
              </a:prstGeom>
              <a:blipFill>
                <a:blip r:embed="rId5"/>
                <a:stretch>
                  <a:fillRect l="-2929" t="-31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158448-CAF2-4534-A1B2-90ABDBF945C5}" type="slidenum">
              <a:rPr lang="en-US" altLang="zh-TW">
                <a:solidFill>
                  <a:prstClr val="black"/>
                </a:solidFill>
                <a:ea typeface="新細明體" panose="02020500000000000000" pitchFamily="18" charset="-120"/>
              </a:rPr>
              <a:pPr eaLnBrk="1" hangingPunct="1"/>
              <a:t>2</a:t>
            </a:fld>
            <a:endParaRPr lang="en-US" altLang="zh-TW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348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2200" y="4114801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1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0" y="5802314"/>
          <a:ext cx="2895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348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802314"/>
                        <a:ext cx="2895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62785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375E05-E79A-4FA6-AADB-FA1496490B9E}" type="slidenum">
              <a:rPr lang="en-US" altLang="zh-TW">
                <a:solidFill>
                  <a:prstClr val="black"/>
                </a:solidFill>
                <a:ea typeface="新細明體" panose="02020500000000000000" pitchFamily="18" charset="-120"/>
              </a:rPr>
              <a:pPr eaLnBrk="1" hangingPunct="1"/>
              <a:t>3</a:t>
            </a:fld>
            <a:endParaRPr lang="en-US" altLang="zh-TW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  <a:hlinkClick r:id="" action="ppaction://noaction"/>
              </a:rPr>
              <a:t>MLE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35845" name="Object 10"/>
          <p:cNvGraphicFramePr>
            <a:graphicFrameLocks noGrp="1"/>
          </p:cNvGraphicFramePr>
          <p:nvPr>
            <p:ph sz="quarter" idx="2"/>
          </p:nvPr>
        </p:nvGraphicFramePr>
        <p:xfrm>
          <a:off x="2999656" y="2204865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35845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204865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5085185"/>
            <a:ext cx="2895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22670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90D00C-306D-49CE-B4E5-920A6C28EFD2}" type="slidenum">
              <a:rPr lang="en-US" altLang="zh-TW">
                <a:solidFill>
                  <a:prstClr val="black"/>
                </a:solidFill>
                <a:ea typeface="新細明體" panose="02020500000000000000" pitchFamily="18" charset="-120"/>
              </a:rPr>
              <a:pPr eaLnBrk="1" hangingPunct="1"/>
              <a:t>4</a:t>
            </a:fld>
            <a:endParaRPr lang="en-US" altLang="zh-TW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631504" y="1268761"/>
            <a:ext cx="34290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dirty="0">
              <a:solidFill>
                <a:prstClr val="black"/>
              </a:solidFill>
              <a:latin typeface="Calibri" pitchFamily="34" charset="0"/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Data sample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X = (age &lt;=30,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err="1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Credit_rating</a:t>
            </a:r>
            <a:r>
              <a:rPr lang="en-US" altLang="zh-TW" sz="2400" dirty="0">
                <a:solidFill>
                  <a:prstClr val="black"/>
                </a:solidFill>
                <a:latin typeface="Calibri" pitchFamily="34" charset="0"/>
                <a:ea typeface="新細明體" charset="-120"/>
              </a:rPr>
              <a:t> = Fair)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572612"/>
            <a:ext cx="5508104" cy="466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31504" y="57332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( 9/14)*(2/9)*(4/9)*(6/9)*(6/9)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4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the Bayes Method with Binary Ratings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53107" y="1315616"/>
            <a:ext cx="8980655" cy="536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P(r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=1)*P(r</a:t>
            </a:r>
            <a:r>
              <a:rPr lang="en-US" altLang="zh-TW" sz="2400" baseline="-25000" dirty="0"/>
              <a:t>32</a:t>
            </a:r>
            <a:r>
              <a:rPr lang="en-US" altLang="zh-TW" sz="2400" dirty="0"/>
              <a:t>=1|r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 *P(r</a:t>
            </a:r>
            <a:r>
              <a:rPr lang="en-US" altLang="zh-TW" sz="2400" baseline="-25000" dirty="0"/>
              <a:t>33</a:t>
            </a:r>
            <a:r>
              <a:rPr lang="en-US" altLang="zh-TW" sz="2400" dirty="0"/>
              <a:t>=1|r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=1)* P(r</a:t>
            </a:r>
            <a:r>
              <a:rPr lang="en-US" altLang="zh-TW" sz="2400" baseline="-25000" dirty="0"/>
              <a:t>34</a:t>
            </a:r>
            <a:r>
              <a:rPr lang="en-US" altLang="zh-TW" sz="2400" dirty="0"/>
              <a:t>=-1|r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 P(r</a:t>
            </a:r>
            <a:r>
              <a:rPr lang="en-US" altLang="zh-TW" sz="2400" baseline="-25000" dirty="0"/>
              <a:t>35</a:t>
            </a:r>
            <a:r>
              <a:rPr lang="en-US" altLang="zh-TW" sz="2400" dirty="0"/>
              <a:t>=-1|r</a:t>
            </a:r>
            <a:r>
              <a:rPr lang="en-US" altLang="zh-TW" sz="2400" baseline="-25000" dirty="0"/>
              <a:t>31</a:t>
            </a:r>
            <a:r>
              <a:rPr lang="en-US" altLang="zh-TW" sz="2400" dirty="0"/>
              <a:t>=1)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=-1|r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28387" t="22776" r="41699" b="50473"/>
          <a:stretch/>
        </p:blipFill>
        <p:spPr>
          <a:xfrm>
            <a:off x="6096000" y="4077072"/>
            <a:ext cx="4437762" cy="2232248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648465" y="530120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080513" y="5301208"/>
            <a:ext cx="172819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46495" y="3881971"/>
            <a:ext cx="382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0.5*0.5*1*1*0.5=0.125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15" y="1293538"/>
            <a:ext cx="5512533" cy="8051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79698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 of the Bayes Method with Binary Ratings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53108" y="1315616"/>
            <a:ext cx="4326869" cy="536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P(r</a:t>
            </a:r>
            <a:r>
              <a:rPr lang="en-US" altLang="zh-TW" baseline="-25000" dirty="0"/>
              <a:t>31</a:t>
            </a:r>
            <a:r>
              <a:rPr lang="en-US" altLang="zh-TW" dirty="0"/>
              <a:t>=-1|r</a:t>
            </a:r>
            <a:r>
              <a:rPr lang="en-US" altLang="zh-TW" baseline="-25000" dirty="0"/>
              <a:t>32</a:t>
            </a:r>
            <a:r>
              <a:rPr lang="en-US" altLang="zh-TW" dirty="0"/>
              <a:t>,r</a:t>
            </a:r>
            <a:r>
              <a:rPr lang="en-US" altLang="zh-TW" baseline="-25000" dirty="0"/>
              <a:t>33</a:t>
            </a:r>
            <a:r>
              <a:rPr lang="en-US" altLang="zh-TW" dirty="0"/>
              <a:t>,r</a:t>
            </a:r>
            <a:r>
              <a:rPr lang="en-US" altLang="zh-TW" baseline="-25000" dirty="0"/>
              <a:t>34</a:t>
            </a:r>
            <a:r>
              <a:rPr lang="en-US" altLang="zh-TW" dirty="0"/>
              <a:t>,r</a:t>
            </a:r>
            <a:r>
              <a:rPr lang="en-US" altLang="zh-TW" baseline="-25000" dirty="0"/>
              <a:t>35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l="28387" t="22776" r="41699" b="50473"/>
          <a:stretch/>
        </p:blipFill>
        <p:spPr>
          <a:xfrm>
            <a:off x="6030119" y="1504054"/>
            <a:ext cx="4437762" cy="2232248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400256" y="5733256"/>
            <a:ext cx="1886744" cy="743744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baseline="-25000" dirty="0"/>
              <a:t>31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608168" y="270892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112224" y="2708920"/>
            <a:ext cx="172819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26374" y="198884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0.5*0.5*1*1*0.5=0.125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19368" y="5517233"/>
            <a:ext cx="4310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0.5*(0/1)*(0/2)*(0/2)(0/2)=0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93916" y="4307223"/>
            <a:ext cx="853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P(r31=-1)*P(r32=1|r31=-1) *P(r33=1|r31=-1)* P(r34=-1|r31=1) P(r35=-1|r31=-1)</a:t>
            </a:r>
          </a:p>
        </p:txBody>
      </p:sp>
    </p:spTree>
    <p:extLst>
      <p:ext uri="{BB962C8B-B14F-4D97-AF65-F5344CB8AC3E}">
        <p14:creationId xmlns:p14="http://schemas.microsoft.com/office/powerpoint/2010/main" val="5875819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458112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Possible rating (1,-1)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893276" y="1417638"/>
          <a:ext cx="78031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32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2291769591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3584321277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379295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3071664" y="328498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74496" y="1119947"/>
            <a:ext cx="2736304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8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1893276" y="1417638"/>
          <a:ext cx="78031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32">
                  <a:extLst>
                    <a:ext uri="{9D8B030D-6E8A-4147-A177-3AD203B41FA5}">
                      <a16:colId xmlns:a16="http://schemas.microsoft.com/office/drawing/2014/main" val="936657327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1245963948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1838570586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2157429124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2291769591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3584321277"/>
                    </a:ext>
                  </a:extLst>
                </a:gridCol>
                <a:gridCol w="1114732">
                  <a:extLst>
                    <a:ext uri="{9D8B030D-6E8A-4147-A177-3AD203B41FA5}">
                      <a16:colId xmlns:a16="http://schemas.microsoft.com/office/drawing/2014/main" val="379295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26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4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u6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?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5644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3071664" y="328498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74496" y="1119947"/>
            <a:ext cx="2736304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75520" y="4797152"/>
            <a:ext cx="316835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</a:t>
            </a:r>
          </a:p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(3/5)</a:t>
            </a:r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(1/2)</a:t>
            </a:r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(1/2)=0.15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96771" y="4764534"/>
            <a:ext cx="316835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-1</a:t>
            </a:r>
          </a:p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(2/5)</a:t>
            </a:r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(1/1)</a:t>
            </a:r>
            <a:r>
              <a:rPr lang="zh-TW" altLang="en-US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*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(1/2)=0.2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Smoothing to Avoid </a:t>
            </a:r>
            <a:r>
              <a:rPr lang="en-US" altLang="zh-TW" dirty="0" err="1">
                <a:ea typeface="ＭＳ Ｐゴシック" pitchFamily="34" charset="-128"/>
              </a:rPr>
              <a:t>Overfitting</a:t>
            </a:r>
            <a:endParaRPr lang="en-US" altLang="zh-TW" dirty="0">
              <a:ea typeface="ＭＳ Ｐゴシック" pitchFamily="34" charset="-128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104703" y="1268760"/>
            <a:ext cx="78508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A problem arises when the underlying ratings matrix is sparse and the number of observed ratings is small.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zh-TW" sz="2000" dirty="0">
                <a:solidFill>
                  <a:prstClr val="black"/>
                </a:solidFill>
              </a:rPr>
              <a:t>Laplace smoothing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For example, let q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</a:rPr>
              <a:t> . . . </a:t>
            </a:r>
            <a:r>
              <a:rPr lang="en-US" altLang="zh-TW" sz="2000" dirty="0" err="1">
                <a:solidFill>
                  <a:prstClr val="black"/>
                </a:solidFill>
              </a:rPr>
              <a:t>q</a:t>
            </a:r>
            <a:r>
              <a:rPr lang="en-US" altLang="zh-TW" sz="2000" baseline="-25000" dirty="0" err="1">
                <a:solidFill>
                  <a:prstClr val="black"/>
                </a:solidFill>
              </a:rPr>
              <a:t>l</a:t>
            </a:r>
            <a:r>
              <a:rPr lang="en-US" altLang="zh-TW" sz="2000" dirty="0">
                <a:solidFill>
                  <a:prstClr val="black"/>
                </a:solidFill>
              </a:rPr>
              <a:t> be the number of users that have respectively specified the ratings, v</a:t>
            </a:r>
            <a:r>
              <a:rPr lang="en-US" altLang="zh-TW" sz="2000" baseline="-25000" dirty="0">
                <a:solidFill>
                  <a:prstClr val="black"/>
                </a:solidFill>
              </a:rPr>
              <a:t>1</a:t>
            </a:r>
            <a:r>
              <a:rPr lang="en-US" altLang="zh-TW" sz="2000" dirty="0">
                <a:solidFill>
                  <a:prstClr val="black"/>
                </a:solidFill>
              </a:rPr>
              <a:t> . . .</a:t>
            </a:r>
            <a:r>
              <a:rPr lang="en-US" altLang="zh-TW" sz="2000" dirty="0" err="1">
                <a:solidFill>
                  <a:prstClr val="black"/>
                </a:solidFill>
              </a:rPr>
              <a:t>v</a:t>
            </a:r>
            <a:r>
              <a:rPr lang="en-US" altLang="zh-TW" sz="2000" baseline="-25000" dirty="0" err="1">
                <a:solidFill>
                  <a:prstClr val="black"/>
                </a:solidFill>
              </a:rPr>
              <a:t>l</a:t>
            </a:r>
            <a:r>
              <a:rPr lang="en-US" altLang="zh-TW" sz="2000" dirty="0">
                <a:solidFill>
                  <a:prstClr val="black"/>
                </a:solidFill>
              </a:rPr>
              <a:t> for the </a:t>
            </a:r>
            <a:r>
              <a:rPr lang="en-US" altLang="zh-TW" sz="2000" dirty="0" err="1">
                <a:solidFill>
                  <a:prstClr val="black"/>
                </a:solidFill>
              </a:rPr>
              <a:t>jth</a:t>
            </a:r>
            <a:r>
              <a:rPr lang="en-US" altLang="zh-TW" sz="2000" dirty="0">
                <a:solidFill>
                  <a:prstClr val="black"/>
                </a:solidFill>
              </a:rPr>
              <a:t> item.</a:t>
            </a:r>
          </a:p>
          <a:p>
            <a:pPr marL="0" indent="0"/>
            <a:r>
              <a:rPr lang="en-US" altLang="zh-TW" sz="2000" dirty="0">
                <a:solidFill>
                  <a:prstClr val="black"/>
                </a:solidFill>
              </a:rPr>
              <a:t>    Laplacian smoothing (parameter α):</a:t>
            </a:r>
          </a:p>
          <a:p>
            <a:pPr marL="0" indent="0"/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3503712" y="3429000"/>
          <a:ext cx="3600400" cy="14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49080" imgH="622080" progId="Equation.3">
                  <p:embed/>
                </p:oleObj>
              </mc:Choice>
              <mc:Fallback>
                <p:oleObj name="方程式" r:id="rId2" imgW="1549080" imgH="622080" progId="Equation.3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03712" y="3429000"/>
                        <a:ext cx="3600400" cy="14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104703" y="5085185"/>
            <a:ext cx="7850832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 value of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controls the level of smoothing.</a:t>
            </a:r>
          </a:p>
          <a:p>
            <a:pPr marL="342900" indent="-342900">
              <a:buFontTx/>
              <a:buChar char="-"/>
            </a:pP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Larger value </a:t>
            </a:r>
            <a:r>
              <a:rPr lang="en-US" altLang="zh-TW" sz="20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will lead to more smoothing, but the results will become insensitive to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53507688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Office PowerPoint</Application>
  <PresentationFormat>寬螢幕</PresentationFormat>
  <Paragraphs>360</Paragraphs>
  <Slides>16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佈景主題</vt:lpstr>
      <vt:lpstr>1_Office 佈景主題</vt:lpstr>
      <vt:lpstr>Equation</vt:lpstr>
      <vt:lpstr>方程式</vt:lpstr>
      <vt:lpstr>Bayesian Theorem</vt:lpstr>
      <vt:lpstr>Towards Naïve Bayesian Classifier</vt:lpstr>
      <vt:lpstr>Derivation of Naïve Bayes Classifier </vt:lpstr>
      <vt:lpstr>Naïve Bayesian Classifier: Training Dataset</vt:lpstr>
      <vt:lpstr>Example of the Bayes Method with Binary Ratings</vt:lpstr>
      <vt:lpstr>Example of the Bayes Method with Binary Ratings</vt:lpstr>
      <vt:lpstr>Practice</vt:lpstr>
      <vt:lpstr>Practice</vt:lpstr>
      <vt:lpstr>Smoothing to Avoid Overfitting</vt:lpstr>
      <vt:lpstr>Example of the Bayes Method with Binary Ratings</vt:lpstr>
      <vt:lpstr>Smoothing to Avoid Overfitting</vt:lpstr>
      <vt:lpstr>Example of the Bayes Method with Binary Ratings</vt:lpstr>
      <vt:lpstr>Practice</vt:lpstr>
      <vt:lpstr>Practice</vt:lpstr>
      <vt:lpstr>PowerPoint 簡報</vt:lpstr>
      <vt:lpstr>Example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Theorem</dc:title>
  <dc:creator>Admin</dc:creator>
  <cp:lastModifiedBy>杜昉紜</cp:lastModifiedBy>
  <cp:revision>1</cp:revision>
  <dcterms:created xsi:type="dcterms:W3CDTF">2022-10-04T02:32:36Z</dcterms:created>
  <dcterms:modified xsi:type="dcterms:W3CDTF">2022-10-23T02:55:41Z</dcterms:modified>
</cp:coreProperties>
</file>