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Lst>
  <p:notesMasterIdLst>
    <p:notesMasterId r:id="rId44"/>
  </p:notesMasterIdLst>
  <p:handoutMasterIdLst>
    <p:handoutMasterId r:id="rId45"/>
  </p:handoutMasterIdLst>
  <p:sldIdLst>
    <p:sldId id="256" r:id="rId3"/>
    <p:sldId id="824" r:id="rId4"/>
    <p:sldId id="1047" r:id="rId5"/>
    <p:sldId id="825" r:id="rId6"/>
    <p:sldId id="826" r:id="rId7"/>
    <p:sldId id="1015" r:id="rId8"/>
    <p:sldId id="828" r:id="rId9"/>
    <p:sldId id="829" r:id="rId10"/>
    <p:sldId id="1017" r:id="rId11"/>
    <p:sldId id="1048" r:id="rId12"/>
    <p:sldId id="1049" r:id="rId13"/>
    <p:sldId id="831" r:id="rId14"/>
    <p:sldId id="1018" r:id="rId15"/>
    <p:sldId id="832" r:id="rId16"/>
    <p:sldId id="972" r:id="rId17"/>
    <p:sldId id="1050" r:id="rId18"/>
    <p:sldId id="1021" r:id="rId19"/>
    <p:sldId id="1020" r:id="rId20"/>
    <p:sldId id="1023" r:id="rId21"/>
    <p:sldId id="833" r:id="rId22"/>
    <p:sldId id="1043" r:id="rId23"/>
    <p:sldId id="1024" r:id="rId24"/>
    <p:sldId id="1044" r:id="rId25"/>
    <p:sldId id="1025" r:id="rId26"/>
    <p:sldId id="1026" r:id="rId27"/>
    <p:sldId id="1046" r:id="rId28"/>
    <p:sldId id="835" r:id="rId29"/>
    <p:sldId id="836" r:id="rId30"/>
    <p:sldId id="1027" r:id="rId31"/>
    <p:sldId id="1029" r:id="rId32"/>
    <p:sldId id="1030" r:id="rId33"/>
    <p:sldId id="1028" r:id="rId34"/>
    <p:sldId id="1032" r:id="rId35"/>
    <p:sldId id="1035" r:id="rId36"/>
    <p:sldId id="1031" r:id="rId37"/>
    <p:sldId id="1037" r:id="rId38"/>
    <p:sldId id="1036" r:id="rId39"/>
    <p:sldId id="1038" r:id="rId40"/>
    <p:sldId id="1040" r:id="rId41"/>
    <p:sldId id="1039" r:id="rId42"/>
    <p:sldId id="1041" r:id="rId43"/>
  </p:sldIdLst>
  <p:sldSz cx="9144000" cy="6858000" type="screen4x3"/>
  <p:notesSz cx="6735763" cy="9869488"/>
  <p:defaultTextStyle>
    <a:defPPr>
      <a:defRPr lang="de-DE"/>
    </a:defPPr>
    <a:lvl1pPr algn="l" rtl="0" fontAlgn="base">
      <a:spcBef>
        <a:spcPct val="0"/>
      </a:spcBef>
      <a:spcAft>
        <a:spcPct val="0"/>
      </a:spcAft>
      <a:defRPr b="1" kern="1200">
        <a:solidFill>
          <a:schemeClr val="tx1"/>
        </a:solidFill>
        <a:latin typeface="Verdana" pitchFamily="34" charset="0"/>
        <a:ea typeface="+mn-ea"/>
        <a:cs typeface="+mn-cs"/>
      </a:defRPr>
    </a:lvl1pPr>
    <a:lvl2pPr marL="457200" algn="l" rtl="0" fontAlgn="base">
      <a:spcBef>
        <a:spcPct val="0"/>
      </a:spcBef>
      <a:spcAft>
        <a:spcPct val="0"/>
      </a:spcAft>
      <a:defRPr b="1" kern="1200">
        <a:solidFill>
          <a:schemeClr val="tx1"/>
        </a:solidFill>
        <a:latin typeface="Verdana" pitchFamily="34" charset="0"/>
        <a:ea typeface="+mn-ea"/>
        <a:cs typeface="+mn-cs"/>
      </a:defRPr>
    </a:lvl2pPr>
    <a:lvl3pPr marL="914400" algn="l" rtl="0" fontAlgn="base">
      <a:spcBef>
        <a:spcPct val="0"/>
      </a:spcBef>
      <a:spcAft>
        <a:spcPct val="0"/>
      </a:spcAft>
      <a:defRPr b="1" kern="1200">
        <a:solidFill>
          <a:schemeClr val="tx1"/>
        </a:solidFill>
        <a:latin typeface="Verdana" pitchFamily="34" charset="0"/>
        <a:ea typeface="+mn-ea"/>
        <a:cs typeface="+mn-cs"/>
      </a:defRPr>
    </a:lvl3pPr>
    <a:lvl4pPr marL="1371600" algn="l" rtl="0" fontAlgn="base">
      <a:spcBef>
        <a:spcPct val="0"/>
      </a:spcBef>
      <a:spcAft>
        <a:spcPct val="0"/>
      </a:spcAft>
      <a:defRPr b="1" kern="1200">
        <a:solidFill>
          <a:schemeClr val="tx1"/>
        </a:solidFill>
        <a:latin typeface="Verdana" pitchFamily="34" charset="0"/>
        <a:ea typeface="+mn-ea"/>
        <a:cs typeface="+mn-cs"/>
      </a:defRPr>
    </a:lvl4pPr>
    <a:lvl5pPr marL="1828800" algn="l" rtl="0" fontAlgn="base">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Zeynep" initials="Z" lastIdx="3" clrIdx="0"/>
  <p:cmAuthor id="1" name="Fatih" initials="F"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5620"/>
    <p:restoredTop sz="96686" autoAdjust="0"/>
  </p:normalViewPr>
  <p:slideViewPr>
    <p:cSldViewPr>
      <p:cViewPr varScale="1">
        <p:scale>
          <a:sx n="85" d="100"/>
          <a:sy n="85" d="100"/>
        </p:scale>
        <p:origin x="797"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49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commentAuthors" Target="commentAuthor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charts/_rels/chart1.xml.rels><?xml version="1.0" encoding="UTF-8" standalone="yes"?>
<Relationships xmlns="http://schemas.openxmlformats.org/package/2006/relationships"><Relationship Id="rId1" Type="http://schemas.openxmlformats.org/officeDocument/2006/relationships/oleObject" Target="file:///C:\Dokumente%20und%20Einstellungen\jannach\Eigene%20Dateien\6%20papers\ZZ_OUTDATED_RecommenderBook\Chapter%202a.xl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769795387143346"/>
          <c:y val="0.14331210191082824"/>
          <c:w val="0.77158341142034648"/>
          <c:h val="0.66560509554140646"/>
        </c:manualLayout>
      </c:layout>
      <c:lineChart>
        <c:grouping val="standard"/>
        <c:varyColors val="0"/>
        <c:ser>
          <c:idx val="0"/>
          <c:order val="0"/>
          <c:tx>
            <c:strRef>
              <c:f>correlation!$B$5</c:f>
              <c:strCache>
                <c:ptCount val="1"/>
                <c:pt idx="0">
                  <c:v>Alice</c:v>
                </c:pt>
              </c:strCache>
            </c:strRef>
          </c:tx>
          <c:spPr>
            <a:ln w="25400">
              <a:solidFill>
                <a:srgbClr val="000080"/>
              </a:solidFill>
              <a:prstDash val="solid"/>
            </a:ln>
          </c:spPr>
          <c:marker>
            <c:symbol val="diamond"/>
            <c:size val="7"/>
            <c:spPr>
              <a:solidFill>
                <a:srgbClr val="000080"/>
              </a:solidFill>
              <a:ln>
                <a:solidFill>
                  <a:srgbClr val="000080"/>
                </a:solidFill>
                <a:prstDash val="solid"/>
              </a:ln>
            </c:spPr>
          </c:marker>
          <c:cat>
            <c:strRef>
              <c:f>correlation!$C$4:$F$4</c:f>
              <c:strCache>
                <c:ptCount val="4"/>
                <c:pt idx="0">
                  <c:v>Item1</c:v>
                </c:pt>
                <c:pt idx="1">
                  <c:v>Item2</c:v>
                </c:pt>
                <c:pt idx="2">
                  <c:v>Item3</c:v>
                </c:pt>
                <c:pt idx="3">
                  <c:v>Item4</c:v>
                </c:pt>
              </c:strCache>
            </c:strRef>
          </c:cat>
          <c:val>
            <c:numRef>
              <c:f>correlation!$C$5:$F$5</c:f>
              <c:numCache>
                <c:formatCode>0</c:formatCode>
                <c:ptCount val="4"/>
                <c:pt idx="0">
                  <c:v>5</c:v>
                </c:pt>
                <c:pt idx="1">
                  <c:v>3</c:v>
                </c:pt>
                <c:pt idx="2">
                  <c:v>4</c:v>
                </c:pt>
                <c:pt idx="3">
                  <c:v>4</c:v>
                </c:pt>
              </c:numCache>
            </c:numRef>
          </c:val>
          <c:smooth val="0"/>
          <c:extLst>
            <c:ext xmlns:c16="http://schemas.microsoft.com/office/drawing/2014/chart" uri="{C3380CC4-5D6E-409C-BE32-E72D297353CC}">
              <c16:uniqueId val="{00000000-8084-4E52-A0EB-266CBCFB9305}"/>
            </c:ext>
          </c:extLst>
        </c:ser>
        <c:ser>
          <c:idx val="1"/>
          <c:order val="1"/>
          <c:tx>
            <c:strRef>
              <c:f>correlation!$B$6</c:f>
              <c:strCache>
                <c:ptCount val="1"/>
                <c:pt idx="0">
                  <c:v>User1</c:v>
                </c:pt>
              </c:strCache>
            </c:strRef>
          </c:tx>
          <c:spPr>
            <a:ln w="25400">
              <a:solidFill>
                <a:srgbClr val="008000"/>
              </a:solidFill>
              <a:prstDash val="solid"/>
            </a:ln>
          </c:spPr>
          <c:marker>
            <c:symbol val="square"/>
            <c:size val="7"/>
            <c:spPr>
              <a:solidFill>
                <a:srgbClr val="003300"/>
              </a:solidFill>
              <a:ln>
                <a:solidFill>
                  <a:srgbClr val="003300"/>
                </a:solidFill>
                <a:prstDash val="solid"/>
              </a:ln>
            </c:spPr>
          </c:marker>
          <c:cat>
            <c:strRef>
              <c:f>correlation!$C$4:$F$4</c:f>
              <c:strCache>
                <c:ptCount val="4"/>
                <c:pt idx="0">
                  <c:v>Item1</c:v>
                </c:pt>
                <c:pt idx="1">
                  <c:v>Item2</c:v>
                </c:pt>
                <c:pt idx="2">
                  <c:v>Item3</c:v>
                </c:pt>
                <c:pt idx="3">
                  <c:v>Item4</c:v>
                </c:pt>
              </c:strCache>
            </c:strRef>
          </c:cat>
          <c:val>
            <c:numRef>
              <c:f>correlation!$C$6:$F$6</c:f>
              <c:numCache>
                <c:formatCode>0</c:formatCode>
                <c:ptCount val="4"/>
                <c:pt idx="0">
                  <c:v>3</c:v>
                </c:pt>
                <c:pt idx="1">
                  <c:v>1</c:v>
                </c:pt>
                <c:pt idx="2">
                  <c:v>2</c:v>
                </c:pt>
                <c:pt idx="3">
                  <c:v>3</c:v>
                </c:pt>
              </c:numCache>
            </c:numRef>
          </c:val>
          <c:smooth val="0"/>
          <c:extLst>
            <c:ext xmlns:c16="http://schemas.microsoft.com/office/drawing/2014/chart" uri="{C3380CC4-5D6E-409C-BE32-E72D297353CC}">
              <c16:uniqueId val="{00000001-8084-4E52-A0EB-266CBCFB9305}"/>
            </c:ext>
          </c:extLst>
        </c:ser>
        <c:ser>
          <c:idx val="4"/>
          <c:order val="2"/>
          <c:tx>
            <c:strRef>
              <c:f>correlation!$B$9</c:f>
              <c:strCache>
                <c:ptCount val="1"/>
                <c:pt idx="0">
                  <c:v>User4</c:v>
                </c:pt>
              </c:strCache>
            </c:strRef>
          </c:tx>
          <c:spPr>
            <a:ln w="25400">
              <a:solidFill>
                <a:srgbClr val="800080"/>
              </a:solidFill>
              <a:prstDash val="solid"/>
            </a:ln>
          </c:spPr>
          <c:marker>
            <c:symbol val="star"/>
            <c:size val="7"/>
            <c:spPr>
              <a:noFill/>
              <a:ln>
                <a:solidFill>
                  <a:srgbClr val="800080"/>
                </a:solidFill>
                <a:prstDash val="solid"/>
              </a:ln>
            </c:spPr>
          </c:marker>
          <c:cat>
            <c:strRef>
              <c:f>correlation!$C$4:$F$4</c:f>
              <c:strCache>
                <c:ptCount val="4"/>
                <c:pt idx="0">
                  <c:v>Item1</c:v>
                </c:pt>
                <c:pt idx="1">
                  <c:v>Item2</c:v>
                </c:pt>
                <c:pt idx="2">
                  <c:v>Item3</c:v>
                </c:pt>
                <c:pt idx="3">
                  <c:v>Item4</c:v>
                </c:pt>
              </c:strCache>
            </c:strRef>
          </c:cat>
          <c:val>
            <c:numRef>
              <c:f>correlation!$C$9:$F$9</c:f>
              <c:numCache>
                <c:formatCode>0</c:formatCode>
                <c:ptCount val="4"/>
                <c:pt idx="0">
                  <c:v>1</c:v>
                </c:pt>
                <c:pt idx="1">
                  <c:v>5</c:v>
                </c:pt>
                <c:pt idx="2">
                  <c:v>5</c:v>
                </c:pt>
                <c:pt idx="3">
                  <c:v>2</c:v>
                </c:pt>
              </c:numCache>
            </c:numRef>
          </c:val>
          <c:smooth val="0"/>
          <c:extLst>
            <c:ext xmlns:c16="http://schemas.microsoft.com/office/drawing/2014/chart" uri="{C3380CC4-5D6E-409C-BE32-E72D297353CC}">
              <c16:uniqueId val="{00000002-8084-4E52-A0EB-266CBCFB9305}"/>
            </c:ext>
          </c:extLst>
        </c:ser>
        <c:dLbls>
          <c:showLegendKey val="0"/>
          <c:showVal val="0"/>
          <c:showCatName val="0"/>
          <c:showSerName val="0"/>
          <c:showPercent val="0"/>
          <c:showBubbleSize val="0"/>
        </c:dLbls>
        <c:marker val="1"/>
        <c:smooth val="0"/>
        <c:axId val="102362496"/>
        <c:axId val="102492032"/>
      </c:lineChart>
      <c:catAx>
        <c:axId val="102362496"/>
        <c:scaling>
          <c:orientation val="minMax"/>
        </c:scaling>
        <c:delete val="0"/>
        <c:axPos val="b"/>
        <c:title>
          <c:tx>
            <c:rich>
              <a:bodyPr/>
              <a:lstStyle/>
              <a:p>
                <a:pPr>
                  <a:defRPr/>
                </a:pPr>
                <a:r>
                  <a:rPr lang="de-DE"/>
                  <a:t>Ratings</a:t>
                </a:r>
              </a:p>
            </c:rich>
          </c:tx>
          <c:layout>
            <c:manualLayout>
              <c:xMode val="edge"/>
              <c:yMode val="edge"/>
              <c:x val="1.6187050359712369E-2"/>
              <c:y val="0.40127388535031888"/>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a:pPr>
            <a:endParaRPr lang="zh-TW"/>
          </a:p>
        </c:txPr>
        <c:crossAx val="102492032"/>
        <c:crosses val="autoZero"/>
        <c:auto val="1"/>
        <c:lblAlgn val="ctr"/>
        <c:lblOffset val="100"/>
        <c:tickLblSkip val="1"/>
        <c:tickMarkSkip val="1"/>
        <c:noMultiLvlLbl val="0"/>
      </c:catAx>
      <c:valAx>
        <c:axId val="102492032"/>
        <c:scaling>
          <c:orientation val="minMax"/>
        </c:scaling>
        <c:delete val="0"/>
        <c:axPos val="l"/>
        <c:majorGridlines>
          <c:spPr>
            <a:ln w="3175">
              <a:solidFill>
                <a:srgbClr val="000000"/>
              </a:solidFill>
              <a:prstDash val="solid"/>
            </a:ln>
          </c:spPr>
        </c:majorGridlines>
        <c:numFmt formatCode="0" sourceLinked="1"/>
        <c:majorTickMark val="out"/>
        <c:minorTickMark val="none"/>
        <c:tickLblPos val="nextTo"/>
        <c:spPr>
          <a:ln w="3175">
            <a:solidFill>
              <a:srgbClr val="000000"/>
            </a:solidFill>
            <a:prstDash val="solid"/>
          </a:ln>
        </c:spPr>
        <c:txPr>
          <a:bodyPr rot="0" vert="horz"/>
          <a:lstStyle/>
          <a:p>
            <a:pPr>
              <a:defRPr/>
            </a:pPr>
            <a:endParaRPr lang="zh-TW"/>
          </a:p>
        </c:txPr>
        <c:crossAx val="102362496"/>
        <c:crosses val="autoZero"/>
        <c:crossBetween val="between"/>
      </c:valAx>
      <c:spPr>
        <a:noFill/>
        <a:ln w="12700">
          <a:solidFill>
            <a:srgbClr val="808080"/>
          </a:solidFill>
          <a:prstDash val="solid"/>
        </a:ln>
      </c:spPr>
    </c:plotArea>
    <c:legend>
      <c:legendPos val="r"/>
      <c:layout>
        <c:manualLayout>
          <c:xMode val="edge"/>
          <c:yMode val="edge"/>
          <c:x val="0.76798636681206156"/>
          <c:y val="8.9171974522293557E-2"/>
          <c:w val="0.1205037859476205"/>
          <c:h val="0.30573248407643311"/>
        </c:manualLayout>
      </c:layout>
      <c:overlay val="0"/>
      <c:spPr>
        <a:solidFill>
          <a:srgbClr val="FFFFFF"/>
        </a:solidFill>
        <a:ln w="3175">
          <a:solidFill>
            <a:srgbClr val="000000"/>
          </a:solidFill>
          <a:prstDash val="solid"/>
        </a:ln>
      </c:spPr>
    </c:legend>
    <c:plotVisOnly val="1"/>
    <c:dispBlanksAs val="gap"/>
    <c:showDLblsOverMax val="0"/>
  </c:chart>
  <c:spPr>
    <a:solidFill>
      <a:srgbClr val="FFFFFF"/>
    </a:solidFill>
    <a:ln w="3175">
      <a:solidFill>
        <a:srgbClr val="000000"/>
      </a:solidFill>
      <a:prstDash val="solid"/>
    </a:ln>
  </c:spPr>
  <c:txPr>
    <a:bodyPr/>
    <a:lstStyle/>
    <a:p>
      <a:pPr>
        <a:defRPr sz="800" b="0" i="0" u="none" strike="noStrike" baseline="0">
          <a:solidFill>
            <a:srgbClr val="000000"/>
          </a:solidFill>
          <a:latin typeface="+mn-lt"/>
          <a:ea typeface="Arial"/>
          <a:cs typeface="Arial"/>
        </a:defRPr>
      </a:pPr>
      <a:endParaRPr lang="zh-TW"/>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0"/>
            <a:ext cx="2919031" cy="492939"/>
          </a:xfrm>
          <a:prstGeom prst="rect">
            <a:avLst/>
          </a:prstGeom>
        </p:spPr>
        <p:txBody>
          <a:bodyPr vert="horz" lIns="87590" tIns="43795" rIns="87590" bIns="43795" rtlCol="0"/>
          <a:lstStyle>
            <a:lvl1pPr algn="l">
              <a:defRPr sz="1100"/>
            </a:lvl1pPr>
          </a:lstStyle>
          <a:p>
            <a:pPr>
              <a:defRPr/>
            </a:pPr>
            <a:endParaRPr lang="de-DE" dirty="0"/>
          </a:p>
        </p:txBody>
      </p:sp>
      <p:sp>
        <p:nvSpPr>
          <p:cNvPr id="3" name="Datumsplatzhalter 2"/>
          <p:cNvSpPr>
            <a:spLocks noGrp="1"/>
          </p:cNvSpPr>
          <p:nvPr>
            <p:ph type="dt" sz="quarter" idx="1"/>
          </p:nvPr>
        </p:nvSpPr>
        <p:spPr>
          <a:xfrm>
            <a:off x="3815227" y="0"/>
            <a:ext cx="2919031" cy="492939"/>
          </a:xfrm>
          <a:prstGeom prst="rect">
            <a:avLst/>
          </a:prstGeom>
        </p:spPr>
        <p:txBody>
          <a:bodyPr vert="horz" lIns="87590" tIns="43795" rIns="87590" bIns="43795" rtlCol="0"/>
          <a:lstStyle>
            <a:lvl1pPr algn="r">
              <a:defRPr sz="1100"/>
            </a:lvl1pPr>
          </a:lstStyle>
          <a:p>
            <a:pPr>
              <a:defRPr/>
            </a:pPr>
            <a:fld id="{21366769-0C17-442A-895B-E938084F436D}" type="datetimeFigureOut">
              <a:rPr lang="de-DE"/>
              <a:pPr>
                <a:defRPr/>
              </a:pPr>
              <a:t>23.10.2022</a:t>
            </a:fld>
            <a:endParaRPr lang="de-DE" dirty="0"/>
          </a:p>
        </p:txBody>
      </p:sp>
      <p:sp>
        <p:nvSpPr>
          <p:cNvPr id="4" name="Fußzeilenplatzhalter 3"/>
          <p:cNvSpPr>
            <a:spLocks noGrp="1"/>
          </p:cNvSpPr>
          <p:nvPr>
            <p:ph type="ftr" sz="quarter" idx="2"/>
          </p:nvPr>
        </p:nvSpPr>
        <p:spPr>
          <a:xfrm>
            <a:off x="1" y="9375018"/>
            <a:ext cx="2919031" cy="492939"/>
          </a:xfrm>
          <a:prstGeom prst="rect">
            <a:avLst/>
          </a:prstGeom>
        </p:spPr>
        <p:txBody>
          <a:bodyPr vert="horz" lIns="87590" tIns="43795" rIns="87590" bIns="43795" rtlCol="0" anchor="b"/>
          <a:lstStyle>
            <a:lvl1pPr algn="l">
              <a:defRPr sz="1100"/>
            </a:lvl1pPr>
          </a:lstStyle>
          <a:p>
            <a:pPr>
              <a:defRPr/>
            </a:pPr>
            <a:endParaRPr lang="de-DE" dirty="0"/>
          </a:p>
        </p:txBody>
      </p:sp>
      <p:sp>
        <p:nvSpPr>
          <p:cNvPr id="5" name="Foliennummernplatzhalter 4"/>
          <p:cNvSpPr>
            <a:spLocks noGrp="1"/>
          </p:cNvSpPr>
          <p:nvPr>
            <p:ph type="sldNum" sz="quarter" idx="3"/>
          </p:nvPr>
        </p:nvSpPr>
        <p:spPr>
          <a:xfrm>
            <a:off x="3815227" y="9375018"/>
            <a:ext cx="2919031" cy="492939"/>
          </a:xfrm>
          <a:prstGeom prst="rect">
            <a:avLst/>
          </a:prstGeom>
        </p:spPr>
        <p:txBody>
          <a:bodyPr vert="horz" lIns="87590" tIns="43795" rIns="87590" bIns="43795" rtlCol="0" anchor="b"/>
          <a:lstStyle>
            <a:lvl1pPr algn="r">
              <a:defRPr sz="1100"/>
            </a:lvl1pPr>
          </a:lstStyle>
          <a:p>
            <a:pPr>
              <a:defRPr/>
            </a:pPr>
            <a:fld id="{05F8A2BA-4E50-4B93-8DA2-75B10B09DE6E}" type="slidenum">
              <a:rPr lang="de-DE"/>
              <a:pPr>
                <a:defRPr/>
              </a:pPr>
              <a:t>‹#›</a:t>
            </a:fld>
            <a:endParaRPr lang="de-DE" dirty="0"/>
          </a:p>
        </p:txBody>
      </p:sp>
    </p:spTree>
    <p:extLst>
      <p:ext uri="{BB962C8B-B14F-4D97-AF65-F5344CB8AC3E}">
        <p14:creationId xmlns:p14="http://schemas.microsoft.com/office/powerpoint/2010/main" val="5817398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0290" name="Rectangle 2"/>
          <p:cNvSpPr>
            <a:spLocks noGrp="1" noChangeArrowheads="1"/>
          </p:cNvSpPr>
          <p:nvPr>
            <p:ph type="hdr" sz="quarter"/>
          </p:nvPr>
        </p:nvSpPr>
        <p:spPr bwMode="auto">
          <a:xfrm>
            <a:off x="1" y="0"/>
            <a:ext cx="2919031" cy="492939"/>
          </a:xfrm>
          <a:prstGeom prst="rect">
            <a:avLst/>
          </a:prstGeom>
          <a:noFill/>
          <a:ln w="9525">
            <a:noFill/>
            <a:miter lim="800000"/>
            <a:headEnd/>
            <a:tailEnd/>
          </a:ln>
          <a:effectLst/>
        </p:spPr>
        <p:txBody>
          <a:bodyPr vert="horz" wrap="square" lIns="94878" tIns="47439" rIns="94878" bIns="47439" numCol="1" anchor="t" anchorCtr="0" compatLnSpc="1">
            <a:prstTxWarp prst="textNoShape">
              <a:avLst/>
            </a:prstTxWarp>
          </a:bodyPr>
          <a:lstStyle>
            <a:lvl1pPr defTabSz="948896">
              <a:defRPr sz="1200" b="0">
                <a:latin typeface="Arial" charset="0"/>
              </a:defRPr>
            </a:lvl1pPr>
          </a:lstStyle>
          <a:p>
            <a:pPr>
              <a:defRPr/>
            </a:pPr>
            <a:endParaRPr lang="de-DE" dirty="0"/>
          </a:p>
        </p:txBody>
      </p:sp>
      <p:sp>
        <p:nvSpPr>
          <p:cNvPr id="140291" name="Rectangle 3"/>
          <p:cNvSpPr>
            <a:spLocks noGrp="1" noChangeArrowheads="1"/>
          </p:cNvSpPr>
          <p:nvPr>
            <p:ph type="dt" idx="1"/>
          </p:nvPr>
        </p:nvSpPr>
        <p:spPr bwMode="auto">
          <a:xfrm>
            <a:off x="3815227" y="0"/>
            <a:ext cx="2919031" cy="492939"/>
          </a:xfrm>
          <a:prstGeom prst="rect">
            <a:avLst/>
          </a:prstGeom>
          <a:noFill/>
          <a:ln w="9525">
            <a:noFill/>
            <a:miter lim="800000"/>
            <a:headEnd/>
            <a:tailEnd/>
          </a:ln>
          <a:effectLst/>
        </p:spPr>
        <p:txBody>
          <a:bodyPr vert="horz" wrap="square" lIns="94878" tIns="47439" rIns="94878" bIns="47439" numCol="1" anchor="t" anchorCtr="0" compatLnSpc="1">
            <a:prstTxWarp prst="textNoShape">
              <a:avLst/>
            </a:prstTxWarp>
          </a:bodyPr>
          <a:lstStyle>
            <a:lvl1pPr algn="r" defTabSz="948896">
              <a:defRPr sz="1200" b="0">
                <a:latin typeface="Arial" charset="0"/>
              </a:defRPr>
            </a:lvl1pPr>
          </a:lstStyle>
          <a:p>
            <a:pPr>
              <a:defRPr/>
            </a:pPr>
            <a:endParaRPr lang="de-DE" dirty="0"/>
          </a:p>
        </p:txBody>
      </p:sp>
      <p:sp>
        <p:nvSpPr>
          <p:cNvPr id="79876" name="Rectangle 4"/>
          <p:cNvSpPr>
            <a:spLocks noGrp="1" noRot="1" noChangeAspect="1" noChangeArrowheads="1" noTextEdit="1"/>
          </p:cNvSpPr>
          <p:nvPr>
            <p:ph type="sldImg" idx="2"/>
          </p:nvPr>
        </p:nvSpPr>
        <p:spPr bwMode="auto">
          <a:xfrm>
            <a:off x="901700" y="741363"/>
            <a:ext cx="4932363" cy="3700462"/>
          </a:xfrm>
          <a:prstGeom prst="rect">
            <a:avLst/>
          </a:prstGeom>
          <a:noFill/>
          <a:ln w="9525">
            <a:solidFill>
              <a:srgbClr val="000000"/>
            </a:solidFill>
            <a:miter lim="800000"/>
            <a:headEnd/>
            <a:tailEnd/>
          </a:ln>
        </p:spPr>
      </p:sp>
      <p:sp>
        <p:nvSpPr>
          <p:cNvPr id="140293" name="Rectangle 5"/>
          <p:cNvSpPr>
            <a:spLocks noGrp="1" noChangeArrowheads="1"/>
          </p:cNvSpPr>
          <p:nvPr>
            <p:ph type="body" sz="quarter" idx="3"/>
          </p:nvPr>
        </p:nvSpPr>
        <p:spPr bwMode="auto">
          <a:xfrm>
            <a:off x="673276" y="4687509"/>
            <a:ext cx="5389213" cy="4441040"/>
          </a:xfrm>
          <a:prstGeom prst="rect">
            <a:avLst/>
          </a:prstGeom>
          <a:noFill/>
          <a:ln w="9525">
            <a:noFill/>
            <a:miter lim="800000"/>
            <a:headEnd/>
            <a:tailEnd/>
          </a:ln>
          <a:effectLst/>
        </p:spPr>
        <p:txBody>
          <a:bodyPr vert="horz" wrap="square" lIns="94878" tIns="47439" rIns="94878" bIns="47439" numCol="1" anchor="t" anchorCtr="0" compatLnSpc="1">
            <a:prstTxWarp prst="textNoShape">
              <a:avLst/>
            </a:prstTxWarp>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140294" name="Rectangle 6"/>
          <p:cNvSpPr>
            <a:spLocks noGrp="1" noChangeArrowheads="1"/>
          </p:cNvSpPr>
          <p:nvPr>
            <p:ph type="ftr" sz="quarter" idx="4"/>
          </p:nvPr>
        </p:nvSpPr>
        <p:spPr bwMode="auto">
          <a:xfrm>
            <a:off x="1" y="9375018"/>
            <a:ext cx="2919031" cy="492939"/>
          </a:xfrm>
          <a:prstGeom prst="rect">
            <a:avLst/>
          </a:prstGeom>
          <a:noFill/>
          <a:ln w="9525">
            <a:noFill/>
            <a:miter lim="800000"/>
            <a:headEnd/>
            <a:tailEnd/>
          </a:ln>
          <a:effectLst/>
        </p:spPr>
        <p:txBody>
          <a:bodyPr vert="horz" wrap="square" lIns="94878" tIns="47439" rIns="94878" bIns="47439" numCol="1" anchor="b" anchorCtr="0" compatLnSpc="1">
            <a:prstTxWarp prst="textNoShape">
              <a:avLst/>
            </a:prstTxWarp>
          </a:bodyPr>
          <a:lstStyle>
            <a:lvl1pPr defTabSz="948896">
              <a:defRPr sz="1200" b="0">
                <a:latin typeface="Arial" charset="0"/>
              </a:defRPr>
            </a:lvl1pPr>
          </a:lstStyle>
          <a:p>
            <a:pPr>
              <a:defRPr/>
            </a:pPr>
            <a:endParaRPr lang="de-DE" dirty="0"/>
          </a:p>
        </p:txBody>
      </p:sp>
      <p:sp>
        <p:nvSpPr>
          <p:cNvPr id="140295" name="Rectangle 7"/>
          <p:cNvSpPr>
            <a:spLocks noGrp="1" noChangeArrowheads="1"/>
          </p:cNvSpPr>
          <p:nvPr>
            <p:ph type="sldNum" sz="quarter" idx="5"/>
          </p:nvPr>
        </p:nvSpPr>
        <p:spPr bwMode="auto">
          <a:xfrm>
            <a:off x="3815227" y="9375018"/>
            <a:ext cx="2919031" cy="492939"/>
          </a:xfrm>
          <a:prstGeom prst="rect">
            <a:avLst/>
          </a:prstGeom>
          <a:noFill/>
          <a:ln w="9525">
            <a:noFill/>
            <a:miter lim="800000"/>
            <a:headEnd/>
            <a:tailEnd/>
          </a:ln>
          <a:effectLst/>
        </p:spPr>
        <p:txBody>
          <a:bodyPr vert="horz" wrap="square" lIns="94878" tIns="47439" rIns="94878" bIns="47439" numCol="1" anchor="b" anchorCtr="0" compatLnSpc="1">
            <a:prstTxWarp prst="textNoShape">
              <a:avLst/>
            </a:prstTxWarp>
          </a:bodyPr>
          <a:lstStyle>
            <a:lvl1pPr algn="r" defTabSz="948896">
              <a:defRPr sz="1200" b="0">
                <a:latin typeface="Arial" charset="0"/>
              </a:defRPr>
            </a:lvl1pPr>
          </a:lstStyle>
          <a:p>
            <a:pPr>
              <a:defRPr/>
            </a:pPr>
            <a:fld id="{E7A11710-6318-4617-9CDC-41D645B51453}" type="slidenum">
              <a:rPr lang="de-DE"/>
              <a:pPr>
                <a:defRPr/>
              </a:pPr>
              <a:t>‹#›</a:t>
            </a:fld>
            <a:endParaRPr lang="de-DE" dirty="0"/>
          </a:p>
        </p:txBody>
      </p:sp>
    </p:spTree>
    <p:extLst>
      <p:ext uri="{BB962C8B-B14F-4D97-AF65-F5344CB8AC3E}">
        <p14:creationId xmlns:p14="http://schemas.microsoft.com/office/powerpoint/2010/main" val="17155594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01700" y="741363"/>
            <a:ext cx="4932363" cy="3700462"/>
          </a:xfrm>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1</a:t>
            </a:fld>
            <a:endParaRPr lang="de-D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01700" y="741363"/>
            <a:ext cx="4932363" cy="3700462"/>
          </a:xfrm>
        </p:spPr>
      </p:sp>
      <p:sp>
        <p:nvSpPr>
          <p:cNvPr id="3" name="Notizenplatzhalter 2"/>
          <p:cNvSpPr>
            <a:spLocks noGrp="1"/>
          </p:cNvSpPr>
          <p:nvPr>
            <p:ph type="body" idx="1"/>
          </p:nvPr>
        </p:nvSpPr>
        <p:spPr/>
        <p:txBody>
          <a:bodyPr>
            <a:normAutofit/>
          </a:bodyPr>
          <a:lstStyle/>
          <a:p>
            <a:endParaRPr lang="en-US" dirty="0"/>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10</a:t>
            </a:fld>
            <a:endParaRPr lang="de-DE" dirty="0"/>
          </a:p>
        </p:txBody>
      </p:sp>
    </p:spTree>
    <p:extLst>
      <p:ext uri="{BB962C8B-B14F-4D97-AF65-F5344CB8AC3E}">
        <p14:creationId xmlns:p14="http://schemas.microsoft.com/office/powerpoint/2010/main" val="4020989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01700" y="741363"/>
            <a:ext cx="4932363" cy="3700462"/>
          </a:xfrm>
        </p:spPr>
      </p:sp>
      <p:sp>
        <p:nvSpPr>
          <p:cNvPr id="3" name="Notizenplatzhalter 2"/>
          <p:cNvSpPr>
            <a:spLocks noGrp="1"/>
          </p:cNvSpPr>
          <p:nvPr>
            <p:ph type="body" idx="1"/>
          </p:nvPr>
        </p:nvSpPr>
        <p:spPr/>
        <p:txBody>
          <a:bodyPr>
            <a:normAutofit/>
          </a:bodyPr>
          <a:lstStyle/>
          <a:p>
            <a:endParaRPr lang="en-US" dirty="0"/>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11</a:t>
            </a:fld>
            <a:endParaRPr lang="de-DE" dirty="0"/>
          </a:p>
        </p:txBody>
      </p:sp>
    </p:spTree>
    <p:extLst>
      <p:ext uri="{BB962C8B-B14F-4D97-AF65-F5344CB8AC3E}">
        <p14:creationId xmlns:p14="http://schemas.microsoft.com/office/powerpoint/2010/main" val="4250012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01700" y="741363"/>
            <a:ext cx="4932363" cy="3700462"/>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12</a:t>
            </a:fld>
            <a:endParaRPr lang="de-D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01700" y="741363"/>
            <a:ext cx="4932363" cy="3700462"/>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14</a:t>
            </a:fld>
            <a:endParaRPr lang="de-D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01700" y="741363"/>
            <a:ext cx="4932363" cy="3700462"/>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15</a:t>
            </a:fld>
            <a:endParaRPr lang="de-D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01700" y="741363"/>
            <a:ext cx="4932363" cy="3700462"/>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16</a:t>
            </a:fld>
            <a:endParaRPr lang="de-DE"/>
          </a:p>
        </p:txBody>
      </p:sp>
    </p:spTree>
    <p:extLst>
      <p:ext uri="{BB962C8B-B14F-4D97-AF65-F5344CB8AC3E}">
        <p14:creationId xmlns:p14="http://schemas.microsoft.com/office/powerpoint/2010/main" val="3347036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01700" y="741363"/>
            <a:ext cx="4932363" cy="3700462"/>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17</a:t>
            </a:fld>
            <a:endParaRPr lang="de-DE"/>
          </a:p>
        </p:txBody>
      </p:sp>
    </p:spTree>
    <p:extLst>
      <p:ext uri="{BB962C8B-B14F-4D97-AF65-F5344CB8AC3E}">
        <p14:creationId xmlns:p14="http://schemas.microsoft.com/office/powerpoint/2010/main" val="21861369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01700" y="741363"/>
            <a:ext cx="4932363" cy="3700462"/>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18</a:t>
            </a:fld>
            <a:endParaRPr lang="de-DE"/>
          </a:p>
        </p:txBody>
      </p:sp>
    </p:spTree>
    <p:extLst>
      <p:ext uri="{BB962C8B-B14F-4D97-AF65-F5344CB8AC3E}">
        <p14:creationId xmlns:p14="http://schemas.microsoft.com/office/powerpoint/2010/main" val="2869026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01700" y="741363"/>
            <a:ext cx="4932363" cy="3700462"/>
          </a:xfrm>
        </p:spPr>
      </p:sp>
      <p:sp>
        <p:nvSpPr>
          <p:cNvPr id="3" name="Notizenplatzhalter 2"/>
          <p:cNvSpPr>
            <a:spLocks noGrp="1"/>
          </p:cNvSpPr>
          <p:nvPr>
            <p:ph type="body" idx="1"/>
          </p:nvPr>
        </p:nvSpPr>
        <p:spPr/>
        <p:txBody>
          <a:bodyPr>
            <a:normAutofit/>
          </a:bodyPr>
          <a:lstStyle/>
          <a:p>
            <a:endParaRPr lang="en-US" dirty="0"/>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19</a:t>
            </a:fld>
            <a:endParaRPr lang="de-DE" dirty="0"/>
          </a:p>
        </p:txBody>
      </p:sp>
    </p:spTree>
    <p:extLst>
      <p:ext uri="{BB962C8B-B14F-4D97-AF65-F5344CB8AC3E}">
        <p14:creationId xmlns:p14="http://schemas.microsoft.com/office/powerpoint/2010/main" val="35611938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01700" y="741363"/>
            <a:ext cx="4932363" cy="3700462"/>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20</a:t>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01700" y="741363"/>
            <a:ext cx="4932363" cy="3700462"/>
          </a:xfrm>
        </p:spPr>
      </p:sp>
      <p:sp>
        <p:nvSpPr>
          <p:cNvPr id="3" name="Notizenplatzhalter 2"/>
          <p:cNvSpPr>
            <a:spLocks noGrp="1"/>
          </p:cNvSpPr>
          <p:nvPr>
            <p:ph type="body" idx="1"/>
          </p:nvPr>
        </p:nvSpPr>
        <p:spPr/>
        <p:txBody>
          <a:bodyPr>
            <a:normAutofit/>
          </a:bodyPr>
          <a:lstStyle/>
          <a:p>
            <a:endParaRPr lang="en-US" dirty="0"/>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2</a:t>
            </a:fld>
            <a:endParaRPr lang="de-DE"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01700" y="741363"/>
            <a:ext cx="4932363" cy="3700462"/>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21</a:t>
            </a:fld>
            <a:endParaRPr lang="de-DE"/>
          </a:p>
        </p:txBody>
      </p:sp>
    </p:spTree>
    <p:extLst>
      <p:ext uri="{BB962C8B-B14F-4D97-AF65-F5344CB8AC3E}">
        <p14:creationId xmlns:p14="http://schemas.microsoft.com/office/powerpoint/2010/main" val="11002094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01700" y="741363"/>
            <a:ext cx="4932363" cy="3700462"/>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22</a:t>
            </a:fld>
            <a:endParaRPr lang="de-DE"/>
          </a:p>
        </p:txBody>
      </p:sp>
    </p:spTree>
    <p:extLst>
      <p:ext uri="{BB962C8B-B14F-4D97-AF65-F5344CB8AC3E}">
        <p14:creationId xmlns:p14="http://schemas.microsoft.com/office/powerpoint/2010/main" val="23876885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01700" y="741363"/>
            <a:ext cx="4932363" cy="3700462"/>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23</a:t>
            </a:fld>
            <a:endParaRPr lang="de-DE"/>
          </a:p>
        </p:txBody>
      </p:sp>
    </p:spTree>
    <p:extLst>
      <p:ext uri="{BB962C8B-B14F-4D97-AF65-F5344CB8AC3E}">
        <p14:creationId xmlns:p14="http://schemas.microsoft.com/office/powerpoint/2010/main" val="37467030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01700" y="741363"/>
            <a:ext cx="4932363" cy="3700462"/>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26</a:t>
            </a:fld>
            <a:endParaRPr lang="de-DE"/>
          </a:p>
        </p:txBody>
      </p:sp>
    </p:spTree>
    <p:extLst>
      <p:ext uri="{BB962C8B-B14F-4D97-AF65-F5344CB8AC3E}">
        <p14:creationId xmlns:p14="http://schemas.microsoft.com/office/powerpoint/2010/main" val="35245252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01700" y="741363"/>
            <a:ext cx="4932363" cy="3700462"/>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27</a:t>
            </a:fld>
            <a:endParaRPr lang="de-DE"/>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01700" y="741363"/>
            <a:ext cx="4932363" cy="3700462"/>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28</a:t>
            </a:fld>
            <a:endParaRPr lang="de-DE"/>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01700" y="741363"/>
            <a:ext cx="4932363" cy="3700462"/>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34</a:t>
            </a:fld>
            <a:endParaRPr lang="de-DE"/>
          </a:p>
        </p:txBody>
      </p:sp>
    </p:spTree>
    <p:extLst>
      <p:ext uri="{BB962C8B-B14F-4D97-AF65-F5344CB8AC3E}">
        <p14:creationId xmlns:p14="http://schemas.microsoft.com/office/powerpoint/2010/main" val="18915098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01700" y="741363"/>
            <a:ext cx="4932363" cy="3700462"/>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36</a:t>
            </a:fld>
            <a:endParaRPr lang="de-DE"/>
          </a:p>
        </p:txBody>
      </p:sp>
    </p:spTree>
    <p:extLst>
      <p:ext uri="{BB962C8B-B14F-4D97-AF65-F5344CB8AC3E}">
        <p14:creationId xmlns:p14="http://schemas.microsoft.com/office/powerpoint/2010/main" val="720076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01700" y="741363"/>
            <a:ext cx="4932363" cy="3700462"/>
          </a:xfrm>
        </p:spPr>
      </p:sp>
      <p:sp>
        <p:nvSpPr>
          <p:cNvPr id="3" name="Notizenplatzhalter 2"/>
          <p:cNvSpPr>
            <a:spLocks noGrp="1"/>
          </p:cNvSpPr>
          <p:nvPr>
            <p:ph type="body" idx="1"/>
          </p:nvPr>
        </p:nvSpPr>
        <p:spPr/>
        <p:txBody>
          <a:bodyPr>
            <a:normAutofit/>
          </a:bodyPr>
          <a:lstStyle/>
          <a:p>
            <a:endParaRPr lang="en-US" dirty="0"/>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3</a:t>
            </a:fld>
            <a:endParaRPr lang="de-DE" dirty="0"/>
          </a:p>
        </p:txBody>
      </p:sp>
    </p:spTree>
    <p:extLst>
      <p:ext uri="{BB962C8B-B14F-4D97-AF65-F5344CB8AC3E}">
        <p14:creationId xmlns:p14="http://schemas.microsoft.com/office/powerpoint/2010/main" val="2773650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01700" y="741363"/>
            <a:ext cx="4932363" cy="3700462"/>
          </a:xfrm>
        </p:spPr>
      </p:sp>
      <p:sp>
        <p:nvSpPr>
          <p:cNvPr id="3" name="Notizenplatzhalter 2"/>
          <p:cNvSpPr>
            <a:spLocks noGrp="1"/>
          </p:cNvSpPr>
          <p:nvPr>
            <p:ph type="body" idx="1"/>
          </p:nvPr>
        </p:nvSpPr>
        <p:spPr/>
        <p:txBody>
          <a:bodyPr>
            <a:normAutofit/>
          </a:bodyPr>
          <a:lstStyle/>
          <a:p>
            <a:endParaRPr lang="en-US" dirty="0"/>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4</a:t>
            </a:fld>
            <a:endParaRPr lang="de-D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01700" y="741363"/>
            <a:ext cx="4932363" cy="3700462"/>
          </a:xfrm>
        </p:spPr>
      </p:sp>
      <p:sp>
        <p:nvSpPr>
          <p:cNvPr id="3" name="Notizenplatzhalter 2"/>
          <p:cNvSpPr>
            <a:spLocks noGrp="1"/>
          </p:cNvSpPr>
          <p:nvPr>
            <p:ph type="body" idx="1"/>
          </p:nvPr>
        </p:nvSpPr>
        <p:spPr/>
        <p:txBody>
          <a:bodyPr>
            <a:normAutofit/>
          </a:bodyPr>
          <a:lstStyle/>
          <a:p>
            <a:endParaRPr lang="en-US" dirty="0"/>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5</a:t>
            </a:fld>
            <a:endParaRPr lang="de-DE"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01700" y="741363"/>
            <a:ext cx="4932363" cy="3700462"/>
          </a:xfrm>
        </p:spPr>
      </p:sp>
      <p:sp>
        <p:nvSpPr>
          <p:cNvPr id="3" name="Notizenplatzhalter 2"/>
          <p:cNvSpPr>
            <a:spLocks noGrp="1"/>
          </p:cNvSpPr>
          <p:nvPr>
            <p:ph type="body" idx="1"/>
          </p:nvPr>
        </p:nvSpPr>
        <p:spPr/>
        <p:txBody>
          <a:bodyPr>
            <a:normAutofit/>
          </a:bodyPr>
          <a:lstStyle/>
          <a:p>
            <a:endParaRPr lang="en-US" dirty="0"/>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6</a:t>
            </a:fld>
            <a:endParaRPr lang="de-DE" dirty="0"/>
          </a:p>
        </p:txBody>
      </p:sp>
    </p:spTree>
    <p:extLst>
      <p:ext uri="{BB962C8B-B14F-4D97-AF65-F5344CB8AC3E}">
        <p14:creationId xmlns:p14="http://schemas.microsoft.com/office/powerpoint/2010/main" val="3165799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01700" y="741363"/>
            <a:ext cx="4932363" cy="3700462"/>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7</a:t>
            </a:fld>
            <a:endParaRPr lang="de-DE" dirty="0"/>
          </a:p>
        </p:txBody>
      </p:sp>
    </p:spTree>
    <p:extLst>
      <p:ext uri="{BB962C8B-B14F-4D97-AF65-F5344CB8AC3E}">
        <p14:creationId xmlns:p14="http://schemas.microsoft.com/office/powerpoint/2010/main" val="3726450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01700" y="741363"/>
            <a:ext cx="4932363" cy="3700462"/>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8</a:t>
            </a:fld>
            <a:endParaRPr lang="de-D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01700" y="741363"/>
            <a:ext cx="4932363" cy="3700462"/>
          </a:xfrm>
        </p:spPr>
      </p:sp>
      <p:sp>
        <p:nvSpPr>
          <p:cNvPr id="3" name="Notizenplatzhalter 2"/>
          <p:cNvSpPr>
            <a:spLocks noGrp="1"/>
          </p:cNvSpPr>
          <p:nvPr>
            <p:ph type="body" idx="1"/>
          </p:nvPr>
        </p:nvSpPr>
        <p:spPr/>
        <p:txBody>
          <a:bodyPr>
            <a:normAutofit/>
          </a:bodyPr>
          <a:lstStyle/>
          <a:p>
            <a:endParaRPr lang="en-US" dirty="0"/>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9</a:t>
            </a:fld>
            <a:endParaRPr lang="de-DE" dirty="0"/>
          </a:p>
        </p:txBody>
      </p:sp>
    </p:spTree>
    <p:extLst>
      <p:ext uri="{BB962C8B-B14F-4D97-AF65-F5344CB8AC3E}">
        <p14:creationId xmlns:p14="http://schemas.microsoft.com/office/powerpoint/2010/main" val="446649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lvl1pPr>
              <a:defRPr>
                <a:latin typeface="Calibri" pitchFamily="34" charset="0"/>
              </a:defRPr>
            </a:lvl1pPr>
          </a:lstStyle>
          <a:p>
            <a:r>
              <a:rPr lang="de-DE"/>
              <a:t>Titelmasterformat durch Klicken bearbeiten</a:t>
            </a:r>
          </a:p>
        </p:txBody>
      </p:sp>
      <p:sp>
        <p:nvSpPr>
          <p:cNvPr id="3" name="Untertitel 2"/>
          <p:cNvSpPr>
            <a:spLocks noGrp="1"/>
          </p:cNvSpPr>
          <p:nvPr>
            <p:ph type="subTitle" idx="1"/>
          </p:nvPr>
        </p:nvSpPr>
        <p:spPr>
          <a:xfrm>
            <a:off x="1371600" y="3886200"/>
            <a:ext cx="6400800" cy="1752600"/>
          </a:xfrm>
        </p:spPr>
        <p:txBody>
          <a:bodyPr/>
          <a:lstStyle>
            <a:lvl1pPr marL="0" indent="0" algn="ctr">
              <a:buNone/>
              <a:defRPr>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a:t>Formatvorlage des Untertitelmasters durch Klicken bearbeiten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t>Markus Zanker, University Klagenfurt, markus.zanker@uni-klu.ac.at</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28600"/>
            <a:ext cx="2057400" cy="5897563"/>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457200" y="228600"/>
            <a:ext cx="6019800" cy="5897563"/>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t>Markus Zanker, University Klagenfurt, markus.zanker@uni-klu.ac.at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1143000"/>
          </a:xfrm>
        </p:spPr>
        <p:txBody>
          <a:bodyPr/>
          <a:lstStyle/>
          <a:p>
            <a:r>
              <a:rPr lang="de-DE"/>
              <a:t>Titelmasterformat durch Klicken bearbeiten</a:t>
            </a:r>
          </a:p>
        </p:txBody>
      </p:sp>
      <p:sp>
        <p:nvSpPr>
          <p:cNvPr id="3" name="Textplatzhalter 2"/>
          <p:cNvSpPr>
            <a:spLocks noGrp="1"/>
          </p:cNvSpPr>
          <p:nvPr>
            <p:ph type="body" sz="half" idx="1"/>
          </p:nvPr>
        </p:nvSpPr>
        <p:spPr>
          <a:xfrm>
            <a:off x="457200" y="1600200"/>
            <a:ext cx="4038600" cy="4525963"/>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0" y="1600200"/>
            <a:ext cx="4038600" cy="4525963"/>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t>Markus Zanker, University Klagenfurt, markus.zanker@uni-klu.ac.at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el, Text und 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1143000"/>
          </a:xfrm>
        </p:spPr>
        <p:txBody>
          <a:bodyPr/>
          <a:lstStyle/>
          <a:p>
            <a:r>
              <a:rPr lang="de-DE"/>
              <a:t>Titelmasterformat durch Klicken bearbeiten</a:t>
            </a:r>
          </a:p>
        </p:txBody>
      </p:sp>
      <p:sp>
        <p:nvSpPr>
          <p:cNvPr id="3" name="Textplatzhalter 2"/>
          <p:cNvSpPr>
            <a:spLocks noGrp="1"/>
          </p:cNvSpPr>
          <p:nvPr>
            <p:ph type="body" sz="half" idx="1"/>
          </p:nvPr>
        </p:nvSpPr>
        <p:spPr>
          <a:xfrm>
            <a:off x="457200" y="1600200"/>
            <a:ext cx="4038600" cy="4525963"/>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quarter" idx="2"/>
          </p:nvPr>
        </p:nvSpPr>
        <p:spPr>
          <a:xfrm>
            <a:off x="4648200" y="1600200"/>
            <a:ext cx="4038600" cy="2185988"/>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Inhaltsplatzhalter 4"/>
          <p:cNvSpPr>
            <a:spLocks noGrp="1"/>
          </p:cNvSpPr>
          <p:nvPr>
            <p:ph sz="quarter" idx="3"/>
          </p:nvPr>
        </p:nvSpPr>
        <p:spPr>
          <a:xfrm>
            <a:off x="4648200" y="3938588"/>
            <a:ext cx="4038600" cy="2187575"/>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t>Markus Zanker, University Klagenfurt, markus.zanker@uni-klu.ac.at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a:t>Titelmasterformat durch Klicken bearbeiten</a:t>
            </a:r>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a:t>Formatvorlage des Untertitelmasters durch Klicken bearbeiten</a:t>
            </a:r>
          </a:p>
        </p:txBody>
      </p:sp>
      <p:sp>
        <p:nvSpPr>
          <p:cNvPr id="4" name="Rectangle 4"/>
          <p:cNvSpPr>
            <a:spLocks noGrp="1" noChangeArrowheads="1"/>
          </p:cNvSpPr>
          <p:nvPr>
            <p:ph type="dt" sz="half" idx="10"/>
          </p:nvPr>
        </p:nvSpPr>
        <p:spPr>
          <a:ln/>
        </p:spPr>
        <p:txBody>
          <a:bodyPr/>
          <a:lstStyle>
            <a:lvl1pPr>
              <a:defRPr/>
            </a:lvl1pPr>
          </a:lstStyle>
          <a:p>
            <a:pPr>
              <a:defRPr/>
            </a:pPr>
            <a:endParaRPr lang="de-DE" dirty="0"/>
          </a:p>
        </p:txBody>
      </p:sp>
      <p:sp>
        <p:nvSpPr>
          <p:cNvPr id="5" name="Rectangle 5"/>
          <p:cNvSpPr>
            <a:spLocks noGrp="1" noChangeArrowheads="1"/>
          </p:cNvSpPr>
          <p:nvPr>
            <p:ph type="ftr" sz="quarter" idx="11"/>
          </p:nvPr>
        </p:nvSpPr>
        <p:spPr>
          <a:ln/>
        </p:spPr>
        <p:txBody>
          <a:bodyPr/>
          <a:lstStyle>
            <a:lvl1pPr>
              <a:defRPr/>
            </a:lvl1pPr>
          </a:lstStyle>
          <a:p>
            <a:pPr>
              <a:defRPr/>
            </a:pPr>
            <a:endParaRPr lang="de-DE" dirty="0"/>
          </a:p>
        </p:txBody>
      </p:sp>
      <p:sp>
        <p:nvSpPr>
          <p:cNvPr id="6" name="Rectangle 6"/>
          <p:cNvSpPr>
            <a:spLocks noGrp="1" noChangeArrowheads="1"/>
          </p:cNvSpPr>
          <p:nvPr>
            <p:ph type="sldNum" sz="quarter" idx="12"/>
          </p:nvPr>
        </p:nvSpPr>
        <p:spPr>
          <a:ln/>
        </p:spPr>
        <p:txBody>
          <a:bodyPr/>
          <a:lstStyle>
            <a:lvl1pPr>
              <a:defRPr/>
            </a:lvl1pPr>
          </a:lstStyle>
          <a:p>
            <a:pPr>
              <a:defRPr/>
            </a:pPr>
            <a:fld id="{F2A89924-F2A9-4BBB-9DBD-AA0F96B054D3}" type="slidenum">
              <a:rPr lang="de-DE"/>
              <a:pPr>
                <a:defRPr/>
              </a:pPr>
              <a:t>‹#›</a:t>
            </a:fld>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4"/>
          <p:cNvSpPr>
            <a:spLocks noGrp="1" noChangeArrowheads="1"/>
          </p:cNvSpPr>
          <p:nvPr>
            <p:ph type="dt" sz="half" idx="10"/>
          </p:nvPr>
        </p:nvSpPr>
        <p:spPr>
          <a:ln/>
        </p:spPr>
        <p:txBody>
          <a:bodyPr/>
          <a:lstStyle>
            <a:lvl1pPr>
              <a:defRPr/>
            </a:lvl1pPr>
          </a:lstStyle>
          <a:p>
            <a:pPr>
              <a:defRPr/>
            </a:pPr>
            <a:endParaRPr lang="de-DE" dirty="0"/>
          </a:p>
        </p:txBody>
      </p:sp>
      <p:sp>
        <p:nvSpPr>
          <p:cNvPr id="5" name="Rectangle 5"/>
          <p:cNvSpPr>
            <a:spLocks noGrp="1" noChangeArrowheads="1"/>
          </p:cNvSpPr>
          <p:nvPr>
            <p:ph type="ftr" sz="quarter" idx="11"/>
          </p:nvPr>
        </p:nvSpPr>
        <p:spPr>
          <a:ln/>
        </p:spPr>
        <p:txBody>
          <a:bodyPr/>
          <a:lstStyle>
            <a:lvl1pPr>
              <a:defRPr/>
            </a:lvl1pPr>
          </a:lstStyle>
          <a:p>
            <a:pPr>
              <a:defRPr/>
            </a:pPr>
            <a:endParaRPr lang="de-DE" dirty="0"/>
          </a:p>
        </p:txBody>
      </p:sp>
      <p:sp>
        <p:nvSpPr>
          <p:cNvPr id="6" name="Rectangle 6"/>
          <p:cNvSpPr>
            <a:spLocks noGrp="1" noChangeArrowheads="1"/>
          </p:cNvSpPr>
          <p:nvPr>
            <p:ph type="sldNum" sz="quarter" idx="12"/>
          </p:nvPr>
        </p:nvSpPr>
        <p:spPr>
          <a:ln/>
        </p:spPr>
        <p:txBody>
          <a:bodyPr/>
          <a:lstStyle>
            <a:lvl1pPr>
              <a:defRPr/>
            </a:lvl1pPr>
          </a:lstStyle>
          <a:p>
            <a:pPr>
              <a:defRPr/>
            </a:pPr>
            <a:fld id="{AD41795E-3ECA-4C95-BCC9-8B66459B9FA3}" type="slidenum">
              <a:rPr lang="de-DE"/>
              <a:pPr>
                <a:defRPr/>
              </a:pPr>
              <a:t>‹#›</a:t>
            </a:fld>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
        <p:nvSpPr>
          <p:cNvPr id="4" name="Rectangle 4"/>
          <p:cNvSpPr>
            <a:spLocks noGrp="1" noChangeArrowheads="1"/>
          </p:cNvSpPr>
          <p:nvPr>
            <p:ph type="dt" sz="half" idx="10"/>
          </p:nvPr>
        </p:nvSpPr>
        <p:spPr>
          <a:ln/>
        </p:spPr>
        <p:txBody>
          <a:bodyPr/>
          <a:lstStyle>
            <a:lvl1pPr>
              <a:defRPr/>
            </a:lvl1pPr>
          </a:lstStyle>
          <a:p>
            <a:pPr>
              <a:defRPr/>
            </a:pPr>
            <a:endParaRPr lang="de-DE" dirty="0"/>
          </a:p>
        </p:txBody>
      </p:sp>
      <p:sp>
        <p:nvSpPr>
          <p:cNvPr id="5" name="Rectangle 5"/>
          <p:cNvSpPr>
            <a:spLocks noGrp="1" noChangeArrowheads="1"/>
          </p:cNvSpPr>
          <p:nvPr>
            <p:ph type="ftr" sz="quarter" idx="11"/>
          </p:nvPr>
        </p:nvSpPr>
        <p:spPr>
          <a:ln/>
        </p:spPr>
        <p:txBody>
          <a:bodyPr/>
          <a:lstStyle>
            <a:lvl1pPr>
              <a:defRPr/>
            </a:lvl1pPr>
          </a:lstStyle>
          <a:p>
            <a:pPr>
              <a:defRPr/>
            </a:pPr>
            <a:endParaRPr lang="de-DE" dirty="0"/>
          </a:p>
        </p:txBody>
      </p:sp>
      <p:sp>
        <p:nvSpPr>
          <p:cNvPr id="6" name="Rectangle 6"/>
          <p:cNvSpPr>
            <a:spLocks noGrp="1" noChangeArrowheads="1"/>
          </p:cNvSpPr>
          <p:nvPr>
            <p:ph type="sldNum" sz="quarter" idx="12"/>
          </p:nvPr>
        </p:nvSpPr>
        <p:spPr>
          <a:ln/>
        </p:spPr>
        <p:txBody>
          <a:bodyPr/>
          <a:lstStyle>
            <a:lvl1pPr>
              <a:defRPr/>
            </a:lvl1pPr>
          </a:lstStyle>
          <a:p>
            <a:pPr>
              <a:defRPr/>
            </a:pPr>
            <a:fld id="{C2EE1444-A1E0-45AF-A236-3B3D424DFBE1}" type="slidenum">
              <a:rPr lang="de-DE"/>
              <a:pPr>
                <a:defRPr/>
              </a:pPr>
              <a:t>‹#›</a:t>
            </a:fld>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4"/>
          <p:cNvSpPr>
            <a:spLocks noGrp="1" noChangeArrowheads="1"/>
          </p:cNvSpPr>
          <p:nvPr>
            <p:ph type="dt" sz="half" idx="10"/>
          </p:nvPr>
        </p:nvSpPr>
        <p:spPr>
          <a:ln/>
        </p:spPr>
        <p:txBody>
          <a:bodyPr/>
          <a:lstStyle>
            <a:lvl1pPr>
              <a:defRPr/>
            </a:lvl1pPr>
          </a:lstStyle>
          <a:p>
            <a:pPr>
              <a:defRPr/>
            </a:pPr>
            <a:endParaRPr lang="de-DE" dirty="0"/>
          </a:p>
        </p:txBody>
      </p:sp>
      <p:sp>
        <p:nvSpPr>
          <p:cNvPr id="6" name="Rectangle 5"/>
          <p:cNvSpPr>
            <a:spLocks noGrp="1" noChangeArrowheads="1"/>
          </p:cNvSpPr>
          <p:nvPr>
            <p:ph type="ftr" sz="quarter" idx="11"/>
          </p:nvPr>
        </p:nvSpPr>
        <p:spPr>
          <a:ln/>
        </p:spPr>
        <p:txBody>
          <a:bodyPr/>
          <a:lstStyle>
            <a:lvl1pPr>
              <a:defRPr/>
            </a:lvl1pPr>
          </a:lstStyle>
          <a:p>
            <a:pPr>
              <a:defRPr/>
            </a:pPr>
            <a:endParaRPr lang="de-DE" dirty="0"/>
          </a:p>
        </p:txBody>
      </p:sp>
      <p:sp>
        <p:nvSpPr>
          <p:cNvPr id="7" name="Rectangle 6"/>
          <p:cNvSpPr>
            <a:spLocks noGrp="1" noChangeArrowheads="1"/>
          </p:cNvSpPr>
          <p:nvPr>
            <p:ph type="sldNum" sz="quarter" idx="12"/>
          </p:nvPr>
        </p:nvSpPr>
        <p:spPr>
          <a:ln/>
        </p:spPr>
        <p:txBody>
          <a:bodyPr/>
          <a:lstStyle>
            <a:lvl1pPr>
              <a:defRPr/>
            </a:lvl1pPr>
          </a:lstStyle>
          <a:p>
            <a:pPr>
              <a:defRPr/>
            </a:pPr>
            <a:fld id="{B260D5B4-BAC5-4E36-8E18-4DE2087EEF85}" type="slidenum">
              <a:rPr lang="de-DE"/>
              <a:pPr>
                <a:defRPr/>
              </a:pPr>
              <a:t>‹#›</a:t>
            </a:fld>
            <a:endParaRPr lang="de-DE"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Rectangle 4"/>
          <p:cNvSpPr>
            <a:spLocks noGrp="1" noChangeArrowheads="1"/>
          </p:cNvSpPr>
          <p:nvPr>
            <p:ph type="dt" sz="half" idx="10"/>
          </p:nvPr>
        </p:nvSpPr>
        <p:spPr>
          <a:ln/>
        </p:spPr>
        <p:txBody>
          <a:bodyPr/>
          <a:lstStyle>
            <a:lvl1pPr>
              <a:defRPr/>
            </a:lvl1pPr>
          </a:lstStyle>
          <a:p>
            <a:pPr>
              <a:defRPr/>
            </a:pPr>
            <a:endParaRPr lang="de-DE" dirty="0"/>
          </a:p>
        </p:txBody>
      </p:sp>
      <p:sp>
        <p:nvSpPr>
          <p:cNvPr id="8" name="Rectangle 5"/>
          <p:cNvSpPr>
            <a:spLocks noGrp="1" noChangeArrowheads="1"/>
          </p:cNvSpPr>
          <p:nvPr>
            <p:ph type="ftr" sz="quarter" idx="11"/>
          </p:nvPr>
        </p:nvSpPr>
        <p:spPr>
          <a:ln/>
        </p:spPr>
        <p:txBody>
          <a:bodyPr/>
          <a:lstStyle>
            <a:lvl1pPr>
              <a:defRPr/>
            </a:lvl1pPr>
          </a:lstStyle>
          <a:p>
            <a:pPr>
              <a:defRPr/>
            </a:pPr>
            <a:endParaRPr lang="de-DE" dirty="0"/>
          </a:p>
        </p:txBody>
      </p:sp>
      <p:sp>
        <p:nvSpPr>
          <p:cNvPr id="9" name="Rectangle 6"/>
          <p:cNvSpPr>
            <a:spLocks noGrp="1" noChangeArrowheads="1"/>
          </p:cNvSpPr>
          <p:nvPr>
            <p:ph type="sldNum" sz="quarter" idx="12"/>
          </p:nvPr>
        </p:nvSpPr>
        <p:spPr>
          <a:ln/>
        </p:spPr>
        <p:txBody>
          <a:bodyPr/>
          <a:lstStyle>
            <a:lvl1pPr>
              <a:defRPr/>
            </a:lvl1pPr>
          </a:lstStyle>
          <a:p>
            <a:pPr>
              <a:defRPr/>
            </a:pPr>
            <a:fld id="{96082407-C7F1-4A86-ABD2-6231783DAF67}" type="slidenum">
              <a:rPr lang="de-DE"/>
              <a:pPr>
                <a:defRPr/>
              </a:pPr>
              <a:t>‹#›</a:t>
            </a:fld>
            <a:endParaRPr lang="de-DE"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Rectangle 4"/>
          <p:cNvSpPr>
            <a:spLocks noGrp="1" noChangeArrowheads="1"/>
          </p:cNvSpPr>
          <p:nvPr>
            <p:ph type="dt" sz="half" idx="10"/>
          </p:nvPr>
        </p:nvSpPr>
        <p:spPr>
          <a:ln/>
        </p:spPr>
        <p:txBody>
          <a:bodyPr/>
          <a:lstStyle>
            <a:lvl1pPr>
              <a:defRPr/>
            </a:lvl1pPr>
          </a:lstStyle>
          <a:p>
            <a:pPr>
              <a:defRPr/>
            </a:pPr>
            <a:endParaRPr lang="de-DE" dirty="0"/>
          </a:p>
        </p:txBody>
      </p:sp>
      <p:sp>
        <p:nvSpPr>
          <p:cNvPr id="4" name="Rectangle 5"/>
          <p:cNvSpPr>
            <a:spLocks noGrp="1" noChangeArrowheads="1"/>
          </p:cNvSpPr>
          <p:nvPr>
            <p:ph type="ftr" sz="quarter" idx="11"/>
          </p:nvPr>
        </p:nvSpPr>
        <p:spPr>
          <a:ln/>
        </p:spPr>
        <p:txBody>
          <a:bodyPr/>
          <a:lstStyle>
            <a:lvl1pPr>
              <a:defRPr/>
            </a:lvl1pPr>
          </a:lstStyle>
          <a:p>
            <a:pPr>
              <a:defRPr/>
            </a:pPr>
            <a:endParaRPr lang="de-DE" dirty="0"/>
          </a:p>
        </p:txBody>
      </p:sp>
      <p:sp>
        <p:nvSpPr>
          <p:cNvPr id="5" name="Rectangle 6"/>
          <p:cNvSpPr>
            <a:spLocks noGrp="1" noChangeArrowheads="1"/>
          </p:cNvSpPr>
          <p:nvPr>
            <p:ph type="sldNum" sz="quarter" idx="12"/>
          </p:nvPr>
        </p:nvSpPr>
        <p:spPr>
          <a:ln/>
        </p:spPr>
        <p:txBody>
          <a:bodyPr/>
          <a:lstStyle>
            <a:lvl1pPr>
              <a:defRPr/>
            </a:lvl1pPr>
          </a:lstStyle>
          <a:p>
            <a:pPr>
              <a:defRPr/>
            </a:pPr>
            <a:fld id="{C5623C93-6A03-4BA4-BE34-C1BBD498D457}" type="slidenum">
              <a:rPr lang="de-DE"/>
              <a:pPr>
                <a:defRPr/>
              </a:pPr>
              <a:t>‹#›</a:t>
            </a:fld>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atin typeface="Calibri" pitchFamily="34" charset="0"/>
              </a:defRPr>
            </a:lvl1pPr>
          </a:lstStyle>
          <a:p>
            <a:r>
              <a:rPr lang="de-DE"/>
              <a:t>Titelmasterformat durch Klicken bearbeiten</a:t>
            </a:r>
          </a:p>
        </p:txBody>
      </p:sp>
      <p:sp>
        <p:nvSpPr>
          <p:cNvPr id="3" name="Inhaltsplatzhalter 2"/>
          <p:cNvSpPr>
            <a:spLocks noGrp="1"/>
          </p:cNvSpPr>
          <p:nvPr>
            <p:ph idx="1"/>
          </p:nvPr>
        </p:nvSpPr>
        <p:spPr/>
        <p:txBody>
          <a:bodyPr/>
          <a:lstStyle>
            <a:lvl1pPr>
              <a:spcBef>
                <a:spcPts val="1200"/>
              </a:spcBef>
              <a:buFont typeface="Wingdings" pitchFamily="2" charset="2"/>
              <a:buChar char="§"/>
              <a:defRPr b="1">
                <a:latin typeface="Calibri" pitchFamily="34" charset="0"/>
              </a:defRPr>
            </a:lvl1pPr>
            <a:lvl2pPr>
              <a:defRPr>
                <a:latin typeface="Calibri" pitchFamily="34" charset="0"/>
              </a:defRPr>
            </a:lvl2pPr>
            <a:lvl3pPr>
              <a:buFont typeface="Wingdings" pitchFamily="2" charset="2"/>
              <a:buChar char="§"/>
              <a:defRPr>
                <a:latin typeface="Calibri" pitchFamily="34" charset="0"/>
              </a:defRPr>
            </a:lvl3pPr>
            <a:lvl4pPr>
              <a:defRPr>
                <a:latin typeface="Calibri" pitchFamily="34" charset="0"/>
              </a:defRPr>
            </a:lvl4pPr>
            <a:lvl5pPr>
              <a:defRPr>
                <a:latin typeface="Calibri" pitchFamily="34" charset="0"/>
              </a:defRPr>
            </a:lvl5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de-DE" dirty="0"/>
          </a:p>
        </p:txBody>
      </p:sp>
      <p:sp>
        <p:nvSpPr>
          <p:cNvPr id="3" name="Rectangle 5"/>
          <p:cNvSpPr>
            <a:spLocks noGrp="1" noChangeArrowheads="1"/>
          </p:cNvSpPr>
          <p:nvPr>
            <p:ph type="ftr" sz="quarter" idx="11"/>
          </p:nvPr>
        </p:nvSpPr>
        <p:spPr>
          <a:ln/>
        </p:spPr>
        <p:txBody>
          <a:bodyPr/>
          <a:lstStyle>
            <a:lvl1pPr>
              <a:defRPr/>
            </a:lvl1pPr>
          </a:lstStyle>
          <a:p>
            <a:pPr>
              <a:defRPr/>
            </a:pPr>
            <a:endParaRPr lang="de-DE" dirty="0"/>
          </a:p>
        </p:txBody>
      </p:sp>
      <p:sp>
        <p:nvSpPr>
          <p:cNvPr id="4" name="Rectangle 6"/>
          <p:cNvSpPr>
            <a:spLocks noGrp="1" noChangeArrowheads="1"/>
          </p:cNvSpPr>
          <p:nvPr>
            <p:ph type="sldNum" sz="quarter" idx="12"/>
          </p:nvPr>
        </p:nvSpPr>
        <p:spPr>
          <a:ln/>
        </p:spPr>
        <p:txBody>
          <a:bodyPr/>
          <a:lstStyle>
            <a:lvl1pPr>
              <a:defRPr/>
            </a:lvl1pPr>
          </a:lstStyle>
          <a:p>
            <a:pPr>
              <a:defRPr/>
            </a:pPr>
            <a:fld id="{33EB71DE-601B-4891-9028-39B593DA3668}" type="slidenum">
              <a:rPr lang="de-DE"/>
              <a:pPr>
                <a:defRPr/>
              </a:pPr>
              <a:t>‹#›</a:t>
            </a:fld>
            <a:endParaRPr lang="de-DE"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Rectangle 4"/>
          <p:cNvSpPr>
            <a:spLocks noGrp="1" noChangeArrowheads="1"/>
          </p:cNvSpPr>
          <p:nvPr>
            <p:ph type="dt" sz="half" idx="10"/>
          </p:nvPr>
        </p:nvSpPr>
        <p:spPr>
          <a:ln/>
        </p:spPr>
        <p:txBody>
          <a:bodyPr/>
          <a:lstStyle>
            <a:lvl1pPr>
              <a:defRPr/>
            </a:lvl1pPr>
          </a:lstStyle>
          <a:p>
            <a:pPr>
              <a:defRPr/>
            </a:pPr>
            <a:endParaRPr lang="de-DE" dirty="0"/>
          </a:p>
        </p:txBody>
      </p:sp>
      <p:sp>
        <p:nvSpPr>
          <p:cNvPr id="6" name="Rectangle 5"/>
          <p:cNvSpPr>
            <a:spLocks noGrp="1" noChangeArrowheads="1"/>
          </p:cNvSpPr>
          <p:nvPr>
            <p:ph type="ftr" sz="quarter" idx="11"/>
          </p:nvPr>
        </p:nvSpPr>
        <p:spPr>
          <a:ln/>
        </p:spPr>
        <p:txBody>
          <a:bodyPr/>
          <a:lstStyle>
            <a:lvl1pPr>
              <a:defRPr/>
            </a:lvl1pPr>
          </a:lstStyle>
          <a:p>
            <a:pPr>
              <a:defRPr/>
            </a:pPr>
            <a:endParaRPr lang="de-DE" dirty="0"/>
          </a:p>
        </p:txBody>
      </p:sp>
      <p:sp>
        <p:nvSpPr>
          <p:cNvPr id="7" name="Rectangle 6"/>
          <p:cNvSpPr>
            <a:spLocks noGrp="1" noChangeArrowheads="1"/>
          </p:cNvSpPr>
          <p:nvPr>
            <p:ph type="sldNum" sz="quarter" idx="12"/>
          </p:nvPr>
        </p:nvSpPr>
        <p:spPr>
          <a:ln/>
        </p:spPr>
        <p:txBody>
          <a:bodyPr/>
          <a:lstStyle>
            <a:lvl1pPr>
              <a:defRPr/>
            </a:lvl1pPr>
          </a:lstStyle>
          <a:p>
            <a:pPr>
              <a:defRPr/>
            </a:pPr>
            <a:fld id="{204EEBF1-BAC0-449B-B736-909E61948D1E}" type="slidenum">
              <a:rPr lang="de-DE"/>
              <a:pPr>
                <a:defRPr/>
              </a:pPr>
              <a:t>‹#›</a:t>
            </a:fld>
            <a:endParaRPr lang="de-DE"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dirty="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Rectangle 4"/>
          <p:cNvSpPr>
            <a:spLocks noGrp="1" noChangeArrowheads="1"/>
          </p:cNvSpPr>
          <p:nvPr>
            <p:ph type="dt" sz="half" idx="10"/>
          </p:nvPr>
        </p:nvSpPr>
        <p:spPr>
          <a:ln/>
        </p:spPr>
        <p:txBody>
          <a:bodyPr/>
          <a:lstStyle>
            <a:lvl1pPr>
              <a:defRPr/>
            </a:lvl1pPr>
          </a:lstStyle>
          <a:p>
            <a:pPr>
              <a:defRPr/>
            </a:pPr>
            <a:endParaRPr lang="de-DE" dirty="0"/>
          </a:p>
        </p:txBody>
      </p:sp>
      <p:sp>
        <p:nvSpPr>
          <p:cNvPr id="6" name="Rectangle 5"/>
          <p:cNvSpPr>
            <a:spLocks noGrp="1" noChangeArrowheads="1"/>
          </p:cNvSpPr>
          <p:nvPr>
            <p:ph type="ftr" sz="quarter" idx="11"/>
          </p:nvPr>
        </p:nvSpPr>
        <p:spPr>
          <a:ln/>
        </p:spPr>
        <p:txBody>
          <a:bodyPr/>
          <a:lstStyle>
            <a:lvl1pPr>
              <a:defRPr/>
            </a:lvl1pPr>
          </a:lstStyle>
          <a:p>
            <a:pPr>
              <a:defRPr/>
            </a:pPr>
            <a:endParaRPr lang="de-DE" dirty="0"/>
          </a:p>
        </p:txBody>
      </p:sp>
      <p:sp>
        <p:nvSpPr>
          <p:cNvPr id="7" name="Rectangle 6"/>
          <p:cNvSpPr>
            <a:spLocks noGrp="1" noChangeArrowheads="1"/>
          </p:cNvSpPr>
          <p:nvPr>
            <p:ph type="sldNum" sz="quarter" idx="12"/>
          </p:nvPr>
        </p:nvSpPr>
        <p:spPr>
          <a:ln/>
        </p:spPr>
        <p:txBody>
          <a:bodyPr/>
          <a:lstStyle>
            <a:lvl1pPr>
              <a:defRPr/>
            </a:lvl1pPr>
          </a:lstStyle>
          <a:p>
            <a:pPr>
              <a:defRPr/>
            </a:pPr>
            <a:fld id="{DF61B00E-1FD8-46A3-A44A-C212E3F1B959}" type="slidenum">
              <a:rPr lang="de-DE"/>
              <a:pPr>
                <a:defRPr/>
              </a:pPr>
              <a:t>‹#›</a:t>
            </a:fld>
            <a:endParaRPr lang="de-DE"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4"/>
          <p:cNvSpPr>
            <a:spLocks noGrp="1" noChangeArrowheads="1"/>
          </p:cNvSpPr>
          <p:nvPr>
            <p:ph type="dt" sz="half" idx="10"/>
          </p:nvPr>
        </p:nvSpPr>
        <p:spPr>
          <a:ln/>
        </p:spPr>
        <p:txBody>
          <a:bodyPr/>
          <a:lstStyle>
            <a:lvl1pPr>
              <a:defRPr/>
            </a:lvl1pPr>
          </a:lstStyle>
          <a:p>
            <a:pPr>
              <a:defRPr/>
            </a:pPr>
            <a:endParaRPr lang="de-DE" dirty="0"/>
          </a:p>
        </p:txBody>
      </p:sp>
      <p:sp>
        <p:nvSpPr>
          <p:cNvPr id="5" name="Rectangle 5"/>
          <p:cNvSpPr>
            <a:spLocks noGrp="1" noChangeArrowheads="1"/>
          </p:cNvSpPr>
          <p:nvPr>
            <p:ph type="ftr" sz="quarter" idx="11"/>
          </p:nvPr>
        </p:nvSpPr>
        <p:spPr>
          <a:ln/>
        </p:spPr>
        <p:txBody>
          <a:bodyPr/>
          <a:lstStyle>
            <a:lvl1pPr>
              <a:defRPr/>
            </a:lvl1pPr>
          </a:lstStyle>
          <a:p>
            <a:pPr>
              <a:defRPr/>
            </a:pPr>
            <a:endParaRPr lang="de-DE" dirty="0"/>
          </a:p>
        </p:txBody>
      </p:sp>
      <p:sp>
        <p:nvSpPr>
          <p:cNvPr id="6" name="Rectangle 6"/>
          <p:cNvSpPr>
            <a:spLocks noGrp="1" noChangeArrowheads="1"/>
          </p:cNvSpPr>
          <p:nvPr>
            <p:ph type="sldNum" sz="quarter" idx="12"/>
          </p:nvPr>
        </p:nvSpPr>
        <p:spPr>
          <a:ln/>
        </p:spPr>
        <p:txBody>
          <a:bodyPr/>
          <a:lstStyle>
            <a:lvl1pPr>
              <a:defRPr/>
            </a:lvl1pPr>
          </a:lstStyle>
          <a:p>
            <a:pPr>
              <a:defRPr/>
            </a:pPr>
            <a:fld id="{2264939F-943C-492D-80C1-3D8DA17C9DB8}" type="slidenum">
              <a:rPr lang="de-DE"/>
              <a:pPr>
                <a:defRPr/>
              </a:pPr>
              <a:t>‹#›</a:t>
            </a:fld>
            <a:endParaRPr lang="de-DE"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4"/>
          <p:cNvSpPr>
            <a:spLocks noGrp="1" noChangeArrowheads="1"/>
          </p:cNvSpPr>
          <p:nvPr>
            <p:ph type="dt" sz="half" idx="10"/>
          </p:nvPr>
        </p:nvSpPr>
        <p:spPr>
          <a:ln/>
        </p:spPr>
        <p:txBody>
          <a:bodyPr/>
          <a:lstStyle>
            <a:lvl1pPr>
              <a:defRPr/>
            </a:lvl1pPr>
          </a:lstStyle>
          <a:p>
            <a:pPr>
              <a:defRPr/>
            </a:pPr>
            <a:endParaRPr lang="de-DE" dirty="0"/>
          </a:p>
        </p:txBody>
      </p:sp>
      <p:sp>
        <p:nvSpPr>
          <p:cNvPr id="5" name="Rectangle 5"/>
          <p:cNvSpPr>
            <a:spLocks noGrp="1" noChangeArrowheads="1"/>
          </p:cNvSpPr>
          <p:nvPr>
            <p:ph type="ftr" sz="quarter" idx="11"/>
          </p:nvPr>
        </p:nvSpPr>
        <p:spPr>
          <a:ln/>
        </p:spPr>
        <p:txBody>
          <a:bodyPr/>
          <a:lstStyle>
            <a:lvl1pPr>
              <a:defRPr/>
            </a:lvl1pPr>
          </a:lstStyle>
          <a:p>
            <a:pPr>
              <a:defRPr/>
            </a:pPr>
            <a:endParaRPr lang="de-DE" dirty="0"/>
          </a:p>
        </p:txBody>
      </p:sp>
      <p:sp>
        <p:nvSpPr>
          <p:cNvPr id="6" name="Rectangle 6"/>
          <p:cNvSpPr>
            <a:spLocks noGrp="1" noChangeArrowheads="1"/>
          </p:cNvSpPr>
          <p:nvPr>
            <p:ph type="sldNum" sz="quarter" idx="12"/>
          </p:nvPr>
        </p:nvSpPr>
        <p:spPr>
          <a:ln/>
        </p:spPr>
        <p:txBody>
          <a:bodyPr/>
          <a:lstStyle>
            <a:lvl1pPr>
              <a:defRPr/>
            </a:lvl1pPr>
          </a:lstStyle>
          <a:p>
            <a:pPr>
              <a:defRPr/>
            </a:pPr>
            <a:fld id="{B31FE023-C9DB-4F88-9786-13E80C3477EA}" type="slidenum">
              <a:rPr lang="de-DE"/>
              <a:pPr>
                <a:defRPr/>
              </a:pPr>
              <a:t>‹#›</a:t>
            </a:fld>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
        <p:nvSpPr>
          <p:cNvPr id="4"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t>Markus Zanker, University Klagenfurt, markus.zanker@uni-klu.ac.at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t>Markus Zanker, University Klagenfurt, markus.zanker@uni-klu.ac.at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t>Markus Zanker, University Klagenfurt, markus.zanker@uni-klu.ac.at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t>Markus Zanker, University Klagenfurt, markus.zanker@uni-klu.ac.at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t>Markus Zanker, University Klagenfurt, markus.zanker@uni-klu.ac.at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t>Markus Zanker, University Klagenfurt, markus.zanker@uni-klu.ac.at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dirty="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t>Markus Zanker, University Klagenfurt, markus.zanker@uni-klu.ac.at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286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de-DE"/>
              <a:t>Titelmasterformat durch Klicken bearbeiten</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err="1"/>
              <a:t>This</a:t>
            </a:r>
            <a:r>
              <a:rPr lang="de-DE" dirty="0"/>
              <a:t> </a:t>
            </a:r>
            <a:r>
              <a:rPr lang="de-DE" dirty="0" err="1"/>
              <a:t>section</a:t>
            </a:r>
            <a:r>
              <a:rPr lang="de-DE" dirty="0"/>
              <a:t> </a:t>
            </a:r>
          </a:p>
        </p:txBody>
      </p:sp>
      <p:sp>
        <p:nvSpPr>
          <p:cNvPr id="4100" name="Line 4"/>
          <p:cNvSpPr>
            <a:spLocks noChangeShapeType="1"/>
          </p:cNvSpPr>
          <p:nvPr/>
        </p:nvSpPr>
        <p:spPr bwMode="auto">
          <a:xfrm>
            <a:off x="533400" y="1219200"/>
            <a:ext cx="8001000" cy="0"/>
          </a:xfrm>
          <a:prstGeom prst="line">
            <a:avLst/>
          </a:prstGeom>
          <a:noFill/>
          <a:ln w="9525">
            <a:solidFill>
              <a:srgbClr val="003366"/>
            </a:solidFill>
            <a:round/>
            <a:headEnd/>
            <a:tailEnd/>
          </a:ln>
          <a:effectLst/>
        </p:spPr>
        <p:txBody>
          <a:bodyPr/>
          <a:lstStyle/>
          <a:p>
            <a:pPr>
              <a:defRPr/>
            </a:pPr>
            <a:endParaRPr lang="de-DE" dirty="0"/>
          </a:p>
        </p:txBody>
      </p:sp>
      <p:sp>
        <p:nvSpPr>
          <p:cNvPr id="4101" name="Text Box 5"/>
          <p:cNvSpPr txBox="1">
            <a:spLocks noChangeArrowheads="1"/>
          </p:cNvSpPr>
          <p:nvPr/>
        </p:nvSpPr>
        <p:spPr bwMode="auto">
          <a:xfrm>
            <a:off x="7907338" y="6248400"/>
            <a:ext cx="696912" cy="244475"/>
          </a:xfrm>
          <a:prstGeom prst="rect">
            <a:avLst/>
          </a:prstGeom>
          <a:noFill/>
          <a:ln w="9525">
            <a:noFill/>
            <a:miter lim="800000"/>
            <a:headEnd/>
            <a:tailEnd/>
          </a:ln>
          <a:effectLst/>
        </p:spPr>
        <p:txBody>
          <a:bodyPr wrap="none">
            <a:spAutoFit/>
          </a:bodyPr>
          <a:lstStyle/>
          <a:p>
            <a:pPr>
              <a:defRPr/>
            </a:pPr>
            <a:r>
              <a:rPr lang="de-DE" sz="1000" b="0" dirty="0"/>
              <a:t>- </a:t>
            </a:r>
            <a:fld id="{2E9B48F2-B8AA-4947-B56E-BF420C312FAC}" type="slidenum">
              <a:rPr lang="de-DE" sz="1000" b="0"/>
              <a:pPr>
                <a:defRPr/>
              </a:pPr>
              <a:t>‹#›</a:t>
            </a:fld>
            <a:r>
              <a:rPr lang="de-DE" sz="1000" b="0" dirty="0"/>
              <a:t> -</a:t>
            </a:r>
          </a:p>
        </p:txBody>
      </p:sp>
      <p:sp>
        <p:nvSpPr>
          <p:cNvPr id="4102" name="Line 6"/>
          <p:cNvSpPr>
            <a:spLocks noChangeShapeType="1"/>
          </p:cNvSpPr>
          <p:nvPr/>
        </p:nvSpPr>
        <p:spPr bwMode="auto">
          <a:xfrm>
            <a:off x="609600" y="6096000"/>
            <a:ext cx="8001000" cy="0"/>
          </a:xfrm>
          <a:prstGeom prst="line">
            <a:avLst/>
          </a:prstGeom>
          <a:noFill/>
          <a:ln w="9525">
            <a:solidFill>
              <a:srgbClr val="003366"/>
            </a:solidFill>
            <a:round/>
            <a:headEnd/>
            <a:tailEnd/>
          </a:ln>
          <a:effectLst/>
        </p:spPr>
        <p:txBody>
          <a:bodyPr/>
          <a:lstStyle/>
          <a:p>
            <a:pPr>
              <a:defRPr/>
            </a:pPr>
            <a:endParaRPr lang="de-DE" dirty="0"/>
          </a:p>
        </p:txBody>
      </p:sp>
      <p:sp>
        <p:nvSpPr>
          <p:cNvPr id="8" name="Rectangle 7"/>
          <p:cNvSpPr>
            <a:spLocks noGrp="1" noChangeArrowheads="1"/>
          </p:cNvSpPr>
          <p:nvPr>
            <p:ph type="ftr" sz="quarter" idx="3"/>
          </p:nvPr>
        </p:nvSpPr>
        <p:spPr>
          <a:xfrm>
            <a:off x="539750" y="6245225"/>
            <a:ext cx="4464050" cy="476250"/>
          </a:xfrm>
          <a:prstGeom prst="rect">
            <a:avLst/>
          </a:prstGeom>
          <a:ln/>
        </p:spPr>
        <p:txBody>
          <a:bodyPr/>
          <a:lstStyle>
            <a:lvl1pPr>
              <a:defRPr sz="1000" b="0">
                <a:latin typeface="Calibri" pitchFamily="34" charset="0"/>
              </a:defRPr>
            </a:lvl1pPr>
          </a:lstStyle>
          <a:p>
            <a:pPr>
              <a:defRPr/>
            </a:pPr>
            <a:r>
              <a:rPr lang="en-US" dirty="0"/>
              <a:t>Tutorial: Introduction to Recommender Systems, ACM SAC 2010</a:t>
            </a:r>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sldNum="0" hdr="0" dt="0"/>
  <p:txStyles>
    <p:titleStyle>
      <a:lvl1pPr algn="l" rtl="0" eaLnBrk="0" fontAlgn="base" hangingPunct="0">
        <a:spcBef>
          <a:spcPct val="0"/>
        </a:spcBef>
        <a:spcAft>
          <a:spcPct val="0"/>
        </a:spcAft>
        <a:defRPr sz="2400" b="1">
          <a:solidFill>
            <a:srgbClr val="003366"/>
          </a:solidFill>
          <a:latin typeface="+mj-lt"/>
          <a:ea typeface="+mj-ea"/>
          <a:cs typeface="+mj-cs"/>
        </a:defRPr>
      </a:lvl1pPr>
      <a:lvl2pPr algn="l" rtl="0" eaLnBrk="0" fontAlgn="base" hangingPunct="0">
        <a:spcBef>
          <a:spcPct val="0"/>
        </a:spcBef>
        <a:spcAft>
          <a:spcPct val="0"/>
        </a:spcAft>
        <a:defRPr sz="2400" b="1">
          <a:solidFill>
            <a:srgbClr val="003366"/>
          </a:solidFill>
          <a:latin typeface="Verdana" pitchFamily="34" charset="0"/>
        </a:defRPr>
      </a:lvl2pPr>
      <a:lvl3pPr algn="l" rtl="0" eaLnBrk="0" fontAlgn="base" hangingPunct="0">
        <a:spcBef>
          <a:spcPct val="0"/>
        </a:spcBef>
        <a:spcAft>
          <a:spcPct val="0"/>
        </a:spcAft>
        <a:defRPr sz="2400" b="1">
          <a:solidFill>
            <a:srgbClr val="003366"/>
          </a:solidFill>
          <a:latin typeface="Verdana" pitchFamily="34" charset="0"/>
        </a:defRPr>
      </a:lvl3pPr>
      <a:lvl4pPr algn="l" rtl="0" eaLnBrk="0" fontAlgn="base" hangingPunct="0">
        <a:spcBef>
          <a:spcPct val="0"/>
        </a:spcBef>
        <a:spcAft>
          <a:spcPct val="0"/>
        </a:spcAft>
        <a:defRPr sz="2400" b="1">
          <a:solidFill>
            <a:srgbClr val="003366"/>
          </a:solidFill>
          <a:latin typeface="Verdana" pitchFamily="34" charset="0"/>
        </a:defRPr>
      </a:lvl4pPr>
      <a:lvl5pPr algn="l" rtl="0" eaLnBrk="0" fontAlgn="base" hangingPunct="0">
        <a:spcBef>
          <a:spcPct val="0"/>
        </a:spcBef>
        <a:spcAft>
          <a:spcPct val="0"/>
        </a:spcAft>
        <a:defRPr sz="2400" b="1">
          <a:solidFill>
            <a:srgbClr val="003366"/>
          </a:solidFill>
          <a:latin typeface="Verdana" pitchFamily="34" charset="0"/>
        </a:defRPr>
      </a:lvl5pPr>
      <a:lvl6pPr marL="457200" algn="l" rtl="0" fontAlgn="base">
        <a:spcBef>
          <a:spcPct val="0"/>
        </a:spcBef>
        <a:spcAft>
          <a:spcPct val="0"/>
        </a:spcAft>
        <a:defRPr sz="2400" b="1">
          <a:solidFill>
            <a:srgbClr val="003366"/>
          </a:solidFill>
          <a:latin typeface="Verdana" pitchFamily="34" charset="0"/>
        </a:defRPr>
      </a:lvl6pPr>
      <a:lvl7pPr marL="914400" algn="l" rtl="0" fontAlgn="base">
        <a:spcBef>
          <a:spcPct val="0"/>
        </a:spcBef>
        <a:spcAft>
          <a:spcPct val="0"/>
        </a:spcAft>
        <a:defRPr sz="2400" b="1">
          <a:solidFill>
            <a:srgbClr val="003366"/>
          </a:solidFill>
          <a:latin typeface="Verdana" pitchFamily="34" charset="0"/>
        </a:defRPr>
      </a:lvl7pPr>
      <a:lvl8pPr marL="1371600" algn="l" rtl="0" fontAlgn="base">
        <a:spcBef>
          <a:spcPct val="0"/>
        </a:spcBef>
        <a:spcAft>
          <a:spcPct val="0"/>
        </a:spcAft>
        <a:defRPr sz="2400" b="1">
          <a:solidFill>
            <a:srgbClr val="003366"/>
          </a:solidFill>
          <a:latin typeface="Verdana" pitchFamily="34" charset="0"/>
        </a:defRPr>
      </a:lvl8pPr>
      <a:lvl9pPr marL="1828800" algn="l" rtl="0" fontAlgn="base">
        <a:spcBef>
          <a:spcPct val="0"/>
        </a:spcBef>
        <a:spcAft>
          <a:spcPct val="0"/>
        </a:spcAft>
        <a:defRPr sz="2400" b="1">
          <a:solidFill>
            <a:srgbClr val="003366"/>
          </a:solidFill>
          <a:latin typeface="Verdana" pitchFamily="34" charset="0"/>
        </a:defRPr>
      </a:lvl9pPr>
    </p:titleStyle>
    <p:bodyStyle>
      <a:lvl1pPr marL="342900" indent="-342900" algn="l" rtl="0" eaLnBrk="0" fontAlgn="base" hangingPunct="0">
        <a:spcBef>
          <a:spcPts val="1200"/>
        </a:spcBef>
        <a:spcAft>
          <a:spcPct val="0"/>
        </a:spcAft>
        <a:buChar char="•"/>
        <a:defRPr sz="2000">
          <a:solidFill>
            <a:srgbClr val="003366"/>
          </a:solidFill>
          <a:latin typeface="+mn-lt"/>
          <a:ea typeface="+mn-ea"/>
          <a:cs typeface="+mn-cs"/>
        </a:defRPr>
      </a:lvl1pPr>
      <a:lvl2pPr marL="742950" indent="-285750" algn="l" rtl="0" eaLnBrk="0" fontAlgn="base" hangingPunct="0">
        <a:spcBef>
          <a:spcPct val="20000"/>
        </a:spcBef>
        <a:spcAft>
          <a:spcPct val="0"/>
        </a:spcAft>
        <a:buChar char="–"/>
        <a:defRPr>
          <a:solidFill>
            <a:srgbClr val="003366"/>
          </a:solidFill>
          <a:latin typeface="+mn-lt"/>
        </a:defRPr>
      </a:lvl2pPr>
      <a:lvl3pPr marL="1143000" indent="-228600" algn="l" rtl="0" eaLnBrk="0" fontAlgn="base" hangingPunct="0">
        <a:spcBef>
          <a:spcPct val="20000"/>
        </a:spcBef>
        <a:spcAft>
          <a:spcPct val="0"/>
        </a:spcAft>
        <a:buChar char="•"/>
        <a:defRPr sz="1700">
          <a:solidFill>
            <a:srgbClr val="003366"/>
          </a:solidFill>
          <a:latin typeface="+mn-lt"/>
        </a:defRPr>
      </a:lvl3pPr>
      <a:lvl4pPr marL="1600200" indent="-228600" algn="l" rtl="0" eaLnBrk="0" fontAlgn="base" hangingPunct="0">
        <a:spcBef>
          <a:spcPct val="20000"/>
        </a:spcBef>
        <a:spcAft>
          <a:spcPct val="0"/>
        </a:spcAft>
        <a:buChar char="–"/>
        <a:defRPr sz="1700">
          <a:solidFill>
            <a:srgbClr val="003366"/>
          </a:solidFill>
          <a:latin typeface="+mn-lt"/>
          <a:ea typeface="Times New Roman" pitchFamily="18" charset="0"/>
          <a:cs typeface="Helvetica" pitchFamily="34" charset="0"/>
        </a:defRPr>
      </a:lvl4pPr>
      <a:lvl5pPr marL="2057400" indent="-228600" algn="l" rtl="0" eaLnBrk="0" fontAlgn="base" hangingPunct="0">
        <a:spcBef>
          <a:spcPct val="20000"/>
        </a:spcBef>
        <a:spcAft>
          <a:spcPct val="0"/>
        </a:spcAft>
        <a:buChar char="»"/>
        <a:defRPr sz="1700">
          <a:solidFill>
            <a:srgbClr val="003366"/>
          </a:solidFill>
          <a:latin typeface="+mn-lt"/>
          <a:ea typeface="Times New Roman" pitchFamily="18" charset="0"/>
          <a:cs typeface="Helvetica" pitchFamily="34" charset="0"/>
        </a:defRPr>
      </a:lvl5pPr>
      <a:lvl6pPr marL="25146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6pPr>
      <a:lvl7pPr marL="29718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7pPr>
      <a:lvl8pPr marL="34290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8pPr>
      <a:lvl9pPr marL="38862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de-DE"/>
              <a:t>Titelmasterformat durch Klicken bearbeiten</a:t>
            </a:r>
          </a:p>
        </p:txBody>
      </p:sp>
      <p:sp>
        <p:nvSpPr>
          <p:cNvPr id="205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12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atin typeface="+mn-lt"/>
              </a:defRPr>
            </a:lvl1pPr>
          </a:lstStyle>
          <a:p>
            <a:pPr>
              <a:defRPr/>
            </a:pPr>
            <a:endParaRPr lang="de-DE" dirty="0"/>
          </a:p>
        </p:txBody>
      </p:sp>
      <p:sp>
        <p:nvSpPr>
          <p:cNvPr id="512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atin typeface="+mn-lt"/>
              </a:defRPr>
            </a:lvl1pPr>
          </a:lstStyle>
          <a:p>
            <a:pPr>
              <a:defRPr/>
            </a:pPr>
            <a:endParaRPr lang="de-DE" dirty="0"/>
          </a:p>
        </p:txBody>
      </p:sp>
      <p:sp>
        <p:nvSpPr>
          <p:cNvPr id="512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atin typeface="+mn-lt"/>
              </a:defRPr>
            </a:lvl1pPr>
          </a:lstStyle>
          <a:p>
            <a:pPr>
              <a:defRPr/>
            </a:pPr>
            <a:fld id="{BBD004AC-48FD-42AD-B4D1-61F927313C22}" type="slidenum">
              <a:rPr lang="de-DE"/>
              <a:pPr>
                <a:defRPr/>
              </a:pPr>
              <a:t>‹#›</a:t>
            </a:fld>
            <a:endParaRPr lang="de-DE" dirty="0"/>
          </a:p>
        </p:txBody>
      </p:sp>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1.png"/><Relationship Id="rId1" Type="http://schemas.openxmlformats.org/officeDocument/2006/relationships/slideLayout" Target="../slideLayouts/slideLayout2.xml"/><Relationship Id="rId6" Type="http://schemas.openxmlformats.org/officeDocument/2006/relationships/image" Target="../media/image350.png"/><Relationship Id="rId5" Type="http://schemas.openxmlformats.org/officeDocument/2006/relationships/image" Target="../media/image22.wmf"/><Relationship Id="rId4" Type="http://schemas.openxmlformats.org/officeDocument/2006/relationships/oleObject" Target="../embeddings/oleObject3.bin"/></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7" Type="http://schemas.openxmlformats.org/officeDocument/2006/relationships/image" Target="../media/image8.w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oleObject" Target="../embeddings/oleObject1.bin"/><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oleObject" Target="../embeddings/oleObject2.bin"/><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2130425"/>
            <a:ext cx="7772400" cy="1586607"/>
          </a:xfrm>
        </p:spPr>
        <p:txBody>
          <a:bodyPr/>
          <a:lstStyle/>
          <a:p>
            <a:pPr algn="ctr"/>
            <a:r>
              <a:rPr lang="en-US" sz="2600" dirty="0"/>
              <a:t>Collaborative Filtering</a:t>
            </a:r>
            <a:endParaRPr lang="en-US" sz="1200" i="1" dirty="0"/>
          </a:p>
        </p:txBody>
      </p:sp>
      <p:sp>
        <p:nvSpPr>
          <p:cNvPr id="4" name="Rectangle 2"/>
          <p:cNvSpPr txBox="1">
            <a:spLocks noChangeArrowheads="1"/>
          </p:cNvSpPr>
          <p:nvPr/>
        </p:nvSpPr>
        <p:spPr bwMode="auto">
          <a:xfrm>
            <a:off x="683568" y="4293096"/>
            <a:ext cx="7772400" cy="172819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rgbClr val="003366"/>
                </a:solidFill>
                <a:latin typeface="Calibri" pitchFamily="34" charset="0"/>
                <a:ea typeface="+mj-ea"/>
                <a:cs typeface="+mj-cs"/>
              </a:defRPr>
            </a:lvl1pPr>
            <a:lvl2pPr algn="l" rtl="0" eaLnBrk="0" fontAlgn="base" hangingPunct="0">
              <a:spcBef>
                <a:spcPct val="0"/>
              </a:spcBef>
              <a:spcAft>
                <a:spcPct val="0"/>
              </a:spcAft>
              <a:defRPr sz="2400" b="1">
                <a:solidFill>
                  <a:srgbClr val="003366"/>
                </a:solidFill>
                <a:latin typeface="Verdana" pitchFamily="34" charset="0"/>
              </a:defRPr>
            </a:lvl2pPr>
            <a:lvl3pPr algn="l" rtl="0" eaLnBrk="0" fontAlgn="base" hangingPunct="0">
              <a:spcBef>
                <a:spcPct val="0"/>
              </a:spcBef>
              <a:spcAft>
                <a:spcPct val="0"/>
              </a:spcAft>
              <a:defRPr sz="2400" b="1">
                <a:solidFill>
                  <a:srgbClr val="003366"/>
                </a:solidFill>
                <a:latin typeface="Verdana" pitchFamily="34" charset="0"/>
              </a:defRPr>
            </a:lvl3pPr>
            <a:lvl4pPr algn="l" rtl="0" eaLnBrk="0" fontAlgn="base" hangingPunct="0">
              <a:spcBef>
                <a:spcPct val="0"/>
              </a:spcBef>
              <a:spcAft>
                <a:spcPct val="0"/>
              </a:spcAft>
              <a:defRPr sz="2400" b="1">
                <a:solidFill>
                  <a:srgbClr val="003366"/>
                </a:solidFill>
                <a:latin typeface="Verdana" pitchFamily="34" charset="0"/>
              </a:defRPr>
            </a:lvl4pPr>
            <a:lvl5pPr algn="l" rtl="0" eaLnBrk="0" fontAlgn="base" hangingPunct="0">
              <a:spcBef>
                <a:spcPct val="0"/>
              </a:spcBef>
              <a:spcAft>
                <a:spcPct val="0"/>
              </a:spcAft>
              <a:defRPr sz="2400" b="1">
                <a:solidFill>
                  <a:srgbClr val="003366"/>
                </a:solidFill>
                <a:latin typeface="Verdana" pitchFamily="34" charset="0"/>
              </a:defRPr>
            </a:lvl5pPr>
            <a:lvl6pPr marL="457200" algn="l" rtl="0" fontAlgn="base">
              <a:spcBef>
                <a:spcPct val="0"/>
              </a:spcBef>
              <a:spcAft>
                <a:spcPct val="0"/>
              </a:spcAft>
              <a:defRPr sz="2400" b="1">
                <a:solidFill>
                  <a:srgbClr val="003366"/>
                </a:solidFill>
                <a:latin typeface="Verdana" pitchFamily="34" charset="0"/>
              </a:defRPr>
            </a:lvl6pPr>
            <a:lvl7pPr marL="914400" algn="l" rtl="0" fontAlgn="base">
              <a:spcBef>
                <a:spcPct val="0"/>
              </a:spcBef>
              <a:spcAft>
                <a:spcPct val="0"/>
              </a:spcAft>
              <a:defRPr sz="2400" b="1">
                <a:solidFill>
                  <a:srgbClr val="003366"/>
                </a:solidFill>
                <a:latin typeface="Verdana" pitchFamily="34" charset="0"/>
              </a:defRPr>
            </a:lvl7pPr>
            <a:lvl8pPr marL="1371600" algn="l" rtl="0" fontAlgn="base">
              <a:spcBef>
                <a:spcPct val="0"/>
              </a:spcBef>
              <a:spcAft>
                <a:spcPct val="0"/>
              </a:spcAft>
              <a:defRPr sz="2400" b="1">
                <a:solidFill>
                  <a:srgbClr val="003366"/>
                </a:solidFill>
                <a:latin typeface="Verdana" pitchFamily="34" charset="0"/>
              </a:defRPr>
            </a:lvl8pPr>
            <a:lvl9pPr marL="1828800" algn="l" rtl="0" fontAlgn="base">
              <a:spcBef>
                <a:spcPct val="0"/>
              </a:spcBef>
              <a:spcAft>
                <a:spcPct val="0"/>
              </a:spcAft>
              <a:defRPr sz="2400" b="1">
                <a:solidFill>
                  <a:srgbClr val="003366"/>
                </a:solidFill>
                <a:latin typeface="Verdana" pitchFamily="34" charset="0"/>
              </a:defRPr>
            </a:lvl9pPr>
          </a:lstStyle>
          <a:p>
            <a:pPr algn="ctr"/>
            <a:endParaRPr lang="en-US" sz="12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TW" dirty="0"/>
              <a:t>Measuring user similarity (2)</a:t>
            </a:r>
            <a:endParaRPr lang="en-US" dirty="0"/>
          </a:p>
        </p:txBody>
      </p:sp>
      <p:sp>
        <p:nvSpPr>
          <p:cNvPr id="3" name="Inhaltsplatzhalter 2"/>
          <p:cNvSpPr>
            <a:spLocks noGrp="1"/>
          </p:cNvSpPr>
          <p:nvPr>
            <p:ph idx="1"/>
          </p:nvPr>
        </p:nvSpPr>
        <p:spPr>
          <a:xfrm>
            <a:off x="469148" y="1700808"/>
            <a:ext cx="8229600" cy="4754563"/>
          </a:xfrm>
        </p:spPr>
        <p:txBody>
          <a:bodyPr/>
          <a:lstStyle/>
          <a:p>
            <a:r>
              <a:rPr lang="en-US" dirty="0"/>
              <a:t>Example</a:t>
            </a:r>
          </a:p>
          <a:p>
            <a:pPr lvl="1"/>
            <a:r>
              <a:rPr lang="en-US" dirty="0"/>
              <a:t>A database of ratings of the current user, Alice, and some other users is given:</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kern="1200" dirty="0">
              <a:solidFill>
                <a:schemeClr val="tx1"/>
              </a:solidFill>
              <a:ea typeface="+mn-ea"/>
              <a:cs typeface="+mn-cs"/>
            </a:endParaRPr>
          </a:p>
          <a:p>
            <a:pPr lvl="1"/>
            <a:endParaRPr lang="en-US" dirty="0"/>
          </a:p>
          <a:p>
            <a:pPr lvl="1"/>
            <a:endParaRPr lang="en-US" dirty="0"/>
          </a:p>
          <a:p>
            <a:pPr lvl="1"/>
            <a:endParaRPr lang="en-US" dirty="0"/>
          </a:p>
          <a:p>
            <a:pPr lvl="1"/>
            <a:endParaRPr lang="en-US" dirty="0"/>
          </a:p>
        </p:txBody>
      </p:sp>
      <p:graphicFrame>
        <p:nvGraphicFramePr>
          <p:cNvPr id="5" name="Tabelle 4"/>
          <p:cNvGraphicFramePr>
            <a:graphicFrameLocks noGrp="1"/>
          </p:cNvGraphicFramePr>
          <p:nvPr>
            <p:extLst>
              <p:ext uri="{D42A27DB-BD31-4B8C-83A1-F6EECF244321}">
                <p14:modId xmlns:p14="http://schemas.microsoft.com/office/powerpoint/2010/main" val="1035177296"/>
              </p:ext>
            </p:extLst>
          </p:nvPr>
        </p:nvGraphicFramePr>
        <p:xfrm>
          <a:off x="469148" y="2549065"/>
          <a:ext cx="6104679" cy="2225040"/>
        </p:xfrm>
        <a:graphic>
          <a:graphicData uri="http://schemas.openxmlformats.org/drawingml/2006/table">
            <a:tbl>
              <a:tblPr firstRow="1" bandRow="1">
                <a:tableStyleId>{00A15C55-8517-42AA-B614-E9B94910E393}</a:tableStyleId>
              </a:tblPr>
              <a:tblGrid>
                <a:gridCol w="872097">
                  <a:extLst>
                    <a:ext uri="{9D8B030D-6E8A-4147-A177-3AD203B41FA5}">
                      <a16:colId xmlns:a16="http://schemas.microsoft.com/office/drawing/2014/main" val="20000"/>
                    </a:ext>
                  </a:extLst>
                </a:gridCol>
                <a:gridCol w="872097">
                  <a:extLst>
                    <a:ext uri="{9D8B030D-6E8A-4147-A177-3AD203B41FA5}">
                      <a16:colId xmlns:a16="http://schemas.microsoft.com/office/drawing/2014/main" val="20001"/>
                    </a:ext>
                  </a:extLst>
                </a:gridCol>
                <a:gridCol w="872097">
                  <a:extLst>
                    <a:ext uri="{9D8B030D-6E8A-4147-A177-3AD203B41FA5}">
                      <a16:colId xmlns:a16="http://schemas.microsoft.com/office/drawing/2014/main" val="20002"/>
                    </a:ext>
                  </a:extLst>
                </a:gridCol>
                <a:gridCol w="872097">
                  <a:extLst>
                    <a:ext uri="{9D8B030D-6E8A-4147-A177-3AD203B41FA5}">
                      <a16:colId xmlns:a16="http://schemas.microsoft.com/office/drawing/2014/main" val="20003"/>
                    </a:ext>
                  </a:extLst>
                </a:gridCol>
                <a:gridCol w="872097">
                  <a:extLst>
                    <a:ext uri="{9D8B030D-6E8A-4147-A177-3AD203B41FA5}">
                      <a16:colId xmlns:a16="http://schemas.microsoft.com/office/drawing/2014/main" val="20004"/>
                    </a:ext>
                  </a:extLst>
                </a:gridCol>
                <a:gridCol w="872097">
                  <a:extLst>
                    <a:ext uri="{9D8B030D-6E8A-4147-A177-3AD203B41FA5}">
                      <a16:colId xmlns:a16="http://schemas.microsoft.com/office/drawing/2014/main" val="3310201442"/>
                    </a:ext>
                  </a:extLst>
                </a:gridCol>
                <a:gridCol w="872097">
                  <a:extLst>
                    <a:ext uri="{9D8B030D-6E8A-4147-A177-3AD203B41FA5}">
                      <a16:colId xmlns:a16="http://schemas.microsoft.com/office/drawing/2014/main" val="20005"/>
                    </a:ext>
                  </a:extLst>
                </a:gridCol>
              </a:tblGrid>
              <a:tr h="370840">
                <a:tc>
                  <a:txBody>
                    <a:bodyPr/>
                    <a:lstStyle/>
                    <a:p>
                      <a:pPr algn="ctr"/>
                      <a:endParaRPr lang="en-US" sz="1600" baseline="0" dirty="0">
                        <a:latin typeface="Calibri" pitchFamily="34" charset="0"/>
                      </a:endParaRPr>
                    </a:p>
                  </a:txBody>
                  <a:tcPr/>
                </a:tc>
                <a:tc>
                  <a:txBody>
                    <a:bodyPr/>
                    <a:lstStyle/>
                    <a:p>
                      <a:pPr algn="ctr"/>
                      <a:r>
                        <a:rPr lang="en-US" sz="1600" baseline="0" dirty="0">
                          <a:latin typeface="Calibri" pitchFamily="34" charset="0"/>
                        </a:rPr>
                        <a:t>Item1</a:t>
                      </a:r>
                    </a:p>
                  </a:txBody>
                  <a:tcPr/>
                </a:tc>
                <a:tc>
                  <a:txBody>
                    <a:bodyPr/>
                    <a:lstStyle/>
                    <a:p>
                      <a:pPr algn="ctr"/>
                      <a:r>
                        <a:rPr lang="en-US" sz="1600" baseline="0" dirty="0">
                          <a:latin typeface="Calibri" pitchFamily="34" charset="0"/>
                        </a:rPr>
                        <a:t>Item2</a:t>
                      </a:r>
                    </a:p>
                  </a:txBody>
                  <a:tcPr/>
                </a:tc>
                <a:tc>
                  <a:txBody>
                    <a:bodyPr/>
                    <a:lstStyle/>
                    <a:p>
                      <a:pPr algn="ctr"/>
                      <a:r>
                        <a:rPr lang="en-US" sz="1600" baseline="0" dirty="0">
                          <a:latin typeface="Calibri" pitchFamily="34" charset="0"/>
                        </a:rPr>
                        <a:t>Item3</a:t>
                      </a:r>
                    </a:p>
                  </a:txBody>
                  <a:tcPr/>
                </a:tc>
                <a:tc>
                  <a:txBody>
                    <a:bodyPr/>
                    <a:lstStyle/>
                    <a:p>
                      <a:pPr algn="ctr"/>
                      <a:r>
                        <a:rPr lang="en-US" sz="1600" baseline="0" dirty="0">
                          <a:latin typeface="Calibri" pitchFamily="34" charset="0"/>
                        </a:rPr>
                        <a:t>Item4</a:t>
                      </a:r>
                    </a:p>
                  </a:txBody>
                  <a:tcPr/>
                </a:tc>
                <a:tc>
                  <a:txBody>
                    <a:bodyPr/>
                    <a:lstStyle/>
                    <a:p>
                      <a:pPr algn="ctr"/>
                      <a:r>
                        <a:rPr lang="en-US" sz="1600" baseline="0" dirty="0">
                          <a:latin typeface="Calibri" pitchFamily="34" charset="0"/>
                        </a:rPr>
                        <a:t>item5</a:t>
                      </a:r>
                    </a:p>
                  </a:txBody>
                  <a:tcPr/>
                </a:tc>
                <a:tc>
                  <a:txBody>
                    <a:bodyPr/>
                    <a:lstStyle/>
                    <a:p>
                      <a:pPr algn="ctr"/>
                      <a:r>
                        <a:rPr lang="en-US" sz="1600" baseline="0" dirty="0">
                          <a:latin typeface="Calibri" pitchFamily="34" charset="0"/>
                        </a:rPr>
                        <a:t>Item6</a:t>
                      </a:r>
                    </a:p>
                  </a:txBody>
                  <a:tcPr/>
                </a:tc>
                <a:extLst>
                  <a:ext uri="{0D108BD9-81ED-4DB2-BD59-A6C34878D82A}">
                    <a16:rowId xmlns:a16="http://schemas.microsoft.com/office/drawing/2014/main" val="10000"/>
                  </a:ext>
                </a:extLst>
              </a:tr>
              <a:tr h="370840">
                <a:tc>
                  <a:txBody>
                    <a:bodyPr/>
                    <a:lstStyle/>
                    <a:p>
                      <a:pPr algn="ctr"/>
                      <a:r>
                        <a:rPr lang="en-US" sz="1600" baseline="0" dirty="0">
                          <a:latin typeface="Calibri" pitchFamily="34" charset="0"/>
                        </a:rPr>
                        <a:t>User1</a:t>
                      </a:r>
                    </a:p>
                  </a:txBody>
                  <a:tcPr/>
                </a:tc>
                <a:tc>
                  <a:txBody>
                    <a:bodyPr/>
                    <a:lstStyle/>
                    <a:p>
                      <a:pPr algn="ctr"/>
                      <a:r>
                        <a:rPr lang="en-US" sz="1600" baseline="0" dirty="0">
                          <a:latin typeface="Calibri" pitchFamily="34" charset="0"/>
                        </a:rPr>
                        <a:t>7</a:t>
                      </a:r>
                    </a:p>
                  </a:txBody>
                  <a:tcPr/>
                </a:tc>
                <a:tc>
                  <a:txBody>
                    <a:bodyPr/>
                    <a:lstStyle/>
                    <a:p>
                      <a:pPr algn="ctr"/>
                      <a:r>
                        <a:rPr lang="en-US" sz="1600" baseline="0" dirty="0">
                          <a:latin typeface="Calibri" pitchFamily="34" charset="0"/>
                        </a:rPr>
                        <a:t>6</a:t>
                      </a:r>
                    </a:p>
                  </a:txBody>
                  <a:tcPr/>
                </a:tc>
                <a:tc>
                  <a:txBody>
                    <a:bodyPr/>
                    <a:lstStyle/>
                    <a:p>
                      <a:pPr algn="ctr"/>
                      <a:r>
                        <a:rPr lang="en-US" sz="1600" baseline="0" dirty="0">
                          <a:latin typeface="Calibri" pitchFamily="34" charset="0"/>
                        </a:rPr>
                        <a:t>7</a:t>
                      </a:r>
                    </a:p>
                  </a:txBody>
                  <a:tcPr/>
                </a:tc>
                <a:tc>
                  <a:txBody>
                    <a:bodyPr/>
                    <a:lstStyle/>
                    <a:p>
                      <a:pPr algn="ctr"/>
                      <a:r>
                        <a:rPr lang="en-US" sz="1600" baseline="0" dirty="0">
                          <a:latin typeface="Calibri" pitchFamily="34" charset="0"/>
                        </a:rPr>
                        <a:t>4</a:t>
                      </a:r>
                    </a:p>
                  </a:txBody>
                  <a:tcPr/>
                </a:tc>
                <a:tc>
                  <a:txBody>
                    <a:bodyPr/>
                    <a:lstStyle/>
                    <a:p>
                      <a:pPr marL="0" algn="ctr" defTabSz="914400" rtl="0" eaLnBrk="1" latinLnBrk="0" hangingPunct="1"/>
                      <a:r>
                        <a:rPr lang="en-US" sz="1600" kern="1200" baseline="0" dirty="0">
                          <a:solidFill>
                            <a:schemeClr val="dk1"/>
                          </a:solidFill>
                          <a:latin typeface="Calibri" pitchFamily="34" charset="0"/>
                          <a:ea typeface="+mn-ea"/>
                          <a:cs typeface="+mn-cs"/>
                        </a:rPr>
                        <a:t>5</a:t>
                      </a:r>
                    </a:p>
                  </a:txBody>
                  <a:tcPr>
                    <a:solidFill>
                      <a:schemeClr val="bg2">
                        <a:lumMod val="40000"/>
                        <a:lumOff val="60000"/>
                      </a:schemeClr>
                    </a:solidFill>
                  </a:tcPr>
                </a:tc>
                <a:tc>
                  <a:txBody>
                    <a:bodyPr/>
                    <a:lstStyle/>
                    <a:p>
                      <a:pPr marL="0" algn="ctr" defTabSz="914400" rtl="0" eaLnBrk="1" latinLnBrk="0" hangingPunct="1"/>
                      <a:r>
                        <a:rPr lang="en-US" sz="1600" kern="1200" baseline="0" dirty="0">
                          <a:solidFill>
                            <a:schemeClr val="dk1"/>
                          </a:solidFill>
                          <a:latin typeface="Calibri" pitchFamily="34" charset="0"/>
                          <a:ea typeface="+mn-ea"/>
                          <a:cs typeface="+mn-cs"/>
                        </a:rPr>
                        <a:t>4</a:t>
                      </a:r>
                    </a:p>
                  </a:txBody>
                  <a:tcPr>
                    <a:solidFill>
                      <a:schemeClr val="bg2">
                        <a:lumMod val="40000"/>
                        <a:lumOff val="60000"/>
                      </a:schemeClr>
                    </a:solidFill>
                  </a:tcPr>
                </a:tc>
                <a:extLst>
                  <a:ext uri="{0D108BD9-81ED-4DB2-BD59-A6C34878D82A}">
                    <a16:rowId xmlns:a16="http://schemas.microsoft.com/office/drawing/2014/main" val="10001"/>
                  </a:ext>
                </a:extLst>
              </a:tr>
              <a:tr h="370840">
                <a:tc>
                  <a:txBody>
                    <a:bodyPr/>
                    <a:lstStyle/>
                    <a:p>
                      <a:pPr algn="ctr"/>
                      <a:r>
                        <a:rPr lang="en-US" sz="1600" baseline="0" dirty="0">
                          <a:latin typeface="Calibri" pitchFamily="34" charset="0"/>
                        </a:rPr>
                        <a:t>User2</a:t>
                      </a:r>
                    </a:p>
                  </a:txBody>
                  <a:tcPr/>
                </a:tc>
                <a:tc>
                  <a:txBody>
                    <a:bodyPr/>
                    <a:lstStyle/>
                    <a:p>
                      <a:pPr algn="ctr"/>
                      <a:r>
                        <a:rPr lang="en-US" sz="1600" baseline="0" dirty="0">
                          <a:latin typeface="Calibri" pitchFamily="34" charset="0"/>
                        </a:rPr>
                        <a:t>6</a:t>
                      </a:r>
                    </a:p>
                  </a:txBody>
                  <a:tcPr/>
                </a:tc>
                <a:tc>
                  <a:txBody>
                    <a:bodyPr/>
                    <a:lstStyle/>
                    <a:p>
                      <a:pPr algn="ctr"/>
                      <a:r>
                        <a:rPr lang="en-US" sz="1600" baseline="0" dirty="0">
                          <a:latin typeface="Calibri" pitchFamily="34" charset="0"/>
                        </a:rPr>
                        <a:t>7</a:t>
                      </a:r>
                    </a:p>
                  </a:txBody>
                  <a:tcPr/>
                </a:tc>
                <a:tc>
                  <a:txBody>
                    <a:bodyPr/>
                    <a:lstStyle/>
                    <a:p>
                      <a:pPr algn="ctr"/>
                      <a:r>
                        <a:rPr lang="en-US" sz="1600" baseline="0" dirty="0">
                          <a:solidFill>
                            <a:srgbClr val="FF0000"/>
                          </a:solidFill>
                          <a:latin typeface="Calibri" pitchFamily="34" charset="0"/>
                        </a:rPr>
                        <a:t>?</a:t>
                      </a:r>
                    </a:p>
                  </a:txBody>
                  <a:tcPr/>
                </a:tc>
                <a:tc>
                  <a:txBody>
                    <a:bodyPr/>
                    <a:lstStyle/>
                    <a:p>
                      <a:pPr algn="ctr"/>
                      <a:r>
                        <a:rPr lang="en-US" sz="1600" baseline="0" dirty="0">
                          <a:latin typeface="Calibri" pitchFamily="34" charset="0"/>
                        </a:rPr>
                        <a:t>4</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4</a:t>
                      </a:r>
                    </a:p>
                  </a:txBody>
                  <a:tcPr/>
                </a:tc>
                <a:extLst>
                  <a:ext uri="{0D108BD9-81ED-4DB2-BD59-A6C34878D82A}">
                    <a16:rowId xmlns:a16="http://schemas.microsoft.com/office/drawing/2014/main" val="10002"/>
                  </a:ext>
                </a:extLst>
              </a:tr>
              <a:tr h="370840">
                <a:tc>
                  <a:txBody>
                    <a:bodyPr/>
                    <a:lstStyle/>
                    <a:p>
                      <a:pPr algn="ctr"/>
                      <a:r>
                        <a:rPr lang="en-US" sz="1600" baseline="0" dirty="0">
                          <a:latin typeface="Calibri" pitchFamily="34" charset="0"/>
                        </a:rPr>
                        <a:t>Alice</a:t>
                      </a:r>
                    </a:p>
                  </a:txBody>
                  <a:tcPr/>
                </a:tc>
                <a:tc>
                  <a:txBody>
                    <a:bodyPr/>
                    <a:lstStyle/>
                    <a:p>
                      <a:pPr algn="ctr"/>
                      <a:r>
                        <a:rPr lang="en-US" sz="1600" baseline="0" dirty="0">
                          <a:solidFill>
                            <a:srgbClr val="FF0000"/>
                          </a:solidFill>
                          <a:latin typeface="Calibri" pitchFamily="34" charset="0"/>
                        </a:rPr>
                        <a:t>?</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solidFill>
                            <a:srgbClr val="FF0000"/>
                          </a:solidFill>
                          <a:latin typeface="Calibri" pitchFamily="34" charset="0"/>
                        </a:rPr>
                        <a:t>?</a:t>
                      </a:r>
                    </a:p>
                  </a:txBody>
                  <a:tcPr/>
                </a:tc>
                <a:extLst>
                  <a:ext uri="{0D108BD9-81ED-4DB2-BD59-A6C34878D82A}">
                    <a16:rowId xmlns:a16="http://schemas.microsoft.com/office/drawing/2014/main" val="10003"/>
                  </a:ext>
                </a:extLst>
              </a:tr>
              <a:tr h="370840">
                <a:tc>
                  <a:txBody>
                    <a:bodyPr/>
                    <a:lstStyle/>
                    <a:p>
                      <a:pPr algn="ctr"/>
                      <a:r>
                        <a:rPr lang="en-US" sz="1600" baseline="0" dirty="0">
                          <a:latin typeface="Calibri" pitchFamily="34" charset="0"/>
                        </a:rPr>
                        <a:t>User4</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latin typeface="Calibri" pitchFamily="34" charset="0"/>
                        </a:rPr>
                        <a:t>2</a:t>
                      </a:r>
                    </a:p>
                  </a:txBody>
                  <a:tcPr/>
                </a:tc>
                <a:tc>
                  <a:txBody>
                    <a:bodyPr/>
                    <a:lstStyle/>
                    <a:p>
                      <a:pPr algn="ctr"/>
                      <a:r>
                        <a:rPr lang="en-US" sz="1600" baseline="0" dirty="0">
                          <a:latin typeface="Calibri" pitchFamily="34" charset="0"/>
                        </a:rPr>
                        <a:t>2</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4</a:t>
                      </a:r>
                    </a:p>
                  </a:txBody>
                  <a:tcPr/>
                </a:tc>
                <a:extLst>
                  <a:ext uri="{0D108BD9-81ED-4DB2-BD59-A6C34878D82A}">
                    <a16:rowId xmlns:a16="http://schemas.microsoft.com/office/drawing/2014/main" val="10004"/>
                  </a:ext>
                </a:extLst>
              </a:tr>
              <a:tr h="370840">
                <a:tc>
                  <a:txBody>
                    <a:bodyPr/>
                    <a:lstStyle/>
                    <a:p>
                      <a:pPr algn="ctr"/>
                      <a:r>
                        <a:rPr lang="en-US" sz="1600" baseline="0" dirty="0">
                          <a:latin typeface="Calibri" pitchFamily="34" charset="0"/>
                        </a:rPr>
                        <a:t>User5</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solidFill>
                            <a:srgbClr val="FF0000"/>
                          </a:solidFill>
                          <a:latin typeface="Calibri" pitchFamily="34" charset="0"/>
                        </a:rPr>
                        <a:t>?</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latin typeface="Calibri" pitchFamily="34" charset="0"/>
                        </a:rPr>
                        <a:t>2</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3</a:t>
                      </a:r>
                    </a:p>
                  </a:txBody>
                  <a:tcPr/>
                </a:tc>
                <a:extLst>
                  <a:ext uri="{0D108BD9-81ED-4DB2-BD59-A6C34878D82A}">
                    <a16:rowId xmlns:a16="http://schemas.microsoft.com/office/drawing/2014/main" val="10005"/>
                  </a:ext>
                </a:extLst>
              </a:tr>
            </a:tbl>
          </a:graphicData>
        </a:graphic>
      </p:graphicFrame>
      <p:sp>
        <p:nvSpPr>
          <p:cNvPr id="4" name="橢圓 3"/>
          <p:cNvSpPr/>
          <p:nvPr/>
        </p:nvSpPr>
        <p:spPr bwMode="auto">
          <a:xfrm>
            <a:off x="1547664" y="3661585"/>
            <a:ext cx="504056" cy="36004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a:ln>
                <a:noFill/>
              </a:ln>
              <a:solidFill>
                <a:schemeClr val="tx1"/>
              </a:solidFill>
              <a:effectLst/>
              <a:latin typeface="Verdana" pitchFamily="34" charset="0"/>
            </a:endParaRPr>
          </a:p>
        </p:txBody>
      </p:sp>
      <mc:AlternateContent xmlns:mc="http://schemas.openxmlformats.org/markup-compatibility/2006" xmlns:a14="http://schemas.microsoft.com/office/drawing/2010/main">
        <mc:Choice Requires="a14">
          <p:sp>
            <p:nvSpPr>
              <p:cNvPr id="6" name="Textfeld 3"/>
              <p:cNvSpPr txBox="1"/>
              <p:nvPr/>
            </p:nvSpPr>
            <p:spPr>
              <a:xfrm>
                <a:off x="827584" y="5022195"/>
                <a:ext cx="6163354" cy="9943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𝒔𝒊𝒎</m:t>
                      </m:r>
                      <m:d>
                        <m:dPr>
                          <m:ctrlPr>
                            <a:rPr lang="en-US" b="1" i="1" smtClean="0">
                              <a:latin typeface="Cambria Math" panose="02040503050406030204" pitchFamily="18" charset="0"/>
                            </a:rPr>
                          </m:ctrlPr>
                        </m:dPr>
                        <m:e>
                          <m:r>
                            <a:rPr lang="en-US" b="1" i="1" smtClean="0">
                              <a:latin typeface="Cambria Math" panose="02040503050406030204" pitchFamily="18" charset="0"/>
                            </a:rPr>
                            <m:t>𝒖</m:t>
                          </m:r>
                          <m:r>
                            <a:rPr lang="en-US" b="1" i="1" smtClean="0">
                              <a:latin typeface="Cambria Math"/>
                            </a:rPr>
                            <m:t>,</m:t>
                          </m:r>
                          <m:r>
                            <a:rPr lang="en-US" b="1" i="1" smtClean="0">
                              <a:latin typeface="Cambria Math" panose="02040503050406030204" pitchFamily="18" charset="0"/>
                            </a:rPr>
                            <m:t>𝒗</m:t>
                          </m:r>
                        </m:e>
                      </m:d>
                      <m:r>
                        <a:rPr lang="en-US" b="1" i="1" smtClean="0">
                          <a:latin typeface="Cambria Math"/>
                        </a:rPr>
                        <m:t>= </m:t>
                      </m:r>
                      <m:f>
                        <m:fPr>
                          <m:ctrlPr>
                            <a:rPr lang="en-US" b="1" i="1" smtClean="0">
                              <a:latin typeface="Cambria Math" panose="02040503050406030204" pitchFamily="18" charset="0"/>
                            </a:rPr>
                          </m:ctrlPr>
                        </m:fPr>
                        <m:num>
                          <m:nary>
                            <m:naryPr>
                              <m:chr m:val="∑"/>
                              <m:supHide m:val="on"/>
                              <m:ctrlPr>
                                <a:rPr lang="en-US" b="1" i="1" smtClean="0">
                                  <a:latin typeface="Cambria Math" panose="02040503050406030204" pitchFamily="18" charset="0"/>
                                </a:rPr>
                              </m:ctrlPr>
                            </m:naryPr>
                            <m:sub>
                              <m:r>
                                <a:rPr lang="en-US" b="1" i="1" smtClean="0">
                                  <a:latin typeface="Cambria Math" panose="02040503050406030204" pitchFamily="18" charset="0"/>
                                </a:rPr>
                                <m:t>𝒌</m:t>
                              </m:r>
                              <m:r>
                                <a:rPr lang="en-US" b="1" i="1" smtClean="0">
                                  <a:latin typeface="Cambria Math"/>
                                </a:rPr>
                                <m:t> ∈</m:t>
                              </m:r>
                              <m:sSub>
                                <m:sSubPr>
                                  <m:ctrlPr>
                                    <a:rPr lang="en-US" altLang="zh-TW" b="1" i="1" smtClean="0">
                                      <a:latin typeface="Cambria Math" panose="02040503050406030204" pitchFamily="18" charset="0"/>
                                      <a:ea typeface="Cambria Math"/>
                                    </a:rPr>
                                  </m:ctrlPr>
                                </m:sSubPr>
                                <m:e>
                                  <m:r>
                                    <a:rPr lang="en-US" altLang="zh-TW" b="1" i="1" smtClean="0">
                                      <a:latin typeface="Cambria Math" panose="02040503050406030204" pitchFamily="18" charset="0"/>
                                      <a:ea typeface="Cambria Math"/>
                                    </a:rPr>
                                    <m:t>𝑰</m:t>
                                  </m:r>
                                </m:e>
                                <m:sub>
                                  <m:r>
                                    <a:rPr lang="en-US" altLang="zh-TW" b="1" i="1" smtClean="0">
                                      <a:latin typeface="Cambria Math" panose="02040503050406030204" pitchFamily="18" charset="0"/>
                                      <a:ea typeface="Cambria Math"/>
                                    </a:rPr>
                                    <m:t>𝒖</m:t>
                                  </m:r>
                                </m:sub>
                              </m:sSub>
                              <m:r>
                                <a:rPr lang="en-US" altLang="zh-TW" b="1" i="1" smtClean="0">
                                  <a:latin typeface="Cambria Math" panose="02040503050406030204" pitchFamily="18" charset="0"/>
                                  <a:ea typeface="Cambria Math" panose="02040503050406030204" pitchFamily="18" charset="0"/>
                                </a:rPr>
                                <m:t>∩</m:t>
                              </m:r>
                              <m:sSub>
                                <m:sSubPr>
                                  <m:ctrlPr>
                                    <a:rPr lang="en-US" altLang="zh-TW" b="1" i="1" smtClean="0">
                                      <a:latin typeface="Cambria Math" panose="02040503050406030204" pitchFamily="18" charset="0"/>
                                      <a:ea typeface="Cambria Math" panose="02040503050406030204" pitchFamily="18" charset="0"/>
                                    </a:rPr>
                                  </m:ctrlPr>
                                </m:sSubPr>
                                <m:e>
                                  <m:r>
                                    <a:rPr lang="en-US" altLang="zh-TW" b="1" i="1" smtClean="0">
                                      <a:latin typeface="Cambria Math" panose="02040503050406030204" pitchFamily="18" charset="0"/>
                                      <a:ea typeface="Cambria Math" panose="02040503050406030204" pitchFamily="18" charset="0"/>
                                    </a:rPr>
                                    <m:t>𝑰</m:t>
                                  </m:r>
                                </m:e>
                                <m:sub>
                                  <m:r>
                                    <a:rPr lang="en-US" altLang="zh-TW" b="1" i="1" smtClean="0">
                                      <a:latin typeface="Cambria Math" panose="02040503050406030204" pitchFamily="18" charset="0"/>
                                      <a:ea typeface="Cambria Math" panose="02040503050406030204" pitchFamily="18" charset="0"/>
                                    </a:rPr>
                                    <m:t>𝒗</m:t>
                                  </m:r>
                                </m:sub>
                              </m:sSub>
                            </m:sub>
                            <m:sup/>
                            <m:e>
                              <m:r>
                                <a:rPr lang="en-US" b="1" i="1" smtClean="0">
                                  <a:latin typeface="Cambria Math"/>
                                </a:rPr>
                                <m:t>(</m:t>
                              </m:r>
                              <m:sSub>
                                <m:sSubPr>
                                  <m:ctrlPr>
                                    <a:rPr lang="en-US" b="1" i="1" smtClean="0">
                                      <a:latin typeface="Cambria Math" panose="02040503050406030204" pitchFamily="18" charset="0"/>
                                    </a:rPr>
                                  </m:ctrlPr>
                                </m:sSubPr>
                                <m:e>
                                  <m:r>
                                    <a:rPr lang="en-US" b="1" i="1" smtClean="0">
                                      <a:latin typeface="Cambria Math"/>
                                    </a:rPr>
                                    <m:t>𝒓</m:t>
                                  </m:r>
                                </m:e>
                                <m:sub>
                                  <m:r>
                                    <a:rPr lang="en-US" b="1" i="1" smtClean="0">
                                      <a:latin typeface="Cambria Math" panose="02040503050406030204" pitchFamily="18" charset="0"/>
                                    </a:rPr>
                                    <m:t>𝒖</m:t>
                                  </m:r>
                                  <m:r>
                                    <a:rPr lang="en-US" b="1" i="1" smtClean="0">
                                      <a:latin typeface="Cambria Math"/>
                                    </a:rPr>
                                    <m:t>,</m:t>
                                  </m:r>
                                  <m:r>
                                    <a:rPr lang="en-US" b="1" i="1" smtClean="0">
                                      <a:latin typeface="Cambria Math" panose="02040503050406030204" pitchFamily="18" charset="0"/>
                                    </a:rPr>
                                    <m:t>𝒌</m:t>
                                  </m:r>
                                </m:sub>
                              </m:sSub>
                              <m:r>
                                <a:rPr lang="en-US" b="1" i="1" smtClean="0">
                                  <a:latin typeface="Cambria Math"/>
                                </a:rPr>
                                <m:t>−</m:t>
                              </m:r>
                              <m:sSub>
                                <m:sSubPr>
                                  <m:ctrlPr>
                                    <a:rPr lang="en-US" altLang="zh-TW" b="1" i="1" smtClean="0">
                                      <a:latin typeface="Cambria Math" panose="02040503050406030204" pitchFamily="18" charset="0"/>
                                    </a:rPr>
                                  </m:ctrlPr>
                                </m:sSubPr>
                                <m:e>
                                  <m:r>
                                    <a:rPr lang="zh-TW" altLang="en-US" b="1" i="1" smtClean="0">
                                      <a:latin typeface="Cambria Math" panose="02040503050406030204" pitchFamily="18" charset="0"/>
                                    </a:rPr>
                                    <m:t>𝝁</m:t>
                                  </m:r>
                                </m:e>
                                <m:sub>
                                  <m:r>
                                    <a:rPr lang="en-US" altLang="zh-TW" b="1" i="1" smtClean="0">
                                      <a:latin typeface="Cambria Math" panose="02040503050406030204" pitchFamily="18" charset="0"/>
                                    </a:rPr>
                                    <m:t>𝒖</m:t>
                                  </m:r>
                                </m:sub>
                              </m:sSub>
                              <m:r>
                                <a:rPr lang="en-US" b="1" i="1" smtClean="0">
                                  <a:latin typeface="Cambria Math"/>
                                </a:rPr>
                                <m:t>)</m:t>
                              </m:r>
                              <m:r>
                                <a:rPr lang="en-US" i="1">
                                  <a:latin typeface="Cambria Math"/>
                                </a:rPr>
                                <m:t>(</m:t>
                              </m:r>
                              <m:sSub>
                                <m:sSubPr>
                                  <m:ctrlPr>
                                    <a:rPr lang="en-US" i="1">
                                      <a:latin typeface="Cambria Math" panose="02040503050406030204" pitchFamily="18" charset="0"/>
                                    </a:rPr>
                                  </m:ctrlPr>
                                </m:sSubPr>
                                <m:e>
                                  <m:r>
                                    <a:rPr lang="en-US" i="1">
                                      <a:latin typeface="Cambria Math"/>
                                    </a:rPr>
                                    <m:t>𝒓</m:t>
                                  </m:r>
                                </m:e>
                                <m:sub>
                                  <m:r>
                                    <a:rPr lang="en-US" b="1" i="1" smtClean="0">
                                      <a:latin typeface="Cambria Math" panose="02040503050406030204" pitchFamily="18" charset="0"/>
                                    </a:rPr>
                                    <m:t>𝒗</m:t>
                                  </m:r>
                                  <m:r>
                                    <a:rPr lang="en-US" i="1">
                                      <a:latin typeface="Cambria Math"/>
                                    </a:rPr>
                                    <m:t>,</m:t>
                                  </m:r>
                                  <m:r>
                                    <a:rPr lang="en-US" b="1" i="1" smtClean="0">
                                      <a:latin typeface="Cambria Math" panose="02040503050406030204" pitchFamily="18" charset="0"/>
                                    </a:rPr>
                                    <m:t>𝒌</m:t>
                                  </m:r>
                                </m:sub>
                              </m:sSub>
                              <m:r>
                                <a:rPr lang="en-US" i="1">
                                  <a:latin typeface="Cambria Math"/>
                                </a:rPr>
                                <m:t>−</m:t>
                              </m:r>
                              <m:sSub>
                                <m:sSubPr>
                                  <m:ctrlPr>
                                    <a:rPr lang="en-US" altLang="zh-TW" i="1" smtClean="0">
                                      <a:latin typeface="Cambria Math" panose="02040503050406030204" pitchFamily="18" charset="0"/>
                                    </a:rPr>
                                  </m:ctrlPr>
                                </m:sSubPr>
                                <m:e>
                                  <m:r>
                                    <a:rPr lang="zh-TW" altLang="en-US" i="1" smtClean="0">
                                      <a:latin typeface="Cambria Math" panose="02040503050406030204" pitchFamily="18" charset="0"/>
                                    </a:rPr>
                                    <m:t>𝝁</m:t>
                                  </m:r>
                                </m:e>
                                <m:sub>
                                  <m:r>
                                    <a:rPr lang="en-US" altLang="zh-TW" b="1" i="1" smtClean="0">
                                      <a:latin typeface="Cambria Math" panose="02040503050406030204" pitchFamily="18" charset="0"/>
                                    </a:rPr>
                                    <m:t>𝒗</m:t>
                                  </m:r>
                                </m:sub>
                              </m:sSub>
                              <m:r>
                                <a:rPr lang="en-US" i="1">
                                  <a:latin typeface="Cambria Math"/>
                                </a:rPr>
                                <m:t>)</m:t>
                              </m:r>
                            </m:e>
                          </m:nary>
                        </m:num>
                        <m:den>
                          <m:rad>
                            <m:radPr>
                              <m:degHide m:val="on"/>
                              <m:ctrlPr>
                                <a:rPr lang="en-US" b="1" i="1" smtClean="0">
                                  <a:latin typeface="Cambria Math" panose="02040503050406030204" pitchFamily="18" charset="0"/>
                                </a:rPr>
                              </m:ctrlPr>
                            </m:radPr>
                            <m:deg/>
                            <m:e>
                              <m:nary>
                                <m:naryPr>
                                  <m:chr m:val="∑"/>
                                  <m:supHide m:val="on"/>
                                  <m:ctrlPr>
                                    <a:rPr lang="en-US" i="1">
                                      <a:latin typeface="Cambria Math" panose="02040503050406030204" pitchFamily="18" charset="0"/>
                                    </a:rPr>
                                  </m:ctrlPr>
                                </m:naryPr>
                                <m:sub>
                                  <m:r>
                                    <a:rPr lang="en-US" b="1" i="1" smtClean="0">
                                      <a:latin typeface="Cambria Math" panose="02040503050406030204" pitchFamily="18" charset="0"/>
                                    </a:rPr>
                                    <m:t>𝒌</m:t>
                                  </m:r>
                                  <m:r>
                                    <a:rPr lang="en-US" i="1">
                                      <a:latin typeface="Cambria Math"/>
                                    </a:rPr>
                                    <m:t> ∈</m:t>
                                  </m:r>
                                  <m:sSub>
                                    <m:sSubPr>
                                      <m:ctrlPr>
                                        <a:rPr lang="en-US" altLang="zh-TW" i="1">
                                          <a:latin typeface="Cambria Math" panose="02040503050406030204" pitchFamily="18" charset="0"/>
                                          <a:ea typeface="Cambria Math"/>
                                        </a:rPr>
                                      </m:ctrlPr>
                                    </m:sSubPr>
                                    <m:e>
                                      <m:r>
                                        <a:rPr lang="en-US" altLang="zh-TW" i="1">
                                          <a:latin typeface="Cambria Math" panose="02040503050406030204" pitchFamily="18" charset="0"/>
                                          <a:ea typeface="Cambria Math"/>
                                        </a:rPr>
                                        <m:t>𝑰</m:t>
                                      </m:r>
                                    </m:e>
                                    <m:sub>
                                      <m:r>
                                        <a:rPr lang="en-US" altLang="zh-TW" i="1">
                                          <a:latin typeface="Cambria Math" panose="02040503050406030204" pitchFamily="18" charset="0"/>
                                          <a:ea typeface="Cambria Math"/>
                                        </a:rPr>
                                        <m:t>𝒖</m:t>
                                      </m:r>
                                    </m:sub>
                                  </m:sSub>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𝑰</m:t>
                                      </m:r>
                                    </m:e>
                                    <m:sub>
                                      <m:r>
                                        <a:rPr lang="en-US" altLang="zh-TW" i="1">
                                          <a:latin typeface="Cambria Math" panose="02040503050406030204" pitchFamily="18" charset="0"/>
                                          <a:ea typeface="Cambria Math" panose="02040503050406030204" pitchFamily="18" charset="0"/>
                                        </a:rPr>
                                        <m:t>𝒗</m:t>
                                      </m:r>
                                    </m:sub>
                                  </m:sSub>
                                </m:sub>
                                <m:sup/>
                                <m:e>
                                  <m:sSup>
                                    <m:sSupPr>
                                      <m:ctrlPr>
                                        <a:rPr lang="en-US" b="1" i="1" smtClean="0">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𝒓</m:t>
                                              </m:r>
                                            </m:e>
                                            <m:sub>
                                              <m:r>
                                                <a:rPr lang="en-US" b="1" i="1" smtClean="0">
                                                  <a:latin typeface="Cambria Math" panose="02040503050406030204" pitchFamily="18" charset="0"/>
                                                </a:rPr>
                                                <m:t>𝒖</m:t>
                                              </m:r>
                                              <m:r>
                                                <a:rPr lang="en-US" i="1">
                                                  <a:latin typeface="Cambria Math"/>
                                                </a:rPr>
                                                <m:t>,</m:t>
                                              </m:r>
                                              <m:r>
                                                <a:rPr lang="en-US" b="1" i="1" smtClean="0">
                                                  <a:latin typeface="Cambria Math" panose="02040503050406030204" pitchFamily="18" charset="0"/>
                                                </a:rPr>
                                                <m:t>𝒌</m:t>
                                              </m:r>
                                            </m:sub>
                                          </m:sSub>
                                          <m:r>
                                            <a:rPr lang="en-US" i="1">
                                              <a:latin typeface="Cambria Math"/>
                                            </a:rPr>
                                            <m:t>−</m:t>
                                          </m:r>
                                          <m:sSub>
                                            <m:sSubPr>
                                              <m:ctrlPr>
                                                <a:rPr lang="en-US" altLang="zh-TW" i="1">
                                                  <a:latin typeface="Cambria Math" panose="02040503050406030204" pitchFamily="18" charset="0"/>
                                                </a:rPr>
                                              </m:ctrlPr>
                                            </m:sSubPr>
                                            <m:e>
                                              <m:r>
                                                <a:rPr lang="zh-TW" altLang="en-US" i="1">
                                                  <a:latin typeface="Cambria Math" panose="02040503050406030204" pitchFamily="18" charset="0"/>
                                                </a:rPr>
                                                <m:t>𝝁</m:t>
                                              </m:r>
                                            </m:e>
                                            <m:sub>
                                              <m:r>
                                                <a:rPr lang="en-US" altLang="zh-TW" i="1">
                                                  <a:latin typeface="Cambria Math" panose="02040503050406030204" pitchFamily="18" charset="0"/>
                                                </a:rPr>
                                                <m:t>𝒖</m:t>
                                              </m:r>
                                            </m:sub>
                                          </m:sSub>
                                        </m:e>
                                      </m:d>
                                    </m:e>
                                    <m:sup>
                                      <m:r>
                                        <a:rPr lang="en-US" b="1" i="1" smtClean="0">
                                          <a:latin typeface="Cambria Math"/>
                                        </a:rPr>
                                        <m:t>𝟐</m:t>
                                      </m:r>
                                    </m:sup>
                                  </m:sSup>
                                </m:e>
                              </m:nary>
                            </m:e>
                          </m:rad>
                          <m:rad>
                            <m:radPr>
                              <m:degHide m:val="on"/>
                              <m:ctrlPr>
                                <a:rPr lang="en-US" i="1">
                                  <a:latin typeface="Cambria Math" panose="02040503050406030204" pitchFamily="18" charset="0"/>
                                </a:rPr>
                              </m:ctrlPr>
                            </m:radPr>
                            <m:deg/>
                            <m:e>
                              <m:nary>
                                <m:naryPr>
                                  <m:chr m:val="∑"/>
                                  <m:supHide m:val="on"/>
                                  <m:ctrlPr>
                                    <a:rPr lang="en-US" i="1">
                                      <a:latin typeface="Cambria Math" panose="02040503050406030204" pitchFamily="18" charset="0"/>
                                    </a:rPr>
                                  </m:ctrlPr>
                                </m:naryPr>
                                <m:sub>
                                  <m:r>
                                    <a:rPr lang="en-US" b="1" i="1" smtClean="0">
                                      <a:latin typeface="Cambria Math" panose="02040503050406030204" pitchFamily="18" charset="0"/>
                                    </a:rPr>
                                    <m:t>𝒌</m:t>
                                  </m:r>
                                  <m:r>
                                    <a:rPr lang="en-US" i="1">
                                      <a:latin typeface="Cambria Math"/>
                                    </a:rPr>
                                    <m:t> ∈</m:t>
                                  </m:r>
                                  <m:sSub>
                                    <m:sSubPr>
                                      <m:ctrlPr>
                                        <a:rPr lang="en-US" altLang="zh-TW" i="1">
                                          <a:latin typeface="Cambria Math" panose="02040503050406030204" pitchFamily="18" charset="0"/>
                                          <a:ea typeface="Cambria Math"/>
                                        </a:rPr>
                                      </m:ctrlPr>
                                    </m:sSubPr>
                                    <m:e>
                                      <m:r>
                                        <a:rPr lang="en-US" altLang="zh-TW" i="1">
                                          <a:latin typeface="Cambria Math" panose="02040503050406030204" pitchFamily="18" charset="0"/>
                                          <a:ea typeface="Cambria Math"/>
                                        </a:rPr>
                                        <m:t>𝑰</m:t>
                                      </m:r>
                                    </m:e>
                                    <m:sub>
                                      <m:r>
                                        <a:rPr lang="en-US" altLang="zh-TW" i="1">
                                          <a:latin typeface="Cambria Math" panose="02040503050406030204" pitchFamily="18" charset="0"/>
                                          <a:ea typeface="Cambria Math"/>
                                        </a:rPr>
                                        <m:t>𝒖</m:t>
                                      </m:r>
                                    </m:sub>
                                  </m:sSub>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𝑰</m:t>
                                      </m:r>
                                    </m:e>
                                    <m:sub>
                                      <m:r>
                                        <a:rPr lang="en-US" altLang="zh-TW" i="1">
                                          <a:latin typeface="Cambria Math" panose="02040503050406030204" pitchFamily="18" charset="0"/>
                                          <a:ea typeface="Cambria Math" panose="02040503050406030204" pitchFamily="18" charset="0"/>
                                        </a:rPr>
                                        <m:t>𝒗</m:t>
                                      </m:r>
                                    </m:sub>
                                  </m:sSub>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𝒓</m:t>
                                              </m:r>
                                            </m:e>
                                            <m:sub>
                                              <m:r>
                                                <a:rPr lang="en-US" b="1" i="1" smtClean="0">
                                                  <a:latin typeface="Cambria Math" panose="02040503050406030204" pitchFamily="18" charset="0"/>
                                                </a:rPr>
                                                <m:t>𝒗</m:t>
                                              </m:r>
                                              <m:r>
                                                <a:rPr lang="en-US" i="1">
                                                  <a:latin typeface="Cambria Math"/>
                                                </a:rPr>
                                                <m:t>,</m:t>
                                              </m:r>
                                              <m:r>
                                                <a:rPr lang="en-US" b="1" i="1" smtClean="0">
                                                  <a:latin typeface="Cambria Math" panose="02040503050406030204" pitchFamily="18" charset="0"/>
                                                </a:rPr>
                                                <m:t>𝒌</m:t>
                                              </m:r>
                                            </m:sub>
                                          </m:sSub>
                                          <m:r>
                                            <a:rPr lang="en-US" i="1">
                                              <a:latin typeface="Cambria Math"/>
                                            </a:rPr>
                                            <m:t>−</m:t>
                                          </m:r>
                                          <m:sSub>
                                            <m:sSubPr>
                                              <m:ctrlPr>
                                                <a:rPr lang="en-US" altLang="zh-TW" i="1">
                                                  <a:latin typeface="Cambria Math" panose="02040503050406030204" pitchFamily="18" charset="0"/>
                                                </a:rPr>
                                              </m:ctrlPr>
                                            </m:sSubPr>
                                            <m:e>
                                              <m:r>
                                                <a:rPr lang="zh-TW" altLang="en-US" i="1">
                                                  <a:latin typeface="Cambria Math" panose="02040503050406030204" pitchFamily="18" charset="0"/>
                                                </a:rPr>
                                                <m:t>𝝁</m:t>
                                              </m:r>
                                            </m:e>
                                            <m:sub>
                                              <m:r>
                                                <a:rPr lang="en-US" altLang="zh-TW" i="1">
                                                  <a:latin typeface="Cambria Math" panose="02040503050406030204" pitchFamily="18" charset="0"/>
                                                </a:rPr>
                                                <m:t>𝒗</m:t>
                                              </m:r>
                                            </m:sub>
                                          </m:sSub>
                                        </m:e>
                                      </m:d>
                                    </m:e>
                                    <m:sup>
                                      <m:r>
                                        <a:rPr lang="en-US" i="1">
                                          <a:latin typeface="Cambria Math"/>
                                        </a:rPr>
                                        <m:t>𝟐</m:t>
                                      </m:r>
                                    </m:sup>
                                  </m:sSup>
                                </m:e>
                              </m:nary>
                            </m:e>
                          </m:rad>
                        </m:den>
                      </m:f>
                    </m:oMath>
                  </m:oMathPara>
                </a14:m>
                <a:endParaRPr lang="en-US" dirty="0"/>
              </a:p>
            </p:txBody>
          </p:sp>
        </mc:Choice>
        <mc:Fallback xmlns="">
          <p:sp>
            <p:nvSpPr>
              <p:cNvPr id="6" name="Textfeld 3"/>
              <p:cNvSpPr txBox="1">
                <a:spLocks noRot="1" noChangeAspect="1" noMove="1" noResize="1" noEditPoints="1" noAdjustHandles="1" noChangeArrowheads="1" noChangeShapeType="1" noTextEdit="1"/>
              </p:cNvSpPr>
              <p:nvPr/>
            </p:nvSpPr>
            <p:spPr>
              <a:xfrm>
                <a:off x="827584" y="5022195"/>
                <a:ext cx="6163354" cy="994375"/>
              </a:xfrm>
              <a:prstGeom prst="rect">
                <a:avLst/>
              </a:prstGeom>
              <a:blipFill>
                <a:blip r:embed="rId3"/>
                <a:stretch>
                  <a:fillRect/>
                </a:stretch>
              </a:blipFill>
            </p:spPr>
            <p:txBody>
              <a:bodyPr/>
              <a:lstStyle/>
              <a:p>
                <a:r>
                  <a:rPr lang="zh-TW" altLang="en-US">
                    <a:noFill/>
                  </a:rPr>
                  <a:t> </a:t>
                </a:r>
              </a:p>
            </p:txBody>
          </p:sp>
        </mc:Fallback>
      </mc:AlternateContent>
      <p:sp>
        <p:nvSpPr>
          <p:cNvPr id="7" name="文字方塊 6"/>
          <p:cNvSpPr txBox="1"/>
          <p:nvPr/>
        </p:nvSpPr>
        <p:spPr>
          <a:xfrm>
            <a:off x="2915816" y="1074539"/>
            <a:ext cx="5904656" cy="923330"/>
          </a:xfrm>
          <a:prstGeom prst="rect">
            <a:avLst/>
          </a:prstGeom>
          <a:noFill/>
          <a:ln w="19050">
            <a:solidFill>
              <a:srgbClr val="FF0000"/>
            </a:solidFill>
          </a:ln>
        </p:spPr>
        <p:txBody>
          <a:bodyPr wrap="square" rtlCol="0">
            <a:spAutoFit/>
          </a:bodyPr>
          <a:lstStyle/>
          <a:p>
            <a:r>
              <a:rPr lang="en-US" altLang="zh-TW" b="0" dirty="0"/>
              <a:t>Many implementations of user-based methods compute </a:t>
            </a:r>
            <a:r>
              <a:rPr lang="en-US" altLang="zh-TW" b="0" dirty="0">
                <a:latin typeface="Symbol" panose="05050102010706020507" pitchFamily="18" charset="2"/>
              </a:rPr>
              <a:t>m</a:t>
            </a:r>
            <a:r>
              <a:rPr lang="en-US" altLang="zh-TW" b="0" baseline="-25000" dirty="0"/>
              <a:t>u</a:t>
            </a:r>
            <a:r>
              <a:rPr lang="en-US" altLang="zh-TW" b="0" dirty="0"/>
              <a:t> and </a:t>
            </a:r>
            <a:r>
              <a:rPr lang="en-US" altLang="zh-TW" b="0" dirty="0">
                <a:latin typeface="Symbol" panose="05050102010706020507" pitchFamily="18" charset="2"/>
              </a:rPr>
              <a:t>m</a:t>
            </a:r>
            <a:r>
              <a:rPr lang="en-US" altLang="zh-TW" b="0" baseline="-25000" dirty="0"/>
              <a:t>v</a:t>
            </a:r>
            <a:r>
              <a:rPr lang="en-US" altLang="zh-TW" b="0" dirty="0"/>
              <a:t> in pairwise fashion during the </a:t>
            </a:r>
            <a:r>
              <a:rPr lang="en-US" altLang="zh-TW" b="0" dirty="0" err="1"/>
              <a:t>pearson</a:t>
            </a:r>
            <a:r>
              <a:rPr lang="en-US" altLang="zh-TW" b="0" dirty="0"/>
              <a:t> computation </a:t>
            </a:r>
            <a:endParaRPr lang="zh-TW" altLang="en-US" b="0" dirty="0"/>
          </a:p>
        </p:txBody>
      </p:sp>
      <p:sp>
        <p:nvSpPr>
          <p:cNvPr id="8" name="文字方塊 7"/>
          <p:cNvSpPr txBox="1"/>
          <p:nvPr/>
        </p:nvSpPr>
        <p:spPr>
          <a:xfrm>
            <a:off x="6573827" y="3325366"/>
            <a:ext cx="1728192" cy="369332"/>
          </a:xfrm>
          <a:prstGeom prst="rect">
            <a:avLst/>
          </a:prstGeom>
          <a:noFill/>
        </p:spPr>
        <p:txBody>
          <a:bodyPr wrap="square" rtlCol="0">
            <a:spAutoFit/>
          </a:bodyPr>
          <a:lstStyle/>
          <a:p>
            <a:r>
              <a:rPr lang="en-US" altLang="zh-TW" b="0" dirty="0">
                <a:solidFill>
                  <a:srgbClr val="FF0000"/>
                </a:solidFill>
              </a:rPr>
              <a:t>(7+4+3)/3</a:t>
            </a:r>
            <a:endParaRPr lang="zh-TW" altLang="en-US" b="0" dirty="0">
              <a:solidFill>
                <a:srgbClr val="FF0000"/>
              </a:solidFill>
            </a:endParaRPr>
          </a:p>
        </p:txBody>
      </p:sp>
      <p:sp>
        <p:nvSpPr>
          <p:cNvPr id="9" name="文字方塊 8"/>
          <p:cNvSpPr txBox="1"/>
          <p:nvPr/>
        </p:nvSpPr>
        <p:spPr>
          <a:xfrm>
            <a:off x="6573827" y="3652293"/>
            <a:ext cx="1728192" cy="369332"/>
          </a:xfrm>
          <a:prstGeom prst="rect">
            <a:avLst/>
          </a:prstGeom>
          <a:noFill/>
        </p:spPr>
        <p:txBody>
          <a:bodyPr wrap="square" rtlCol="0">
            <a:spAutoFit/>
          </a:bodyPr>
          <a:lstStyle/>
          <a:p>
            <a:r>
              <a:rPr lang="en-US" altLang="zh-TW" b="0" dirty="0">
                <a:solidFill>
                  <a:srgbClr val="FF0000"/>
                </a:solidFill>
              </a:rPr>
              <a:t>(3+1+1)/3</a:t>
            </a:r>
            <a:endParaRPr lang="zh-TW" altLang="en-US" b="0" dirty="0">
              <a:solidFill>
                <a:srgbClr val="FF0000"/>
              </a:solidFill>
            </a:endParaRPr>
          </a:p>
        </p:txBody>
      </p:sp>
      <p:sp>
        <p:nvSpPr>
          <p:cNvPr id="10" name="五角星形 9"/>
          <p:cNvSpPr/>
          <p:nvPr/>
        </p:nvSpPr>
        <p:spPr bwMode="auto">
          <a:xfrm>
            <a:off x="251520" y="3729432"/>
            <a:ext cx="205680" cy="213356"/>
          </a:xfrm>
          <a:prstGeom prst="star5">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a:ln>
                <a:noFill/>
              </a:ln>
              <a:solidFill>
                <a:schemeClr val="tx1"/>
              </a:solidFill>
              <a:effectLst/>
              <a:latin typeface="Verdana" pitchFamily="34" charset="0"/>
            </a:endParaRPr>
          </a:p>
        </p:txBody>
      </p:sp>
      <p:pic>
        <p:nvPicPr>
          <p:cNvPr id="11" name="圖片 10"/>
          <p:cNvPicPr>
            <a:picLocks noChangeAspect="1"/>
          </p:cNvPicPr>
          <p:nvPr/>
        </p:nvPicPr>
        <p:blipFill>
          <a:blip r:embed="rId4"/>
          <a:stretch>
            <a:fillRect/>
          </a:stretch>
        </p:blipFill>
        <p:spPr>
          <a:xfrm>
            <a:off x="212297" y="3322970"/>
            <a:ext cx="243861" cy="256054"/>
          </a:xfrm>
          <a:prstGeom prst="rect">
            <a:avLst/>
          </a:prstGeom>
        </p:spPr>
      </p:pic>
    </p:spTree>
    <p:extLst>
      <p:ext uri="{BB962C8B-B14F-4D97-AF65-F5344CB8AC3E}">
        <p14:creationId xmlns:p14="http://schemas.microsoft.com/office/powerpoint/2010/main" val="2945635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TW" dirty="0"/>
              <a:t>Measuring user similarity (2)</a:t>
            </a:r>
            <a:endParaRPr lang="en-US" dirty="0"/>
          </a:p>
        </p:txBody>
      </p:sp>
      <p:sp>
        <p:nvSpPr>
          <p:cNvPr id="3" name="Inhaltsplatzhalter 2"/>
          <p:cNvSpPr>
            <a:spLocks noGrp="1"/>
          </p:cNvSpPr>
          <p:nvPr>
            <p:ph idx="1"/>
          </p:nvPr>
        </p:nvSpPr>
        <p:spPr>
          <a:xfrm>
            <a:off x="469148" y="1700808"/>
            <a:ext cx="8229600" cy="4754563"/>
          </a:xfrm>
        </p:spPr>
        <p:txBody>
          <a:bodyPr/>
          <a:lstStyle/>
          <a:p>
            <a:r>
              <a:rPr lang="en-US" dirty="0"/>
              <a:t>Example</a:t>
            </a:r>
          </a:p>
          <a:p>
            <a:pPr lvl="1"/>
            <a:r>
              <a:rPr lang="en-US" dirty="0"/>
              <a:t>A database of ratings of the current user, Alice, and some other users is given:</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kern="1200" dirty="0">
              <a:solidFill>
                <a:schemeClr val="tx1"/>
              </a:solidFill>
              <a:ea typeface="+mn-ea"/>
              <a:cs typeface="+mn-cs"/>
            </a:endParaRPr>
          </a:p>
          <a:p>
            <a:pPr lvl="1"/>
            <a:endParaRPr lang="en-US" dirty="0"/>
          </a:p>
          <a:p>
            <a:pPr lvl="1"/>
            <a:endParaRPr lang="en-US" dirty="0"/>
          </a:p>
          <a:p>
            <a:pPr lvl="1"/>
            <a:endParaRPr lang="en-US" dirty="0"/>
          </a:p>
          <a:p>
            <a:pPr lvl="1"/>
            <a:endParaRPr lang="en-US" dirty="0"/>
          </a:p>
        </p:txBody>
      </p:sp>
      <p:graphicFrame>
        <p:nvGraphicFramePr>
          <p:cNvPr id="5" name="Tabelle 4"/>
          <p:cNvGraphicFramePr>
            <a:graphicFrameLocks noGrp="1"/>
          </p:cNvGraphicFramePr>
          <p:nvPr/>
        </p:nvGraphicFramePr>
        <p:xfrm>
          <a:off x="469148" y="2549065"/>
          <a:ext cx="6104679" cy="2225040"/>
        </p:xfrm>
        <a:graphic>
          <a:graphicData uri="http://schemas.openxmlformats.org/drawingml/2006/table">
            <a:tbl>
              <a:tblPr firstRow="1" bandRow="1">
                <a:tableStyleId>{00A15C55-8517-42AA-B614-E9B94910E393}</a:tableStyleId>
              </a:tblPr>
              <a:tblGrid>
                <a:gridCol w="872097">
                  <a:extLst>
                    <a:ext uri="{9D8B030D-6E8A-4147-A177-3AD203B41FA5}">
                      <a16:colId xmlns:a16="http://schemas.microsoft.com/office/drawing/2014/main" val="20000"/>
                    </a:ext>
                  </a:extLst>
                </a:gridCol>
                <a:gridCol w="872097">
                  <a:extLst>
                    <a:ext uri="{9D8B030D-6E8A-4147-A177-3AD203B41FA5}">
                      <a16:colId xmlns:a16="http://schemas.microsoft.com/office/drawing/2014/main" val="20001"/>
                    </a:ext>
                  </a:extLst>
                </a:gridCol>
                <a:gridCol w="872097">
                  <a:extLst>
                    <a:ext uri="{9D8B030D-6E8A-4147-A177-3AD203B41FA5}">
                      <a16:colId xmlns:a16="http://schemas.microsoft.com/office/drawing/2014/main" val="20002"/>
                    </a:ext>
                  </a:extLst>
                </a:gridCol>
                <a:gridCol w="872097">
                  <a:extLst>
                    <a:ext uri="{9D8B030D-6E8A-4147-A177-3AD203B41FA5}">
                      <a16:colId xmlns:a16="http://schemas.microsoft.com/office/drawing/2014/main" val="20003"/>
                    </a:ext>
                  </a:extLst>
                </a:gridCol>
                <a:gridCol w="872097">
                  <a:extLst>
                    <a:ext uri="{9D8B030D-6E8A-4147-A177-3AD203B41FA5}">
                      <a16:colId xmlns:a16="http://schemas.microsoft.com/office/drawing/2014/main" val="20004"/>
                    </a:ext>
                  </a:extLst>
                </a:gridCol>
                <a:gridCol w="872097">
                  <a:extLst>
                    <a:ext uri="{9D8B030D-6E8A-4147-A177-3AD203B41FA5}">
                      <a16:colId xmlns:a16="http://schemas.microsoft.com/office/drawing/2014/main" val="3310201442"/>
                    </a:ext>
                  </a:extLst>
                </a:gridCol>
                <a:gridCol w="872097">
                  <a:extLst>
                    <a:ext uri="{9D8B030D-6E8A-4147-A177-3AD203B41FA5}">
                      <a16:colId xmlns:a16="http://schemas.microsoft.com/office/drawing/2014/main" val="20005"/>
                    </a:ext>
                  </a:extLst>
                </a:gridCol>
              </a:tblGrid>
              <a:tr h="370840">
                <a:tc>
                  <a:txBody>
                    <a:bodyPr/>
                    <a:lstStyle/>
                    <a:p>
                      <a:pPr algn="ctr"/>
                      <a:endParaRPr lang="en-US" sz="1600" baseline="0" dirty="0">
                        <a:latin typeface="Calibri" pitchFamily="34" charset="0"/>
                      </a:endParaRPr>
                    </a:p>
                  </a:txBody>
                  <a:tcPr/>
                </a:tc>
                <a:tc>
                  <a:txBody>
                    <a:bodyPr/>
                    <a:lstStyle/>
                    <a:p>
                      <a:pPr algn="ctr"/>
                      <a:r>
                        <a:rPr lang="en-US" sz="1600" baseline="0" dirty="0">
                          <a:latin typeface="Calibri" pitchFamily="34" charset="0"/>
                        </a:rPr>
                        <a:t>Item1</a:t>
                      </a:r>
                    </a:p>
                  </a:txBody>
                  <a:tcPr/>
                </a:tc>
                <a:tc>
                  <a:txBody>
                    <a:bodyPr/>
                    <a:lstStyle/>
                    <a:p>
                      <a:pPr algn="ctr"/>
                      <a:r>
                        <a:rPr lang="en-US" sz="1600" baseline="0" dirty="0">
                          <a:latin typeface="Calibri" pitchFamily="34" charset="0"/>
                        </a:rPr>
                        <a:t>Item2</a:t>
                      </a:r>
                    </a:p>
                  </a:txBody>
                  <a:tcPr/>
                </a:tc>
                <a:tc>
                  <a:txBody>
                    <a:bodyPr/>
                    <a:lstStyle/>
                    <a:p>
                      <a:pPr algn="ctr"/>
                      <a:r>
                        <a:rPr lang="en-US" sz="1600" baseline="0" dirty="0">
                          <a:latin typeface="Calibri" pitchFamily="34" charset="0"/>
                        </a:rPr>
                        <a:t>Item3</a:t>
                      </a:r>
                    </a:p>
                  </a:txBody>
                  <a:tcPr/>
                </a:tc>
                <a:tc>
                  <a:txBody>
                    <a:bodyPr/>
                    <a:lstStyle/>
                    <a:p>
                      <a:pPr algn="ctr"/>
                      <a:r>
                        <a:rPr lang="en-US" sz="1600" baseline="0" dirty="0">
                          <a:latin typeface="Calibri" pitchFamily="34" charset="0"/>
                        </a:rPr>
                        <a:t>Item4</a:t>
                      </a:r>
                    </a:p>
                  </a:txBody>
                  <a:tcPr/>
                </a:tc>
                <a:tc>
                  <a:txBody>
                    <a:bodyPr/>
                    <a:lstStyle/>
                    <a:p>
                      <a:pPr algn="ctr"/>
                      <a:r>
                        <a:rPr lang="en-US" sz="1600" baseline="0" dirty="0">
                          <a:latin typeface="Calibri" pitchFamily="34" charset="0"/>
                        </a:rPr>
                        <a:t>item5</a:t>
                      </a:r>
                    </a:p>
                  </a:txBody>
                  <a:tcPr/>
                </a:tc>
                <a:tc>
                  <a:txBody>
                    <a:bodyPr/>
                    <a:lstStyle/>
                    <a:p>
                      <a:pPr algn="ctr"/>
                      <a:r>
                        <a:rPr lang="en-US" sz="1600" baseline="0" dirty="0">
                          <a:latin typeface="Calibri" pitchFamily="34" charset="0"/>
                        </a:rPr>
                        <a:t>Item6</a:t>
                      </a:r>
                    </a:p>
                  </a:txBody>
                  <a:tcPr/>
                </a:tc>
                <a:extLst>
                  <a:ext uri="{0D108BD9-81ED-4DB2-BD59-A6C34878D82A}">
                    <a16:rowId xmlns:a16="http://schemas.microsoft.com/office/drawing/2014/main" val="10000"/>
                  </a:ext>
                </a:extLst>
              </a:tr>
              <a:tr h="370840">
                <a:tc>
                  <a:txBody>
                    <a:bodyPr/>
                    <a:lstStyle/>
                    <a:p>
                      <a:pPr algn="ctr"/>
                      <a:r>
                        <a:rPr lang="en-US" sz="1600" baseline="0" dirty="0">
                          <a:latin typeface="Calibri" pitchFamily="34" charset="0"/>
                        </a:rPr>
                        <a:t>User1</a:t>
                      </a:r>
                    </a:p>
                  </a:txBody>
                  <a:tcPr/>
                </a:tc>
                <a:tc>
                  <a:txBody>
                    <a:bodyPr/>
                    <a:lstStyle/>
                    <a:p>
                      <a:pPr algn="ctr"/>
                      <a:r>
                        <a:rPr lang="en-US" sz="1600" baseline="0" dirty="0">
                          <a:latin typeface="Calibri" pitchFamily="34" charset="0"/>
                        </a:rPr>
                        <a:t>7</a:t>
                      </a:r>
                    </a:p>
                  </a:txBody>
                  <a:tcPr/>
                </a:tc>
                <a:tc>
                  <a:txBody>
                    <a:bodyPr/>
                    <a:lstStyle/>
                    <a:p>
                      <a:pPr algn="ctr"/>
                      <a:r>
                        <a:rPr lang="en-US" sz="1600" baseline="0" dirty="0">
                          <a:latin typeface="Calibri" pitchFamily="34" charset="0"/>
                        </a:rPr>
                        <a:t>6</a:t>
                      </a:r>
                    </a:p>
                  </a:txBody>
                  <a:tcPr/>
                </a:tc>
                <a:tc>
                  <a:txBody>
                    <a:bodyPr/>
                    <a:lstStyle/>
                    <a:p>
                      <a:pPr algn="ctr"/>
                      <a:r>
                        <a:rPr lang="en-US" sz="1600" baseline="0" dirty="0">
                          <a:latin typeface="Calibri" pitchFamily="34" charset="0"/>
                        </a:rPr>
                        <a:t>7</a:t>
                      </a:r>
                    </a:p>
                  </a:txBody>
                  <a:tcPr/>
                </a:tc>
                <a:tc>
                  <a:txBody>
                    <a:bodyPr/>
                    <a:lstStyle/>
                    <a:p>
                      <a:pPr algn="ctr"/>
                      <a:r>
                        <a:rPr lang="en-US" sz="1600" baseline="0" dirty="0">
                          <a:latin typeface="Calibri" pitchFamily="34" charset="0"/>
                        </a:rPr>
                        <a:t>4</a:t>
                      </a:r>
                    </a:p>
                  </a:txBody>
                  <a:tcPr/>
                </a:tc>
                <a:tc>
                  <a:txBody>
                    <a:bodyPr/>
                    <a:lstStyle/>
                    <a:p>
                      <a:pPr marL="0" algn="ctr" defTabSz="914400" rtl="0" eaLnBrk="1" latinLnBrk="0" hangingPunct="1"/>
                      <a:r>
                        <a:rPr lang="en-US" sz="1600" kern="1200" baseline="0" dirty="0">
                          <a:solidFill>
                            <a:schemeClr val="dk1"/>
                          </a:solidFill>
                          <a:latin typeface="Calibri" pitchFamily="34" charset="0"/>
                          <a:ea typeface="+mn-ea"/>
                          <a:cs typeface="+mn-cs"/>
                        </a:rPr>
                        <a:t>5</a:t>
                      </a:r>
                    </a:p>
                  </a:txBody>
                  <a:tcPr>
                    <a:solidFill>
                      <a:schemeClr val="bg2">
                        <a:lumMod val="40000"/>
                        <a:lumOff val="60000"/>
                      </a:schemeClr>
                    </a:solidFill>
                  </a:tcPr>
                </a:tc>
                <a:tc>
                  <a:txBody>
                    <a:bodyPr/>
                    <a:lstStyle/>
                    <a:p>
                      <a:pPr marL="0" algn="ctr" defTabSz="914400" rtl="0" eaLnBrk="1" latinLnBrk="0" hangingPunct="1"/>
                      <a:r>
                        <a:rPr lang="en-US" sz="1600" kern="1200" baseline="0" dirty="0">
                          <a:solidFill>
                            <a:schemeClr val="dk1"/>
                          </a:solidFill>
                          <a:latin typeface="Calibri" pitchFamily="34" charset="0"/>
                          <a:ea typeface="+mn-ea"/>
                          <a:cs typeface="+mn-cs"/>
                        </a:rPr>
                        <a:t>4</a:t>
                      </a:r>
                    </a:p>
                  </a:txBody>
                  <a:tcPr>
                    <a:solidFill>
                      <a:schemeClr val="bg2">
                        <a:lumMod val="40000"/>
                        <a:lumOff val="60000"/>
                      </a:schemeClr>
                    </a:solidFill>
                  </a:tcPr>
                </a:tc>
                <a:extLst>
                  <a:ext uri="{0D108BD9-81ED-4DB2-BD59-A6C34878D82A}">
                    <a16:rowId xmlns:a16="http://schemas.microsoft.com/office/drawing/2014/main" val="10001"/>
                  </a:ext>
                </a:extLst>
              </a:tr>
              <a:tr h="370840">
                <a:tc>
                  <a:txBody>
                    <a:bodyPr/>
                    <a:lstStyle/>
                    <a:p>
                      <a:pPr algn="ctr"/>
                      <a:r>
                        <a:rPr lang="en-US" sz="1600" baseline="0" dirty="0">
                          <a:latin typeface="Calibri" pitchFamily="34" charset="0"/>
                        </a:rPr>
                        <a:t>User2</a:t>
                      </a:r>
                    </a:p>
                  </a:txBody>
                  <a:tcPr/>
                </a:tc>
                <a:tc>
                  <a:txBody>
                    <a:bodyPr/>
                    <a:lstStyle/>
                    <a:p>
                      <a:pPr algn="ctr"/>
                      <a:r>
                        <a:rPr lang="en-US" sz="1600" baseline="0" dirty="0">
                          <a:latin typeface="Calibri" pitchFamily="34" charset="0"/>
                        </a:rPr>
                        <a:t>6</a:t>
                      </a:r>
                    </a:p>
                  </a:txBody>
                  <a:tcPr/>
                </a:tc>
                <a:tc>
                  <a:txBody>
                    <a:bodyPr/>
                    <a:lstStyle/>
                    <a:p>
                      <a:pPr algn="ctr"/>
                      <a:r>
                        <a:rPr lang="en-US" sz="1600" baseline="0" dirty="0">
                          <a:latin typeface="Calibri" pitchFamily="34" charset="0"/>
                        </a:rPr>
                        <a:t>7</a:t>
                      </a:r>
                    </a:p>
                  </a:txBody>
                  <a:tcPr/>
                </a:tc>
                <a:tc>
                  <a:txBody>
                    <a:bodyPr/>
                    <a:lstStyle/>
                    <a:p>
                      <a:pPr algn="ctr"/>
                      <a:r>
                        <a:rPr lang="en-US" sz="1600" baseline="0" dirty="0">
                          <a:solidFill>
                            <a:srgbClr val="FF0000"/>
                          </a:solidFill>
                          <a:latin typeface="Calibri" pitchFamily="34" charset="0"/>
                        </a:rPr>
                        <a:t>?</a:t>
                      </a:r>
                    </a:p>
                  </a:txBody>
                  <a:tcPr/>
                </a:tc>
                <a:tc>
                  <a:txBody>
                    <a:bodyPr/>
                    <a:lstStyle/>
                    <a:p>
                      <a:pPr algn="ctr"/>
                      <a:r>
                        <a:rPr lang="en-US" sz="1600" baseline="0" dirty="0">
                          <a:latin typeface="Calibri" pitchFamily="34" charset="0"/>
                        </a:rPr>
                        <a:t>4</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4</a:t>
                      </a:r>
                    </a:p>
                  </a:txBody>
                  <a:tcPr/>
                </a:tc>
                <a:extLst>
                  <a:ext uri="{0D108BD9-81ED-4DB2-BD59-A6C34878D82A}">
                    <a16:rowId xmlns:a16="http://schemas.microsoft.com/office/drawing/2014/main" val="10002"/>
                  </a:ext>
                </a:extLst>
              </a:tr>
              <a:tr h="370840">
                <a:tc>
                  <a:txBody>
                    <a:bodyPr/>
                    <a:lstStyle/>
                    <a:p>
                      <a:pPr algn="ctr"/>
                      <a:r>
                        <a:rPr lang="en-US" sz="1600" baseline="0" dirty="0">
                          <a:latin typeface="Calibri" pitchFamily="34" charset="0"/>
                        </a:rPr>
                        <a:t>Alice</a:t>
                      </a:r>
                    </a:p>
                  </a:txBody>
                  <a:tcPr/>
                </a:tc>
                <a:tc>
                  <a:txBody>
                    <a:bodyPr/>
                    <a:lstStyle/>
                    <a:p>
                      <a:pPr algn="ctr"/>
                      <a:r>
                        <a:rPr lang="en-US" sz="1600" baseline="0" dirty="0">
                          <a:solidFill>
                            <a:srgbClr val="FF0000"/>
                          </a:solidFill>
                          <a:latin typeface="Calibri" pitchFamily="34" charset="0"/>
                        </a:rPr>
                        <a:t>?</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solidFill>
                            <a:srgbClr val="FF0000"/>
                          </a:solidFill>
                          <a:latin typeface="Calibri" pitchFamily="34" charset="0"/>
                        </a:rPr>
                        <a:t>?</a:t>
                      </a:r>
                    </a:p>
                  </a:txBody>
                  <a:tcPr/>
                </a:tc>
                <a:extLst>
                  <a:ext uri="{0D108BD9-81ED-4DB2-BD59-A6C34878D82A}">
                    <a16:rowId xmlns:a16="http://schemas.microsoft.com/office/drawing/2014/main" val="10003"/>
                  </a:ext>
                </a:extLst>
              </a:tr>
              <a:tr h="370840">
                <a:tc>
                  <a:txBody>
                    <a:bodyPr/>
                    <a:lstStyle/>
                    <a:p>
                      <a:pPr algn="ctr"/>
                      <a:r>
                        <a:rPr lang="en-US" sz="1600" baseline="0" dirty="0">
                          <a:latin typeface="Calibri" pitchFamily="34" charset="0"/>
                        </a:rPr>
                        <a:t>User4</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latin typeface="Calibri" pitchFamily="34" charset="0"/>
                        </a:rPr>
                        <a:t>2</a:t>
                      </a:r>
                    </a:p>
                  </a:txBody>
                  <a:tcPr/>
                </a:tc>
                <a:tc>
                  <a:txBody>
                    <a:bodyPr/>
                    <a:lstStyle/>
                    <a:p>
                      <a:pPr algn="ctr"/>
                      <a:r>
                        <a:rPr lang="en-US" sz="1600" baseline="0" dirty="0">
                          <a:latin typeface="Calibri" pitchFamily="34" charset="0"/>
                        </a:rPr>
                        <a:t>2</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4</a:t>
                      </a:r>
                    </a:p>
                  </a:txBody>
                  <a:tcPr/>
                </a:tc>
                <a:extLst>
                  <a:ext uri="{0D108BD9-81ED-4DB2-BD59-A6C34878D82A}">
                    <a16:rowId xmlns:a16="http://schemas.microsoft.com/office/drawing/2014/main" val="10004"/>
                  </a:ext>
                </a:extLst>
              </a:tr>
              <a:tr h="370840">
                <a:tc>
                  <a:txBody>
                    <a:bodyPr/>
                    <a:lstStyle/>
                    <a:p>
                      <a:pPr algn="ctr"/>
                      <a:r>
                        <a:rPr lang="en-US" sz="1600" baseline="0" dirty="0">
                          <a:latin typeface="Calibri" pitchFamily="34" charset="0"/>
                        </a:rPr>
                        <a:t>User5</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solidFill>
                            <a:srgbClr val="FF0000"/>
                          </a:solidFill>
                          <a:latin typeface="Calibri" pitchFamily="34" charset="0"/>
                        </a:rPr>
                        <a:t>?</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latin typeface="Calibri" pitchFamily="34" charset="0"/>
                        </a:rPr>
                        <a:t>2</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3</a:t>
                      </a:r>
                    </a:p>
                  </a:txBody>
                  <a:tcPr/>
                </a:tc>
                <a:extLst>
                  <a:ext uri="{0D108BD9-81ED-4DB2-BD59-A6C34878D82A}">
                    <a16:rowId xmlns:a16="http://schemas.microsoft.com/office/drawing/2014/main" val="10005"/>
                  </a:ext>
                </a:extLst>
              </a:tr>
            </a:tbl>
          </a:graphicData>
        </a:graphic>
      </p:graphicFrame>
      <p:sp>
        <p:nvSpPr>
          <p:cNvPr id="4" name="橢圓 3"/>
          <p:cNvSpPr/>
          <p:nvPr/>
        </p:nvSpPr>
        <p:spPr bwMode="auto">
          <a:xfrm>
            <a:off x="1547664" y="3661585"/>
            <a:ext cx="504056" cy="36004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a:ln>
                <a:noFill/>
              </a:ln>
              <a:solidFill>
                <a:schemeClr val="tx1"/>
              </a:solidFill>
              <a:effectLst/>
              <a:latin typeface="Verdana" pitchFamily="34" charset="0"/>
            </a:endParaRPr>
          </a:p>
        </p:txBody>
      </p:sp>
      <mc:AlternateContent xmlns:mc="http://schemas.openxmlformats.org/markup-compatibility/2006" xmlns:a14="http://schemas.microsoft.com/office/drawing/2010/main">
        <mc:Choice Requires="a14">
          <p:sp>
            <p:nvSpPr>
              <p:cNvPr id="6" name="Textfeld 3"/>
              <p:cNvSpPr txBox="1"/>
              <p:nvPr/>
            </p:nvSpPr>
            <p:spPr>
              <a:xfrm>
                <a:off x="827584" y="5022195"/>
                <a:ext cx="6163354" cy="9943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𝒔𝒊𝒎</m:t>
                      </m:r>
                      <m:d>
                        <m:dPr>
                          <m:ctrlPr>
                            <a:rPr lang="en-US" b="1" i="1" smtClean="0">
                              <a:latin typeface="Cambria Math" panose="02040503050406030204" pitchFamily="18" charset="0"/>
                            </a:rPr>
                          </m:ctrlPr>
                        </m:dPr>
                        <m:e>
                          <m:r>
                            <a:rPr lang="en-US" b="1" i="1" smtClean="0">
                              <a:latin typeface="Cambria Math" panose="02040503050406030204" pitchFamily="18" charset="0"/>
                            </a:rPr>
                            <m:t>𝒖</m:t>
                          </m:r>
                          <m:r>
                            <a:rPr lang="en-US" b="1" i="1" smtClean="0">
                              <a:latin typeface="Cambria Math"/>
                            </a:rPr>
                            <m:t>,</m:t>
                          </m:r>
                          <m:r>
                            <a:rPr lang="en-US" b="1" i="1" smtClean="0">
                              <a:latin typeface="Cambria Math" panose="02040503050406030204" pitchFamily="18" charset="0"/>
                            </a:rPr>
                            <m:t>𝒗</m:t>
                          </m:r>
                        </m:e>
                      </m:d>
                      <m:r>
                        <a:rPr lang="en-US" b="1" i="1" smtClean="0">
                          <a:latin typeface="Cambria Math"/>
                        </a:rPr>
                        <m:t>= </m:t>
                      </m:r>
                      <m:f>
                        <m:fPr>
                          <m:ctrlPr>
                            <a:rPr lang="en-US" b="1" i="1" smtClean="0">
                              <a:latin typeface="Cambria Math" panose="02040503050406030204" pitchFamily="18" charset="0"/>
                            </a:rPr>
                          </m:ctrlPr>
                        </m:fPr>
                        <m:num>
                          <m:nary>
                            <m:naryPr>
                              <m:chr m:val="∑"/>
                              <m:supHide m:val="on"/>
                              <m:ctrlPr>
                                <a:rPr lang="en-US" b="1" i="1" smtClean="0">
                                  <a:latin typeface="Cambria Math" panose="02040503050406030204" pitchFamily="18" charset="0"/>
                                </a:rPr>
                              </m:ctrlPr>
                            </m:naryPr>
                            <m:sub>
                              <m:r>
                                <a:rPr lang="en-US" b="1" i="1" smtClean="0">
                                  <a:latin typeface="Cambria Math" panose="02040503050406030204" pitchFamily="18" charset="0"/>
                                </a:rPr>
                                <m:t>𝒌</m:t>
                              </m:r>
                              <m:r>
                                <a:rPr lang="en-US" b="1" i="1" smtClean="0">
                                  <a:latin typeface="Cambria Math"/>
                                </a:rPr>
                                <m:t> ∈</m:t>
                              </m:r>
                              <m:sSub>
                                <m:sSubPr>
                                  <m:ctrlPr>
                                    <a:rPr lang="en-US" altLang="zh-TW" b="1" i="1" smtClean="0">
                                      <a:latin typeface="Cambria Math" panose="02040503050406030204" pitchFamily="18" charset="0"/>
                                      <a:ea typeface="Cambria Math"/>
                                    </a:rPr>
                                  </m:ctrlPr>
                                </m:sSubPr>
                                <m:e>
                                  <m:r>
                                    <a:rPr lang="en-US" altLang="zh-TW" b="1" i="1" smtClean="0">
                                      <a:latin typeface="Cambria Math" panose="02040503050406030204" pitchFamily="18" charset="0"/>
                                      <a:ea typeface="Cambria Math"/>
                                    </a:rPr>
                                    <m:t>𝑰</m:t>
                                  </m:r>
                                </m:e>
                                <m:sub>
                                  <m:r>
                                    <a:rPr lang="en-US" altLang="zh-TW" b="1" i="1" smtClean="0">
                                      <a:latin typeface="Cambria Math" panose="02040503050406030204" pitchFamily="18" charset="0"/>
                                      <a:ea typeface="Cambria Math"/>
                                    </a:rPr>
                                    <m:t>𝒖</m:t>
                                  </m:r>
                                </m:sub>
                              </m:sSub>
                              <m:r>
                                <a:rPr lang="en-US" altLang="zh-TW" b="1" i="1" smtClean="0">
                                  <a:latin typeface="Cambria Math" panose="02040503050406030204" pitchFamily="18" charset="0"/>
                                  <a:ea typeface="Cambria Math" panose="02040503050406030204" pitchFamily="18" charset="0"/>
                                </a:rPr>
                                <m:t>∩</m:t>
                              </m:r>
                              <m:sSub>
                                <m:sSubPr>
                                  <m:ctrlPr>
                                    <a:rPr lang="en-US" altLang="zh-TW" b="1" i="1" smtClean="0">
                                      <a:latin typeface="Cambria Math" panose="02040503050406030204" pitchFamily="18" charset="0"/>
                                      <a:ea typeface="Cambria Math" panose="02040503050406030204" pitchFamily="18" charset="0"/>
                                    </a:rPr>
                                  </m:ctrlPr>
                                </m:sSubPr>
                                <m:e>
                                  <m:r>
                                    <a:rPr lang="en-US" altLang="zh-TW" b="1" i="1" smtClean="0">
                                      <a:latin typeface="Cambria Math" panose="02040503050406030204" pitchFamily="18" charset="0"/>
                                      <a:ea typeface="Cambria Math" panose="02040503050406030204" pitchFamily="18" charset="0"/>
                                    </a:rPr>
                                    <m:t>𝑰</m:t>
                                  </m:r>
                                </m:e>
                                <m:sub>
                                  <m:r>
                                    <a:rPr lang="en-US" altLang="zh-TW" b="1" i="1" smtClean="0">
                                      <a:latin typeface="Cambria Math" panose="02040503050406030204" pitchFamily="18" charset="0"/>
                                      <a:ea typeface="Cambria Math" panose="02040503050406030204" pitchFamily="18" charset="0"/>
                                    </a:rPr>
                                    <m:t>𝒗</m:t>
                                  </m:r>
                                </m:sub>
                              </m:sSub>
                            </m:sub>
                            <m:sup/>
                            <m:e>
                              <m:r>
                                <a:rPr lang="en-US" b="1" i="1" smtClean="0">
                                  <a:latin typeface="Cambria Math"/>
                                </a:rPr>
                                <m:t>(</m:t>
                              </m:r>
                              <m:sSub>
                                <m:sSubPr>
                                  <m:ctrlPr>
                                    <a:rPr lang="en-US" b="1" i="1" smtClean="0">
                                      <a:latin typeface="Cambria Math" panose="02040503050406030204" pitchFamily="18" charset="0"/>
                                    </a:rPr>
                                  </m:ctrlPr>
                                </m:sSubPr>
                                <m:e>
                                  <m:r>
                                    <a:rPr lang="en-US" b="1" i="1" smtClean="0">
                                      <a:latin typeface="Cambria Math"/>
                                    </a:rPr>
                                    <m:t>𝒓</m:t>
                                  </m:r>
                                </m:e>
                                <m:sub>
                                  <m:r>
                                    <a:rPr lang="en-US" b="1" i="1" smtClean="0">
                                      <a:latin typeface="Cambria Math" panose="02040503050406030204" pitchFamily="18" charset="0"/>
                                    </a:rPr>
                                    <m:t>𝒖</m:t>
                                  </m:r>
                                  <m:r>
                                    <a:rPr lang="en-US" b="1" i="1" smtClean="0">
                                      <a:latin typeface="Cambria Math"/>
                                    </a:rPr>
                                    <m:t>,</m:t>
                                  </m:r>
                                  <m:r>
                                    <a:rPr lang="en-US" b="1" i="1" smtClean="0">
                                      <a:latin typeface="Cambria Math" panose="02040503050406030204" pitchFamily="18" charset="0"/>
                                    </a:rPr>
                                    <m:t>𝒌</m:t>
                                  </m:r>
                                </m:sub>
                              </m:sSub>
                              <m:r>
                                <a:rPr lang="en-US" b="1" i="1" smtClean="0">
                                  <a:latin typeface="Cambria Math"/>
                                </a:rPr>
                                <m:t>−</m:t>
                              </m:r>
                              <m:sSub>
                                <m:sSubPr>
                                  <m:ctrlPr>
                                    <a:rPr lang="en-US" altLang="zh-TW" b="1" i="1" smtClean="0">
                                      <a:latin typeface="Cambria Math" panose="02040503050406030204" pitchFamily="18" charset="0"/>
                                    </a:rPr>
                                  </m:ctrlPr>
                                </m:sSubPr>
                                <m:e>
                                  <m:r>
                                    <a:rPr lang="zh-TW" altLang="en-US" b="1" i="1" smtClean="0">
                                      <a:latin typeface="Cambria Math" panose="02040503050406030204" pitchFamily="18" charset="0"/>
                                    </a:rPr>
                                    <m:t>𝝁</m:t>
                                  </m:r>
                                </m:e>
                                <m:sub>
                                  <m:r>
                                    <a:rPr lang="en-US" altLang="zh-TW" b="1" i="1" smtClean="0">
                                      <a:latin typeface="Cambria Math" panose="02040503050406030204" pitchFamily="18" charset="0"/>
                                    </a:rPr>
                                    <m:t>𝒖</m:t>
                                  </m:r>
                                </m:sub>
                              </m:sSub>
                              <m:r>
                                <a:rPr lang="en-US" b="1" i="1" smtClean="0">
                                  <a:latin typeface="Cambria Math"/>
                                </a:rPr>
                                <m:t>)</m:t>
                              </m:r>
                              <m:r>
                                <a:rPr lang="en-US" i="1">
                                  <a:latin typeface="Cambria Math"/>
                                </a:rPr>
                                <m:t>(</m:t>
                              </m:r>
                              <m:sSub>
                                <m:sSubPr>
                                  <m:ctrlPr>
                                    <a:rPr lang="en-US" i="1">
                                      <a:latin typeface="Cambria Math" panose="02040503050406030204" pitchFamily="18" charset="0"/>
                                    </a:rPr>
                                  </m:ctrlPr>
                                </m:sSubPr>
                                <m:e>
                                  <m:r>
                                    <a:rPr lang="en-US" i="1">
                                      <a:latin typeface="Cambria Math"/>
                                    </a:rPr>
                                    <m:t>𝒓</m:t>
                                  </m:r>
                                </m:e>
                                <m:sub>
                                  <m:r>
                                    <a:rPr lang="en-US" b="1" i="1" smtClean="0">
                                      <a:latin typeface="Cambria Math" panose="02040503050406030204" pitchFamily="18" charset="0"/>
                                    </a:rPr>
                                    <m:t>𝒗</m:t>
                                  </m:r>
                                  <m:r>
                                    <a:rPr lang="en-US" i="1">
                                      <a:latin typeface="Cambria Math"/>
                                    </a:rPr>
                                    <m:t>,</m:t>
                                  </m:r>
                                  <m:r>
                                    <a:rPr lang="en-US" b="1" i="1" smtClean="0">
                                      <a:latin typeface="Cambria Math" panose="02040503050406030204" pitchFamily="18" charset="0"/>
                                    </a:rPr>
                                    <m:t>𝒌</m:t>
                                  </m:r>
                                </m:sub>
                              </m:sSub>
                              <m:r>
                                <a:rPr lang="en-US" i="1">
                                  <a:latin typeface="Cambria Math"/>
                                </a:rPr>
                                <m:t>−</m:t>
                              </m:r>
                              <m:sSub>
                                <m:sSubPr>
                                  <m:ctrlPr>
                                    <a:rPr lang="en-US" altLang="zh-TW" i="1" smtClean="0">
                                      <a:latin typeface="Cambria Math" panose="02040503050406030204" pitchFamily="18" charset="0"/>
                                    </a:rPr>
                                  </m:ctrlPr>
                                </m:sSubPr>
                                <m:e>
                                  <m:r>
                                    <a:rPr lang="zh-TW" altLang="en-US" i="1" smtClean="0">
                                      <a:latin typeface="Cambria Math" panose="02040503050406030204" pitchFamily="18" charset="0"/>
                                    </a:rPr>
                                    <m:t>𝝁</m:t>
                                  </m:r>
                                </m:e>
                                <m:sub>
                                  <m:r>
                                    <a:rPr lang="en-US" altLang="zh-TW" b="1" i="1" smtClean="0">
                                      <a:latin typeface="Cambria Math" panose="02040503050406030204" pitchFamily="18" charset="0"/>
                                    </a:rPr>
                                    <m:t>𝒗</m:t>
                                  </m:r>
                                </m:sub>
                              </m:sSub>
                              <m:r>
                                <a:rPr lang="en-US" i="1">
                                  <a:latin typeface="Cambria Math"/>
                                </a:rPr>
                                <m:t>)</m:t>
                              </m:r>
                            </m:e>
                          </m:nary>
                        </m:num>
                        <m:den>
                          <m:rad>
                            <m:radPr>
                              <m:degHide m:val="on"/>
                              <m:ctrlPr>
                                <a:rPr lang="en-US" b="1" i="1" smtClean="0">
                                  <a:latin typeface="Cambria Math" panose="02040503050406030204" pitchFamily="18" charset="0"/>
                                </a:rPr>
                              </m:ctrlPr>
                            </m:radPr>
                            <m:deg/>
                            <m:e>
                              <m:nary>
                                <m:naryPr>
                                  <m:chr m:val="∑"/>
                                  <m:supHide m:val="on"/>
                                  <m:ctrlPr>
                                    <a:rPr lang="en-US" i="1">
                                      <a:latin typeface="Cambria Math" panose="02040503050406030204" pitchFamily="18" charset="0"/>
                                    </a:rPr>
                                  </m:ctrlPr>
                                </m:naryPr>
                                <m:sub>
                                  <m:r>
                                    <a:rPr lang="en-US" b="1" i="1" smtClean="0">
                                      <a:latin typeface="Cambria Math" panose="02040503050406030204" pitchFamily="18" charset="0"/>
                                    </a:rPr>
                                    <m:t>𝒌</m:t>
                                  </m:r>
                                  <m:r>
                                    <a:rPr lang="en-US" i="1">
                                      <a:latin typeface="Cambria Math"/>
                                    </a:rPr>
                                    <m:t> ∈</m:t>
                                  </m:r>
                                  <m:sSub>
                                    <m:sSubPr>
                                      <m:ctrlPr>
                                        <a:rPr lang="en-US" altLang="zh-TW" i="1">
                                          <a:latin typeface="Cambria Math" panose="02040503050406030204" pitchFamily="18" charset="0"/>
                                          <a:ea typeface="Cambria Math"/>
                                        </a:rPr>
                                      </m:ctrlPr>
                                    </m:sSubPr>
                                    <m:e>
                                      <m:r>
                                        <a:rPr lang="en-US" altLang="zh-TW" i="1">
                                          <a:latin typeface="Cambria Math" panose="02040503050406030204" pitchFamily="18" charset="0"/>
                                          <a:ea typeface="Cambria Math"/>
                                        </a:rPr>
                                        <m:t>𝑰</m:t>
                                      </m:r>
                                    </m:e>
                                    <m:sub>
                                      <m:r>
                                        <a:rPr lang="en-US" altLang="zh-TW" i="1">
                                          <a:latin typeface="Cambria Math" panose="02040503050406030204" pitchFamily="18" charset="0"/>
                                          <a:ea typeface="Cambria Math"/>
                                        </a:rPr>
                                        <m:t>𝒖</m:t>
                                      </m:r>
                                    </m:sub>
                                  </m:sSub>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𝑰</m:t>
                                      </m:r>
                                    </m:e>
                                    <m:sub>
                                      <m:r>
                                        <a:rPr lang="en-US" altLang="zh-TW" i="1">
                                          <a:latin typeface="Cambria Math" panose="02040503050406030204" pitchFamily="18" charset="0"/>
                                          <a:ea typeface="Cambria Math" panose="02040503050406030204" pitchFamily="18" charset="0"/>
                                        </a:rPr>
                                        <m:t>𝒗</m:t>
                                      </m:r>
                                    </m:sub>
                                  </m:sSub>
                                </m:sub>
                                <m:sup/>
                                <m:e>
                                  <m:sSup>
                                    <m:sSupPr>
                                      <m:ctrlPr>
                                        <a:rPr lang="en-US" b="1" i="1" smtClean="0">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𝒓</m:t>
                                              </m:r>
                                            </m:e>
                                            <m:sub>
                                              <m:r>
                                                <a:rPr lang="en-US" b="1" i="1" smtClean="0">
                                                  <a:latin typeface="Cambria Math" panose="02040503050406030204" pitchFamily="18" charset="0"/>
                                                </a:rPr>
                                                <m:t>𝒖</m:t>
                                              </m:r>
                                              <m:r>
                                                <a:rPr lang="en-US" i="1">
                                                  <a:latin typeface="Cambria Math"/>
                                                </a:rPr>
                                                <m:t>,</m:t>
                                              </m:r>
                                              <m:r>
                                                <a:rPr lang="en-US" b="1" i="1" smtClean="0">
                                                  <a:latin typeface="Cambria Math" panose="02040503050406030204" pitchFamily="18" charset="0"/>
                                                </a:rPr>
                                                <m:t>𝒌</m:t>
                                              </m:r>
                                            </m:sub>
                                          </m:sSub>
                                          <m:r>
                                            <a:rPr lang="en-US" i="1">
                                              <a:latin typeface="Cambria Math"/>
                                            </a:rPr>
                                            <m:t>−</m:t>
                                          </m:r>
                                          <m:sSub>
                                            <m:sSubPr>
                                              <m:ctrlPr>
                                                <a:rPr lang="en-US" altLang="zh-TW" i="1">
                                                  <a:latin typeface="Cambria Math" panose="02040503050406030204" pitchFamily="18" charset="0"/>
                                                </a:rPr>
                                              </m:ctrlPr>
                                            </m:sSubPr>
                                            <m:e>
                                              <m:r>
                                                <a:rPr lang="zh-TW" altLang="en-US" i="1">
                                                  <a:latin typeface="Cambria Math" panose="02040503050406030204" pitchFamily="18" charset="0"/>
                                                </a:rPr>
                                                <m:t>𝝁</m:t>
                                              </m:r>
                                            </m:e>
                                            <m:sub>
                                              <m:r>
                                                <a:rPr lang="en-US" altLang="zh-TW" i="1">
                                                  <a:latin typeface="Cambria Math" panose="02040503050406030204" pitchFamily="18" charset="0"/>
                                                </a:rPr>
                                                <m:t>𝒖</m:t>
                                              </m:r>
                                            </m:sub>
                                          </m:sSub>
                                        </m:e>
                                      </m:d>
                                    </m:e>
                                    <m:sup>
                                      <m:r>
                                        <a:rPr lang="en-US" b="1" i="1" smtClean="0">
                                          <a:latin typeface="Cambria Math"/>
                                        </a:rPr>
                                        <m:t>𝟐</m:t>
                                      </m:r>
                                    </m:sup>
                                  </m:sSup>
                                </m:e>
                              </m:nary>
                            </m:e>
                          </m:rad>
                          <m:rad>
                            <m:radPr>
                              <m:degHide m:val="on"/>
                              <m:ctrlPr>
                                <a:rPr lang="en-US" i="1">
                                  <a:latin typeface="Cambria Math" panose="02040503050406030204" pitchFamily="18" charset="0"/>
                                </a:rPr>
                              </m:ctrlPr>
                            </m:radPr>
                            <m:deg/>
                            <m:e>
                              <m:nary>
                                <m:naryPr>
                                  <m:chr m:val="∑"/>
                                  <m:supHide m:val="on"/>
                                  <m:ctrlPr>
                                    <a:rPr lang="en-US" i="1">
                                      <a:latin typeface="Cambria Math" panose="02040503050406030204" pitchFamily="18" charset="0"/>
                                    </a:rPr>
                                  </m:ctrlPr>
                                </m:naryPr>
                                <m:sub>
                                  <m:r>
                                    <a:rPr lang="en-US" b="1" i="1" smtClean="0">
                                      <a:latin typeface="Cambria Math" panose="02040503050406030204" pitchFamily="18" charset="0"/>
                                    </a:rPr>
                                    <m:t>𝒌</m:t>
                                  </m:r>
                                  <m:r>
                                    <a:rPr lang="en-US" i="1">
                                      <a:latin typeface="Cambria Math"/>
                                    </a:rPr>
                                    <m:t> ∈</m:t>
                                  </m:r>
                                  <m:sSub>
                                    <m:sSubPr>
                                      <m:ctrlPr>
                                        <a:rPr lang="en-US" altLang="zh-TW" i="1">
                                          <a:latin typeface="Cambria Math" panose="02040503050406030204" pitchFamily="18" charset="0"/>
                                          <a:ea typeface="Cambria Math"/>
                                        </a:rPr>
                                      </m:ctrlPr>
                                    </m:sSubPr>
                                    <m:e>
                                      <m:r>
                                        <a:rPr lang="en-US" altLang="zh-TW" i="1">
                                          <a:latin typeface="Cambria Math" panose="02040503050406030204" pitchFamily="18" charset="0"/>
                                          <a:ea typeface="Cambria Math"/>
                                        </a:rPr>
                                        <m:t>𝑰</m:t>
                                      </m:r>
                                    </m:e>
                                    <m:sub>
                                      <m:r>
                                        <a:rPr lang="en-US" altLang="zh-TW" i="1">
                                          <a:latin typeface="Cambria Math" panose="02040503050406030204" pitchFamily="18" charset="0"/>
                                          <a:ea typeface="Cambria Math"/>
                                        </a:rPr>
                                        <m:t>𝒖</m:t>
                                      </m:r>
                                    </m:sub>
                                  </m:sSub>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𝑰</m:t>
                                      </m:r>
                                    </m:e>
                                    <m:sub>
                                      <m:r>
                                        <a:rPr lang="en-US" altLang="zh-TW" i="1">
                                          <a:latin typeface="Cambria Math" panose="02040503050406030204" pitchFamily="18" charset="0"/>
                                          <a:ea typeface="Cambria Math" panose="02040503050406030204" pitchFamily="18" charset="0"/>
                                        </a:rPr>
                                        <m:t>𝒗</m:t>
                                      </m:r>
                                    </m:sub>
                                  </m:sSub>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𝒓</m:t>
                                              </m:r>
                                            </m:e>
                                            <m:sub>
                                              <m:r>
                                                <a:rPr lang="en-US" b="1" i="1" smtClean="0">
                                                  <a:latin typeface="Cambria Math" panose="02040503050406030204" pitchFamily="18" charset="0"/>
                                                </a:rPr>
                                                <m:t>𝒗</m:t>
                                              </m:r>
                                              <m:r>
                                                <a:rPr lang="en-US" i="1">
                                                  <a:latin typeface="Cambria Math"/>
                                                </a:rPr>
                                                <m:t>,</m:t>
                                              </m:r>
                                              <m:r>
                                                <a:rPr lang="en-US" b="1" i="1" smtClean="0">
                                                  <a:latin typeface="Cambria Math" panose="02040503050406030204" pitchFamily="18" charset="0"/>
                                                </a:rPr>
                                                <m:t>𝒌</m:t>
                                              </m:r>
                                            </m:sub>
                                          </m:sSub>
                                          <m:r>
                                            <a:rPr lang="en-US" i="1">
                                              <a:latin typeface="Cambria Math"/>
                                            </a:rPr>
                                            <m:t>−</m:t>
                                          </m:r>
                                          <m:sSub>
                                            <m:sSubPr>
                                              <m:ctrlPr>
                                                <a:rPr lang="en-US" altLang="zh-TW" i="1">
                                                  <a:latin typeface="Cambria Math" panose="02040503050406030204" pitchFamily="18" charset="0"/>
                                                </a:rPr>
                                              </m:ctrlPr>
                                            </m:sSubPr>
                                            <m:e>
                                              <m:r>
                                                <a:rPr lang="zh-TW" altLang="en-US" i="1">
                                                  <a:latin typeface="Cambria Math" panose="02040503050406030204" pitchFamily="18" charset="0"/>
                                                </a:rPr>
                                                <m:t>𝝁</m:t>
                                              </m:r>
                                            </m:e>
                                            <m:sub>
                                              <m:r>
                                                <a:rPr lang="en-US" altLang="zh-TW" i="1">
                                                  <a:latin typeface="Cambria Math" panose="02040503050406030204" pitchFamily="18" charset="0"/>
                                                </a:rPr>
                                                <m:t>𝒗</m:t>
                                              </m:r>
                                            </m:sub>
                                          </m:sSub>
                                        </m:e>
                                      </m:d>
                                    </m:e>
                                    <m:sup>
                                      <m:r>
                                        <a:rPr lang="en-US" i="1">
                                          <a:latin typeface="Cambria Math"/>
                                        </a:rPr>
                                        <m:t>𝟐</m:t>
                                      </m:r>
                                    </m:sup>
                                  </m:sSup>
                                </m:e>
                              </m:nary>
                            </m:e>
                          </m:rad>
                        </m:den>
                      </m:f>
                    </m:oMath>
                  </m:oMathPara>
                </a14:m>
                <a:endParaRPr lang="en-US" dirty="0"/>
              </a:p>
            </p:txBody>
          </p:sp>
        </mc:Choice>
        <mc:Fallback xmlns="">
          <p:sp>
            <p:nvSpPr>
              <p:cNvPr id="6" name="Textfeld 3"/>
              <p:cNvSpPr txBox="1">
                <a:spLocks noRot="1" noChangeAspect="1" noMove="1" noResize="1" noEditPoints="1" noAdjustHandles="1" noChangeArrowheads="1" noChangeShapeType="1" noTextEdit="1"/>
              </p:cNvSpPr>
              <p:nvPr/>
            </p:nvSpPr>
            <p:spPr>
              <a:xfrm>
                <a:off x="827584" y="5022195"/>
                <a:ext cx="6163354" cy="994375"/>
              </a:xfrm>
              <a:prstGeom prst="rect">
                <a:avLst/>
              </a:prstGeom>
              <a:blipFill>
                <a:blip r:embed="rId3"/>
                <a:stretch>
                  <a:fillRect/>
                </a:stretch>
              </a:blipFill>
            </p:spPr>
            <p:txBody>
              <a:bodyPr/>
              <a:lstStyle/>
              <a:p>
                <a:r>
                  <a:rPr lang="zh-TW" altLang="en-US">
                    <a:noFill/>
                  </a:rPr>
                  <a:t> </a:t>
                </a:r>
              </a:p>
            </p:txBody>
          </p:sp>
        </mc:Fallback>
      </mc:AlternateContent>
      <p:sp>
        <p:nvSpPr>
          <p:cNvPr id="7" name="文字方塊 6"/>
          <p:cNvSpPr txBox="1"/>
          <p:nvPr/>
        </p:nvSpPr>
        <p:spPr>
          <a:xfrm>
            <a:off x="2915816" y="1074539"/>
            <a:ext cx="5904656" cy="923330"/>
          </a:xfrm>
          <a:prstGeom prst="rect">
            <a:avLst/>
          </a:prstGeom>
          <a:noFill/>
          <a:ln w="19050">
            <a:solidFill>
              <a:srgbClr val="FF0000"/>
            </a:solidFill>
          </a:ln>
        </p:spPr>
        <p:txBody>
          <a:bodyPr wrap="square" rtlCol="0">
            <a:spAutoFit/>
          </a:bodyPr>
          <a:lstStyle/>
          <a:p>
            <a:r>
              <a:rPr lang="en-US" altLang="zh-TW" b="0" dirty="0"/>
              <a:t>Many implementations of user-based methods compute </a:t>
            </a:r>
            <a:r>
              <a:rPr lang="en-US" altLang="zh-TW" b="0" dirty="0">
                <a:latin typeface="Symbol" panose="05050102010706020507" pitchFamily="18" charset="2"/>
              </a:rPr>
              <a:t>m</a:t>
            </a:r>
            <a:r>
              <a:rPr lang="en-US" altLang="zh-TW" b="0" baseline="-25000" dirty="0"/>
              <a:t>u</a:t>
            </a:r>
            <a:r>
              <a:rPr lang="en-US" altLang="zh-TW" b="0" dirty="0"/>
              <a:t> and </a:t>
            </a:r>
            <a:r>
              <a:rPr lang="en-US" altLang="zh-TW" b="0" dirty="0">
                <a:latin typeface="Symbol" panose="05050102010706020507" pitchFamily="18" charset="2"/>
              </a:rPr>
              <a:t>m</a:t>
            </a:r>
            <a:r>
              <a:rPr lang="en-US" altLang="zh-TW" b="0" baseline="-25000" dirty="0"/>
              <a:t>v</a:t>
            </a:r>
            <a:r>
              <a:rPr lang="en-US" altLang="zh-TW" b="0" dirty="0"/>
              <a:t> in pairwise fashion during the </a:t>
            </a:r>
            <a:r>
              <a:rPr lang="en-US" altLang="zh-TW" b="0" dirty="0" err="1"/>
              <a:t>pearson</a:t>
            </a:r>
            <a:r>
              <a:rPr lang="en-US" altLang="zh-TW" b="0" dirty="0"/>
              <a:t> computation </a:t>
            </a:r>
            <a:endParaRPr lang="zh-TW" altLang="en-US" b="0" dirty="0"/>
          </a:p>
        </p:txBody>
      </p:sp>
      <p:sp>
        <p:nvSpPr>
          <p:cNvPr id="8" name="文字方塊 7"/>
          <p:cNvSpPr txBox="1"/>
          <p:nvPr/>
        </p:nvSpPr>
        <p:spPr>
          <a:xfrm>
            <a:off x="6542100" y="2916013"/>
            <a:ext cx="1918332" cy="369332"/>
          </a:xfrm>
          <a:prstGeom prst="rect">
            <a:avLst/>
          </a:prstGeom>
          <a:noFill/>
        </p:spPr>
        <p:txBody>
          <a:bodyPr wrap="square" rtlCol="0">
            <a:spAutoFit/>
          </a:bodyPr>
          <a:lstStyle/>
          <a:p>
            <a:r>
              <a:rPr lang="en-US" altLang="zh-TW" b="0" dirty="0">
                <a:solidFill>
                  <a:srgbClr val="FF0000"/>
                </a:solidFill>
              </a:rPr>
              <a:t>(6+7+4+5)/4</a:t>
            </a:r>
            <a:endParaRPr lang="zh-TW" altLang="en-US" b="0" dirty="0">
              <a:solidFill>
                <a:srgbClr val="FF0000"/>
              </a:solidFill>
            </a:endParaRPr>
          </a:p>
        </p:txBody>
      </p:sp>
      <p:sp>
        <p:nvSpPr>
          <p:cNvPr id="9" name="文字方塊 8"/>
          <p:cNvSpPr txBox="1"/>
          <p:nvPr/>
        </p:nvSpPr>
        <p:spPr>
          <a:xfrm>
            <a:off x="6573826" y="3652293"/>
            <a:ext cx="1886605" cy="369332"/>
          </a:xfrm>
          <a:prstGeom prst="rect">
            <a:avLst/>
          </a:prstGeom>
          <a:noFill/>
        </p:spPr>
        <p:txBody>
          <a:bodyPr wrap="square" rtlCol="0">
            <a:spAutoFit/>
          </a:bodyPr>
          <a:lstStyle/>
          <a:p>
            <a:r>
              <a:rPr lang="en-US" altLang="zh-TW" b="0" dirty="0">
                <a:solidFill>
                  <a:srgbClr val="FF0000"/>
                </a:solidFill>
              </a:rPr>
              <a:t>(3+3+1+1)/4</a:t>
            </a:r>
            <a:endParaRPr lang="zh-TW" altLang="en-US" b="0" dirty="0">
              <a:solidFill>
                <a:srgbClr val="FF0000"/>
              </a:solidFill>
            </a:endParaRPr>
          </a:p>
        </p:txBody>
      </p:sp>
      <p:sp>
        <p:nvSpPr>
          <p:cNvPr id="10" name="五角星形 9"/>
          <p:cNvSpPr/>
          <p:nvPr/>
        </p:nvSpPr>
        <p:spPr bwMode="auto">
          <a:xfrm>
            <a:off x="251520" y="3729432"/>
            <a:ext cx="205680" cy="213356"/>
          </a:xfrm>
          <a:prstGeom prst="star5">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a:ln>
                <a:noFill/>
              </a:ln>
              <a:solidFill>
                <a:schemeClr val="tx1"/>
              </a:solidFill>
              <a:effectLst/>
              <a:latin typeface="Verdana" pitchFamily="34" charset="0"/>
            </a:endParaRPr>
          </a:p>
        </p:txBody>
      </p:sp>
      <p:pic>
        <p:nvPicPr>
          <p:cNvPr id="11" name="圖片 10"/>
          <p:cNvPicPr>
            <a:picLocks noChangeAspect="1"/>
          </p:cNvPicPr>
          <p:nvPr/>
        </p:nvPicPr>
        <p:blipFill>
          <a:blip r:embed="rId4"/>
          <a:stretch>
            <a:fillRect/>
          </a:stretch>
        </p:blipFill>
        <p:spPr>
          <a:xfrm>
            <a:off x="213339" y="2924944"/>
            <a:ext cx="243861" cy="256054"/>
          </a:xfrm>
          <a:prstGeom prst="rect">
            <a:avLst/>
          </a:prstGeom>
        </p:spPr>
      </p:pic>
    </p:spTree>
    <p:extLst>
      <p:ext uri="{BB962C8B-B14F-4D97-AF65-F5344CB8AC3E}">
        <p14:creationId xmlns:p14="http://schemas.microsoft.com/office/powerpoint/2010/main" val="2139609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Pearson correlation</a:t>
            </a:r>
          </a:p>
        </p:txBody>
      </p:sp>
      <p:sp>
        <p:nvSpPr>
          <p:cNvPr id="3" name="Inhaltsplatzhalter 2"/>
          <p:cNvSpPr>
            <a:spLocks noGrp="1"/>
          </p:cNvSpPr>
          <p:nvPr>
            <p:ph idx="1"/>
          </p:nvPr>
        </p:nvSpPr>
        <p:spPr/>
        <p:txBody>
          <a:bodyPr/>
          <a:lstStyle/>
          <a:p>
            <a:r>
              <a:rPr lang="en-US" dirty="0"/>
              <a:t>Takes differences in rating behavior into account</a:t>
            </a:r>
          </a:p>
          <a:p>
            <a:endParaRPr lang="en-US" dirty="0"/>
          </a:p>
          <a:p>
            <a:endParaRPr lang="en-US" dirty="0"/>
          </a:p>
          <a:p>
            <a:endParaRPr lang="en-US" dirty="0"/>
          </a:p>
          <a:p>
            <a:endParaRPr lang="en-US" dirty="0"/>
          </a:p>
          <a:p>
            <a:endParaRPr lang="en-US" dirty="0"/>
          </a:p>
          <a:p>
            <a:endParaRPr lang="en-US" dirty="0"/>
          </a:p>
          <a:p>
            <a:endParaRPr lang="en-US" dirty="0"/>
          </a:p>
          <a:p>
            <a:r>
              <a:rPr lang="en-US" dirty="0"/>
              <a:t>Works well in usual domains, compared with alternative measures</a:t>
            </a:r>
          </a:p>
          <a:p>
            <a:pPr lvl="1"/>
            <a:r>
              <a:rPr lang="en-US" dirty="0"/>
              <a:t>such as </a:t>
            </a:r>
            <a:r>
              <a:rPr lang="en-US" b="1" dirty="0"/>
              <a:t>cosine similarity</a:t>
            </a:r>
          </a:p>
          <a:p>
            <a:pPr lvl="1">
              <a:buNone/>
            </a:pPr>
            <a:endParaRPr lang="en-US" dirty="0"/>
          </a:p>
        </p:txBody>
      </p:sp>
      <p:graphicFrame>
        <p:nvGraphicFramePr>
          <p:cNvPr id="4" name="Chart 2"/>
          <p:cNvGraphicFramePr>
            <a:graphicFrameLocks/>
          </p:cNvGraphicFramePr>
          <p:nvPr/>
        </p:nvGraphicFramePr>
        <p:xfrm>
          <a:off x="928662" y="2214554"/>
          <a:ext cx="5295900" cy="29908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39080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Neighborhood selection</a:t>
            </a:r>
            <a:endParaRPr lang="zh-TW" altLang="en-US" dirty="0"/>
          </a:p>
        </p:txBody>
      </p:sp>
      <p:sp>
        <p:nvSpPr>
          <p:cNvPr id="3" name="內容版面配置區 2"/>
          <p:cNvSpPr>
            <a:spLocks noGrp="1"/>
          </p:cNvSpPr>
          <p:nvPr>
            <p:ph idx="1"/>
          </p:nvPr>
        </p:nvSpPr>
        <p:spPr/>
        <p:txBody>
          <a:bodyPr/>
          <a:lstStyle/>
          <a:p>
            <a:r>
              <a:rPr lang="en-US" altLang="zh-TW" b="0" dirty="0"/>
              <a:t>If we included all users in the neighborhood</a:t>
            </a:r>
          </a:p>
          <a:p>
            <a:pPr lvl="1"/>
            <a:r>
              <a:rPr lang="en-US" altLang="zh-TW" dirty="0"/>
              <a:t>negatively influence the performance with respect to the required calculation time.</a:t>
            </a:r>
          </a:p>
          <a:p>
            <a:pPr lvl="1"/>
            <a:r>
              <a:rPr lang="en-US" altLang="zh-TW" dirty="0"/>
              <a:t>negatively effect on the accuracy of the recommendation, as the ratings of other users who are not really comparable would be taken into account.</a:t>
            </a:r>
            <a:endParaRPr lang="zh-TW" altLang="en-US" dirty="0"/>
          </a:p>
          <a:p>
            <a:r>
              <a:rPr lang="en-US" altLang="zh-TW" b="0" dirty="0"/>
              <a:t>For the calculation of the predictions, we included only those that had a positive correlation with the active user</a:t>
            </a:r>
          </a:p>
          <a:p>
            <a:r>
              <a:rPr lang="en-US" altLang="zh-TW" b="0" dirty="0"/>
              <a:t>Common techniques for reducing the size of the neighborhood</a:t>
            </a:r>
          </a:p>
          <a:p>
            <a:pPr lvl="1"/>
            <a:r>
              <a:rPr lang="en-US" altLang="zh-TW" dirty="0"/>
              <a:t>define a specific minimum threshold of user similarity</a:t>
            </a:r>
          </a:p>
          <a:p>
            <a:pPr lvl="1"/>
            <a:r>
              <a:rPr lang="en-US" altLang="zh-TW" dirty="0"/>
              <a:t>limit the size to a fixed number and to take only the k nearest neighbors into account</a:t>
            </a:r>
          </a:p>
          <a:p>
            <a:pPr lvl="2"/>
            <a:r>
              <a:rPr lang="en-US" altLang="zh-TW" dirty="0"/>
              <a:t>An analysis of the </a:t>
            </a:r>
            <a:r>
              <a:rPr lang="en-US" altLang="zh-TW" dirty="0" err="1"/>
              <a:t>MovieLens</a:t>
            </a:r>
            <a:r>
              <a:rPr lang="en-US" altLang="zh-TW" dirty="0"/>
              <a:t> dataset indicates that “in most real-world situations, a neighborhood of 20 to 50 neighbors seems reasonable”</a:t>
            </a:r>
            <a:endParaRPr lang="en-US" altLang="zh-TW" b="0" dirty="0"/>
          </a:p>
        </p:txBody>
      </p:sp>
    </p:spTree>
    <p:extLst>
      <p:ext uri="{BB962C8B-B14F-4D97-AF65-F5344CB8AC3E}">
        <p14:creationId xmlns:p14="http://schemas.microsoft.com/office/powerpoint/2010/main" val="3525675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Making predictions</a:t>
            </a:r>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457200" y="1485900"/>
                <a:ext cx="8229600" cy="4640263"/>
              </a:xfrm>
            </p:spPr>
            <p:txBody>
              <a:bodyPr/>
              <a:lstStyle/>
              <a:p>
                <a:r>
                  <a:rPr lang="en-US" b="0" dirty="0"/>
                  <a:t>Different users may provide ratings on different scales</a:t>
                </a:r>
              </a:p>
              <a:p>
                <a:pPr lvl="1"/>
                <a:r>
                  <a:rPr lang="en-US" dirty="0"/>
                  <a:t>The raw ratings need to be mean-centered in row-wise fashion before determining the average rating of the peer group.</a:t>
                </a:r>
              </a:p>
              <a:p>
                <a:r>
                  <a:rPr lang="en-US" altLang="zh-TW" b="0" dirty="0"/>
                  <a:t>Calculate, whether the neighbors' ratings for the unseen item </a:t>
                </a:r>
                <a14:m>
                  <m:oMath xmlns:m="http://schemas.openxmlformats.org/officeDocument/2006/math">
                    <m:r>
                      <a:rPr lang="en-US" altLang="zh-TW" b="0" i="1" dirty="0" smtClean="0">
                        <a:latin typeface="Cambria Math" panose="02040503050406030204" pitchFamily="18" charset="0"/>
                      </a:rPr>
                      <m:t>𝑗</m:t>
                    </m:r>
                  </m:oMath>
                </a14:m>
                <a:r>
                  <a:rPr lang="en-US" altLang="zh-TW" b="0" dirty="0"/>
                  <a:t> are higher or lower than their average</a:t>
                </a:r>
              </a:p>
              <a:p>
                <a:pPr lvl="1"/>
                <a:r>
                  <a:rPr lang="en-US" b="0" dirty="0"/>
                  <a:t>mean-centered rating </a:t>
                </a:r>
                <a:r>
                  <a:rPr lang="en-US" b="0" dirty="0" err="1"/>
                  <a:t>s</a:t>
                </a:r>
                <a:r>
                  <a:rPr lang="en-US" b="0" baseline="-25000" dirty="0" err="1"/>
                  <a:t>u,j</a:t>
                </a:r>
                <a:r>
                  <a:rPr lang="en-US" dirty="0"/>
                  <a:t>=</a:t>
                </a:r>
                <a:r>
                  <a:rPr lang="en-US" dirty="0" err="1"/>
                  <a:t>r</a:t>
                </a:r>
                <a:r>
                  <a:rPr lang="en-US" baseline="-25000" dirty="0" err="1"/>
                  <a:t>u,j</a:t>
                </a:r>
                <a:r>
                  <a:rPr lang="en-US" dirty="0"/>
                  <a:t>-</a:t>
                </a:r>
                <a:r>
                  <a:rPr lang="en-US" dirty="0">
                    <a:latin typeface="Symbol" panose="05050102010706020507" pitchFamily="18" charset="2"/>
                  </a:rPr>
                  <a:t>m</a:t>
                </a:r>
                <a:r>
                  <a:rPr lang="en-US" baseline="-25000" dirty="0"/>
                  <a:t>u</a:t>
                </a:r>
                <a:endParaRPr lang="en-US" b="0" dirty="0"/>
              </a:p>
              <a:p>
                <a:r>
                  <a:rPr lang="en-US" b="0" dirty="0"/>
                  <a:t>A common prediction function:</a:t>
                </a:r>
              </a:p>
              <a:p>
                <a:endParaRPr lang="en-US" b="0" dirty="0"/>
              </a:p>
              <a:p>
                <a:endParaRPr lang="en-US" b="0" dirty="0"/>
              </a:p>
              <a:p>
                <a:pPr lvl="1"/>
                <a:r>
                  <a:rPr lang="en-US" b="0" dirty="0"/>
                  <a:t>use the similarity with </a:t>
                </a:r>
                <a14:m>
                  <m:oMath xmlns:m="http://schemas.openxmlformats.org/officeDocument/2006/math">
                    <m:r>
                      <a:rPr lang="en-US" b="0" i="1" dirty="0" smtClean="0">
                        <a:latin typeface="Cambria Math" panose="02040503050406030204" pitchFamily="18" charset="0"/>
                      </a:rPr>
                      <m:t>𝑢</m:t>
                    </m:r>
                  </m:oMath>
                </a14:m>
                <a:r>
                  <a:rPr lang="en-US" b="0" dirty="0"/>
                  <a:t> as a weight</a:t>
                </a:r>
              </a:p>
              <a:p>
                <a:pPr lvl="1"/>
                <a:r>
                  <a:rPr lang="en-US" b="0" dirty="0"/>
                  <a:t>Add/subtract the  neighbors' </a:t>
                </a:r>
                <a:r>
                  <a:rPr lang="en-US" b="0" dirty="0" err="1"/>
                  <a:t>s</a:t>
                </a:r>
                <a:r>
                  <a:rPr lang="en-US" b="0" baseline="-25000" dirty="0" err="1"/>
                  <a:t>u,j</a:t>
                </a:r>
                <a:r>
                  <a:rPr lang="en-US" b="0" dirty="0"/>
                  <a:t> from the active user's average and use this as a prediction</a:t>
                </a:r>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457200" y="1485900"/>
                <a:ext cx="8229600" cy="4640263"/>
              </a:xfrm>
              <a:blipFill>
                <a:blip r:embed="rId3"/>
                <a:stretch>
                  <a:fillRect l="-667" t="-788" r="-593"/>
                </a:stretch>
              </a:blipFill>
            </p:spPr>
            <p:txBody>
              <a:bodyPr/>
              <a:lstStyle/>
              <a:p>
                <a:r>
                  <a:rPr lang="zh-TW" altLang="en-US">
                    <a:noFill/>
                  </a:rPr>
                  <a:t> </a:t>
                </a:r>
              </a:p>
            </p:txBody>
          </p:sp>
        </mc:Fallback>
      </mc:AlternateContent>
      <p:pic>
        <p:nvPicPr>
          <p:cNvPr id="4" name="Grafik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84368" y="485776"/>
            <a:ext cx="1000124" cy="1000124"/>
          </a:xfrm>
          <a:prstGeom prst="rect">
            <a:avLst/>
          </a:prstGeom>
        </p:spPr>
      </p:pic>
      <mc:AlternateContent xmlns:mc="http://schemas.openxmlformats.org/markup-compatibility/2006" xmlns:a14="http://schemas.microsoft.com/office/drawing/2010/main">
        <mc:Choice Requires="a14">
          <p:sp>
            <p:nvSpPr>
              <p:cNvPr id="5" name="Textfeld 4"/>
              <p:cNvSpPr txBox="1"/>
              <p:nvPr/>
            </p:nvSpPr>
            <p:spPr>
              <a:xfrm>
                <a:off x="1187624" y="4149080"/>
                <a:ext cx="3559692" cy="7033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b="1" i="1" smtClean="0">
                              <a:latin typeface="Cambria Math" panose="02040503050406030204" pitchFamily="18" charset="0"/>
                            </a:rPr>
                          </m:ctrlPr>
                        </m:sSubPr>
                        <m:e>
                          <m:acc>
                            <m:accPr>
                              <m:chr m:val="̂"/>
                              <m:ctrlPr>
                                <a:rPr lang="en-US" altLang="zh-TW" b="1" i="1" smtClean="0">
                                  <a:latin typeface="Cambria Math" panose="02040503050406030204" pitchFamily="18" charset="0"/>
                                </a:rPr>
                              </m:ctrlPr>
                            </m:accPr>
                            <m:e>
                              <m:r>
                                <a:rPr lang="en-US" altLang="zh-TW" b="1" i="1" smtClean="0">
                                  <a:latin typeface="Cambria Math" panose="02040503050406030204" pitchFamily="18" charset="0"/>
                                </a:rPr>
                                <m:t>𝒓</m:t>
                              </m:r>
                            </m:e>
                          </m:acc>
                        </m:e>
                        <m:sub>
                          <m:r>
                            <a:rPr lang="en-US" altLang="zh-TW" b="1" i="1" smtClean="0">
                              <a:latin typeface="Cambria Math" panose="02040503050406030204" pitchFamily="18" charset="0"/>
                            </a:rPr>
                            <m:t>𝒖</m:t>
                          </m:r>
                          <m:r>
                            <a:rPr lang="en-US" altLang="zh-TW" b="1" i="1" smtClean="0">
                              <a:latin typeface="Cambria Math" panose="02040503050406030204" pitchFamily="18" charset="0"/>
                            </a:rPr>
                            <m:t>,</m:t>
                          </m:r>
                          <m:r>
                            <a:rPr lang="en-US" altLang="zh-TW" b="1" i="1" smtClean="0">
                              <a:latin typeface="Cambria Math" panose="02040503050406030204" pitchFamily="18" charset="0"/>
                            </a:rPr>
                            <m:t>𝒋</m:t>
                          </m:r>
                        </m:sub>
                      </m:sSub>
                      <m:r>
                        <a:rPr lang="en-US" b="1" i="1" smtClean="0">
                          <a:latin typeface="Cambria Math"/>
                        </a:rPr>
                        <m:t>=</m:t>
                      </m:r>
                      <m:sSub>
                        <m:sSubPr>
                          <m:ctrlPr>
                            <a:rPr lang="en-US" altLang="zh-TW" b="1" i="1" smtClean="0">
                              <a:latin typeface="Cambria Math" panose="02040503050406030204" pitchFamily="18" charset="0"/>
                            </a:rPr>
                          </m:ctrlPr>
                        </m:sSubPr>
                        <m:e>
                          <m:r>
                            <a:rPr lang="zh-TW" altLang="en-US" b="1" i="1" smtClean="0">
                              <a:latin typeface="Cambria Math" panose="02040503050406030204" pitchFamily="18" charset="0"/>
                            </a:rPr>
                            <m:t>𝝁</m:t>
                          </m:r>
                        </m:e>
                        <m:sub>
                          <m:r>
                            <a:rPr lang="en-US" altLang="zh-TW" b="1" i="1" smtClean="0">
                              <a:latin typeface="Cambria Math" panose="02040503050406030204" pitchFamily="18" charset="0"/>
                            </a:rPr>
                            <m:t>𝒖</m:t>
                          </m:r>
                        </m:sub>
                      </m:sSub>
                      <m:r>
                        <a:rPr lang="en-US" b="1" i="1" smtClean="0">
                          <a:latin typeface="Cambria Math"/>
                        </a:rPr>
                        <m:t>+</m:t>
                      </m:r>
                      <m:f>
                        <m:fPr>
                          <m:ctrlPr>
                            <a:rPr lang="en-US" b="1" i="1" smtClean="0">
                              <a:latin typeface="Cambria Math" panose="02040503050406030204" pitchFamily="18" charset="0"/>
                            </a:rPr>
                          </m:ctrlPr>
                        </m:fPr>
                        <m:num>
                          <m:nary>
                            <m:naryPr>
                              <m:chr m:val="∑"/>
                              <m:limLoc m:val="subSup"/>
                              <m:supHide m:val="on"/>
                              <m:ctrlPr>
                                <a:rPr lang="en-US" b="1" i="1" smtClean="0">
                                  <a:latin typeface="Cambria Math" panose="02040503050406030204" pitchFamily="18" charset="0"/>
                                </a:rPr>
                              </m:ctrlPr>
                            </m:naryPr>
                            <m:sub>
                              <m:r>
                                <a:rPr lang="en-US" b="1" i="1" smtClean="0">
                                  <a:latin typeface="Cambria Math" panose="02040503050406030204" pitchFamily="18" charset="0"/>
                                </a:rPr>
                                <m:t>𝒗</m:t>
                              </m:r>
                              <m:r>
                                <a:rPr lang="en-US" b="1" i="1" smtClean="0">
                                  <a:latin typeface="Cambria Math"/>
                                </a:rPr>
                                <m:t> ∈</m:t>
                              </m:r>
                              <m:r>
                                <a:rPr lang="en-US" b="1" i="1" smtClean="0">
                                  <a:latin typeface="Cambria Math"/>
                                  <a:ea typeface="Cambria Math"/>
                                </a:rPr>
                                <m:t>𝑵</m:t>
                              </m:r>
                            </m:sub>
                            <m:sup/>
                            <m:e>
                              <m:r>
                                <a:rPr lang="en-US" b="1" i="1" smtClean="0">
                                  <a:latin typeface="Cambria Math"/>
                                </a:rPr>
                                <m:t>𝒔𝒊𝒎</m:t>
                              </m:r>
                              <m:d>
                                <m:dPr>
                                  <m:ctrlPr>
                                    <a:rPr lang="en-US" b="1" i="1" smtClean="0">
                                      <a:latin typeface="Cambria Math" panose="02040503050406030204" pitchFamily="18" charset="0"/>
                                    </a:rPr>
                                  </m:ctrlPr>
                                </m:dPr>
                                <m:e>
                                  <m:r>
                                    <a:rPr lang="en-US" b="1" i="1" smtClean="0">
                                      <a:latin typeface="Cambria Math" panose="02040503050406030204" pitchFamily="18" charset="0"/>
                                    </a:rPr>
                                    <m:t>𝒖</m:t>
                                  </m:r>
                                  <m:r>
                                    <a:rPr lang="en-US" b="1" i="1" smtClean="0">
                                      <a:latin typeface="Cambria Math"/>
                                    </a:rPr>
                                    <m:t>,</m:t>
                                  </m:r>
                                  <m:r>
                                    <a:rPr lang="en-US" b="1" i="1" smtClean="0">
                                      <a:latin typeface="Cambria Math" panose="02040503050406030204" pitchFamily="18" charset="0"/>
                                    </a:rPr>
                                    <m:t>𝒗</m:t>
                                  </m:r>
                                </m:e>
                              </m:d>
                              <m:r>
                                <a:rPr lang="en-US" b="1" i="1" smtClean="0">
                                  <a:latin typeface="Cambria Math"/>
                                </a:rPr>
                                <m:t>∗</m:t>
                              </m:r>
                              <m:sSub>
                                <m:sSubPr>
                                  <m:ctrlPr>
                                    <a:rPr lang="en-US" altLang="zh-TW" b="1" i="1" smtClean="0">
                                      <a:latin typeface="Cambria Math" panose="02040503050406030204" pitchFamily="18" charset="0"/>
                                    </a:rPr>
                                  </m:ctrlPr>
                                </m:sSubPr>
                                <m:e>
                                  <m:r>
                                    <a:rPr lang="en-US" altLang="zh-TW" b="1" i="1" smtClean="0">
                                      <a:latin typeface="Cambria Math" panose="02040503050406030204" pitchFamily="18" charset="0"/>
                                    </a:rPr>
                                    <m:t>𝑺</m:t>
                                  </m:r>
                                </m:e>
                                <m:sub>
                                  <m:r>
                                    <a:rPr lang="en-US" altLang="zh-TW" b="1" i="1" smtClean="0">
                                      <a:latin typeface="Cambria Math" panose="02040503050406030204" pitchFamily="18" charset="0"/>
                                    </a:rPr>
                                    <m:t>𝒗</m:t>
                                  </m:r>
                                  <m:r>
                                    <a:rPr lang="en-US" altLang="zh-TW" b="1" i="1" smtClean="0">
                                      <a:latin typeface="Cambria Math" panose="02040503050406030204" pitchFamily="18" charset="0"/>
                                    </a:rPr>
                                    <m:t>,</m:t>
                                  </m:r>
                                  <m:r>
                                    <a:rPr lang="en-US" altLang="zh-TW" b="1" i="1" smtClean="0">
                                      <a:latin typeface="Cambria Math" panose="02040503050406030204" pitchFamily="18" charset="0"/>
                                    </a:rPr>
                                    <m:t>𝒋</m:t>
                                  </m:r>
                                </m:sub>
                              </m:sSub>
                            </m:e>
                          </m:nary>
                        </m:num>
                        <m:den>
                          <m:nary>
                            <m:naryPr>
                              <m:chr m:val="∑"/>
                              <m:limLoc m:val="subSup"/>
                              <m:supHide m:val="on"/>
                              <m:ctrlPr>
                                <a:rPr lang="en-US" i="1">
                                  <a:latin typeface="Cambria Math" panose="02040503050406030204" pitchFamily="18" charset="0"/>
                                </a:rPr>
                              </m:ctrlPr>
                            </m:naryPr>
                            <m:sub>
                              <m:r>
                                <a:rPr lang="en-US" b="1" i="1" smtClean="0">
                                  <a:latin typeface="Cambria Math" panose="02040503050406030204" pitchFamily="18" charset="0"/>
                                </a:rPr>
                                <m:t>𝒗</m:t>
                              </m:r>
                              <m:r>
                                <a:rPr lang="en-US" i="1">
                                  <a:latin typeface="Cambria Math"/>
                                </a:rPr>
                                <m:t> ∈</m:t>
                              </m:r>
                              <m:r>
                                <a:rPr lang="en-US" i="1">
                                  <a:latin typeface="Cambria Math"/>
                                  <a:ea typeface="Cambria Math"/>
                                </a:rPr>
                                <m:t>𝑵</m:t>
                              </m:r>
                            </m:sub>
                            <m:sup/>
                            <m:e>
                              <m:r>
                                <a:rPr lang="en-US" b="1" i="1" smtClean="0">
                                  <a:latin typeface="Cambria Math" panose="02040503050406030204" pitchFamily="18" charset="0"/>
                                  <a:ea typeface="Cambria Math"/>
                                </a:rPr>
                                <m:t>|</m:t>
                              </m:r>
                              <m:r>
                                <a:rPr lang="en-US" i="1">
                                  <a:latin typeface="Cambria Math"/>
                                </a:rPr>
                                <m:t>𝒔𝒊𝒎</m:t>
                              </m:r>
                              <m:d>
                                <m:dPr>
                                  <m:ctrlPr>
                                    <a:rPr lang="en-US" i="1">
                                      <a:latin typeface="Cambria Math" panose="02040503050406030204" pitchFamily="18" charset="0"/>
                                    </a:rPr>
                                  </m:ctrlPr>
                                </m:dPr>
                                <m:e>
                                  <m:r>
                                    <a:rPr lang="en-US" b="1" i="1" smtClean="0">
                                      <a:latin typeface="Cambria Math" panose="02040503050406030204" pitchFamily="18" charset="0"/>
                                    </a:rPr>
                                    <m:t>𝒖</m:t>
                                  </m:r>
                                  <m:r>
                                    <a:rPr lang="en-US" i="1">
                                      <a:latin typeface="Cambria Math"/>
                                    </a:rPr>
                                    <m:t>,</m:t>
                                  </m:r>
                                  <m:r>
                                    <a:rPr lang="en-US" b="1" i="1" smtClean="0">
                                      <a:latin typeface="Cambria Math" panose="02040503050406030204" pitchFamily="18" charset="0"/>
                                    </a:rPr>
                                    <m:t>𝒗</m:t>
                                  </m:r>
                                </m:e>
                              </m:d>
                              <m:r>
                                <a:rPr lang="en-US" b="1" i="1" smtClean="0">
                                  <a:latin typeface="Cambria Math" panose="02040503050406030204" pitchFamily="18" charset="0"/>
                                </a:rPr>
                                <m:t>|</m:t>
                              </m:r>
                            </m:e>
                          </m:nary>
                        </m:den>
                      </m:f>
                    </m:oMath>
                  </m:oMathPara>
                </a14:m>
                <a:endParaRPr lang="en-US" dirty="0"/>
              </a:p>
            </p:txBody>
          </p:sp>
        </mc:Choice>
        <mc:Fallback xmlns="">
          <p:sp>
            <p:nvSpPr>
              <p:cNvPr id="5" name="Textfeld 4"/>
              <p:cNvSpPr txBox="1">
                <a:spLocks noRot="1" noChangeAspect="1" noMove="1" noResize="1" noEditPoints="1" noAdjustHandles="1" noChangeArrowheads="1" noChangeShapeType="1" noTextEdit="1"/>
              </p:cNvSpPr>
              <p:nvPr/>
            </p:nvSpPr>
            <p:spPr>
              <a:xfrm>
                <a:off x="1187624" y="4149080"/>
                <a:ext cx="3559692" cy="703334"/>
              </a:xfrm>
              <a:prstGeom prst="rect">
                <a:avLst/>
              </a:prstGeom>
              <a:blipFill>
                <a:blip r:embed="rId5"/>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53146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TW" dirty="0"/>
              <a:t>Making predictions</a:t>
            </a:r>
            <a:endParaRPr lang="en-US" dirty="0"/>
          </a:p>
        </p:txBody>
      </p:sp>
      <p:sp>
        <p:nvSpPr>
          <p:cNvPr id="3" name="Inhaltsplatzhalter 2"/>
          <p:cNvSpPr>
            <a:spLocks noGrp="1"/>
          </p:cNvSpPr>
          <p:nvPr>
            <p:ph idx="1"/>
          </p:nvPr>
        </p:nvSpPr>
        <p:spPr>
          <a:xfrm>
            <a:off x="428596" y="1500174"/>
            <a:ext cx="8229600" cy="4525963"/>
          </a:xfrm>
        </p:spPr>
        <p:txBody>
          <a:bodyPr/>
          <a:lstStyle/>
          <a:p>
            <a:pPr lvl="1">
              <a:buNone/>
            </a:pPr>
            <a:r>
              <a:rPr lang="en-US" dirty="0"/>
              <a:t>Assume the number of neighbors is 2</a:t>
            </a:r>
          </a:p>
          <a:p>
            <a:pPr lvl="1">
              <a:buNone/>
            </a:pPr>
            <a:endParaRPr lang="en-US" dirty="0"/>
          </a:p>
          <a:p>
            <a:pPr lvl="1">
              <a:buNone/>
            </a:pPr>
            <a:r>
              <a:rPr lang="en-US" dirty="0"/>
              <a:t>Pre(</a:t>
            </a:r>
            <a:r>
              <a:rPr lang="en-US" dirty="0" err="1"/>
              <a:t>a,p</a:t>
            </a:r>
            <a:r>
              <a:rPr lang="en-US" dirty="0"/>
              <a:t>)=4 + [0.85*(3-2.25)+0.70*(4-3)]/(0.85+0.70)=4.86</a:t>
            </a:r>
          </a:p>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a:buNone/>
            </a:pPr>
            <a:endParaRPr lang="en-US" b="1" dirty="0"/>
          </a:p>
          <a:p>
            <a:endParaRPr lang="en-US" dirty="0"/>
          </a:p>
        </p:txBody>
      </p:sp>
      <p:sp>
        <p:nvSpPr>
          <p:cNvPr id="2050" name="Rectangle 2"/>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3" name="Rectangle 5"/>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 name="圖片 9"/>
          <p:cNvPicPr>
            <a:picLocks noChangeAspect="1"/>
          </p:cNvPicPr>
          <p:nvPr/>
        </p:nvPicPr>
        <p:blipFill>
          <a:blip r:embed="rId3"/>
          <a:stretch>
            <a:fillRect/>
          </a:stretch>
        </p:blipFill>
        <p:spPr>
          <a:xfrm>
            <a:off x="627546" y="2182260"/>
            <a:ext cx="7888908" cy="2493480"/>
          </a:xfrm>
          <a:prstGeom prst="rect">
            <a:avLst/>
          </a:prstGeom>
        </p:spPr>
      </p:pic>
      <mc:AlternateContent xmlns:mc="http://schemas.openxmlformats.org/markup-compatibility/2006" xmlns:a14="http://schemas.microsoft.com/office/drawing/2010/main">
        <mc:Choice Requires="a14">
          <p:sp>
            <p:nvSpPr>
              <p:cNvPr id="24" name="Textfeld 4"/>
              <p:cNvSpPr txBox="1"/>
              <p:nvPr/>
            </p:nvSpPr>
            <p:spPr>
              <a:xfrm>
                <a:off x="572160" y="5107787"/>
                <a:ext cx="6232088" cy="504882"/>
              </a:xfrm>
              <a:prstGeom prst="rect">
                <a:avLst/>
              </a:prstGeom>
              <a:noFill/>
            </p:spPr>
            <p:txBody>
              <a:bodyPr wrap="square" rtlCol="0">
                <a:spAutoFit/>
              </a:bodyPr>
              <a:lstStyle/>
              <a:p>
                <a14:m>
                  <m:oMath xmlns:m="http://schemas.openxmlformats.org/officeDocument/2006/math">
                    <m:sSub>
                      <m:sSubPr>
                        <m:ctrlPr>
                          <a:rPr lang="en-US" altLang="zh-TW" b="1" i="1" smtClean="0">
                            <a:latin typeface="Cambria Math" panose="02040503050406030204" pitchFamily="18" charset="0"/>
                          </a:rPr>
                        </m:ctrlPr>
                      </m:sSubPr>
                      <m:e>
                        <m:acc>
                          <m:accPr>
                            <m:chr m:val="̂"/>
                            <m:ctrlPr>
                              <a:rPr lang="en-US" altLang="zh-TW" b="1" i="1" smtClean="0">
                                <a:latin typeface="Cambria Math" panose="02040503050406030204" pitchFamily="18" charset="0"/>
                              </a:rPr>
                            </m:ctrlPr>
                          </m:accPr>
                          <m:e>
                            <m:r>
                              <a:rPr lang="en-US" altLang="zh-TW" b="1" i="1" smtClean="0">
                                <a:latin typeface="Cambria Math" panose="02040503050406030204" pitchFamily="18" charset="0"/>
                              </a:rPr>
                              <m:t>𝒓</m:t>
                            </m:r>
                          </m:e>
                        </m:acc>
                      </m:e>
                      <m:sub>
                        <m:r>
                          <a:rPr lang="en-US" altLang="zh-TW" b="1" i="1" smtClean="0">
                            <a:latin typeface="Cambria Math" panose="02040503050406030204" pitchFamily="18" charset="0"/>
                          </a:rPr>
                          <m:t>𝒂𝒍𝒊𝒄𝒆</m:t>
                        </m:r>
                        <m:r>
                          <a:rPr lang="en-US" altLang="zh-TW" b="1" i="1" smtClean="0">
                            <a:latin typeface="Cambria Math" panose="02040503050406030204" pitchFamily="18" charset="0"/>
                          </a:rPr>
                          <m:t>,</m:t>
                        </m:r>
                        <m:r>
                          <a:rPr lang="en-US" altLang="zh-TW" b="1" i="1" smtClean="0">
                            <a:latin typeface="Cambria Math" panose="02040503050406030204" pitchFamily="18" charset="0"/>
                          </a:rPr>
                          <m:t>𝟏</m:t>
                        </m:r>
                      </m:sub>
                    </m:sSub>
                    <m:r>
                      <a:rPr lang="en-US" b="1" i="1" smtClean="0">
                        <a:latin typeface="Cambria Math"/>
                      </a:rPr>
                      <m:t>=</m:t>
                    </m:r>
                    <m:r>
                      <a:rPr lang="en-US" altLang="zh-TW" b="1" i="1" smtClean="0">
                        <a:latin typeface="Cambria Math" panose="02040503050406030204" pitchFamily="18" charset="0"/>
                      </a:rPr>
                      <m:t>𝟐</m:t>
                    </m:r>
                    <m:r>
                      <a:rPr lang="en-US" b="1" i="1" smtClean="0">
                        <a:latin typeface="Cambria Math"/>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𝟖𝟗𝟒</m:t>
                        </m:r>
                        <m:r>
                          <a:rPr lang="en-US" b="1" i="1" smtClean="0">
                            <a:latin typeface="Cambria Math" panose="02040503050406030204" pitchFamily="18" charset="0"/>
                          </a:rPr>
                          <m:t>∗</m:t>
                        </m:r>
                        <m:d>
                          <m:dPr>
                            <m:ctrlPr>
                              <a:rPr lang="en-US" b="1" i="1" smtClean="0">
                                <a:latin typeface="Cambria Math" panose="02040503050406030204" pitchFamily="18" charset="0"/>
                              </a:rPr>
                            </m:ctrlPr>
                          </m:dPr>
                          <m:e>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𝟓</m:t>
                            </m:r>
                          </m:e>
                        </m:d>
                        <m:r>
                          <a:rPr lang="en-US" b="1"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𝟗𝟑𝟗</m:t>
                        </m:r>
                        <m:r>
                          <a:rPr lang="en-US" b="1" i="1" smtClean="0">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𝟐</m:t>
                        </m:r>
                      </m:num>
                      <m:den>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𝟖𝟗𝟒</m:t>
                        </m:r>
                        <m:r>
                          <a:rPr lang="en-US" b="1"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𝟗𝟑𝟗</m:t>
                        </m:r>
                      </m:den>
                    </m:f>
                  </m:oMath>
                </a14:m>
                <a:r>
                  <a:rPr lang="en-US" dirty="0"/>
                  <a:t>=3.35</a:t>
                </a:r>
              </a:p>
            </p:txBody>
          </p:sp>
        </mc:Choice>
        <mc:Fallback xmlns="">
          <p:sp>
            <p:nvSpPr>
              <p:cNvPr id="24" name="Textfeld 4"/>
              <p:cNvSpPr txBox="1">
                <a:spLocks noRot="1" noChangeAspect="1" noMove="1" noResize="1" noEditPoints="1" noAdjustHandles="1" noChangeArrowheads="1" noChangeShapeType="1" noTextEdit="1"/>
              </p:cNvSpPr>
              <p:nvPr/>
            </p:nvSpPr>
            <p:spPr>
              <a:xfrm>
                <a:off x="572160" y="5107787"/>
                <a:ext cx="6232088" cy="504882"/>
              </a:xfrm>
              <a:prstGeom prst="rect">
                <a:avLst/>
              </a:prstGeom>
              <a:blipFill>
                <a:blip r:embed="rId4"/>
                <a:stretch>
                  <a:fillRect b="-4819"/>
                </a:stretch>
              </a:blipFill>
            </p:spPr>
            <p:txBody>
              <a:bodyPr/>
              <a:lstStyle/>
              <a:p>
                <a:r>
                  <a:rPr lang="zh-TW" altLang="en-US">
                    <a:noFill/>
                  </a:rPr>
                  <a:t> </a:t>
                </a:r>
              </a:p>
            </p:txBody>
          </p:sp>
        </mc:Fallback>
      </mc:AlternateContent>
      <p:sp>
        <p:nvSpPr>
          <p:cNvPr id="11" name="圓角矩形 10"/>
          <p:cNvSpPr/>
          <p:nvPr/>
        </p:nvSpPr>
        <p:spPr bwMode="auto">
          <a:xfrm>
            <a:off x="1763688" y="3573016"/>
            <a:ext cx="432048" cy="360040"/>
          </a:xfrm>
          <a:prstGeom prst="round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a:ln>
                <a:noFill/>
              </a:ln>
              <a:solidFill>
                <a:schemeClr val="tx1"/>
              </a:solidFill>
              <a:effectLst/>
              <a:latin typeface="Verdana" pitchFamily="34" charset="0"/>
            </a:endParaRPr>
          </a:p>
        </p:txBody>
      </p:sp>
      <p:cxnSp>
        <p:nvCxnSpPr>
          <p:cNvPr id="13" name="直線單箭頭接點 12"/>
          <p:cNvCxnSpPr/>
          <p:nvPr/>
        </p:nvCxnSpPr>
        <p:spPr bwMode="auto">
          <a:xfrm>
            <a:off x="184729" y="3356992"/>
            <a:ext cx="442815" cy="0"/>
          </a:xfrm>
          <a:prstGeom prst="straightConnector1">
            <a:avLst/>
          </a:prstGeom>
          <a:solidFill>
            <a:schemeClr val="accent1"/>
          </a:solidFill>
          <a:ln w="19050" cap="flat" cmpd="sng" algn="ctr">
            <a:solidFill>
              <a:srgbClr val="00B0F0"/>
            </a:solidFill>
            <a:prstDash val="solid"/>
            <a:round/>
            <a:headEnd type="none" w="med" len="med"/>
            <a:tailEnd type="triangle"/>
          </a:ln>
          <a:effectLst/>
        </p:spPr>
      </p:cxnSp>
      <p:cxnSp>
        <p:nvCxnSpPr>
          <p:cNvPr id="28" name="直線單箭頭接點 27"/>
          <p:cNvCxnSpPr/>
          <p:nvPr/>
        </p:nvCxnSpPr>
        <p:spPr bwMode="auto">
          <a:xfrm>
            <a:off x="184730" y="2924944"/>
            <a:ext cx="442815" cy="0"/>
          </a:xfrm>
          <a:prstGeom prst="straightConnector1">
            <a:avLst/>
          </a:prstGeom>
          <a:solidFill>
            <a:schemeClr val="accent1"/>
          </a:solidFill>
          <a:ln w="19050" cap="flat" cmpd="sng" algn="ctr">
            <a:solidFill>
              <a:srgbClr val="00B0F0"/>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29" name="Textfeld 4"/>
              <p:cNvSpPr txBox="1"/>
              <p:nvPr/>
            </p:nvSpPr>
            <p:spPr>
              <a:xfrm>
                <a:off x="4447044" y="706348"/>
                <a:ext cx="3559692" cy="7033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b="1" i="1" smtClean="0">
                              <a:latin typeface="Cambria Math" panose="02040503050406030204" pitchFamily="18" charset="0"/>
                            </a:rPr>
                          </m:ctrlPr>
                        </m:sSubPr>
                        <m:e>
                          <m:acc>
                            <m:accPr>
                              <m:chr m:val="̂"/>
                              <m:ctrlPr>
                                <a:rPr lang="en-US" altLang="zh-TW" b="1" i="1" smtClean="0">
                                  <a:latin typeface="Cambria Math" panose="02040503050406030204" pitchFamily="18" charset="0"/>
                                </a:rPr>
                              </m:ctrlPr>
                            </m:accPr>
                            <m:e>
                              <m:r>
                                <a:rPr lang="en-US" altLang="zh-TW" b="1" i="1" smtClean="0">
                                  <a:latin typeface="Cambria Math" panose="02040503050406030204" pitchFamily="18" charset="0"/>
                                </a:rPr>
                                <m:t>𝒓</m:t>
                              </m:r>
                            </m:e>
                          </m:acc>
                        </m:e>
                        <m:sub>
                          <m:r>
                            <a:rPr lang="en-US" altLang="zh-TW" b="1" i="1" smtClean="0">
                              <a:latin typeface="Cambria Math" panose="02040503050406030204" pitchFamily="18" charset="0"/>
                            </a:rPr>
                            <m:t>𝒖</m:t>
                          </m:r>
                          <m:r>
                            <a:rPr lang="en-US" altLang="zh-TW" b="1" i="1" smtClean="0">
                              <a:latin typeface="Cambria Math" panose="02040503050406030204" pitchFamily="18" charset="0"/>
                            </a:rPr>
                            <m:t>,</m:t>
                          </m:r>
                          <m:r>
                            <a:rPr lang="en-US" altLang="zh-TW" b="1" i="1" smtClean="0">
                              <a:latin typeface="Cambria Math" panose="02040503050406030204" pitchFamily="18" charset="0"/>
                            </a:rPr>
                            <m:t>𝒋</m:t>
                          </m:r>
                        </m:sub>
                      </m:sSub>
                      <m:r>
                        <a:rPr lang="en-US" b="1" i="1" smtClean="0">
                          <a:latin typeface="Cambria Math"/>
                        </a:rPr>
                        <m:t>=</m:t>
                      </m:r>
                      <m:sSub>
                        <m:sSubPr>
                          <m:ctrlPr>
                            <a:rPr lang="en-US" altLang="zh-TW" b="1" i="1" smtClean="0">
                              <a:latin typeface="Cambria Math" panose="02040503050406030204" pitchFamily="18" charset="0"/>
                            </a:rPr>
                          </m:ctrlPr>
                        </m:sSubPr>
                        <m:e>
                          <m:r>
                            <a:rPr lang="zh-TW" altLang="en-US" b="1" i="1" smtClean="0">
                              <a:latin typeface="Cambria Math" panose="02040503050406030204" pitchFamily="18" charset="0"/>
                            </a:rPr>
                            <m:t>𝝁</m:t>
                          </m:r>
                        </m:e>
                        <m:sub>
                          <m:r>
                            <a:rPr lang="en-US" altLang="zh-TW" b="1" i="1" smtClean="0">
                              <a:latin typeface="Cambria Math" panose="02040503050406030204" pitchFamily="18" charset="0"/>
                            </a:rPr>
                            <m:t>𝒖</m:t>
                          </m:r>
                        </m:sub>
                      </m:sSub>
                      <m:r>
                        <a:rPr lang="en-US" b="1" i="1" smtClean="0">
                          <a:latin typeface="Cambria Math"/>
                        </a:rPr>
                        <m:t>+</m:t>
                      </m:r>
                      <m:f>
                        <m:fPr>
                          <m:ctrlPr>
                            <a:rPr lang="en-US" b="1" i="1" smtClean="0">
                              <a:latin typeface="Cambria Math" panose="02040503050406030204" pitchFamily="18" charset="0"/>
                            </a:rPr>
                          </m:ctrlPr>
                        </m:fPr>
                        <m:num>
                          <m:nary>
                            <m:naryPr>
                              <m:chr m:val="∑"/>
                              <m:limLoc m:val="subSup"/>
                              <m:supHide m:val="on"/>
                              <m:ctrlPr>
                                <a:rPr lang="en-US" b="1" i="1" smtClean="0">
                                  <a:latin typeface="Cambria Math" panose="02040503050406030204" pitchFamily="18" charset="0"/>
                                </a:rPr>
                              </m:ctrlPr>
                            </m:naryPr>
                            <m:sub>
                              <m:r>
                                <a:rPr lang="en-US" b="1" i="1" smtClean="0">
                                  <a:latin typeface="Cambria Math" panose="02040503050406030204" pitchFamily="18" charset="0"/>
                                </a:rPr>
                                <m:t>𝒗</m:t>
                              </m:r>
                              <m:r>
                                <a:rPr lang="en-US" b="1" i="1" smtClean="0">
                                  <a:latin typeface="Cambria Math"/>
                                </a:rPr>
                                <m:t> ∈</m:t>
                              </m:r>
                              <m:r>
                                <a:rPr lang="en-US" b="1" i="1" smtClean="0">
                                  <a:latin typeface="Cambria Math"/>
                                  <a:ea typeface="Cambria Math"/>
                                </a:rPr>
                                <m:t>𝑵</m:t>
                              </m:r>
                            </m:sub>
                            <m:sup/>
                            <m:e>
                              <m:r>
                                <a:rPr lang="en-US" b="1" i="1" smtClean="0">
                                  <a:latin typeface="Cambria Math"/>
                                </a:rPr>
                                <m:t>𝒔𝒊𝒎</m:t>
                              </m:r>
                              <m:d>
                                <m:dPr>
                                  <m:ctrlPr>
                                    <a:rPr lang="en-US" b="1" i="1" smtClean="0">
                                      <a:latin typeface="Cambria Math" panose="02040503050406030204" pitchFamily="18" charset="0"/>
                                    </a:rPr>
                                  </m:ctrlPr>
                                </m:dPr>
                                <m:e>
                                  <m:r>
                                    <a:rPr lang="en-US" b="1" i="1" smtClean="0">
                                      <a:latin typeface="Cambria Math" panose="02040503050406030204" pitchFamily="18" charset="0"/>
                                    </a:rPr>
                                    <m:t>𝒖</m:t>
                                  </m:r>
                                  <m:r>
                                    <a:rPr lang="en-US" b="1" i="1" smtClean="0">
                                      <a:latin typeface="Cambria Math"/>
                                    </a:rPr>
                                    <m:t>,</m:t>
                                  </m:r>
                                  <m:r>
                                    <a:rPr lang="en-US" b="1" i="1" smtClean="0">
                                      <a:latin typeface="Cambria Math" panose="02040503050406030204" pitchFamily="18" charset="0"/>
                                    </a:rPr>
                                    <m:t>𝒗</m:t>
                                  </m:r>
                                </m:e>
                              </m:d>
                              <m:r>
                                <a:rPr lang="en-US" b="1" i="1" smtClean="0">
                                  <a:latin typeface="Cambria Math"/>
                                </a:rPr>
                                <m:t>∗</m:t>
                              </m:r>
                              <m:sSub>
                                <m:sSubPr>
                                  <m:ctrlPr>
                                    <a:rPr lang="en-US" altLang="zh-TW" b="1" i="1" smtClean="0">
                                      <a:latin typeface="Cambria Math" panose="02040503050406030204" pitchFamily="18" charset="0"/>
                                    </a:rPr>
                                  </m:ctrlPr>
                                </m:sSubPr>
                                <m:e>
                                  <m:r>
                                    <a:rPr lang="en-US" altLang="zh-TW" b="1" i="1" smtClean="0">
                                      <a:latin typeface="Cambria Math" panose="02040503050406030204" pitchFamily="18" charset="0"/>
                                    </a:rPr>
                                    <m:t>𝑺</m:t>
                                  </m:r>
                                </m:e>
                                <m:sub>
                                  <m:r>
                                    <a:rPr lang="en-US" altLang="zh-TW" b="1" i="1" smtClean="0">
                                      <a:latin typeface="Cambria Math" panose="02040503050406030204" pitchFamily="18" charset="0"/>
                                    </a:rPr>
                                    <m:t>𝒗</m:t>
                                  </m:r>
                                  <m:r>
                                    <a:rPr lang="en-US" altLang="zh-TW" b="1" i="1" smtClean="0">
                                      <a:latin typeface="Cambria Math" panose="02040503050406030204" pitchFamily="18" charset="0"/>
                                    </a:rPr>
                                    <m:t>,</m:t>
                                  </m:r>
                                  <m:r>
                                    <a:rPr lang="en-US" altLang="zh-TW" b="1" i="1" smtClean="0">
                                      <a:latin typeface="Cambria Math" panose="02040503050406030204" pitchFamily="18" charset="0"/>
                                    </a:rPr>
                                    <m:t>𝒋</m:t>
                                  </m:r>
                                </m:sub>
                              </m:sSub>
                            </m:e>
                          </m:nary>
                        </m:num>
                        <m:den>
                          <m:nary>
                            <m:naryPr>
                              <m:chr m:val="∑"/>
                              <m:limLoc m:val="subSup"/>
                              <m:supHide m:val="on"/>
                              <m:ctrlPr>
                                <a:rPr lang="en-US" i="1">
                                  <a:latin typeface="Cambria Math" panose="02040503050406030204" pitchFamily="18" charset="0"/>
                                </a:rPr>
                              </m:ctrlPr>
                            </m:naryPr>
                            <m:sub>
                              <m:r>
                                <a:rPr lang="en-US" b="1" i="1" smtClean="0">
                                  <a:latin typeface="Cambria Math" panose="02040503050406030204" pitchFamily="18" charset="0"/>
                                </a:rPr>
                                <m:t>𝒗</m:t>
                              </m:r>
                              <m:r>
                                <a:rPr lang="en-US" i="1">
                                  <a:latin typeface="Cambria Math"/>
                                </a:rPr>
                                <m:t> ∈</m:t>
                              </m:r>
                              <m:r>
                                <a:rPr lang="en-US" i="1">
                                  <a:latin typeface="Cambria Math"/>
                                  <a:ea typeface="Cambria Math"/>
                                </a:rPr>
                                <m:t>𝑵</m:t>
                              </m:r>
                            </m:sub>
                            <m:sup/>
                            <m:e>
                              <m:r>
                                <a:rPr lang="en-US" b="1" i="1" smtClean="0">
                                  <a:latin typeface="Cambria Math" panose="02040503050406030204" pitchFamily="18" charset="0"/>
                                  <a:ea typeface="Cambria Math"/>
                                </a:rPr>
                                <m:t>|</m:t>
                              </m:r>
                              <m:r>
                                <a:rPr lang="en-US" i="1">
                                  <a:latin typeface="Cambria Math"/>
                                </a:rPr>
                                <m:t>𝒔𝒊𝒎</m:t>
                              </m:r>
                              <m:d>
                                <m:dPr>
                                  <m:ctrlPr>
                                    <a:rPr lang="en-US" i="1">
                                      <a:latin typeface="Cambria Math" panose="02040503050406030204" pitchFamily="18" charset="0"/>
                                    </a:rPr>
                                  </m:ctrlPr>
                                </m:dPr>
                                <m:e>
                                  <m:r>
                                    <a:rPr lang="en-US" b="1" i="1" smtClean="0">
                                      <a:latin typeface="Cambria Math" panose="02040503050406030204" pitchFamily="18" charset="0"/>
                                    </a:rPr>
                                    <m:t>𝒖</m:t>
                                  </m:r>
                                  <m:r>
                                    <a:rPr lang="en-US" i="1">
                                      <a:latin typeface="Cambria Math"/>
                                    </a:rPr>
                                    <m:t>,</m:t>
                                  </m:r>
                                  <m:r>
                                    <a:rPr lang="en-US" b="1" i="1" smtClean="0">
                                      <a:latin typeface="Cambria Math" panose="02040503050406030204" pitchFamily="18" charset="0"/>
                                    </a:rPr>
                                    <m:t>𝒗</m:t>
                                  </m:r>
                                </m:e>
                              </m:d>
                              <m:r>
                                <a:rPr lang="en-US" b="1" i="1" smtClean="0">
                                  <a:latin typeface="Cambria Math" panose="02040503050406030204" pitchFamily="18" charset="0"/>
                                </a:rPr>
                                <m:t>|</m:t>
                              </m:r>
                            </m:e>
                          </m:nary>
                        </m:den>
                      </m:f>
                    </m:oMath>
                  </m:oMathPara>
                </a14:m>
                <a:endParaRPr lang="en-US" dirty="0"/>
              </a:p>
            </p:txBody>
          </p:sp>
        </mc:Choice>
        <mc:Fallback xmlns="">
          <p:sp>
            <p:nvSpPr>
              <p:cNvPr id="29" name="Textfeld 4"/>
              <p:cNvSpPr txBox="1">
                <a:spLocks noRot="1" noChangeAspect="1" noMove="1" noResize="1" noEditPoints="1" noAdjustHandles="1" noChangeArrowheads="1" noChangeShapeType="1" noTextEdit="1"/>
              </p:cNvSpPr>
              <p:nvPr/>
            </p:nvSpPr>
            <p:spPr>
              <a:xfrm>
                <a:off x="4447044" y="706348"/>
                <a:ext cx="3559692" cy="703334"/>
              </a:xfrm>
              <a:prstGeom prst="rect">
                <a:avLst/>
              </a:prstGeom>
              <a:blipFill>
                <a:blip r:embed="rId5"/>
                <a:stretch>
                  <a:fillRect/>
                </a:stretch>
              </a:blipFill>
            </p:spPr>
            <p:txBody>
              <a:bodyPr/>
              <a:lstStyle/>
              <a:p>
                <a:r>
                  <a:rPr lang="zh-TW" altLang="en-US">
                    <a:noFill/>
                  </a:rPr>
                  <a:t> </a:t>
                </a:r>
              </a:p>
            </p:txBody>
          </p:sp>
        </mc:Fallback>
      </mc:AlternateContent>
      <p:sp>
        <p:nvSpPr>
          <p:cNvPr id="4" name="橢圓 3"/>
          <p:cNvSpPr/>
          <p:nvPr/>
        </p:nvSpPr>
        <p:spPr bwMode="auto">
          <a:xfrm>
            <a:off x="1727684" y="2684814"/>
            <a:ext cx="504056" cy="848713"/>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3649423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11" grpId="0" animBg="1"/>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TW" dirty="0"/>
              <a:t>Making predictions</a:t>
            </a:r>
            <a:endParaRPr lang="en-US" dirty="0"/>
          </a:p>
        </p:txBody>
      </p:sp>
      <p:sp>
        <p:nvSpPr>
          <p:cNvPr id="3" name="Inhaltsplatzhalter 2"/>
          <p:cNvSpPr>
            <a:spLocks noGrp="1"/>
          </p:cNvSpPr>
          <p:nvPr>
            <p:ph idx="1"/>
          </p:nvPr>
        </p:nvSpPr>
        <p:spPr>
          <a:xfrm>
            <a:off x="428596" y="1500174"/>
            <a:ext cx="8229600" cy="4525963"/>
          </a:xfrm>
        </p:spPr>
        <p:txBody>
          <a:bodyPr/>
          <a:lstStyle/>
          <a:p>
            <a:pPr lvl="1">
              <a:buNone/>
            </a:pPr>
            <a:r>
              <a:rPr lang="en-US" dirty="0"/>
              <a:t>Assume the number of neighbors is 2</a:t>
            </a:r>
          </a:p>
          <a:p>
            <a:pPr lvl="1">
              <a:buNone/>
            </a:pPr>
            <a:endParaRPr lang="en-US" dirty="0"/>
          </a:p>
          <a:p>
            <a:pPr lvl="1">
              <a:buNone/>
            </a:pPr>
            <a:r>
              <a:rPr lang="en-US" dirty="0"/>
              <a:t>Pre(</a:t>
            </a:r>
            <a:r>
              <a:rPr lang="en-US" dirty="0" err="1"/>
              <a:t>a,p</a:t>
            </a:r>
            <a:r>
              <a:rPr lang="en-US" dirty="0"/>
              <a:t>)=4 + [0.85*(3-2.25)+0.70*(4-3)]/(0.85+0.70)=4.86</a:t>
            </a:r>
          </a:p>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a:buNone/>
            </a:pPr>
            <a:endParaRPr lang="en-US" b="1" dirty="0"/>
          </a:p>
          <a:p>
            <a:endParaRPr lang="en-US" dirty="0"/>
          </a:p>
        </p:txBody>
      </p:sp>
      <p:sp>
        <p:nvSpPr>
          <p:cNvPr id="2050" name="Rectangle 2"/>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3" name="Rectangle 5"/>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 name="圖片 9"/>
          <p:cNvPicPr>
            <a:picLocks noChangeAspect="1"/>
          </p:cNvPicPr>
          <p:nvPr/>
        </p:nvPicPr>
        <p:blipFill>
          <a:blip r:embed="rId3"/>
          <a:stretch>
            <a:fillRect/>
          </a:stretch>
        </p:blipFill>
        <p:spPr>
          <a:xfrm>
            <a:off x="627546" y="2182260"/>
            <a:ext cx="7888908" cy="2493480"/>
          </a:xfrm>
          <a:prstGeom prst="rect">
            <a:avLst/>
          </a:prstGeom>
        </p:spPr>
      </p:pic>
      <mc:AlternateContent xmlns:mc="http://schemas.openxmlformats.org/markup-compatibility/2006" xmlns:a14="http://schemas.microsoft.com/office/drawing/2010/main">
        <mc:Choice Requires="a14">
          <p:sp>
            <p:nvSpPr>
              <p:cNvPr id="24" name="Textfeld 4"/>
              <p:cNvSpPr txBox="1"/>
              <p:nvPr/>
            </p:nvSpPr>
            <p:spPr>
              <a:xfrm>
                <a:off x="572160" y="5107787"/>
                <a:ext cx="6232088" cy="504882"/>
              </a:xfrm>
              <a:prstGeom prst="rect">
                <a:avLst/>
              </a:prstGeom>
              <a:noFill/>
            </p:spPr>
            <p:txBody>
              <a:bodyPr wrap="square" rtlCol="0">
                <a:spAutoFit/>
              </a:bodyPr>
              <a:lstStyle/>
              <a:p>
                <a14:m>
                  <m:oMath xmlns:m="http://schemas.openxmlformats.org/officeDocument/2006/math">
                    <m:sSub>
                      <m:sSubPr>
                        <m:ctrlPr>
                          <a:rPr lang="en-US" altLang="zh-TW" b="1" i="1" smtClean="0">
                            <a:latin typeface="Cambria Math" panose="02040503050406030204" pitchFamily="18" charset="0"/>
                          </a:rPr>
                        </m:ctrlPr>
                      </m:sSubPr>
                      <m:e>
                        <m:acc>
                          <m:accPr>
                            <m:chr m:val="̂"/>
                            <m:ctrlPr>
                              <a:rPr lang="en-US" altLang="zh-TW" b="1" i="1" smtClean="0">
                                <a:latin typeface="Cambria Math" panose="02040503050406030204" pitchFamily="18" charset="0"/>
                              </a:rPr>
                            </m:ctrlPr>
                          </m:accPr>
                          <m:e>
                            <m:r>
                              <a:rPr lang="en-US" altLang="zh-TW" b="1" i="1" smtClean="0">
                                <a:latin typeface="Cambria Math" panose="02040503050406030204" pitchFamily="18" charset="0"/>
                              </a:rPr>
                              <m:t>𝒓</m:t>
                            </m:r>
                          </m:e>
                        </m:acc>
                      </m:e>
                      <m:sub>
                        <m:r>
                          <a:rPr lang="en-US" altLang="zh-TW" b="1" i="1" smtClean="0">
                            <a:latin typeface="Cambria Math" panose="02040503050406030204" pitchFamily="18" charset="0"/>
                          </a:rPr>
                          <m:t>𝒂𝒍𝒊𝒄𝒆</m:t>
                        </m:r>
                        <m:r>
                          <a:rPr lang="en-US" altLang="zh-TW" b="1" i="1" smtClean="0">
                            <a:latin typeface="Cambria Math" panose="02040503050406030204" pitchFamily="18" charset="0"/>
                          </a:rPr>
                          <m:t>,</m:t>
                        </m:r>
                        <m:r>
                          <a:rPr lang="en-US" altLang="zh-TW" b="1" i="1" smtClean="0">
                            <a:latin typeface="Cambria Math" panose="02040503050406030204" pitchFamily="18" charset="0"/>
                          </a:rPr>
                          <m:t>𝟏</m:t>
                        </m:r>
                      </m:sub>
                    </m:sSub>
                    <m:r>
                      <a:rPr lang="en-US" b="1" i="1" smtClean="0">
                        <a:latin typeface="Cambria Math"/>
                      </a:rPr>
                      <m:t>=</m:t>
                    </m:r>
                    <m:r>
                      <a:rPr lang="en-US" altLang="zh-TW" b="1" i="1" smtClean="0">
                        <a:latin typeface="Cambria Math" panose="02040503050406030204" pitchFamily="18" charset="0"/>
                      </a:rPr>
                      <m:t>𝟐</m:t>
                    </m:r>
                    <m:r>
                      <a:rPr lang="en-US" b="1" i="1" smtClean="0">
                        <a:latin typeface="Cambria Math"/>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𝟖𝟗𝟒</m:t>
                        </m:r>
                        <m:r>
                          <a:rPr lang="en-US" b="1" i="1" smtClean="0">
                            <a:latin typeface="Cambria Math" panose="02040503050406030204" pitchFamily="18" charset="0"/>
                          </a:rPr>
                          <m:t>∗</m:t>
                        </m:r>
                        <m:d>
                          <m:dPr>
                            <m:ctrlPr>
                              <a:rPr lang="en-US" b="1" i="1" smtClean="0">
                                <a:latin typeface="Cambria Math" panose="02040503050406030204" pitchFamily="18" charset="0"/>
                              </a:rPr>
                            </m:ctrlPr>
                          </m:dPr>
                          <m:e>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𝟓</m:t>
                            </m:r>
                          </m:e>
                        </m:d>
                        <m:r>
                          <a:rPr lang="en-US" b="1"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𝟗𝟑𝟗</m:t>
                        </m:r>
                        <m:r>
                          <a:rPr lang="en-US" b="1" i="1" smtClean="0">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𝟐</m:t>
                        </m:r>
                      </m:num>
                      <m:den>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𝟖𝟗𝟒</m:t>
                        </m:r>
                        <m:r>
                          <a:rPr lang="en-US" b="1"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𝟗𝟑𝟗</m:t>
                        </m:r>
                      </m:den>
                    </m:f>
                  </m:oMath>
                </a14:m>
                <a:r>
                  <a:rPr lang="en-US" dirty="0"/>
                  <a:t>=3.35</a:t>
                </a:r>
              </a:p>
            </p:txBody>
          </p:sp>
        </mc:Choice>
        <mc:Fallback xmlns="">
          <p:sp>
            <p:nvSpPr>
              <p:cNvPr id="24" name="Textfeld 4"/>
              <p:cNvSpPr txBox="1">
                <a:spLocks noRot="1" noChangeAspect="1" noMove="1" noResize="1" noEditPoints="1" noAdjustHandles="1" noChangeArrowheads="1" noChangeShapeType="1" noTextEdit="1"/>
              </p:cNvSpPr>
              <p:nvPr/>
            </p:nvSpPr>
            <p:spPr>
              <a:xfrm>
                <a:off x="572160" y="5107787"/>
                <a:ext cx="6232088" cy="504882"/>
              </a:xfrm>
              <a:prstGeom prst="rect">
                <a:avLst/>
              </a:prstGeom>
              <a:blipFill>
                <a:blip r:embed="rId4"/>
                <a:stretch>
                  <a:fillRect b="-4819"/>
                </a:stretch>
              </a:blipFill>
            </p:spPr>
            <p:txBody>
              <a:bodyPr/>
              <a:lstStyle/>
              <a:p>
                <a:r>
                  <a:rPr lang="zh-TW" altLang="en-US">
                    <a:noFill/>
                  </a:rPr>
                  <a:t> </a:t>
                </a:r>
              </a:p>
            </p:txBody>
          </p:sp>
        </mc:Fallback>
      </mc:AlternateContent>
      <p:sp>
        <p:nvSpPr>
          <p:cNvPr id="27" name="圓角矩形 26"/>
          <p:cNvSpPr/>
          <p:nvPr/>
        </p:nvSpPr>
        <p:spPr bwMode="auto">
          <a:xfrm>
            <a:off x="6156176" y="3557633"/>
            <a:ext cx="432048" cy="360040"/>
          </a:xfrm>
          <a:prstGeom prst="round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a:ln>
                <a:noFill/>
              </a:ln>
              <a:solidFill>
                <a:schemeClr val="tx1"/>
              </a:solidFill>
              <a:effectLst/>
              <a:latin typeface="Verdana" pitchFamily="34" charset="0"/>
            </a:endParaRPr>
          </a:p>
        </p:txBody>
      </p:sp>
      <p:cxnSp>
        <p:nvCxnSpPr>
          <p:cNvPr id="13" name="直線單箭頭接點 12"/>
          <p:cNvCxnSpPr/>
          <p:nvPr/>
        </p:nvCxnSpPr>
        <p:spPr bwMode="auto">
          <a:xfrm>
            <a:off x="184729" y="3356992"/>
            <a:ext cx="442815" cy="0"/>
          </a:xfrm>
          <a:prstGeom prst="straightConnector1">
            <a:avLst/>
          </a:prstGeom>
          <a:solidFill>
            <a:schemeClr val="accent1"/>
          </a:solidFill>
          <a:ln w="19050" cap="flat" cmpd="sng" algn="ctr">
            <a:solidFill>
              <a:srgbClr val="00B0F0"/>
            </a:solidFill>
            <a:prstDash val="solid"/>
            <a:round/>
            <a:headEnd type="none" w="med" len="med"/>
            <a:tailEnd type="triangle"/>
          </a:ln>
          <a:effectLst/>
        </p:spPr>
      </p:cxnSp>
      <p:cxnSp>
        <p:nvCxnSpPr>
          <p:cNvPr id="28" name="直線單箭頭接點 27"/>
          <p:cNvCxnSpPr/>
          <p:nvPr/>
        </p:nvCxnSpPr>
        <p:spPr bwMode="auto">
          <a:xfrm>
            <a:off x="184730" y="2924944"/>
            <a:ext cx="442815" cy="0"/>
          </a:xfrm>
          <a:prstGeom prst="straightConnector1">
            <a:avLst/>
          </a:prstGeom>
          <a:solidFill>
            <a:schemeClr val="accent1"/>
          </a:solidFill>
          <a:ln w="19050" cap="flat" cmpd="sng" algn="ctr">
            <a:solidFill>
              <a:srgbClr val="00B0F0"/>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29" name="Textfeld 4"/>
              <p:cNvSpPr txBox="1"/>
              <p:nvPr/>
            </p:nvSpPr>
            <p:spPr>
              <a:xfrm>
                <a:off x="4447044" y="706348"/>
                <a:ext cx="3559692" cy="7033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b="1" i="1" smtClean="0">
                              <a:latin typeface="Cambria Math" panose="02040503050406030204" pitchFamily="18" charset="0"/>
                            </a:rPr>
                          </m:ctrlPr>
                        </m:sSubPr>
                        <m:e>
                          <m:acc>
                            <m:accPr>
                              <m:chr m:val="̂"/>
                              <m:ctrlPr>
                                <a:rPr lang="en-US" altLang="zh-TW" b="1" i="1" smtClean="0">
                                  <a:latin typeface="Cambria Math" panose="02040503050406030204" pitchFamily="18" charset="0"/>
                                </a:rPr>
                              </m:ctrlPr>
                            </m:accPr>
                            <m:e>
                              <m:r>
                                <a:rPr lang="en-US" altLang="zh-TW" b="1" i="1" smtClean="0">
                                  <a:latin typeface="Cambria Math" panose="02040503050406030204" pitchFamily="18" charset="0"/>
                                </a:rPr>
                                <m:t>𝒓</m:t>
                              </m:r>
                            </m:e>
                          </m:acc>
                        </m:e>
                        <m:sub>
                          <m:r>
                            <a:rPr lang="en-US" altLang="zh-TW" b="1" i="1" smtClean="0">
                              <a:latin typeface="Cambria Math" panose="02040503050406030204" pitchFamily="18" charset="0"/>
                            </a:rPr>
                            <m:t>𝒖</m:t>
                          </m:r>
                          <m:r>
                            <a:rPr lang="en-US" altLang="zh-TW" b="1" i="1" smtClean="0">
                              <a:latin typeface="Cambria Math" panose="02040503050406030204" pitchFamily="18" charset="0"/>
                            </a:rPr>
                            <m:t>,</m:t>
                          </m:r>
                          <m:r>
                            <a:rPr lang="en-US" altLang="zh-TW" b="1" i="1" smtClean="0">
                              <a:latin typeface="Cambria Math" panose="02040503050406030204" pitchFamily="18" charset="0"/>
                            </a:rPr>
                            <m:t>𝒋</m:t>
                          </m:r>
                        </m:sub>
                      </m:sSub>
                      <m:r>
                        <a:rPr lang="en-US" b="1" i="1" smtClean="0">
                          <a:latin typeface="Cambria Math"/>
                        </a:rPr>
                        <m:t>=</m:t>
                      </m:r>
                      <m:sSub>
                        <m:sSubPr>
                          <m:ctrlPr>
                            <a:rPr lang="en-US" altLang="zh-TW" b="1" i="1" smtClean="0">
                              <a:latin typeface="Cambria Math" panose="02040503050406030204" pitchFamily="18" charset="0"/>
                            </a:rPr>
                          </m:ctrlPr>
                        </m:sSubPr>
                        <m:e>
                          <m:r>
                            <a:rPr lang="zh-TW" altLang="en-US" b="1" i="1" smtClean="0">
                              <a:latin typeface="Cambria Math" panose="02040503050406030204" pitchFamily="18" charset="0"/>
                            </a:rPr>
                            <m:t>𝝁</m:t>
                          </m:r>
                        </m:e>
                        <m:sub>
                          <m:r>
                            <a:rPr lang="en-US" altLang="zh-TW" b="1" i="1" smtClean="0">
                              <a:latin typeface="Cambria Math" panose="02040503050406030204" pitchFamily="18" charset="0"/>
                            </a:rPr>
                            <m:t>𝒖</m:t>
                          </m:r>
                        </m:sub>
                      </m:sSub>
                      <m:r>
                        <a:rPr lang="en-US" b="1" i="1" smtClean="0">
                          <a:latin typeface="Cambria Math"/>
                        </a:rPr>
                        <m:t>+</m:t>
                      </m:r>
                      <m:f>
                        <m:fPr>
                          <m:ctrlPr>
                            <a:rPr lang="en-US" b="1" i="1" smtClean="0">
                              <a:latin typeface="Cambria Math" panose="02040503050406030204" pitchFamily="18" charset="0"/>
                            </a:rPr>
                          </m:ctrlPr>
                        </m:fPr>
                        <m:num>
                          <m:nary>
                            <m:naryPr>
                              <m:chr m:val="∑"/>
                              <m:limLoc m:val="subSup"/>
                              <m:supHide m:val="on"/>
                              <m:ctrlPr>
                                <a:rPr lang="en-US" b="1" i="1" smtClean="0">
                                  <a:latin typeface="Cambria Math" panose="02040503050406030204" pitchFamily="18" charset="0"/>
                                </a:rPr>
                              </m:ctrlPr>
                            </m:naryPr>
                            <m:sub>
                              <m:r>
                                <a:rPr lang="en-US" b="1" i="1" smtClean="0">
                                  <a:latin typeface="Cambria Math" panose="02040503050406030204" pitchFamily="18" charset="0"/>
                                </a:rPr>
                                <m:t>𝒗</m:t>
                              </m:r>
                              <m:r>
                                <a:rPr lang="en-US" b="1" i="1" smtClean="0">
                                  <a:latin typeface="Cambria Math"/>
                                </a:rPr>
                                <m:t> ∈</m:t>
                              </m:r>
                              <m:r>
                                <a:rPr lang="en-US" b="1" i="1" smtClean="0">
                                  <a:latin typeface="Cambria Math"/>
                                  <a:ea typeface="Cambria Math"/>
                                </a:rPr>
                                <m:t>𝑵</m:t>
                              </m:r>
                            </m:sub>
                            <m:sup/>
                            <m:e>
                              <m:r>
                                <a:rPr lang="en-US" b="1" i="1" smtClean="0">
                                  <a:latin typeface="Cambria Math"/>
                                </a:rPr>
                                <m:t>𝒔𝒊𝒎</m:t>
                              </m:r>
                              <m:d>
                                <m:dPr>
                                  <m:ctrlPr>
                                    <a:rPr lang="en-US" b="1" i="1" smtClean="0">
                                      <a:latin typeface="Cambria Math" panose="02040503050406030204" pitchFamily="18" charset="0"/>
                                    </a:rPr>
                                  </m:ctrlPr>
                                </m:dPr>
                                <m:e>
                                  <m:r>
                                    <a:rPr lang="en-US" b="1" i="1" smtClean="0">
                                      <a:latin typeface="Cambria Math" panose="02040503050406030204" pitchFamily="18" charset="0"/>
                                    </a:rPr>
                                    <m:t>𝒖</m:t>
                                  </m:r>
                                  <m:r>
                                    <a:rPr lang="en-US" b="1" i="1" smtClean="0">
                                      <a:latin typeface="Cambria Math"/>
                                    </a:rPr>
                                    <m:t>,</m:t>
                                  </m:r>
                                  <m:r>
                                    <a:rPr lang="en-US" b="1" i="1" smtClean="0">
                                      <a:latin typeface="Cambria Math" panose="02040503050406030204" pitchFamily="18" charset="0"/>
                                    </a:rPr>
                                    <m:t>𝒗</m:t>
                                  </m:r>
                                </m:e>
                              </m:d>
                              <m:r>
                                <a:rPr lang="en-US" b="1" i="1" smtClean="0">
                                  <a:latin typeface="Cambria Math"/>
                                </a:rPr>
                                <m:t>∗</m:t>
                              </m:r>
                              <m:sSub>
                                <m:sSubPr>
                                  <m:ctrlPr>
                                    <a:rPr lang="en-US" altLang="zh-TW" b="1" i="1" smtClean="0">
                                      <a:latin typeface="Cambria Math" panose="02040503050406030204" pitchFamily="18" charset="0"/>
                                    </a:rPr>
                                  </m:ctrlPr>
                                </m:sSubPr>
                                <m:e>
                                  <m:r>
                                    <a:rPr lang="en-US" altLang="zh-TW" b="1" i="1" smtClean="0">
                                      <a:latin typeface="Cambria Math" panose="02040503050406030204" pitchFamily="18" charset="0"/>
                                    </a:rPr>
                                    <m:t>𝑺</m:t>
                                  </m:r>
                                </m:e>
                                <m:sub>
                                  <m:r>
                                    <a:rPr lang="en-US" altLang="zh-TW" b="1" i="1" smtClean="0">
                                      <a:latin typeface="Cambria Math" panose="02040503050406030204" pitchFamily="18" charset="0"/>
                                    </a:rPr>
                                    <m:t>𝒗</m:t>
                                  </m:r>
                                  <m:r>
                                    <a:rPr lang="en-US" altLang="zh-TW" b="1" i="1" smtClean="0">
                                      <a:latin typeface="Cambria Math" panose="02040503050406030204" pitchFamily="18" charset="0"/>
                                    </a:rPr>
                                    <m:t>,</m:t>
                                  </m:r>
                                  <m:r>
                                    <a:rPr lang="en-US" altLang="zh-TW" b="1" i="1" smtClean="0">
                                      <a:latin typeface="Cambria Math" panose="02040503050406030204" pitchFamily="18" charset="0"/>
                                    </a:rPr>
                                    <m:t>𝒋</m:t>
                                  </m:r>
                                </m:sub>
                              </m:sSub>
                            </m:e>
                          </m:nary>
                        </m:num>
                        <m:den>
                          <m:nary>
                            <m:naryPr>
                              <m:chr m:val="∑"/>
                              <m:limLoc m:val="subSup"/>
                              <m:supHide m:val="on"/>
                              <m:ctrlPr>
                                <a:rPr lang="en-US" i="1">
                                  <a:latin typeface="Cambria Math" panose="02040503050406030204" pitchFamily="18" charset="0"/>
                                </a:rPr>
                              </m:ctrlPr>
                            </m:naryPr>
                            <m:sub>
                              <m:r>
                                <a:rPr lang="en-US" b="1" i="1" smtClean="0">
                                  <a:latin typeface="Cambria Math" panose="02040503050406030204" pitchFamily="18" charset="0"/>
                                </a:rPr>
                                <m:t>𝒗</m:t>
                              </m:r>
                              <m:r>
                                <a:rPr lang="en-US" i="1">
                                  <a:latin typeface="Cambria Math"/>
                                </a:rPr>
                                <m:t> ∈</m:t>
                              </m:r>
                              <m:r>
                                <a:rPr lang="en-US" i="1">
                                  <a:latin typeface="Cambria Math"/>
                                  <a:ea typeface="Cambria Math"/>
                                </a:rPr>
                                <m:t>𝑵</m:t>
                              </m:r>
                            </m:sub>
                            <m:sup/>
                            <m:e>
                              <m:r>
                                <a:rPr lang="en-US" b="1" i="1" smtClean="0">
                                  <a:latin typeface="Cambria Math" panose="02040503050406030204" pitchFamily="18" charset="0"/>
                                  <a:ea typeface="Cambria Math"/>
                                </a:rPr>
                                <m:t>|</m:t>
                              </m:r>
                              <m:r>
                                <a:rPr lang="en-US" i="1">
                                  <a:latin typeface="Cambria Math"/>
                                </a:rPr>
                                <m:t>𝒔𝒊𝒎</m:t>
                              </m:r>
                              <m:d>
                                <m:dPr>
                                  <m:ctrlPr>
                                    <a:rPr lang="en-US" i="1">
                                      <a:latin typeface="Cambria Math" panose="02040503050406030204" pitchFamily="18" charset="0"/>
                                    </a:rPr>
                                  </m:ctrlPr>
                                </m:dPr>
                                <m:e>
                                  <m:r>
                                    <a:rPr lang="en-US" b="1" i="1" smtClean="0">
                                      <a:latin typeface="Cambria Math" panose="02040503050406030204" pitchFamily="18" charset="0"/>
                                    </a:rPr>
                                    <m:t>𝒖</m:t>
                                  </m:r>
                                  <m:r>
                                    <a:rPr lang="en-US" i="1">
                                      <a:latin typeface="Cambria Math"/>
                                    </a:rPr>
                                    <m:t>,</m:t>
                                  </m:r>
                                  <m:r>
                                    <a:rPr lang="en-US" b="1" i="1" smtClean="0">
                                      <a:latin typeface="Cambria Math" panose="02040503050406030204" pitchFamily="18" charset="0"/>
                                    </a:rPr>
                                    <m:t>𝒗</m:t>
                                  </m:r>
                                </m:e>
                              </m:d>
                              <m:r>
                                <a:rPr lang="en-US" b="1" i="1" smtClean="0">
                                  <a:latin typeface="Cambria Math" panose="02040503050406030204" pitchFamily="18" charset="0"/>
                                </a:rPr>
                                <m:t>|</m:t>
                              </m:r>
                            </m:e>
                          </m:nary>
                        </m:den>
                      </m:f>
                    </m:oMath>
                  </m:oMathPara>
                </a14:m>
                <a:endParaRPr lang="en-US" dirty="0"/>
              </a:p>
            </p:txBody>
          </p:sp>
        </mc:Choice>
        <mc:Fallback xmlns="">
          <p:sp>
            <p:nvSpPr>
              <p:cNvPr id="29" name="Textfeld 4"/>
              <p:cNvSpPr txBox="1">
                <a:spLocks noRot="1" noChangeAspect="1" noMove="1" noResize="1" noEditPoints="1" noAdjustHandles="1" noChangeArrowheads="1" noChangeShapeType="1" noTextEdit="1"/>
              </p:cNvSpPr>
              <p:nvPr/>
            </p:nvSpPr>
            <p:spPr>
              <a:xfrm>
                <a:off x="4447044" y="706348"/>
                <a:ext cx="3559692" cy="703334"/>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0" name="Textfeld 4"/>
              <p:cNvSpPr txBox="1"/>
              <p:nvPr/>
            </p:nvSpPr>
            <p:spPr>
              <a:xfrm>
                <a:off x="730704" y="6100515"/>
                <a:ext cx="5915000" cy="504882"/>
              </a:xfrm>
              <a:prstGeom prst="rect">
                <a:avLst/>
              </a:prstGeom>
              <a:noFill/>
            </p:spPr>
            <p:txBody>
              <a:bodyPr wrap="square" rtlCol="0">
                <a:spAutoFit/>
              </a:bodyPr>
              <a:lstStyle/>
              <a:p>
                <a14:m>
                  <m:oMath xmlns:m="http://schemas.openxmlformats.org/officeDocument/2006/math">
                    <m:sSub>
                      <m:sSubPr>
                        <m:ctrlPr>
                          <a:rPr lang="en-US" altLang="zh-TW" b="1" i="1" smtClean="0">
                            <a:latin typeface="Cambria Math" panose="02040503050406030204" pitchFamily="18" charset="0"/>
                          </a:rPr>
                        </m:ctrlPr>
                      </m:sSubPr>
                      <m:e>
                        <m:acc>
                          <m:accPr>
                            <m:chr m:val="̂"/>
                            <m:ctrlPr>
                              <a:rPr lang="en-US" altLang="zh-TW" b="1" i="1" smtClean="0">
                                <a:latin typeface="Cambria Math" panose="02040503050406030204" pitchFamily="18" charset="0"/>
                              </a:rPr>
                            </m:ctrlPr>
                          </m:accPr>
                          <m:e>
                            <m:r>
                              <a:rPr lang="en-US" altLang="zh-TW" b="1" i="1" smtClean="0">
                                <a:latin typeface="Cambria Math" panose="02040503050406030204" pitchFamily="18" charset="0"/>
                              </a:rPr>
                              <m:t>𝒓</m:t>
                            </m:r>
                          </m:e>
                        </m:acc>
                      </m:e>
                      <m:sub>
                        <m:r>
                          <a:rPr lang="en-US" altLang="zh-TW" b="1" i="1" smtClean="0">
                            <a:latin typeface="Cambria Math" panose="02040503050406030204" pitchFamily="18" charset="0"/>
                          </a:rPr>
                          <m:t>𝒂𝒍𝒊𝒄𝒆</m:t>
                        </m:r>
                        <m:r>
                          <a:rPr lang="en-US" altLang="zh-TW" b="1" i="1" smtClean="0">
                            <a:latin typeface="Cambria Math" panose="02040503050406030204" pitchFamily="18" charset="0"/>
                          </a:rPr>
                          <m:t>,</m:t>
                        </m:r>
                        <m:r>
                          <a:rPr lang="en-US" altLang="zh-TW" b="1" i="1" smtClean="0">
                            <a:latin typeface="Cambria Math" panose="02040503050406030204" pitchFamily="18" charset="0"/>
                          </a:rPr>
                          <m:t>𝟔</m:t>
                        </m:r>
                      </m:sub>
                    </m:sSub>
                    <m:r>
                      <a:rPr lang="en-US" b="1" i="1" smtClean="0">
                        <a:latin typeface="Cambria Math"/>
                      </a:rPr>
                      <m:t>=</m:t>
                    </m:r>
                    <m:r>
                      <a:rPr lang="en-US" altLang="zh-TW" b="1" i="1" smtClean="0">
                        <a:latin typeface="Cambria Math" panose="02040503050406030204" pitchFamily="18" charset="0"/>
                      </a:rPr>
                      <m:t>𝟐</m:t>
                    </m:r>
                    <m:r>
                      <a:rPr lang="en-US" b="1" i="1" smtClean="0">
                        <a:latin typeface="Cambria Math"/>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𝟖𝟗𝟒</m:t>
                        </m:r>
                        <m:r>
                          <a:rPr lang="en-US" b="1" i="1" smtClean="0">
                            <a:latin typeface="Cambria Math" panose="02040503050406030204" pitchFamily="18" charset="0"/>
                          </a:rPr>
                          <m:t>∗</m:t>
                        </m:r>
                        <m:d>
                          <m:dPr>
                            <m:ctrlPr>
                              <a:rPr lang="en-US" b="1" i="1" smtClean="0">
                                <a:latin typeface="Cambria Math" panose="02040503050406030204" pitchFamily="18" charset="0"/>
                              </a:rPr>
                            </m:ctrlPr>
                          </m:dPr>
                          <m:e>
                            <m:r>
                              <a:rPr lang="en-US" b="1" i="1" smtClean="0">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𝟓</m:t>
                            </m:r>
                          </m:e>
                        </m:d>
                        <m:r>
                          <a:rPr lang="en-US" b="1"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𝟗𝟑𝟗</m:t>
                        </m:r>
                        <m:r>
                          <a:rPr lang="en-US" b="1"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𝟖</m:t>
                        </m:r>
                        <m:r>
                          <a:rPr lang="en-US" b="1" i="1" smtClean="0">
                            <a:latin typeface="Cambria Math" panose="02040503050406030204" pitchFamily="18" charset="0"/>
                          </a:rPr>
                          <m:t>)</m:t>
                        </m:r>
                      </m:num>
                      <m:den>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𝟖𝟗𝟒</m:t>
                        </m:r>
                        <m:r>
                          <a:rPr lang="en-US" b="1"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𝟗𝟑𝟗</m:t>
                        </m:r>
                      </m:den>
                    </m:f>
                  </m:oMath>
                </a14:m>
                <a:r>
                  <a:rPr lang="en-US" dirty="0"/>
                  <a:t>=0.86</a:t>
                </a:r>
              </a:p>
            </p:txBody>
          </p:sp>
        </mc:Choice>
        <mc:Fallback xmlns="">
          <p:sp>
            <p:nvSpPr>
              <p:cNvPr id="30" name="Textfeld 4"/>
              <p:cNvSpPr txBox="1">
                <a:spLocks noRot="1" noChangeAspect="1" noMove="1" noResize="1" noEditPoints="1" noAdjustHandles="1" noChangeArrowheads="1" noChangeShapeType="1" noTextEdit="1"/>
              </p:cNvSpPr>
              <p:nvPr/>
            </p:nvSpPr>
            <p:spPr>
              <a:xfrm>
                <a:off x="730704" y="6100515"/>
                <a:ext cx="5915000" cy="504882"/>
              </a:xfrm>
              <a:prstGeom prst="rect">
                <a:avLst/>
              </a:prstGeom>
              <a:blipFill>
                <a:blip r:embed="rId6"/>
                <a:stretch>
                  <a:fillRect b="-4819"/>
                </a:stretch>
              </a:blipFill>
            </p:spPr>
            <p:txBody>
              <a:bodyPr/>
              <a:lstStyle/>
              <a:p>
                <a:r>
                  <a:rPr lang="zh-TW" altLang="en-US">
                    <a:noFill/>
                  </a:rPr>
                  <a:t> </a:t>
                </a:r>
              </a:p>
            </p:txBody>
          </p:sp>
        </mc:Fallback>
      </mc:AlternateContent>
      <p:sp>
        <p:nvSpPr>
          <p:cNvPr id="14" name="橢圓 13"/>
          <p:cNvSpPr/>
          <p:nvPr/>
        </p:nvSpPr>
        <p:spPr bwMode="auto">
          <a:xfrm>
            <a:off x="6084168" y="2736119"/>
            <a:ext cx="504056" cy="848713"/>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319394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0" grpId="0"/>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Practice</a:t>
            </a:r>
          </a:p>
        </p:txBody>
      </p:sp>
      <p:sp>
        <p:nvSpPr>
          <p:cNvPr id="3" name="Inhaltsplatzhalter 2"/>
          <p:cNvSpPr>
            <a:spLocks noGrp="1"/>
          </p:cNvSpPr>
          <p:nvPr>
            <p:ph idx="1"/>
          </p:nvPr>
        </p:nvSpPr>
        <p:spPr>
          <a:xfrm>
            <a:off x="428596" y="1500174"/>
            <a:ext cx="8229600" cy="4525963"/>
          </a:xfrm>
        </p:spPr>
        <p:txBody>
          <a:bodyPr/>
          <a:lstStyle/>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lvl="1">
              <a:buNone/>
            </a:pPr>
            <a:r>
              <a:rPr lang="en-US" dirty="0"/>
              <a:t>Assume k=2</a:t>
            </a:r>
          </a:p>
          <a:p>
            <a:pPr lvl="1">
              <a:buNone/>
            </a:pPr>
            <a:endParaRPr lang="en-US" dirty="0"/>
          </a:p>
          <a:p>
            <a:pPr lvl="1">
              <a:buNone/>
            </a:pPr>
            <a:endParaRPr lang="en-US" dirty="0"/>
          </a:p>
          <a:p>
            <a:pPr lvl="1">
              <a:buNone/>
            </a:pPr>
            <a:endParaRPr lang="en-US" dirty="0"/>
          </a:p>
          <a:p>
            <a:pPr>
              <a:buNone/>
            </a:pPr>
            <a:endParaRPr lang="en-US" b="1" dirty="0"/>
          </a:p>
          <a:p>
            <a:endParaRPr lang="en-US" dirty="0"/>
          </a:p>
        </p:txBody>
      </p:sp>
      <p:sp>
        <p:nvSpPr>
          <p:cNvPr id="2050" name="Rectangle 2"/>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3" name="Rectangle 5"/>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9" name="Tabelle 18"/>
          <p:cNvGraphicFramePr>
            <a:graphicFrameLocks noGrp="1"/>
          </p:cNvGraphicFramePr>
          <p:nvPr>
            <p:extLst>
              <p:ext uri="{D42A27DB-BD31-4B8C-83A1-F6EECF244321}">
                <p14:modId xmlns:p14="http://schemas.microsoft.com/office/powerpoint/2010/main" val="3414620281"/>
              </p:ext>
            </p:extLst>
          </p:nvPr>
        </p:nvGraphicFramePr>
        <p:xfrm>
          <a:off x="428596" y="1628800"/>
          <a:ext cx="6096000" cy="1854200"/>
        </p:xfrm>
        <a:graphic>
          <a:graphicData uri="http://schemas.openxmlformats.org/drawingml/2006/table">
            <a:tbl>
              <a:tblPr firstRow="1" bandRow="1">
                <a:tableStyleId>{00A15C55-8517-42AA-B614-E9B94910E393}</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pPr algn="ctr"/>
                      <a:endParaRPr lang="en-US" sz="1600" baseline="0" dirty="0">
                        <a:latin typeface="Calibri" pitchFamily="34" charset="0"/>
                      </a:endParaRPr>
                    </a:p>
                  </a:txBody>
                  <a:tcPr/>
                </a:tc>
                <a:tc>
                  <a:txBody>
                    <a:bodyPr/>
                    <a:lstStyle/>
                    <a:p>
                      <a:pPr algn="ctr"/>
                      <a:r>
                        <a:rPr lang="en-US" sz="1600" baseline="0" dirty="0">
                          <a:latin typeface="Calibri" pitchFamily="34" charset="0"/>
                        </a:rPr>
                        <a:t>Item1</a:t>
                      </a:r>
                    </a:p>
                  </a:txBody>
                  <a:tcPr/>
                </a:tc>
                <a:tc>
                  <a:txBody>
                    <a:bodyPr/>
                    <a:lstStyle/>
                    <a:p>
                      <a:pPr algn="ctr"/>
                      <a:r>
                        <a:rPr lang="en-US" sz="1600" baseline="0" dirty="0">
                          <a:latin typeface="Calibri" pitchFamily="34" charset="0"/>
                        </a:rPr>
                        <a:t>Item2</a:t>
                      </a:r>
                    </a:p>
                  </a:txBody>
                  <a:tcPr/>
                </a:tc>
                <a:tc>
                  <a:txBody>
                    <a:bodyPr/>
                    <a:lstStyle/>
                    <a:p>
                      <a:pPr algn="ctr"/>
                      <a:r>
                        <a:rPr lang="en-US" sz="1600" baseline="0" dirty="0">
                          <a:latin typeface="Calibri" pitchFamily="34" charset="0"/>
                        </a:rPr>
                        <a:t>Item3</a:t>
                      </a:r>
                    </a:p>
                  </a:txBody>
                  <a:tcPr/>
                </a:tc>
                <a:tc>
                  <a:txBody>
                    <a:bodyPr/>
                    <a:lstStyle/>
                    <a:p>
                      <a:pPr algn="ctr"/>
                      <a:r>
                        <a:rPr lang="en-US" sz="1600" baseline="0" dirty="0">
                          <a:latin typeface="Calibri" pitchFamily="34" charset="0"/>
                        </a:rPr>
                        <a:t>Item4</a:t>
                      </a:r>
                    </a:p>
                  </a:txBody>
                  <a:tcPr/>
                </a:tc>
                <a:tc>
                  <a:txBody>
                    <a:bodyPr/>
                    <a:lstStyle/>
                    <a:p>
                      <a:pPr algn="ctr"/>
                      <a:r>
                        <a:rPr lang="en-US" sz="1600" baseline="0" dirty="0">
                          <a:latin typeface="Calibri" pitchFamily="34" charset="0"/>
                        </a:rPr>
                        <a:t>Item5</a:t>
                      </a:r>
                    </a:p>
                  </a:txBody>
                  <a:tcPr/>
                </a:tc>
                <a:extLst>
                  <a:ext uri="{0D108BD9-81ED-4DB2-BD59-A6C34878D82A}">
                    <a16:rowId xmlns:a16="http://schemas.microsoft.com/office/drawing/2014/main" val="10000"/>
                  </a:ext>
                </a:extLst>
              </a:tr>
              <a:tr h="370840">
                <a:tc>
                  <a:txBody>
                    <a:bodyPr/>
                    <a:lstStyle/>
                    <a:p>
                      <a:pPr algn="ctr"/>
                      <a:r>
                        <a:rPr lang="en-US" sz="1600" baseline="0" dirty="0">
                          <a:latin typeface="Calibri" pitchFamily="34" charset="0"/>
                        </a:rPr>
                        <a:t>Alice</a:t>
                      </a:r>
                    </a:p>
                  </a:txBody>
                  <a:tcPr/>
                </a:tc>
                <a:tc>
                  <a:txBody>
                    <a:bodyPr/>
                    <a:lstStyle/>
                    <a:p>
                      <a:pPr algn="ctr"/>
                      <a:r>
                        <a:rPr lang="en-US" sz="1600" baseline="0" dirty="0">
                          <a:latin typeface="Calibri" pitchFamily="34" charset="0"/>
                        </a:rPr>
                        <a:t>5</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4</a:t>
                      </a:r>
                    </a:p>
                  </a:txBody>
                  <a:tcPr/>
                </a:tc>
                <a:tc>
                  <a:txBody>
                    <a:bodyPr/>
                    <a:lstStyle/>
                    <a:p>
                      <a:pPr algn="ctr"/>
                      <a:r>
                        <a:rPr lang="en-US" sz="1600" baseline="0" dirty="0">
                          <a:latin typeface="Calibri" pitchFamily="34" charset="0"/>
                        </a:rPr>
                        <a:t>4</a:t>
                      </a:r>
                    </a:p>
                  </a:txBody>
                  <a:tcPr/>
                </a:tc>
                <a:tc>
                  <a:txBody>
                    <a:bodyPr/>
                    <a:lstStyle/>
                    <a:p>
                      <a:pPr algn="ctr"/>
                      <a:r>
                        <a:rPr lang="en-US" sz="1800" baseline="0" dirty="0">
                          <a:solidFill>
                            <a:schemeClr val="tx1"/>
                          </a:solidFill>
                          <a:latin typeface="Calibri" pitchFamily="34" charset="0"/>
                        </a:rPr>
                        <a:t>?</a:t>
                      </a:r>
                    </a:p>
                  </a:txBody>
                  <a:tcPr>
                    <a:solidFill>
                      <a:srgbClr val="FFC000"/>
                    </a:solidFill>
                  </a:tcPr>
                </a:tc>
                <a:extLst>
                  <a:ext uri="{0D108BD9-81ED-4DB2-BD59-A6C34878D82A}">
                    <a16:rowId xmlns:a16="http://schemas.microsoft.com/office/drawing/2014/main" val="10001"/>
                  </a:ext>
                </a:extLst>
              </a:tr>
              <a:tr h="370840">
                <a:tc>
                  <a:txBody>
                    <a:bodyPr/>
                    <a:lstStyle/>
                    <a:p>
                      <a:pPr algn="ctr"/>
                      <a:r>
                        <a:rPr lang="en-US" sz="1600" baseline="0" dirty="0">
                          <a:latin typeface="Calibri" pitchFamily="34" charset="0"/>
                        </a:rPr>
                        <a:t>User1</a:t>
                      </a:r>
                    </a:p>
                  </a:txBody>
                  <a:tcPr/>
                </a:tc>
                <a:tc>
                  <a:txBody>
                    <a:bodyPr/>
                    <a:lstStyle/>
                    <a:p>
                      <a:pPr algn="ctr"/>
                      <a:r>
                        <a:rPr lang="en-US" sz="1600" baseline="0" dirty="0">
                          <a:latin typeface="Calibri" pitchFamily="34" charset="0"/>
                        </a:rPr>
                        <a:t>4</a:t>
                      </a:r>
                    </a:p>
                  </a:txBody>
                  <a:tcPr/>
                </a:tc>
                <a:tc>
                  <a:txBody>
                    <a:bodyPr/>
                    <a:lstStyle/>
                    <a:p>
                      <a:pPr algn="ctr"/>
                      <a:r>
                        <a:rPr lang="en-US" sz="1600" baseline="0" dirty="0">
                          <a:latin typeface="Calibri" pitchFamily="34" charset="0"/>
                        </a:rPr>
                        <a:t>?</a:t>
                      </a:r>
                    </a:p>
                  </a:txBody>
                  <a:tcPr/>
                </a:tc>
                <a:tc>
                  <a:txBody>
                    <a:bodyPr/>
                    <a:lstStyle/>
                    <a:p>
                      <a:pPr algn="ctr"/>
                      <a:r>
                        <a:rPr lang="en-US" sz="1600" baseline="0" dirty="0">
                          <a:latin typeface="Calibri" pitchFamily="34" charset="0"/>
                        </a:rPr>
                        <a:t>2</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3</a:t>
                      </a:r>
                    </a:p>
                  </a:txBody>
                  <a:tcPr/>
                </a:tc>
                <a:extLst>
                  <a:ext uri="{0D108BD9-81ED-4DB2-BD59-A6C34878D82A}">
                    <a16:rowId xmlns:a16="http://schemas.microsoft.com/office/drawing/2014/main" val="10002"/>
                  </a:ext>
                </a:extLst>
              </a:tr>
              <a:tr h="370840">
                <a:tc>
                  <a:txBody>
                    <a:bodyPr/>
                    <a:lstStyle/>
                    <a:p>
                      <a:pPr algn="ctr"/>
                      <a:r>
                        <a:rPr lang="en-US" sz="1600" baseline="0" dirty="0">
                          <a:latin typeface="Calibri" pitchFamily="34" charset="0"/>
                        </a:rPr>
                        <a:t>User2</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latin typeface="Calibri" pitchFamily="34" charset="0"/>
                        </a:rPr>
                        <a:t>5</a:t>
                      </a:r>
                    </a:p>
                  </a:txBody>
                  <a:tcPr/>
                </a:tc>
                <a:tc>
                  <a:txBody>
                    <a:bodyPr/>
                    <a:lstStyle/>
                    <a:p>
                      <a:pPr algn="ctr"/>
                      <a:r>
                        <a:rPr lang="en-US" sz="1600" baseline="0" dirty="0">
                          <a:latin typeface="Calibri" pitchFamily="34" charset="0"/>
                        </a:rPr>
                        <a:t>5</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latin typeface="Calibri" pitchFamily="34" charset="0"/>
                        </a:rPr>
                        <a:t>3</a:t>
                      </a:r>
                    </a:p>
                  </a:txBody>
                  <a:tcPr/>
                </a:tc>
                <a:extLst>
                  <a:ext uri="{0D108BD9-81ED-4DB2-BD59-A6C34878D82A}">
                    <a16:rowId xmlns:a16="http://schemas.microsoft.com/office/drawing/2014/main" val="10003"/>
                  </a:ext>
                </a:extLst>
              </a:tr>
              <a:tr h="370840">
                <a:tc>
                  <a:txBody>
                    <a:bodyPr/>
                    <a:lstStyle/>
                    <a:p>
                      <a:pPr algn="ctr"/>
                      <a:r>
                        <a:rPr lang="en-US" sz="1600" baseline="0" dirty="0">
                          <a:latin typeface="Calibri" pitchFamily="34" charset="0"/>
                        </a:rPr>
                        <a:t>User3</a:t>
                      </a:r>
                    </a:p>
                  </a:txBody>
                  <a:tcPr/>
                </a:tc>
                <a:tc>
                  <a:txBody>
                    <a:bodyPr/>
                    <a:lstStyle/>
                    <a:p>
                      <a:pPr algn="ctr"/>
                      <a:r>
                        <a:rPr lang="en-US" sz="1600" baseline="0" dirty="0">
                          <a:latin typeface="Calibri" pitchFamily="34" charset="0"/>
                        </a:rPr>
                        <a:t>5</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a:t>
                      </a:r>
                    </a:p>
                  </a:txBody>
                  <a:tcPr/>
                </a:tc>
                <a:tc>
                  <a:txBody>
                    <a:bodyPr/>
                    <a:lstStyle/>
                    <a:p>
                      <a:pPr algn="ctr"/>
                      <a:r>
                        <a:rPr lang="en-US" sz="1600" baseline="0" dirty="0">
                          <a:latin typeface="Calibri" pitchFamily="34" charset="0"/>
                        </a:rPr>
                        <a:t>5</a:t>
                      </a:r>
                    </a:p>
                  </a:txBody>
                  <a:tcPr/>
                </a:tc>
                <a:tc>
                  <a:txBody>
                    <a:bodyPr/>
                    <a:lstStyle/>
                    <a:p>
                      <a:pPr algn="ctr"/>
                      <a:r>
                        <a:rPr lang="en-US" sz="1600" baseline="0" dirty="0">
                          <a:latin typeface="Calibri" pitchFamily="34" charset="0"/>
                        </a:rPr>
                        <a:t>3</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61939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Similarity function variants : cosine similarity measure</a:t>
            </a:r>
          </a:p>
        </p:txBody>
      </p:sp>
      <p:sp>
        <p:nvSpPr>
          <p:cNvPr id="3" name="Inhaltsplatzhalter 2"/>
          <p:cNvSpPr>
            <a:spLocks noGrp="1"/>
          </p:cNvSpPr>
          <p:nvPr>
            <p:ph idx="1"/>
          </p:nvPr>
        </p:nvSpPr>
        <p:spPr/>
        <p:txBody>
          <a:bodyPr/>
          <a:lstStyle/>
          <a:p>
            <a:r>
              <a:rPr lang="en-US" dirty="0"/>
              <a:t>Produces better results in item-to-item filtering</a:t>
            </a:r>
          </a:p>
          <a:p>
            <a:r>
              <a:rPr lang="en-US" dirty="0"/>
              <a:t>Ratings are seen as vector in n-dimensional space</a:t>
            </a:r>
          </a:p>
          <a:p>
            <a:r>
              <a:rPr lang="en-US" dirty="0"/>
              <a:t>Similarity is calculated based on the angle between the vectors</a:t>
            </a:r>
          </a:p>
          <a:p>
            <a:endParaRPr lang="en-US" dirty="0"/>
          </a:p>
          <a:p>
            <a:endParaRPr lang="en-US" dirty="0"/>
          </a:p>
        </p:txBody>
      </p:sp>
      <mc:AlternateContent xmlns:mc="http://schemas.openxmlformats.org/markup-compatibility/2006" xmlns:a14="http://schemas.microsoft.com/office/drawing/2010/main">
        <mc:Choice Requires="a14">
          <p:sp>
            <p:nvSpPr>
              <p:cNvPr id="4" name="Textfeld 3"/>
              <p:cNvSpPr txBox="1"/>
              <p:nvPr/>
            </p:nvSpPr>
            <p:spPr>
              <a:xfrm>
                <a:off x="1043608" y="3284984"/>
                <a:ext cx="2346283" cy="7863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𝒔𝒊𝒎</m:t>
                      </m:r>
                      <m:d>
                        <m:dPr>
                          <m:ctrlPr>
                            <a:rPr lang="en-US" b="1" i="1" smtClean="0">
                              <a:latin typeface="Cambria Math" panose="02040503050406030204" pitchFamily="18" charset="0"/>
                            </a:rPr>
                          </m:ctrlPr>
                        </m:dPr>
                        <m:e>
                          <m:acc>
                            <m:accPr>
                              <m:chr m:val="⃗"/>
                              <m:ctrlPr>
                                <a:rPr lang="en-US" b="1" i="1" smtClean="0">
                                  <a:latin typeface="Cambria Math" panose="02040503050406030204" pitchFamily="18" charset="0"/>
                                </a:rPr>
                              </m:ctrlPr>
                            </m:accPr>
                            <m:e>
                              <m:r>
                                <a:rPr lang="en-US" b="1" i="1" smtClean="0">
                                  <a:latin typeface="Cambria Math"/>
                                </a:rPr>
                                <m:t>𝒂</m:t>
                              </m:r>
                            </m:e>
                          </m:acc>
                          <m:r>
                            <a:rPr lang="en-US" b="1" i="1" smtClean="0">
                              <a:latin typeface="Cambria Math"/>
                            </a:rPr>
                            <m:t>,</m:t>
                          </m:r>
                          <m:acc>
                            <m:accPr>
                              <m:chr m:val="⃗"/>
                              <m:ctrlPr>
                                <a:rPr lang="en-US" b="1" i="1" smtClean="0">
                                  <a:latin typeface="Cambria Math" panose="02040503050406030204" pitchFamily="18" charset="0"/>
                                </a:rPr>
                              </m:ctrlPr>
                            </m:accPr>
                            <m:e>
                              <m:r>
                                <a:rPr lang="en-US" b="1" i="1" smtClean="0">
                                  <a:latin typeface="Cambria Math"/>
                                </a:rPr>
                                <m:t>𝒃</m:t>
                              </m:r>
                            </m:e>
                          </m:acc>
                        </m:e>
                      </m:d>
                      <m:r>
                        <a:rPr lang="en-US" b="1" i="0" smtClean="0">
                          <a:latin typeface="Cambria Math"/>
                        </a:rPr>
                        <m:t>=</m:t>
                      </m:r>
                      <m:f>
                        <m:fPr>
                          <m:ctrlPr>
                            <a:rPr lang="en-US" b="1" i="1" smtClean="0">
                              <a:latin typeface="Cambria Math" panose="02040503050406030204" pitchFamily="18" charset="0"/>
                            </a:rPr>
                          </m:ctrlPr>
                        </m:fPr>
                        <m:num>
                          <m:acc>
                            <m:accPr>
                              <m:chr m:val="⃗"/>
                              <m:ctrlPr>
                                <a:rPr lang="en-US" b="1" i="1" smtClean="0">
                                  <a:latin typeface="Cambria Math" panose="02040503050406030204" pitchFamily="18" charset="0"/>
                                </a:rPr>
                              </m:ctrlPr>
                            </m:accPr>
                            <m:e>
                              <m:r>
                                <a:rPr lang="en-US" b="1" i="1" smtClean="0">
                                  <a:latin typeface="Cambria Math"/>
                                </a:rPr>
                                <m:t>𝒂</m:t>
                              </m:r>
                            </m:e>
                          </m:acc>
                          <m:r>
                            <a:rPr lang="en-US" b="1" i="1" smtClean="0">
                              <a:latin typeface="Cambria Math"/>
                              <a:ea typeface="Cambria Math"/>
                            </a:rPr>
                            <m:t>∙</m:t>
                          </m:r>
                          <m:acc>
                            <m:accPr>
                              <m:chr m:val="⃗"/>
                              <m:ctrlPr>
                                <a:rPr lang="en-US" b="1" i="1" smtClean="0">
                                  <a:latin typeface="Cambria Math" panose="02040503050406030204" pitchFamily="18" charset="0"/>
                                  <a:ea typeface="Cambria Math"/>
                                </a:rPr>
                              </m:ctrlPr>
                            </m:accPr>
                            <m:e>
                              <m:r>
                                <a:rPr lang="en-US" b="1" i="1" smtClean="0">
                                  <a:latin typeface="Cambria Math"/>
                                  <a:ea typeface="Cambria Math"/>
                                </a:rPr>
                                <m:t>𝒃</m:t>
                              </m:r>
                            </m:e>
                          </m:acc>
                        </m:num>
                        <m:den>
                          <m:d>
                            <m:dPr>
                              <m:begChr m:val="|"/>
                              <m:endChr m:val="|"/>
                              <m:ctrlPr>
                                <a:rPr lang="en-US" b="1" i="1" smtClean="0">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a:rPr>
                                    <m:t>𝒂</m:t>
                                  </m:r>
                                </m:e>
                              </m:acc>
                            </m:e>
                          </m:d>
                          <m:r>
                            <a:rPr lang="en-US" b="1" i="1" smtClean="0">
                              <a:latin typeface="Cambria Math"/>
                              <a:ea typeface="Cambria Math"/>
                            </a:rPr>
                            <m:t>∗|</m:t>
                          </m:r>
                          <m:acc>
                            <m:accPr>
                              <m:chr m:val="⃗"/>
                              <m:ctrlPr>
                                <a:rPr lang="en-US" i="1">
                                  <a:latin typeface="Cambria Math" panose="02040503050406030204" pitchFamily="18" charset="0"/>
                                  <a:ea typeface="Cambria Math"/>
                                </a:rPr>
                              </m:ctrlPr>
                            </m:accPr>
                            <m:e>
                              <m:r>
                                <a:rPr lang="en-US" i="1">
                                  <a:latin typeface="Cambria Math"/>
                                  <a:ea typeface="Cambria Math"/>
                                </a:rPr>
                                <m:t>𝒃</m:t>
                              </m:r>
                            </m:e>
                          </m:acc>
                          <m:r>
                            <a:rPr lang="en-US" b="1" i="1" smtClean="0">
                              <a:latin typeface="Cambria Math"/>
                              <a:ea typeface="Cambria Math"/>
                            </a:rPr>
                            <m:t>|</m:t>
                          </m:r>
                        </m:den>
                      </m:f>
                    </m:oMath>
                  </m:oMathPara>
                </a14:m>
                <a:endParaRPr lang="en-US" dirty="0"/>
              </a:p>
            </p:txBody>
          </p:sp>
        </mc:Choice>
        <mc:Fallback xmlns="">
          <p:sp>
            <p:nvSpPr>
              <p:cNvPr id="4" name="Textfeld 3"/>
              <p:cNvSpPr txBox="1">
                <a:spLocks noRot="1" noChangeAspect="1" noMove="1" noResize="1" noEditPoints="1" noAdjustHandles="1" noChangeArrowheads="1" noChangeShapeType="1" noTextEdit="1"/>
              </p:cNvSpPr>
              <p:nvPr/>
            </p:nvSpPr>
            <p:spPr>
              <a:xfrm>
                <a:off x="1043608" y="3284984"/>
                <a:ext cx="2346283" cy="786369"/>
              </a:xfrm>
              <a:prstGeom prst="rect">
                <a:avLst/>
              </a:prstGeom>
              <a:blipFill>
                <a:blip r:embed="rId3"/>
                <a:stretch>
                  <a:fillRect/>
                </a:stretch>
              </a:blipFill>
            </p:spPr>
            <p:txBody>
              <a:bodyPr/>
              <a:lstStyle/>
              <a:p>
                <a:r>
                  <a:rPr lang="zh-TW" altLang="en-US">
                    <a:noFill/>
                  </a:rPr>
                  <a:t> </a:t>
                </a:r>
              </a:p>
            </p:txBody>
          </p:sp>
        </mc:Fallback>
      </mc:AlternateContent>
      <p:pic>
        <p:nvPicPr>
          <p:cNvPr id="2355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3559" y="3284984"/>
            <a:ext cx="3448050" cy="1838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5143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fade">
                                      <p:cBhvr>
                                        <p:cTn id="7" dur="500"/>
                                        <p:tgtEl>
                                          <p:spTgt spid="23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TW" dirty="0"/>
              <a:t>Measuring user similarity (2)</a:t>
            </a:r>
            <a:endParaRPr lang="en-US"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469148" y="1700808"/>
                <a:ext cx="8229600" cy="4754563"/>
              </a:xfrm>
            </p:spPr>
            <p:txBody>
              <a:bodyPr/>
              <a:lstStyle/>
              <a:p>
                <a:r>
                  <a:rPr lang="en-US" dirty="0"/>
                  <a:t>Example</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𝐶𝑜𝑠𝑖𝑛𝑒</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𝐴𝑙𝑖𝑐𝑒</m:t>
                          </m:r>
                        </m:e>
                      </m:d>
                      <m:r>
                        <a:rPr lang="en-US" b="0" i="1" smtClean="0">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6∗3+7∗3+4∗1+5∗1</m:t>
                          </m:r>
                        </m:num>
                        <m:den>
                          <m:rad>
                            <m:radPr>
                              <m:degHide m:val="on"/>
                              <m:ctrlPr>
                                <a:rPr lang="en-US" altLang="zh-TW" b="0" i="1" smtClean="0">
                                  <a:latin typeface="Cambria Math" panose="02040503050406030204" pitchFamily="18" charset="0"/>
                                </a:rPr>
                              </m:ctrlPr>
                            </m:radPr>
                            <m:deg/>
                            <m:e>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6</m:t>
                                  </m:r>
                                </m:e>
                                <m:sup>
                                  <m:r>
                                    <a:rPr lang="en-US" altLang="zh-TW" b="0" i="1" smtClean="0">
                                      <a:latin typeface="Cambria Math" panose="02040503050406030204" pitchFamily="18" charset="0"/>
                                    </a:rPr>
                                    <m:t>2</m:t>
                                  </m:r>
                                </m:sup>
                              </m:sSup>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7</m:t>
                                  </m:r>
                                </m:e>
                                <m:sup>
                                  <m:r>
                                    <a:rPr lang="en-US" altLang="zh-TW" b="0" i="1" smtClean="0">
                                      <a:latin typeface="Cambria Math" panose="02040503050406030204" pitchFamily="18" charset="0"/>
                                    </a:rPr>
                                    <m:t>2</m:t>
                                  </m:r>
                                </m:sup>
                              </m:sSup>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4</m:t>
                                  </m:r>
                                </m:e>
                                <m:sup>
                                  <m:r>
                                    <a:rPr lang="en-US" altLang="zh-TW" b="0" i="1" smtClean="0">
                                      <a:latin typeface="Cambria Math" panose="02040503050406030204" pitchFamily="18" charset="0"/>
                                    </a:rPr>
                                    <m:t>2</m:t>
                                  </m:r>
                                </m:sup>
                              </m:sSup>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5</m:t>
                                  </m:r>
                                </m:e>
                                <m:sup>
                                  <m:r>
                                    <a:rPr lang="en-US" altLang="zh-TW" b="0" i="1" smtClean="0">
                                      <a:latin typeface="Cambria Math" panose="02040503050406030204" pitchFamily="18" charset="0"/>
                                    </a:rPr>
                                    <m:t>2</m:t>
                                  </m:r>
                                </m:sup>
                              </m:sSup>
                            </m:e>
                          </m:rad>
                          <m:r>
                            <a:rPr lang="en-US" altLang="zh-TW" b="0" i="1" smtClean="0">
                              <a:latin typeface="Cambria Math" panose="02040503050406030204" pitchFamily="18" charset="0"/>
                            </a:rPr>
                            <m:t>∗</m:t>
                          </m:r>
                          <m:rad>
                            <m:radPr>
                              <m:degHide m:val="on"/>
                              <m:ctrlPr>
                                <a:rPr lang="en-US" altLang="zh-TW" i="1">
                                  <a:latin typeface="Cambria Math" panose="02040503050406030204" pitchFamily="18" charset="0"/>
                                </a:rPr>
                              </m:ctrlPr>
                            </m:radPr>
                            <m:deg/>
                            <m:e>
                              <m:sSup>
                                <m:sSupPr>
                                  <m:ctrlPr>
                                    <a:rPr lang="en-US" altLang="zh-TW" i="1">
                                      <a:latin typeface="Cambria Math" panose="02040503050406030204" pitchFamily="18" charset="0"/>
                                    </a:rPr>
                                  </m:ctrlPr>
                                </m:sSupPr>
                                <m:e>
                                  <m:r>
                                    <a:rPr lang="en-US" altLang="zh-TW" b="0" i="1" smtClean="0">
                                      <a:latin typeface="Cambria Math" panose="02040503050406030204" pitchFamily="18" charset="0"/>
                                    </a:rPr>
                                    <m:t>3</m:t>
                                  </m:r>
                                </m:e>
                                <m:sup>
                                  <m:r>
                                    <a:rPr lang="en-US" altLang="zh-TW" i="1">
                                      <a:latin typeface="Cambria Math" panose="02040503050406030204" pitchFamily="18" charset="0"/>
                                    </a:rPr>
                                    <m:t>2</m:t>
                                  </m:r>
                                </m:sup>
                              </m:sSup>
                              <m:r>
                                <a:rPr lang="en-US" altLang="zh-TW" i="1">
                                  <a:latin typeface="Cambria Math" panose="02040503050406030204" pitchFamily="18" charset="0"/>
                                </a:rPr>
                                <m:t>+</m:t>
                              </m:r>
                              <m:sSup>
                                <m:sSupPr>
                                  <m:ctrlPr>
                                    <a:rPr lang="en-US" altLang="zh-TW" i="1">
                                      <a:latin typeface="Cambria Math" panose="02040503050406030204" pitchFamily="18" charset="0"/>
                                    </a:rPr>
                                  </m:ctrlPr>
                                </m:sSupPr>
                                <m:e>
                                  <m:r>
                                    <a:rPr lang="en-US" altLang="zh-TW" b="0" i="1" smtClean="0">
                                      <a:latin typeface="Cambria Math" panose="02040503050406030204" pitchFamily="18" charset="0"/>
                                    </a:rPr>
                                    <m:t>3</m:t>
                                  </m:r>
                                </m:e>
                                <m:sup>
                                  <m:r>
                                    <a:rPr lang="en-US" altLang="zh-TW" i="1">
                                      <a:latin typeface="Cambria Math" panose="02040503050406030204" pitchFamily="18" charset="0"/>
                                    </a:rPr>
                                    <m:t>2</m:t>
                                  </m:r>
                                </m:sup>
                              </m:sSup>
                              <m:r>
                                <a:rPr lang="en-US" altLang="zh-TW" i="1">
                                  <a:latin typeface="Cambria Math" panose="02040503050406030204" pitchFamily="18" charset="0"/>
                                </a:rPr>
                                <m:t>+</m:t>
                              </m:r>
                              <m:sSup>
                                <m:sSupPr>
                                  <m:ctrlPr>
                                    <a:rPr lang="en-US" altLang="zh-TW" i="1">
                                      <a:latin typeface="Cambria Math" panose="02040503050406030204" pitchFamily="18" charset="0"/>
                                    </a:rPr>
                                  </m:ctrlPr>
                                </m:sSupPr>
                                <m:e>
                                  <m:r>
                                    <a:rPr lang="en-US" altLang="zh-TW" b="0" i="1" smtClean="0">
                                      <a:latin typeface="Cambria Math" panose="02040503050406030204" pitchFamily="18" charset="0"/>
                                    </a:rPr>
                                    <m:t>1</m:t>
                                  </m:r>
                                </m:e>
                                <m:sup>
                                  <m:r>
                                    <a:rPr lang="en-US" altLang="zh-TW" i="1">
                                      <a:latin typeface="Cambria Math" panose="02040503050406030204" pitchFamily="18" charset="0"/>
                                    </a:rPr>
                                    <m:t>2</m:t>
                                  </m:r>
                                </m:sup>
                              </m:sSup>
                              <m:r>
                                <a:rPr lang="en-US" altLang="zh-TW" i="1">
                                  <a:latin typeface="Cambria Math" panose="02040503050406030204" pitchFamily="18" charset="0"/>
                                </a:rPr>
                                <m:t>+</m:t>
                              </m:r>
                              <m:sSup>
                                <m:sSupPr>
                                  <m:ctrlPr>
                                    <a:rPr lang="en-US" altLang="zh-TW" i="1">
                                      <a:latin typeface="Cambria Math" panose="02040503050406030204" pitchFamily="18" charset="0"/>
                                    </a:rPr>
                                  </m:ctrlPr>
                                </m:sSupPr>
                                <m:e>
                                  <m:r>
                                    <a:rPr lang="en-US" altLang="zh-TW" b="0" i="1" smtClean="0">
                                      <a:latin typeface="Cambria Math" panose="02040503050406030204" pitchFamily="18" charset="0"/>
                                    </a:rPr>
                                    <m:t>1</m:t>
                                  </m:r>
                                </m:e>
                                <m:sup>
                                  <m:r>
                                    <a:rPr lang="en-US" altLang="zh-TW" i="1">
                                      <a:latin typeface="Cambria Math" panose="02040503050406030204" pitchFamily="18" charset="0"/>
                                    </a:rPr>
                                    <m:t>2</m:t>
                                  </m:r>
                                </m:sup>
                              </m:sSup>
                            </m:e>
                          </m:rad>
                        </m:den>
                      </m:f>
                    </m:oMath>
                  </m:oMathPara>
                </a14:m>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r>
                  <a:rPr lang="en-US" sz="2000" dirty="0"/>
                  <a:t>Pearson correlation coefficient is much more discriminative and the sign of the coefficient provides information about similarity and dissimilarity</a:t>
                </a:r>
              </a:p>
              <a:p>
                <a:pPr lvl="1"/>
                <a:endParaRPr lang="en-US" dirty="0"/>
              </a:p>
              <a:p>
                <a:pPr lvl="1"/>
                <a:endParaRPr lang="en-US" dirty="0"/>
              </a:p>
              <a:p>
                <a:pPr lvl="1"/>
                <a:endParaRPr lang="en-US" dirty="0"/>
              </a:p>
              <a:p>
                <a:pPr lvl="1"/>
                <a:endParaRPr lang="en-US" dirty="0"/>
              </a:p>
              <a:p>
                <a:pPr lvl="1"/>
                <a:endParaRPr lang="en-US" kern="1200" dirty="0">
                  <a:solidFill>
                    <a:schemeClr val="tx1"/>
                  </a:solidFill>
                  <a:ea typeface="+mn-ea"/>
                  <a:cs typeface="+mn-cs"/>
                </a:endParaRPr>
              </a:p>
              <a:p>
                <a:pPr lvl="1"/>
                <a:endParaRPr lang="en-US" dirty="0"/>
              </a:p>
              <a:p>
                <a:pPr lvl="1"/>
                <a:endParaRPr lang="en-US" dirty="0"/>
              </a:p>
              <a:p>
                <a:pPr lvl="1"/>
                <a:endParaRPr lang="en-US" dirty="0"/>
              </a:p>
              <a:p>
                <a:pPr lvl="1"/>
                <a:endParaRPr lang="en-US"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469148" y="1700808"/>
                <a:ext cx="8229600" cy="4754563"/>
              </a:xfrm>
              <a:blipFill>
                <a:blip r:embed="rId3"/>
                <a:stretch>
                  <a:fillRect l="-667" t="-641"/>
                </a:stretch>
              </a:blipFill>
            </p:spPr>
            <p:txBody>
              <a:bodyPr/>
              <a:lstStyle/>
              <a:p>
                <a:r>
                  <a:rPr lang="zh-TW" altLang="en-US">
                    <a:noFill/>
                  </a:rPr>
                  <a:t> </a:t>
                </a:r>
              </a:p>
            </p:txBody>
          </p:sp>
        </mc:Fallback>
      </mc:AlternateContent>
      <p:graphicFrame>
        <p:nvGraphicFramePr>
          <p:cNvPr id="5" name="Tabelle 4"/>
          <p:cNvGraphicFramePr>
            <a:graphicFrameLocks noGrp="1"/>
          </p:cNvGraphicFramePr>
          <p:nvPr>
            <p:extLst>
              <p:ext uri="{D42A27DB-BD31-4B8C-83A1-F6EECF244321}">
                <p14:modId xmlns:p14="http://schemas.microsoft.com/office/powerpoint/2010/main" val="2214691435"/>
              </p:ext>
            </p:extLst>
          </p:nvPr>
        </p:nvGraphicFramePr>
        <p:xfrm>
          <a:off x="496304" y="2780928"/>
          <a:ext cx="7848873" cy="2433320"/>
        </p:xfrm>
        <a:graphic>
          <a:graphicData uri="http://schemas.openxmlformats.org/drawingml/2006/table">
            <a:tbl>
              <a:tblPr firstRow="1" bandRow="1">
                <a:tableStyleId>{00A15C55-8517-42AA-B614-E9B94910E393}</a:tableStyleId>
              </a:tblPr>
              <a:tblGrid>
                <a:gridCol w="872097">
                  <a:extLst>
                    <a:ext uri="{9D8B030D-6E8A-4147-A177-3AD203B41FA5}">
                      <a16:colId xmlns:a16="http://schemas.microsoft.com/office/drawing/2014/main" val="20000"/>
                    </a:ext>
                  </a:extLst>
                </a:gridCol>
                <a:gridCol w="872097">
                  <a:extLst>
                    <a:ext uri="{9D8B030D-6E8A-4147-A177-3AD203B41FA5}">
                      <a16:colId xmlns:a16="http://schemas.microsoft.com/office/drawing/2014/main" val="20001"/>
                    </a:ext>
                  </a:extLst>
                </a:gridCol>
                <a:gridCol w="872097">
                  <a:extLst>
                    <a:ext uri="{9D8B030D-6E8A-4147-A177-3AD203B41FA5}">
                      <a16:colId xmlns:a16="http://schemas.microsoft.com/office/drawing/2014/main" val="20002"/>
                    </a:ext>
                  </a:extLst>
                </a:gridCol>
                <a:gridCol w="872097">
                  <a:extLst>
                    <a:ext uri="{9D8B030D-6E8A-4147-A177-3AD203B41FA5}">
                      <a16:colId xmlns:a16="http://schemas.microsoft.com/office/drawing/2014/main" val="20003"/>
                    </a:ext>
                  </a:extLst>
                </a:gridCol>
                <a:gridCol w="872097">
                  <a:extLst>
                    <a:ext uri="{9D8B030D-6E8A-4147-A177-3AD203B41FA5}">
                      <a16:colId xmlns:a16="http://schemas.microsoft.com/office/drawing/2014/main" val="20004"/>
                    </a:ext>
                  </a:extLst>
                </a:gridCol>
                <a:gridCol w="872097">
                  <a:extLst>
                    <a:ext uri="{9D8B030D-6E8A-4147-A177-3AD203B41FA5}">
                      <a16:colId xmlns:a16="http://schemas.microsoft.com/office/drawing/2014/main" val="3310201442"/>
                    </a:ext>
                  </a:extLst>
                </a:gridCol>
                <a:gridCol w="872097">
                  <a:extLst>
                    <a:ext uri="{9D8B030D-6E8A-4147-A177-3AD203B41FA5}">
                      <a16:colId xmlns:a16="http://schemas.microsoft.com/office/drawing/2014/main" val="20005"/>
                    </a:ext>
                  </a:extLst>
                </a:gridCol>
                <a:gridCol w="872097">
                  <a:extLst>
                    <a:ext uri="{9D8B030D-6E8A-4147-A177-3AD203B41FA5}">
                      <a16:colId xmlns:a16="http://schemas.microsoft.com/office/drawing/2014/main" val="3375765247"/>
                    </a:ext>
                  </a:extLst>
                </a:gridCol>
                <a:gridCol w="872097">
                  <a:extLst>
                    <a:ext uri="{9D8B030D-6E8A-4147-A177-3AD203B41FA5}">
                      <a16:colId xmlns:a16="http://schemas.microsoft.com/office/drawing/2014/main" val="1419284035"/>
                    </a:ext>
                  </a:extLst>
                </a:gridCol>
              </a:tblGrid>
              <a:tr h="370840">
                <a:tc>
                  <a:txBody>
                    <a:bodyPr/>
                    <a:lstStyle/>
                    <a:p>
                      <a:pPr algn="ctr"/>
                      <a:endParaRPr lang="en-US" sz="1600" baseline="0" dirty="0">
                        <a:latin typeface="Calibri" pitchFamily="34" charset="0"/>
                      </a:endParaRPr>
                    </a:p>
                  </a:txBody>
                  <a:tcPr/>
                </a:tc>
                <a:tc>
                  <a:txBody>
                    <a:bodyPr/>
                    <a:lstStyle/>
                    <a:p>
                      <a:pPr algn="ctr"/>
                      <a:r>
                        <a:rPr lang="en-US" sz="1600" baseline="0" dirty="0">
                          <a:latin typeface="Calibri" pitchFamily="34" charset="0"/>
                        </a:rPr>
                        <a:t>Item1</a:t>
                      </a:r>
                    </a:p>
                  </a:txBody>
                  <a:tcPr/>
                </a:tc>
                <a:tc>
                  <a:txBody>
                    <a:bodyPr/>
                    <a:lstStyle/>
                    <a:p>
                      <a:pPr algn="ctr"/>
                      <a:r>
                        <a:rPr lang="en-US" sz="1600" baseline="0" dirty="0">
                          <a:latin typeface="Calibri" pitchFamily="34" charset="0"/>
                        </a:rPr>
                        <a:t>Item2</a:t>
                      </a:r>
                    </a:p>
                  </a:txBody>
                  <a:tcPr/>
                </a:tc>
                <a:tc>
                  <a:txBody>
                    <a:bodyPr/>
                    <a:lstStyle/>
                    <a:p>
                      <a:pPr algn="ctr"/>
                      <a:r>
                        <a:rPr lang="en-US" sz="1600" baseline="0" dirty="0">
                          <a:latin typeface="Calibri" pitchFamily="34" charset="0"/>
                        </a:rPr>
                        <a:t>Item3</a:t>
                      </a:r>
                    </a:p>
                  </a:txBody>
                  <a:tcPr/>
                </a:tc>
                <a:tc>
                  <a:txBody>
                    <a:bodyPr/>
                    <a:lstStyle/>
                    <a:p>
                      <a:pPr algn="ctr"/>
                      <a:r>
                        <a:rPr lang="en-US" sz="1600" baseline="0" dirty="0">
                          <a:latin typeface="Calibri" pitchFamily="34" charset="0"/>
                        </a:rPr>
                        <a:t>Item4</a:t>
                      </a:r>
                    </a:p>
                  </a:txBody>
                  <a:tcPr/>
                </a:tc>
                <a:tc>
                  <a:txBody>
                    <a:bodyPr/>
                    <a:lstStyle/>
                    <a:p>
                      <a:pPr algn="ctr"/>
                      <a:r>
                        <a:rPr lang="en-US" sz="1600" baseline="0" dirty="0">
                          <a:latin typeface="Calibri" pitchFamily="34" charset="0"/>
                        </a:rPr>
                        <a:t>item5</a:t>
                      </a:r>
                    </a:p>
                  </a:txBody>
                  <a:tcPr/>
                </a:tc>
                <a:tc>
                  <a:txBody>
                    <a:bodyPr/>
                    <a:lstStyle/>
                    <a:p>
                      <a:pPr algn="ctr"/>
                      <a:r>
                        <a:rPr lang="en-US" sz="1600" baseline="0" dirty="0">
                          <a:latin typeface="Calibri" pitchFamily="34" charset="0"/>
                        </a:rPr>
                        <a:t>Item6</a:t>
                      </a:r>
                    </a:p>
                  </a:txBody>
                  <a:tcPr/>
                </a:tc>
                <a:tc>
                  <a:txBody>
                    <a:bodyPr/>
                    <a:lstStyle/>
                    <a:p>
                      <a:pPr algn="ctr"/>
                      <a:r>
                        <a:rPr lang="en-US" sz="1600" baseline="0" dirty="0">
                          <a:latin typeface="Calibri" pitchFamily="34" charset="0"/>
                        </a:rPr>
                        <a:t>Cosine</a:t>
                      </a:r>
                    </a:p>
                    <a:p>
                      <a:pPr algn="ctr"/>
                      <a:r>
                        <a:rPr lang="en-US" sz="1600" baseline="0" dirty="0">
                          <a:latin typeface="Calibri" pitchFamily="34" charset="0"/>
                        </a:rPr>
                        <a:t>(</a:t>
                      </a:r>
                      <a:r>
                        <a:rPr lang="en-US" sz="1600" baseline="0" dirty="0" err="1">
                          <a:latin typeface="Calibri" pitchFamily="34" charset="0"/>
                        </a:rPr>
                        <a:t>i</a:t>
                      </a:r>
                      <a:r>
                        <a:rPr lang="en-US" sz="1600" baseline="0" dirty="0">
                          <a:latin typeface="Calibri" pitchFamily="34" charset="0"/>
                        </a:rPr>
                        <a:t>, Alice)</a:t>
                      </a:r>
                    </a:p>
                  </a:txBody>
                  <a:tcPr/>
                </a:tc>
                <a:tc>
                  <a:txBody>
                    <a:bodyPr/>
                    <a:lstStyle/>
                    <a:p>
                      <a:pPr algn="ctr"/>
                      <a:r>
                        <a:rPr lang="en-US" sz="1600" baseline="0" dirty="0">
                          <a:latin typeface="Calibri" pitchFamily="34" charset="0"/>
                        </a:rPr>
                        <a:t>Pearson</a:t>
                      </a:r>
                    </a:p>
                    <a:p>
                      <a:pPr algn="ctr"/>
                      <a:r>
                        <a:rPr lang="en-US" sz="1600" baseline="0" dirty="0">
                          <a:latin typeface="Calibri" pitchFamily="34" charset="0"/>
                        </a:rPr>
                        <a:t>(</a:t>
                      </a:r>
                      <a:r>
                        <a:rPr lang="en-US" sz="1600" baseline="0" dirty="0" err="1">
                          <a:latin typeface="Calibri" pitchFamily="34" charset="0"/>
                        </a:rPr>
                        <a:t>i</a:t>
                      </a:r>
                      <a:r>
                        <a:rPr lang="en-US" sz="1600" baseline="0" dirty="0">
                          <a:latin typeface="Calibri" pitchFamily="34" charset="0"/>
                        </a:rPr>
                        <a:t>, Alice)</a:t>
                      </a:r>
                    </a:p>
                  </a:txBody>
                  <a:tcPr/>
                </a:tc>
                <a:extLst>
                  <a:ext uri="{0D108BD9-81ED-4DB2-BD59-A6C34878D82A}">
                    <a16:rowId xmlns:a16="http://schemas.microsoft.com/office/drawing/2014/main" val="10000"/>
                  </a:ext>
                </a:extLst>
              </a:tr>
              <a:tr h="370840">
                <a:tc>
                  <a:txBody>
                    <a:bodyPr/>
                    <a:lstStyle/>
                    <a:p>
                      <a:pPr algn="ctr"/>
                      <a:r>
                        <a:rPr lang="en-US" sz="1600" baseline="0" dirty="0">
                          <a:latin typeface="Calibri" pitchFamily="34" charset="0"/>
                        </a:rPr>
                        <a:t>User1</a:t>
                      </a:r>
                    </a:p>
                  </a:txBody>
                  <a:tcPr/>
                </a:tc>
                <a:tc>
                  <a:txBody>
                    <a:bodyPr/>
                    <a:lstStyle/>
                    <a:p>
                      <a:pPr algn="ctr"/>
                      <a:r>
                        <a:rPr lang="en-US" sz="1600" baseline="0" dirty="0">
                          <a:latin typeface="Calibri" pitchFamily="34" charset="0"/>
                        </a:rPr>
                        <a:t>7</a:t>
                      </a:r>
                    </a:p>
                  </a:txBody>
                  <a:tcPr/>
                </a:tc>
                <a:tc>
                  <a:txBody>
                    <a:bodyPr/>
                    <a:lstStyle/>
                    <a:p>
                      <a:pPr algn="ctr"/>
                      <a:r>
                        <a:rPr lang="en-US" sz="1600" baseline="0" dirty="0">
                          <a:latin typeface="Calibri" pitchFamily="34" charset="0"/>
                        </a:rPr>
                        <a:t>6</a:t>
                      </a:r>
                    </a:p>
                  </a:txBody>
                  <a:tcPr/>
                </a:tc>
                <a:tc>
                  <a:txBody>
                    <a:bodyPr/>
                    <a:lstStyle/>
                    <a:p>
                      <a:pPr algn="ctr"/>
                      <a:r>
                        <a:rPr lang="en-US" sz="1600" baseline="0" dirty="0">
                          <a:latin typeface="Calibri" pitchFamily="34" charset="0"/>
                        </a:rPr>
                        <a:t>7</a:t>
                      </a:r>
                    </a:p>
                  </a:txBody>
                  <a:tcPr/>
                </a:tc>
                <a:tc>
                  <a:txBody>
                    <a:bodyPr/>
                    <a:lstStyle/>
                    <a:p>
                      <a:pPr algn="ctr"/>
                      <a:r>
                        <a:rPr lang="en-US" sz="1600" baseline="0" dirty="0">
                          <a:latin typeface="Calibri" pitchFamily="34" charset="0"/>
                        </a:rPr>
                        <a:t>4</a:t>
                      </a:r>
                    </a:p>
                  </a:txBody>
                  <a:tcPr/>
                </a:tc>
                <a:tc>
                  <a:txBody>
                    <a:bodyPr/>
                    <a:lstStyle/>
                    <a:p>
                      <a:pPr marL="0" algn="ctr" defTabSz="914400" rtl="0" eaLnBrk="1" latinLnBrk="0" hangingPunct="1"/>
                      <a:r>
                        <a:rPr lang="en-US" sz="1600" kern="1200" baseline="0" dirty="0">
                          <a:solidFill>
                            <a:schemeClr val="dk1"/>
                          </a:solidFill>
                          <a:latin typeface="Calibri" pitchFamily="34" charset="0"/>
                          <a:ea typeface="+mn-ea"/>
                          <a:cs typeface="+mn-cs"/>
                        </a:rPr>
                        <a:t>5</a:t>
                      </a:r>
                    </a:p>
                  </a:txBody>
                  <a:tcPr>
                    <a:solidFill>
                      <a:schemeClr val="bg2">
                        <a:lumMod val="40000"/>
                        <a:lumOff val="60000"/>
                      </a:schemeClr>
                    </a:solidFill>
                  </a:tcPr>
                </a:tc>
                <a:tc>
                  <a:txBody>
                    <a:bodyPr/>
                    <a:lstStyle/>
                    <a:p>
                      <a:pPr marL="0" algn="ctr" defTabSz="914400" rtl="0" eaLnBrk="1" latinLnBrk="0" hangingPunct="1"/>
                      <a:r>
                        <a:rPr lang="en-US" sz="1600" kern="1200" baseline="0" dirty="0">
                          <a:solidFill>
                            <a:schemeClr val="dk1"/>
                          </a:solidFill>
                          <a:latin typeface="Calibri" pitchFamily="34" charset="0"/>
                          <a:ea typeface="+mn-ea"/>
                          <a:cs typeface="+mn-cs"/>
                        </a:rPr>
                        <a:t>4</a:t>
                      </a:r>
                    </a:p>
                  </a:txBody>
                  <a:tcPr>
                    <a:solidFill>
                      <a:schemeClr val="bg2">
                        <a:lumMod val="40000"/>
                        <a:lumOff val="60000"/>
                      </a:schemeClr>
                    </a:solidFill>
                  </a:tcPr>
                </a:tc>
                <a:tc>
                  <a:txBody>
                    <a:bodyPr/>
                    <a:lstStyle/>
                    <a:p>
                      <a:pPr marL="0" algn="ctr" defTabSz="914400" rtl="0" eaLnBrk="1" latinLnBrk="0" hangingPunct="1"/>
                      <a:r>
                        <a:rPr lang="en-US" sz="1600" kern="1200" baseline="0" dirty="0">
                          <a:solidFill>
                            <a:schemeClr val="dk1"/>
                          </a:solidFill>
                          <a:latin typeface="Calibri" pitchFamily="34" charset="0"/>
                          <a:ea typeface="+mn-ea"/>
                          <a:cs typeface="+mn-cs"/>
                        </a:rPr>
                        <a:t>0.956</a:t>
                      </a:r>
                    </a:p>
                  </a:txBody>
                  <a:tcPr>
                    <a:solidFill>
                      <a:schemeClr val="bg2">
                        <a:lumMod val="40000"/>
                        <a:lumOff val="60000"/>
                      </a:schemeClr>
                    </a:solidFill>
                  </a:tcPr>
                </a:tc>
                <a:tc>
                  <a:txBody>
                    <a:bodyPr/>
                    <a:lstStyle/>
                    <a:p>
                      <a:pPr marL="0" algn="ctr" defTabSz="914400" rtl="0" eaLnBrk="1" latinLnBrk="0" hangingPunct="1"/>
                      <a:r>
                        <a:rPr lang="en-US" sz="1600" kern="1200" baseline="0" dirty="0">
                          <a:solidFill>
                            <a:schemeClr val="dk1"/>
                          </a:solidFill>
                          <a:latin typeface="Calibri" pitchFamily="34" charset="0"/>
                          <a:ea typeface="+mn-ea"/>
                          <a:cs typeface="+mn-cs"/>
                        </a:rPr>
                        <a:t>0.894</a:t>
                      </a:r>
                    </a:p>
                  </a:txBody>
                  <a:tcPr>
                    <a:solidFill>
                      <a:schemeClr val="bg2">
                        <a:lumMod val="40000"/>
                        <a:lumOff val="60000"/>
                      </a:schemeClr>
                    </a:solidFill>
                  </a:tcPr>
                </a:tc>
                <a:extLst>
                  <a:ext uri="{0D108BD9-81ED-4DB2-BD59-A6C34878D82A}">
                    <a16:rowId xmlns:a16="http://schemas.microsoft.com/office/drawing/2014/main" val="10001"/>
                  </a:ext>
                </a:extLst>
              </a:tr>
              <a:tr h="370840">
                <a:tc>
                  <a:txBody>
                    <a:bodyPr/>
                    <a:lstStyle/>
                    <a:p>
                      <a:pPr algn="ctr"/>
                      <a:r>
                        <a:rPr lang="en-US" sz="1600" baseline="0" dirty="0">
                          <a:latin typeface="Calibri" pitchFamily="34" charset="0"/>
                        </a:rPr>
                        <a:t>User2</a:t>
                      </a:r>
                    </a:p>
                  </a:txBody>
                  <a:tcPr/>
                </a:tc>
                <a:tc>
                  <a:txBody>
                    <a:bodyPr/>
                    <a:lstStyle/>
                    <a:p>
                      <a:pPr algn="ctr"/>
                      <a:r>
                        <a:rPr lang="en-US" sz="1600" baseline="0" dirty="0">
                          <a:latin typeface="Calibri" pitchFamily="34" charset="0"/>
                        </a:rPr>
                        <a:t>6</a:t>
                      </a:r>
                    </a:p>
                  </a:txBody>
                  <a:tcPr/>
                </a:tc>
                <a:tc>
                  <a:txBody>
                    <a:bodyPr/>
                    <a:lstStyle/>
                    <a:p>
                      <a:pPr algn="ctr"/>
                      <a:r>
                        <a:rPr lang="en-US" sz="1600" baseline="0" dirty="0">
                          <a:latin typeface="Calibri" pitchFamily="34" charset="0"/>
                        </a:rPr>
                        <a:t>7</a:t>
                      </a:r>
                    </a:p>
                  </a:txBody>
                  <a:tcPr/>
                </a:tc>
                <a:tc>
                  <a:txBody>
                    <a:bodyPr/>
                    <a:lstStyle/>
                    <a:p>
                      <a:pPr algn="ctr"/>
                      <a:r>
                        <a:rPr lang="en-US" sz="1600" baseline="0" dirty="0">
                          <a:solidFill>
                            <a:srgbClr val="FF0000"/>
                          </a:solidFill>
                          <a:latin typeface="Calibri" pitchFamily="34" charset="0"/>
                        </a:rPr>
                        <a:t>?</a:t>
                      </a:r>
                    </a:p>
                  </a:txBody>
                  <a:tcPr/>
                </a:tc>
                <a:tc>
                  <a:txBody>
                    <a:bodyPr/>
                    <a:lstStyle/>
                    <a:p>
                      <a:pPr algn="ctr"/>
                      <a:r>
                        <a:rPr lang="en-US" sz="1600" baseline="0" dirty="0">
                          <a:latin typeface="Calibri" pitchFamily="34" charset="0"/>
                        </a:rPr>
                        <a:t>4</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4</a:t>
                      </a:r>
                    </a:p>
                  </a:txBody>
                  <a:tcPr/>
                </a:tc>
                <a:tc>
                  <a:txBody>
                    <a:bodyPr/>
                    <a:lstStyle/>
                    <a:p>
                      <a:pPr algn="ctr"/>
                      <a:r>
                        <a:rPr lang="en-US" sz="1600" baseline="0" dirty="0">
                          <a:latin typeface="Calibri" pitchFamily="34" charset="0"/>
                        </a:rPr>
                        <a:t>0.981</a:t>
                      </a:r>
                    </a:p>
                  </a:txBody>
                  <a:tcPr/>
                </a:tc>
                <a:tc>
                  <a:txBody>
                    <a:bodyPr/>
                    <a:lstStyle/>
                    <a:p>
                      <a:pPr algn="ctr"/>
                      <a:r>
                        <a:rPr lang="en-US" sz="1600" baseline="0" dirty="0">
                          <a:latin typeface="Calibri" pitchFamily="34" charset="0"/>
                        </a:rPr>
                        <a:t>0.939</a:t>
                      </a:r>
                    </a:p>
                  </a:txBody>
                  <a:tcPr/>
                </a:tc>
                <a:extLst>
                  <a:ext uri="{0D108BD9-81ED-4DB2-BD59-A6C34878D82A}">
                    <a16:rowId xmlns:a16="http://schemas.microsoft.com/office/drawing/2014/main" val="10002"/>
                  </a:ext>
                </a:extLst>
              </a:tr>
              <a:tr h="370840">
                <a:tc>
                  <a:txBody>
                    <a:bodyPr/>
                    <a:lstStyle/>
                    <a:p>
                      <a:pPr algn="ctr"/>
                      <a:r>
                        <a:rPr lang="en-US" sz="1600" baseline="0" dirty="0">
                          <a:latin typeface="Calibri" pitchFamily="34" charset="0"/>
                        </a:rPr>
                        <a:t>Alice</a:t>
                      </a:r>
                    </a:p>
                  </a:txBody>
                  <a:tcPr/>
                </a:tc>
                <a:tc>
                  <a:txBody>
                    <a:bodyPr/>
                    <a:lstStyle/>
                    <a:p>
                      <a:pPr algn="ctr"/>
                      <a:r>
                        <a:rPr lang="en-US" sz="1600" baseline="0" dirty="0">
                          <a:solidFill>
                            <a:srgbClr val="FF0000"/>
                          </a:solidFill>
                          <a:latin typeface="Calibri" pitchFamily="34" charset="0"/>
                        </a:rPr>
                        <a:t>?</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solidFill>
                            <a:srgbClr val="FF0000"/>
                          </a:solidFill>
                          <a:latin typeface="Calibri" pitchFamily="34" charset="0"/>
                        </a:rPr>
                        <a:t>?</a:t>
                      </a:r>
                    </a:p>
                  </a:txBody>
                  <a:tcPr/>
                </a:tc>
                <a:tc>
                  <a:txBody>
                    <a:bodyPr/>
                    <a:lstStyle/>
                    <a:p>
                      <a:pPr algn="ctr"/>
                      <a:r>
                        <a:rPr lang="en-US" sz="1600" baseline="0" dirty="0">
                          <a:solidFill>
                            <a:schemeClr val="tx1"/>
                          </a:solidFill>
                          <a:latin typeface="Calibri" pitchFamily="34" charset="0"/>
                        </a:rPr>
                        <a:t>1</a:t>
                      </a:r>
                    </a:p>
                  </a:txBody>
                  <a:tcPr/>
                </a:tc>
                <a:tc>
                  <a:txBody>
                    <a:bodyPr/>
                    <a:lstStyle/>
                    <a:p>
                      <a:pPr algn="ctr"/>
                      <a:r>
                        <a:rPr lang="en-US" sz="1600" baseline="0" dirty="0">
                          <a:solidFill>
                            <a:schemeClr val="tx1"/>
                          </a:solidFill>
                          <a:latin typeface="Calibri" pitchFamily="34" charset="0"/>
                        </a:rPr>
                        <a:t>1</a:t>
                      </a:r>
                    </a:p>
                  </a:txBody>
                  <a:tcPr/>
                </a:tc>
                <a:extLst>
                  <a:ext uri="{0D108BD9-81ED-4DB2-BD59-A6C34878D82A}">
                    <a16:rowId xmlns:a16="http://schemas.microsoft.com/office/drawing/2014/main" val="10003"/>
                  </a:ext>
                </a:extLst>
              </a:tr>
              <a:tr h="370840">
                <a:tc>
                  <a:txBody>
                    <a:bodyPr/>
                    <a:lstStyle/>
                    <a:p>
                      <a:pPr algn="ctr"/>
                      <a:r>
                        <a:rPr lang="en-US" sz="1600" baseline="0" dirty="0">
                          <a:latin typeface="Calibri" pitchFamily="34" charset="0"/>
                        </a:rPr>
                        <a:t>User4</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latin typeface="Calibri" pitchFamily="34" charset="0"/>
                        </a:rPr>
                        <a:t>2</a:t>
                      </a:r>
                    </a:p>
                  </a:txBody>
                  <a:tcPr/>
                </a:tc>
                <a:tc>
                  <a:txBody>
                    <a:bodyPr/>
                    <a:lstStyle/>
                    <a:p>
                      <a:pPr algn="ctr"/>
                      <a:r>
                        <a:rPr lang="en-US" sz="1600" baseline="0" dirty="0">
                          <a:latin typeface="Calibri" pitchFamily="34" charset="0"/>
                        </a:rPr>
                        <a:t>2</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4</a:t>
                      </a:r>
                    </a:p>
                  </a:txBody>
                  <a:tcPr/>
                </a:tc>
                <a:tc>
                  <a:txBody>
                    <a:bodyPr/>
                    <a:lstStyle/>
                    <a:p>
                      <a:pPr algn="ctr"/>
                      <a:r>
                        <a:rPr lang="en-US" sz="1600" baseline="0" dirty="0">
                          <a:latin typeface="Calibri" pitchFamily="34" charset="0"/>
                        </a:rPr>
                        <a:t>0.789</a:t>
                      </a:r>
                    </a:p>
                  </a:txBody>
                  <a:tcPr/>
                </a:tc>
                <a:tc>
                  <a:txBody>
                    <a:bodyPr/>
                    <a:lstStyle/>
                    <a:p>
                      <a:pPr algn="ctr"/>
                      <a:r>
                        <a:rPr lang="en-US" sz="1600" baseline="0" dirty="0">
                          <a:latin typeface="Calibri" pitchFamily="34" charset="0"/>
                        </a:rPr>
                        <a:t>-1.0</a:t>
                      </a:r>
                    </a:p>
                  </a:txBody>
                  <a:tcPr/>
                </a:tc>
                <a:extLst>
                  <a:ext uri="{0D108BD9-81ED-4DB2-BD59-A6C34878D82A}">
                    <a16:rowId xmlns:a16="http://schemas.microsoft.com/office/drawing/2014/main" val="10004"/>
                  </a:ext>
                </a:extLst>
              </a:tr>
              <a:tr h="370840">
                <a:tc>
                  <a:txBody>
                    <a:bodyPr/>
                    <a:lstStyle/>
                    <a:p>
                      <a:pPr algn="ctr"/>
                      <a:r>
                        <a:rPr lang="en-US" sz="1600" baseline="0" dirty="0">
                          <a:latin typeface="Calibri" pitchFamily="34" charset="0"/>
                        </a:rPr>
                        <a:t>User5</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solidFill>
                            <a:srgbClr val="FF0000"/>
                          </a:solidFill>
                          <a:latin typeface="Calibri" pitchFamily="34" charset="0"/>
                        </a:rPr>
                        <a:t>?</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latin typeface="Calibri" pitchFamily="34" charset="0"/>
                        </a:rPr>
                        <a:t>2</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0.645</a:t>
                      </a:r>
                    </a:p>
                  </a:txBody>
                  <a:tcPr/>
                </a:tc>
                <a:tc>
                  <a:txBody>
                    <a:bodyPr/>
                    <a:lstStyle/>
                    <a:p>
                      <a:pPr algn="ctr"/>
                      <a:r>
                        <a:rPr lang="en-US" sz="1600" baseline="0" dirty="0">
                          <a:latin typeface="Calibri" pitchFamily="34" charset="0"/>
                        </a:rPr>
                        <a:t>-0.817</a:t>
                      </a:r>
                    </a:p>
                  </a:txBody>
                  <a:tcPr/>
                </a:tc>
                <a:extLst>
                  <a:ext uri="{0D108BD9-81ED-4DB2-BD59-A6C34878D82A}">
                    <a16:rowId xmlns:a16="http://schemas.microsoft.com/office/drawing/2014/main" val="10005"/>
                  </a:ext>
                </a:extLst>
              </a:tr>
            </a:tbl>
          </a:graphicData>
        </a:graphic>
      </p:graphicFrame>
      <p:sp>
        <p:nvSpPr>
          <p:cNvPr id="4" name="橢圓 3"/>
          <p:cNvSpPr/>
          <p:nvPr/>
        </p:nvSpPr>
        <p:spPr bwMode="auto">
          <a:xfrm>
            <a:off x="1547664" y="4078089"/>
            <a:ext cx="504056" cy="36004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35678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Effect transition="in" filter="fade">
                                      <p:cBhvr>
                                        <p:cTn id="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Collaborative Filtering (CF)</a:t>
            </a:r>
          </a:p>
        </p:txBody>
      </p:sp>
      <p:sp>
        <p:nvSpPr>
          <p:cNvPr id="3" name="Inhaltsplatzhalter 2"/>
          <p:cNvSpPr>
            <a:spLocks noGrp="1"/>
          </p:cNvSpPr>
          <p:nvPr>
            <p:ph idx="1"/>
          </p:nvPr>
        </p:nvSpPr>
        <p:spPr/>
        <p:txBody>
          <a:bodyPr/>
          <a:lstStyle/>
          <a:p>
            <a:r>
              <a:rPr lang="en-US" dirty="0"/>
              <a:t>The most prominent approach to generate recommendations</a:t>
            </a:r>
          </a:p>
          <a:p>
            <a:pPr lvl="1"/>
            <a:r>
              <a:rPr lang="en-US" dirty="0"/>
              <a:t>used by large, commercial e-commerce sites</a:t>
            </a:r>
          </a:p>
          <a:p>
            <a:pPr lvl="1"/>
            <a:r>
              <a:rPr lang="en-US" dirty="0"/>
              <a:t>well-understood, various algorithms and variations exist</a:t>
            </a:r>
          </a:p>
          <a:p>
            <a:pPr lvl="1"/>
            <a:r>
              <a:rPr lang="en-US" dirty="0"/>
              <a:t>applicable in many domains (book, movies, DVDs, ..)</a:t>
            </a:r>
          </a:p>
          <a:p>
            <a:r>
              <a:rPr lang="en-US" dirty="0"/>
              <a:t>Approach</a:t>
            </a:r>
          </a:p>
          <a:p>
            <a:pPr lvl="1"/>
            <a:r>
              <a:rPr lang="en-US" dirty="0"/>
              <a:t>use the "wisdom of the crowd" to recommend items</a:t>
            </a:r>
          </a:p>
          <a:p>
            <a:r>
              <a:rPr lang="en-US" dirty="0"/>
              <a:t>Basic assumption and idea</a:t>
            </a:r>
          </a:p>
          <a:p>
            <a:pPr lvl="1"/>
            <a:r>
              <a:rPr lang="en-US" dirty="0"/>
              <a:t>Customers who had similar tastes in the past, will have similar tastes in the future</a:t>
            </a:r>
          </a:p>
          <a:p>
            <a:pPr lvl="1"/>
            <a:r>
              <a:rPr lang="en-US" altLang="zh-TW" dirty="0"/>
              <a:t>Users give ratings to catalog items (implicitly or explicitly)</a:t>
            </a:r>
          </a:p>
          <a:p>
            <a:pPr lvl="1"/>
            <a:endParaRPr lang="en-US" dirty="0"/>
          </a:p>
          <a:p>
            <a:pPr lvl="1"/>
            <a:endParaRPr lang="en-US" dirty="0"/>
          </a:p>
          <a:p>
            <a:pPr lvl="1"/>
            <a:endParaRPr lang="en-US" dirty="0"/>
          </a:p>
        </p:txBody>
      </p:sp>
      <p:pic>
        <p:nvPicPr>
          <p:cNvPr id="4" name="Picture 5" descr="C:\Users\Fatih\AppData\Local\Microsoft\Windows\Temporary Internet Files\Content.IE5\8I83PG5D\MC9002403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224" y="2996952"/>
            <a:ext cx="1512168" cy="1108518"/>
          </a:xfrm>
          <a:prstGeom prst="rect">
            <a:avLst/>
          </a:prstGeom>
          <a:noFill/>
          <a:extLst>
            <a:ext uri="{909E8E84-426E-40DD-AFC4-6F175D3DCCD1}">
              <a14:hiddenFill xmlns:a14="http://schemas.microsoft.com/office/drawing/2010/main">
                <a:solidFill>
                  <a:srgbClr val="FFFFFF"/>
                </a:solidFill>
              </a14:hiddenFill>
            </a:ext>
          </a:extLst>
        </p:spPr>
      </p:pic>
      <p:pic>
        <p:nvPicPr>
          <p:cNvPr id="2048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3356992"/>
            <a:ext cx="5400600"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2442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fade">
                                      <p:cBhvr>
                                        <p:cTn id="7" dur="500"/>
                                        <p:tgtEl>
                                          <p:spTgt spid="20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Improving the metrics  / prediction function</a:t>
            </a:r>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en-US" sz="2400" dirty="0"/>
                  <a:t>Value of number of co-rated items</a:t>
                </a:r>
              </a:p>
              <a:p>
                <a:pPr lvl="1"/>
                <a:r>
                  <a:rPr lang="en-US" sz="2400" dirty="0"/>
                  <a:t>The reliability of the similarity function is often affected by the number of common ratings </a:t>
                </a:r>
                <a14:m>
                  <m:oMath xmlns:m="http://schemas.openxmlformats.org/officeDocument/2006/math">
                    <m:r>
                      <a:rPr lang="en-US"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𝐼</m:t>
                        </m:r>
                      </m:e>
                      <m:sub>
                        <m:r>
                          <a:rPr lang="en-US" altLang="zh-TW" sz="2400" b="0" i="1" smtClean="0">
                            <a:latin typeface="Cambria Math" panose="02040503050406030204" pitchFamily="18" charset="0"/>
                          </a:rPr>
                          <m:t>𝑢</m:t>
                        </m:r>
                      </m:sub>
                    </m:sSub>
                    <m:r>
                      <a:rPr lang="en-US" altLang="zh-TW" sz="2400" b="0" i="1" smtClean="0">
                        <a:latin typeface="Cambria Math" panose="02040503050406030204" pitchFamily="18" charset="0"/>
                        <a:ea typeface="Cambria Math" panose="02040503050406030204" pitchFamily="18" charset="0"/>
                      </a:rPr>
                      <m:t>∩</m:t>
                    </m:r>
                    <m:sSub>
                      <m:sSubPr>
                        <m:ctrlPr>
                          <a:rPr lang="en-US" altLang="zh-TW" sz="2400" b="0" i="1" smtClean="0">
                            <a:latin typeface="Cambria Math" panose="02040503050406030204" pitchFamily="18" charset="0"/>
                            <a:ea typeface="Cambria Math" panose="02040503050406030204" pitchFamily="18" charset="0"/>
                          </a:rPr>
                        </m:ctrlPr>
                      </m:sSubPr>
                      <m:e>
                        <m:r>
                          <a:rPr lang="en-US" altLang="zh-TW" sz="2400" b="0" i="1" smtClean="0">
                            <a:latin typeface="Cambria Math" panose="02040503050406030204" pitchFamily="18" charset="0"/>
                            <a:ea typeface="Cambria Math" panose="02040503050406030204" pitchFamily="18" charset="0"/>
                          </a:rPr>
                          <m:t>𝐼</m:t>
                        </m:r>
                      </m:e>
                      <m:sub>
                        <m:r>
                          <a:rPr lang="en-US" altLang="zh-TW" sz="2400" b="0" i="1" smtClean="0">
                            <a:latin typeface="Cambria Math" panose="02040503050406030204" pitchFamily="18" charset="0"/>
                            <a:ea typeface="Cambria Math" panose="02040503050406030204" pitchFamily="18" charset="0"/>
                          </a:rPr>
                          <m:t>𝑣</m:t>
                        </m:r>
                      </m:sub>
                    </m:sSub>
                    <m:r>
                      <a:rPr lang="en-US" altLang="zh-TW" sz="2400" b="0" i="1" smtClean="0">
                        <a:latin typeface="Cambria Math" panose="02040503050406030204" pitchFamily="18" charset="0"/>
                        <a:ea typeface="Cambria Math" panose="02040503050406030204" pitchFamily="18" charset="0"/>
                      </a:rPr>
                      <m:t>|</m:t>
                    </m:r>
                  </m:oMath>
                </a14:m>
                <a:r>
                  <a:rPr lang="en-US" sz="2400" dirty="0"/>
                  <a:t> between users u and v.</a:t>
                </a:r>
              </a:p>
              <a:p>
                <a:pPr lvl="1"/>
                <a:r>
                  <a:rPr lang="en-US" sz="2400" dirty="0"/>
                  <a:t>significance weighting</a:t>
                </a:r>
              </a:p>
              <a:p>
                <a:pPr lvl="2"/>
                <a:r>
                  <a:rPr lang="en-US" sz="2000" dirty="0"/>
                  <a:t>reducing the weight when the number of co-rated items is low </a:t>
                </a:r>
              </a:p>
              <a:p>
                <a:pPr lvl="2"/>
                <a:r>
                  <a:rPr lang="en-US" sz="2000" dirty="0" err="1"/>
                  <a:t>discountSim</a:t>
                </a:r>
                <a:r>
                  <a:rPr lang="en-US" sz="2000" dirty="0"/>
                  <a:t>(</a:t>
                </a:r>
                <a:r>
                  <a:rPr lang="en-US" sz="2000" dirty="0" err="1"/>
                  <a:t>u,v</a:t>
                </a:r>
                <a:r>
                  <a:rPr lang="en-US" sz="2000" dirty="0"/>
                  <a:t>)=</a:t>
                </a:r>
                <a14:m>
                  <m:oMath xmlns:m="http://schemas.openxmlformats.org/officeDocument/2006/math">
                    <m:r>
                      <a:rPr lang="en-US" sz="2000" b="0" i="1" smtClean="0">
                        <a:latin typeface="Cambria Math" panose="02040503050406030204" pitchFamily="18" charset="0"/>
                      </a:rPr>
                      <m:t>𝑆𝑖𝑚</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𝑣</m:t>
                        </m:r>
                      </m:e>
                    </m:d>
                    <m:r>
                      <a:rPr lang="en-US" sz="2000" b="0" i="1" smtClean="0">
                        <a:latin typeface="Cambria Math" panose="02040503050406030204" pitchFamily="18" charset="0"/>
                      </a:rPr>
                      <m:t>∗</m:t>
                    </m:r>
                    <m:f>
                      <m:fPr>
                        <m:ctrlPr>
                          <a:rPr lang="en-US" altLang="zh-TW" sz="2000" b="0" i="1" smtClean="0">
                            <a:latin typeface="Cambria Math" panose="02040503050406030204" pitchFamily="18" charset="0"/>
                          </a:rPr>
                        </m:ctrlPr>
                      </m:fPr>
                      <m:num>
                        <m:r>
                          <m:rPr>
                            <m:sty m:val="p"/>
                          </m:rPr>
                          <a:rPr lang="en-US" altLang="zh-TW" sz="2000" b="0" i="0" smtClean="0">
                            <a:latin typeface="Cambria Math" panose="02040503050406030204" pitchFamily="18" charset="0"/>
                          </a:rPr>
                          <m:t>min</m:t>
                        </m:r>
                        <m:r>
                          <a:rPr lang="en-US" altLang="zh-TW" sz="2000" b="0" i="1" smtClean="0">
                            <a:latin typeface="Cambria Math" panose="02040503050406030204" pitchFamily="18" charset="0"/>
                          </a:rPr>
                          <m:t>⁡{</m:t>
                        </m:r>
                        <m:d>
                          <m:dPr>
                            <m:begChr m:val="|"/>
                            <m:endChr m:val="|"/>
                            <m:ctrlPr>
                              <a:rPr lang="en-US" altLang="zh-TW" sz="2000" b="0" i="1" smtClean="0">
                                <a:latin typeface="Cambria Math" panose="02040503050406030204" pitchFamily="18" charset="0"/>
                              </a:rPr>
                            </m:ctrlPr>
                          </m:dPr>
                          <m:e>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𝐼</m:t>
                                </m:r>
                              </m:e>
                              <m:sub>
                                <m:r>
                                  <a:rPr lang="en-US" altLang="zh-TW" sz="2000" b="0" i="1" smtClean="0">
                                    <a:latin typeface="Cambria Math" panose="02040503050406030204" pitchFamily="18" charset="0"/>
                                  </a:rPr>
                                  <m:t>𝑢</m:t>
                                </m:r>
                              </m:sub>
                            </m:sSub>
                            <m:r>
                              <a:rPr lang="en-US" altLang="zh-TW" sz="2000" b="0" i="1" smtClean="0">
                                <a:latin typeface="Cambria Math" panose="02040503050406030204" pitchFamily="18" charset="0"/>
                                <a:ea typeface="Cambria Math" panose="02040503050406030204" pitchFamily="18" charset="0"/>
                              </a:rPr>
                              <m:t>∩</m:t>
                            </m:r>
                            <m:sSub>
                              <m:sSubPr>
                                <m:ctrlPr>
                                  <a:rPr lang="en-US" altLang="zh-TW" sz="2000" b="0" i="1" smtClean="0">
                                    <a:latin typeface="Cambria Math" panose="02040503050406030204" pitchFamily="18" charset="0"/>
                                    <a:ea typeface="Cambria Math" panose="02040503050406030204" pitchFamily="18" charset="0"/>
                                  </a:rPr>
                                </m:ctrlPr>
                              </m:sSubPr>
                              <m:e>
                                <m:r>
                                  <a:rPr lang="en-US" altLang="zh-TW" sz="2000" b="0" i="1" smtClean="0">
                                    <a:latin typeface="Cambria Math" panose="02040503050406030204" pitchFamily="18" charset="0"/>
                                    <a:ea typeface="Cambria Math" panose="02040503050406030204" pitchFamily="18" charset="0"/>
                                  </a:rPr>
                                  <m:t>𝐼</m:t>
                                </m:r>
                              </m:e>
                              <m:sub>
                                <m:r>
                                  <a:rPr lang="en-US" altLang="zh-TW" sz="2000" b="0" i="1" smtClean="0">
                                    <a:latin typeface="Cambria Math" panose="02040503050406030204" pitchFamily="18" charset="0"/>
                                    <a:ea typeface="Cambria Math" panose="02040503050406030204" pitchFamily="18" charset="0"/>
                                  </a:rPr>
                                  <m:t>𝑣</m:t>
                                </m:r>
                              </m:sub>
                            </m:sSub>
                          </m:e>
                        </m:d>
                        <m:r>
                          <a:rPr lang="en-US" altLang="zh-TW" sz="2000" b="0" i="1" smtClean="0">
                            <a:latin typeface="Cambria Math" panose="02040503050406030204" pitchFamily="18" charset="0"/>
                            <a:ea typeface="Cambria Math" panose="02040503050406030204" pitchFamily="18" charset="0"/>
                          </a:rPr>
                          <m:t>,</m:t>
                        </m:r>
                        <m:r>
                          <a:rPr lang="zh-TW" altLang="en-US" sz="2000" b="0" i="1" smtClean="0">
                            <a:latin typeface="Cambria Math" panose="02040503050406030204" pitchFamily="18" charset="0"/>
                            <a:ea typeface="Cambria Math" panose="02040503050406030204" pitchFamily="18" charset="0"/>
                          </a:rPr>
                          <m:t>𝛽</m:t>
                        </m:r>
                        <m:r>
                          <a:rPr lang="en-US" altLang="zh-TW" sz="2000" b="0" i="1" smtClean="0">
                            <a:latin typeface="Cambria Math" panose="02040503050406030204" pitchFamily="18" charset="0"/>
                            <a:ea typeface="Cambria Math" panose="02040503050406030204" pitchFamily="18" charset="0"/>
                          </a:rPr>
                          <m:t>}</m:t>
                        </m:r>
                      </m:num>
                      <m:den>
                        <m:r>
                          <a:rPr lang="zh-TW" altLang="en-US" sz="2000" b="0" i="1" smtClean="0">
                            <a:latin typeface="Cambria Math" panose="02040503050406030204" pitchFamily="18" charset="0"/>
                          </a:rPr>
                          <m:t>𝛽</m:t>
                        </m:r>
                      </m:den>
                    </m:f>
                  </m:oMath>
                </a14:m>
                <a:endParaRPr lang="en-US" sz="2000"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a:blip r:embed="rId3"/>
                <a:stretch>
                  <a:fillRect l="-963" t="-1078" r="-1333"/>
                </a:stretch>
              </a:blipFill>
            </p:spPr>
            <p:txBody>
              <a:bodyPr/>
              <a:lstStyle/>
              <a:p>
                <a:r>
                  <a:rPr lang="zh-TW" altLang="en-US">
                    <a:noFill/>
                  </a:rPr>
                  <a:t> </a:t>
                </a:r>
              </a:p>
            </p:txBody>
          </p:sp>
        </mc:Fallback>
      </mc:AlternateContent>
      <p:cxnSp>
        <p:nvCxnSpPr>
          <p:cNvPr id="6" name="直線單箭頭接點 5"/>
          <p:cNvCxnSpPr/>
          <p:nvPr/>
        </p:nvCxnSpPr>
        <p:spPr bwMode="auto">
          <a:xfrm flipH="1">
            <a:off x="4644008" y="4581128"/>
            <a:ext cx="504056" cy="43204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 name="文字方塊 6"/>
          <p:cNvSpPr txBox="1"/>
          <p:nvPr/>
        </p:nvSpPr>
        <p:spPr>
          <a:xfrm>
            <a:off x="251520" y="5104621"/>
            <a:ext cx="7920880" cy="707886"/>
          </a:xfrm>
          <a:prstGeom prst="rect">
            <a:avLst/>
          </a:prstGeom>
          <a:noFill/>
          <a:ln w="12700">
            <a:solidFill>
              <a:srgbClr val="FF0000"/>
            </a:solidFill>
          </a:ln>
        </p:spPr>
        <p:txBody>
          <a:bodyPr wrap="square" rtlCol="0">
            <a:spAutoFit/>
          </a:bodyPr>
          <a:lstStyle/>
          <a:p>
            <a:r>
              <a:rPr lang="en-US" altLang="zh-TW" sz="2000" b="0" dirty="0"/>
              <a:t>Discount Sim when the number of common ratings between the two users is less than a particular threshold </a:t>
            </a:r>
            <a:r>
              <a:rPr lang="en-US" altLang="zh-TW" sz="2000" b="0" dirty="0">
                <a:latin typeface="Symbol" panose="05050102010706020507" pitchFamily="18" charset="2"/>
              </a:rPr>
              <a:t>b</a:t>
            </a:r>
            <a:endParaRPr lang="zh-TW" altLang="en-US" sz="2000" b="0" dirty="0">
              <a:latin typeface="Symbol" panose="05050102010706020507" pitchFamily="18" charset="2"/>
            </a:endParaRPr>
          </a:p>
        </p:txBody>
      </p:sp>
    </p:spTree>
    <p:extLst>
      <p:ext uri="{BB962C8B-B14F-4D97-AF65-F5344CB8AC3E}">
        <p14:creationId xmlns:p14="http://schemas.microsoft.com/office/powerpoint/2010/main" val="1297690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TW" dirty="0"/>
              <a:t>Example</a:t>
            </a:r>
            <a:endParaRPr lang="en-US"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428596" y="1500174"/>
                <a:ext cx="8229600" cy="4525963"/>
              </a:xfrm>
            </p:spPr>
            <p:txBody>
              <a:bodyPr/>
              <a:lstStyle/>
              <a:p>
                <a:pPr lvl="1">
                  <a:buNone/>
                </a:pPr>
                <a:r>
                  <a:rPr lang="en-US" altLang="zh-TW" dirty="0"/>
                  <a:t>discountSim(</a:t>
                </a:r>
                <a:r>
                  <a:rPr lang="en-US" altLang="zh-TW" dirty="0" err="1"/>
                  <a:t>u,v</a:t>
                </a:r>
                <a:r>
                  <a:rPr lang="en-US" altLang="zh-TW" dirty="0"/>
                  <a:t>)=</a:t>
                </a:r>
                <a14:m>
                  <m:oMath xmlns:m="http://schemas.openxmlformats.org/officeDocument/2006/math">
                    <m:r>
                      <a:rPr lang="en-US" altLang="zh-TW" i="1">
                        <a:latin typeface="Cambria Math" panose="02040503050406030204" pitchFamily="18" charset="0"/>
                      </a:rPr>
                      <m:t>𝑆𝑖𝑚</m:t>
                    </m:r>
                    <m:d>
                      <m:dPr>
                        <m:ctrlPr>
                          <a:rPr lang="en-US" altLang="zh-TW" i="1">
                            <a:latin typeface="Cambria Math" panose="02040503050406030204" pitchFamily="18" charset="0"/>
                          </a:rPr>
                        </m:ctrlPr>
                      </m:dPr>
                      <m:e>
                        <m:r>
                          <a:rPr lang="en-US" altLang="zh-TW" i="1">
                            <a:latin typeface="Cambria Math" panose="02040503050406030204" pitchFamily="18" charset="0"/>
                          </a:rPr>
                          <m:t>𝑢</m:t>
                        </m:r>
                        <m:r>
                          <a:rPr lang="en-US" altLang="zh-TW" i="1">
                            <a:latin typeface="Cambria Math" panose="02040503050406030204" pitchFamily="18" charset="0"/>
                          </a:rPr>
                          <m:t>,</m:t>
                        </m:r>
                        <m:r>
                          <a:rPr lang="en-US" altLang="zh-TW" i="1">
                            <a:latin typeface="Cambria Math" panose="02040503050406030204" pitchFamily="18" charset="0"/>
                          </a:rPr>
                          <m:t>𝑣</m:t>
                        </m:r>
                      </m:e>
                    </m:d>
                    <m:r>
                      <a:rPr lang="en-US" altLang="zh-TW" i="1">
                        <a:latin typeface="Cambria Math" panose="02040503050406030204" pitchFamily="18" charset="0"/>
                      </a:rPr>
                      <m:t>∗</m:t>
                    </m:r>
                    <m:f>
                      <m:fPr>
                        <m:ctrlPr>
                          <a:rPr lang="en-US" altLang="zh-TW" i="1">
                            <a:latin typeface="Cambria Math" panose="02040503050406030204" pitchFamily="18" charset="0"/>
                          </a:rPr>
                        </m:ctrlPr>
                      </m:fPr>
                      <m:num>
                        <m:r>
                          <m:rPr>
                            <m:sty m:val="p"/>
                          </m:rPr>
                          <a:rPr lang="en-US" altLang="zh-TW">
                            <a:latin typeface="Cambria Math" panose="02040503050406030204" pitchFamily="18" charset="0"/>
                          </a:rPr>
                          <m:t>min</m:t>
                        </m:r>
                        <m:r>
                          <a:rPr lang="en-US" altLang="zh-TW" i="1">
                            <a:latin typeface="Cambria Math" panose="02040503050406030204" pitchFamily="18" charset="0"/>
                          </a:rPr>
                          <m:t>⁡{</m:t>
                        </m:r>
                        <m:d>
                          <m:dPr>
                            <m:begChr m:val="|"/>
                            <m:endChr m:val="|"/>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𝐼</m:t>
                                </m:r>
                              </m:e>
                              <m:sub>
                                <m:r>
                                  <a:rPr lang="en-US" altLang="zh-TW" i="1">
                                    <a:latin typeface="Cambria Math" panose="02040503050406030204" pitchFamily="18" charset="0"/>
                                  </a:rPr>
                                  <m:t>𝑢</m:t>
                                </m:r>
                              </m:sub>
                            </m:sSub>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𝐼</m:t>
                                </m:r>
                              </m:e>
                              <m:sub>
                                <m:r>
                                  <a:rPr lang="en-US" altLang="zh-TW" i="1">
                                    <a:latin typeface="Cambria Math" panose="02040503050406030204" pitchFamily="18" charset="0"/>
                                    <a:ea typeface="Cambria Math" panose="02040503050406030204" pitchFamily="18" charset="0"/>
                                  </a:rPr>
                                  <m:t>𝑣</m:t>
                                </m:r>
                              </m:sub>
                            </m:sSub>
                          </m:e>
                        </m:d>
                        <m:r>
                          <a:rPr lang="en-US" altLang="zh-TW" i="1">
                            <a:latin typeface="Cambria Math" panose="02040503050406030204" pitchFamily="18" charset="0"/>
                            <a:ea typeface="Cambria Math" panose="02040503050406030204" pitchFamily="18" charset="0"/>
                          </a:rPr>
                          <m:t>,</m:t>
                        </m:r>
                        <m:r>
                          <a:rPr lang="zh-TW" altLang="en-US" i="1">
                            <a:latin typeface="Cambria Math" panose="02040503050406030204" pitchFamily="18" charset="0"/>
                            <a:ea typeface="Cambria Math" panose="02040503050406030204" pitchFamily="18" charset="0"/>
                          </a:rPr>
                          <m:t>𝛽</m:t>
                        </m:r>
                        <m:r>
                          <a:rPr lang="en-US" altLang="zh-TW" i="1">
                            <a:latin typeface="Cambria Math" panose="02040503050406030204" pitchFamily="18" charset="0"/>
                            <a:ea typeface="Cambria Math" panose="02040503050406030204" pitchFamily="18" charset="0"/>
                          </a:rPr>
                          <m:t>}</m:t>
                        </m:r>
                      </m:num>
                      <m:den>
                        <m:r>
                          <a:rPr lang="zh-TW" altLang="en-US" i="1">
                            <a:latin typeface="Cambria Math" panose="02040503050406030204" pitchFamily="18" charset="0"/>
                          </a:rPr>
                          <m:t>𝛽</m:t>
                        </m:r>
                      </m:den>
                    </m:f>
                  </m:oMath>
                </a14:m>
                <a:endParaRPr lang="en-US" altLang="zh-TW" dirty="0"/>
              </a:p>
              <a:p>
                <a:pPr lvl="1">
                  <a:buNone/>
                </a:pPr>
                <a:r>
                  <a:rPr lang="en-US" dirty="0"/>
                  <a:t>Assume </a:t>
                </a:r>
                <a:r>
                  <a:rPr lang="en-US" dirty="0">
                    <a:latin typeface="Symbol" panose="05050102010706020507" pitchFamily="18" charset="2"/>
                  </a:rPr>
                  <a:t>b</a:t>
                </a:r>
                <a:r>
                  <a:rPr lang="en-US" dirty="0"/>
                  <a:t>=5</a:t>
                </a:r>
              </a:p>
              <a:p>
                <a:pPr lvl="1">
                  <a:buNone/>
                </a:pPr>
                <a14:m>
                  <m:oMath xmlns:m="http://schemas.openxmlformats.org/officeDocument/2006/math">
                    <m:r>
                      <a:rPr lang="en-US" altLang="zh-TW" sz="2000" b="0" i="1" smtClean="0">
                        <a:latin typeface="Cambria Math" panose="02040503050406030204" pitchFamily="18" charset="0"/>
                      </a:rPr>
                      <m:t>0.939</m:t>
                    </m:r>
                    <m:r>
                      <a:rPr lang="en-US" altLang="zh-TW" sz="2000" i="1">
                        <a:latin typeface="Cambria Math" panose="02040503050406030204" pitchFamily="18" charset="0"/>
                      </a:rPr>
                      <m:t>∗</m:t>
                    </m:r>
                    <m:f>
                      <m:fPr>
                        <m:ctrlPr>
                          <a:rPr lang="en-US" altLang="zh-TW" sz="2000" i="1">
                            <a:latin typeface="Cambria Math" panose="02040503050406030204" pitchFamily="18" charset="0"/>
                          </a:rPr>
                        </m:ctrlPr>
                      </m:fPr>
                      <m:num>
                        <m:r>
                          <m:rPr>
                            <m:sty m:val="p"/>
                          </m:rPr>
                          <a:rPr lang="en-US" altLang="zh-TW" sz="2000">
                            <a:latin typeface="Cambria Math" panose="02040503050406030204" pitchFamily="18" charset="0"/>
                          </a:rPr>
                          <m:t>min</m:t>
                        </m:r>
                        <m:r>
                          <a:rPr lang="en-US" altLang="zh-TW" sz="2000" i="1">
                            <a:latin typeface="Cambria Math" panose="02040503050406030204" pitchFamily="18" charset="0"/>
                          </a:rPr>
                          <m:t>⁡{</m:t>
                        </m:r>
                        <m:r>
                          <a:rPr lang="en-US" altLang="zh-TW" sz="2000" b="0" i="1" smtClean="0">
                            <a:latin typeface="Cambria Math" panose="02040503050406030204" pitchFamily="18" charset="0"/>
                          </a:rPr>
                          <m:t>3</m:t>
                        </m:r>
                        <m:r>
                          <a:rPr lang="en-US" altLang="zh-TW" sz="2000" i="1">
                            <a:latin typeface="Cambria Math" panose="02040503050406030204" pitchFamily="18" charset="0"/>
                            <a:ea typeface="Cambria Math" panose="02040503050406030204" pitchFamily="18" charset="0"/>
                          </a:rPr>
                          <m:t>,</m:t>
                        </m:r>
                        <m:r>
                          <a:rPr lang="en-US" altLang="zh-TW" sz="2000" b="0" i="1" smtClean="0">
                            <a:latin typeface="Cambria Math" panose="02040503050406030204" pitchFamily="18" charset="0"/>
                            <a:ea typeface="Cambria Math" panose="02040503050406030204" pitchFamily="18" charset="0"/>
                          </a:rPr>
                          <m:t>5</m:t>
                        </m:r>
                        <m:r>
                          <a:rPr lang="en-US" altLang="zh-TW" sz="2000" i="1">
                            <a:latin typeface="Cambria Math" panose="02040503050406030204" pitchFamily="18" charset="0"/>
                            <a:ea typeface="Cambria Math" panose="02040503050406030204" pitchFamily="18" charset="0"/>
                          </a:rPr>
                          <m:t>}</m:t>
                        </m:r>
                      </m:num>
                      <m:den>
                        <m:r>
                          <a:rPr lang="en-US" altLang="zh-TW" sz="2000" b="0" i="1" smtClean="0">
                            <a:latin typeface="Cambria Math" panose="02040503050406030204" pitchFamily="18" charset="0"/>
                          </a:rPr>
                          <m:t>5</m:t>
                        </m:r>
                      </m:den>
                    </m:f>
                  </m:oMath>
                </a14:m>
                <a:r>
                  <a:rPr lang="en-US" sz="2000" dirty="0"/>
                  <a:t>=0.563</a:t>
                </a:r>
              </a:p>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a:buNone/>
                </a:pPr>
                <a:endParaRPr lang="en-US" b="1" dirty="0"/>
              </a:p>
              <a:p>
                <a:endParaRPr lang="en-US"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428596" y="1500174"/>
                <a:ext cx="8229600" cy="4525963"/>
              </a:xfrm>
              <a:blipFill>
                <a:blip r:embed="rId3"/>
                <a:stretch>
                  <a:fillRect/>
                </a:stretch>
              </a:blipFill>
            </p:spPr>
            <p:txBody>
              <a:bodyPr/>
              <a:lstStyle/>
              <a:p>
                <a:r>
                  <a:rPr lang="zh-TW" altLang="en-US">
                    <a:noFill/>
                  </a:rPr>
                  <a:t> </a:t>
                </a:r>
              </a:p>
            </p:txBody>
          </p:sp>
        </mc:Fallback>
      </mc:AlternateContent>
      <p:sp>
        <p:nvSpPr>
          <p:cNvPr id="2050" name="Rectangle 2"/>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3" name="Rectangle 5"/>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 name="圖片 9"/>
          <p:cNvPicPr>
            <a:picLocks noChangeAspect="1"/>
          </p:cNvPicPr>
          <p:nvPr/>
        </p:nvPicPr>
        <p:blipFill>
          <a:blip r:embed="rId4"/>
          <a:stretch>
            <a:fillRect/>
          </a:stretch>
        </p:blipFill>
        <p:spPr>
          <a:xfrm>
            <a:off x="428596" y="3532657"/>
            <a:ext cx="7888908" cy="2493480"/>
          </a:xfrm>
          <a:prstGeom prst="rect">
            <a:avLst/>
          </a:prstGeom>
        </p:spPr>
      </p:pic>
      <p:sp>
        <p:nvSpPr>
          <p:cNvPr id="4" name="橢圓 3"/>
          <p:cNvSpPr/>
          <p:nvPr/>
        </p:nvSpPr>
        <p:spPr bwMode="auto">
          <a:xfrm>
            <a:off x="7452320" y="4509120"/>
            <a:ext cx="864096" cy="36004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a:ln>
                <a:noFill/>
              </a:ln>
              <a:solidFill>
                <a:schemeClr val="tx1"/>
              </a:solidFill>
              <a:effectLst/>
              <a:latin typeface="Verdana" pitchFamily="34" charset="0"/>
            </a:endParaRPr>
          </a:p>
        </p:txBody>
      </p:sp>
      <p:cxnSp>
        <p:nvCxnSpPr>
          <p:cNvPr id="6" name="直線單箭頭接點 5"/>
          <p:cNvCxnSpPr>
            <a:stCxn id="4" idx="1"/>
          </p:cNvCxnSpPr>
          <p:nvPr/>
        </p:nvCxnSpPr>
        <p:spPr bwMode="auto">
          <a:xfrm flipH="1" flipV="1">
            <a:off x="3275856" y="2780928"/>
            <a:ext cx="4303008" cy="1780919"/>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2056840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Improving the metrics  / prediction function</a:t>
            </a:r>
          </a:p>
        </p:txBody>
      </p:sp>
      <p:sp>
        <p:nvSpPr>
          <p:cNvPr id="3" name="Inhaltsplatzhalter 2"/>
          <p:cNvSpPr>
            <a:spLocks noGrp="1"/>
          </p:cNvSpPr>
          <p:nvPr>
            <p:ph idx="1"/>
          </p:nvPr>
        </p:nvSpPr>
        <p:spPr/>
        <p:txBody>
          <a:bodyPr/>
          <a:lstStyle/>
          <a:p>
            <a:r>
              <a:rPr lang="en-US" sz="2400" dirty="0"/>
              <a:t>Case amplification</a:t>
            </a:r>
          </a:p>
          <a:p>
            <a:pPr lvl="1"/>
            <a:r>
              <a:rPr lang="en-US" sz="2400" dirty="0"/>
              <a:t>Intuition: Give more weight to "very similar" neighbors, i.e., where the similarity value is close to 1.</a:t>
            </a:r>
          </a:p>
          <a:p>
            <a:pPr lvl="1"/>
            <a:r>
              <a:rPr lang="en-US" sz="2400" dirty="0"/>
              <a:t>Sim(</a:t>
            </a:r>
            <a:r>
              <a:rPr lang="en-US" sz="2400" dirty="0" err="1"/>
              <a:t>u,v</a:t>
            </a:r>
            <a:r>
              <a:rPr lang="en-US" sz="2400" dirty="0"/>
              <a:t>)=Pearson(</a:t>
            </a:r>
            <a:r>
              <a:rPr lang="en-US" sz="2400" dirty="0" err="1"/>
              <a:t>u,v</a:t>
            </a:r>
            <a:r>
              <a:rPr lang="en-US" sz="2400" dirty="0"/>
              <a:t>)</a:t>
            </a:r>
            <a:r>
              <a:rPr lang="en-US" sz="2400" baseline="30000" dirty="0">
                <a:latin typeface="Symbol" panose="05050102010706020507" pitchFamily="18" charset="2"/>
              </a:rPr>
              <a:t>a</a:t>
            </a:r>
            <a:endParaRPr lang="en-US" sz="2400" baseline="-25000" dirty="0">
              <a:latin typeface="Symbol" panose="05050102010706020507" pitchFamily="18" charset="2"/>
            </a:endParaRPr>
          </a:p>
          <a:p>
            <a:pPr lvl="1"/>
            <a:r>
              <a:rPr lang="en-US" sz="2400" dirty="0"/>
              <a:t>By choosing </a:t>
            </a:r>
            <a:r>
              <a:rPr lang="en-US" sz="2400" dirty="0">
                <a:latin typeface="Symbol" panose="05050102010706020507" pitchFamily="18" charset="2"/>
              </a:rPr>
              <a:t>a</a:t>
            </a:r>
            <a:r>
              <a:rPr lang="en-US" sz="2400" dirty="0"/>
              <a:t> </a:t>
            </a:r>
            <a:r>
              <a:rPr lang="en-US" altLang="zh-TW" sz="2400" dirty="0"/>
              <a:t>&gt;1, it is possible to amplify the importance of the similarity</a:t>
            </a:r>
            <a:endParaRPr lang="en-US" sz="2400" dirty="0"/>
          </a:p>
        </p:txBody>
      </p:sp>
    </p:spTree>
    <p:extLst>
      <p:ext uri="{BB962C8B-B14F-4D97-AF65-F5344CB8AC3E}">
        <p14:creationId xmlns:p14="http://schemas.microsoft.com/office/powerpoint/2010/main" val="2500003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TW" dirty="0"/>
              <a:t>Example</a:t>
            </a:r>
            <a:endParaRPr lang="en-US"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428596" y="1500174"/>
                <a:ext cx="8229600" cy="4525963"/>
              </a:xfrm>
            </p:spPr>
            <p:txBody>
              <a:bodyPr/>
              <a:lstStyle/>
              <a:p>
                <a:pPr lvl="1">
                  <a:buNone/>
                </a:pPr>
                <a:r>
                  <a:rPr lang="en-US" altLang="zh-TW" dirty="0"/>
                  <a:t>Sim(</a:t>
                </a:r>
                <a:r>
                  <a:rPr lang="en-US" altLang="zh-TW" dirty="0" err="1"/>
                  <a:t>u,v</a:t>
                </a:r>
                <a:r>
                  <a:rPr lang="en-US" altLang="zh-TW" dirty="0"/>
                  <a:t>)=Pearson(</a:t>
                </a:r>
                <a:r>
                  <a:rPr lang="en-US" altLang="zh-TW" dirty="0" err="1"/>
                  <a:t>u,v</a:t>
                </a:r>
                <a:r>
                  <a:rPr lang="en-US" altLang="zh-TW" dirty="0"/>
                  <a:t>)</a:t>
                </a:r>
                <a:r>
                  <a:rPr lang="en-US" altLang="zh-TW" baseline="30000" dirty="0">
                    <a:latin typeface="Symbol" panose="05050102010706020507" pitchFamily="18" charset="2"/>
                  </a:rPr>
                  <a:t>a</a:t>
                </a:r>
                <a:endParaRPr lang="en-US" altLang="zh-TW" baseline="-25000" dirty="0">
                  <a:latin typeface="Symbol" panose="05050102010706020507" pitchFamily="18" charset="2"/>
                </a:endParaRPr>
              </a:p>
              <a:p>
                <a:pPr lvl="1">
                  <a:buNone/>
                </a:pPr>
                <a:r>
                  <a:rPr lang="en-US" dirty="0"/>
                  <a:t>Assume </a:t>
                </a:r>
                <a:r>
                  <a:rPr lang="en-US" dirty="0">
                    <a:latin typeface="Symbol" panose="05050102010706020507" pitchFamily="18" charset="2"/>
                  </a:rPr>
                  <a:t>a</a:t>
                </a:r>
                <a:r>
                  <a:rPr lang="en-US" dirty="0"/>
                  <a:t>=2</a:t>
                </a:r>
              </a:p>
              <a:p>
                <a:pPr lvl="1">
                  <a:buNone/>
                </a:pPr>
                <a14:m>
                  <m:oMath xmlns:m="http://schemas.openxmlformats.org/officeDocument/2006/math">
                    <m:r>
                      <a:rPr lang="en-US" altLang="zh-TW" sz="2000" b="0" i="1" smtClean="0">
                        <a:latin typeface="Cambria Math" panose="02040503050406030204" pitchFamily="18" charset="0"/>
                      </a:rPr>
                      <m:t>0.939</m:t>
                    </m:r>
                  </m:oMath>
                </a14:m>
                <a:r>
                  <a:rPr lang="en-US" sz="2000" baseline="30000" dirty="0"/>
                  <a:t>2</a:t>
                </a:r>
                <a:r>
                  <a:rPr lang="en-US" sz="2000" dirty="0"/>
                  <a:t>=0.7512=0.882</a:t>
                </a:r>
              </a:p>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a:buNone/>
                </a:pPr>
                <a:endParaRPr lang="en-US" b="1" dirty="0"/>
              </a:p>
              <a:p>
                <a:endParaRPr lang="en-US"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428596" y="1500174"/>
                <a:ext cx="8229600" cy="4525963"/>
              </a:xfrm>
              <a:blipFill>
                <a:blip r:embed="rId3"/>
                <a:stretch>
                  <a:fillRect t="-673"/>
                </a:stretch>
              </a:blipFill>
            </p:spPr>
            <p:txBody>
              <a:bodyPr/>
              <a:lstStyle/>
              <a:p>
                <a:r>
                  <a:rPr lang="zh-TW" altLang="en-US">
                    <a:noFill/>
                  </a:rPr>
                  <a:t> </a:t>
                </a:r>
              </a:p>
            </p:txBody>
          </p:sp>
        </mc:Fallback>
      </mc:AlternateContent>
      <p:sp>
        <p:nvSpPr>
          <p:cNvPr id="2050" name="Rectangle 2"/>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3" name="Rectangle 5"/>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 name="圖片 9"/>
          <p:cNvPicPr>
            <a:picLocks noChangeAspect="1"/>
          </p:cNvPicPr>
          <p:nvPr/>
        </p:nvPicPr>
        <p:blipFill>
          <a:blip r:embed="rId4"/>
          <a:stretch>
            <a:fillRect/>
          </a:stretch>
        </p:blipFill>
        <p:spPr>
          <a:xfrm>
            <a:off x="428596" y="3532657"/>
            <a:ext cx="7888908" cy="2493480"/>
          </a:xfrm>
          <a:prstGeom prst="rect">
            <a:avLst/>
          </a:prstGeom>
        </p:spPr>
      </p:pic>
      <p:sp>
        <p:nvSpPr>
          <p:cNvPr id="4" name="橢圓 3"/>
          <p:cNvSpPr/>
          <p:nvPr/>
        </p:nvSpPr>
        <p:spPr bwMode="auto">
          <a:xfrm>
            <a:off x="7452320" y="4509120"/>
            <a:ext cx="864096" cy="36004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a:ln>
                <a:noFill/>
              </a:ln>
              <a:solidFill>
                <a:schemeClr val="tx1"/>
              </a:solidFill>
              <a:effectLst/>
              <a:latin typeface="Verdana" pitchFamily="34" charset="0"/>
            </a:endParaRPr>
          </a:p>
        </p:txBody>
      </p:sp>
      <p:cxnSp>
        <p:nvCxnSpPr>
          <p:cNvPr id="6" name="直線單箭頭接點 5"/>
          <p:cNvCxnSpPr/>
          <p:nvPr/>
        </p:nvCxnSpPr>
        <p:spPr bwMode="auto">
          <a:xfrm flipH="1" flipV="1">
            <a:off x="2699792" y="2488541"/>
            <a:ext cx="5040560" cy="2088231"/>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9" name="橢圓 8"/>
          <p:cNvSpPr/>
          <p:nvPr/>
        </p:nvSpPr>
        <p:spPr bwMode="auto">
          <a:xfrm>
            <a:off x="7431071" y="4135969"/>
            <a:ext cx="864096" cy="36004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a:ln>
                <a:noFill/>
              </a:ln>
              <a:solidFill>
                <a:schemeClr val="tx1"/>
              </a:solidFill>
              <a:effectLst/>
              <a:latin typeface="Verdana" pitchFamily="34" charset="0"/>
            </a:endParaRPr>
          </a:p>
        </p:txBody>
      </p:sp>
      <p:cxnSp>
        <p:nvCxnSpPr>
          <p:cNvPr id="11" name="直線單箭頭接點 10"/>
          <p:cNvCxnSpPr/>
          <p:nvPr/>
        </p:nvCxnSpPr>
        <p:spPr bwMode="auto">
          <a:xfrm flipV="1">
            <a:off x="7863119" y="2539987"/>
            <a:ext cx="0" cy="1595982"/>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12" name="文字方塊 11"/>
          <p:cNvSpPr txBox="1"/>
          <p:nvPr/>
        </p:nvSpPr>
        <p:spPr>
          <a:xfrm>
            <a:off x="7236296" y="2122286"/>
            <a:ext cx="1728192" cy="338554"/>
          </a:xfrm>
          <a:prstGeom prst="rect">
            <a:avLst/>
          </a:prstGeom>
          <a:noFill/>
        </p:spPr>
        <p:txBody>
          <a:bodyPr wrap="square" rtlCol="0">
            <a:spAutoFit/>
          </a:bodyPr>
          <a:lstStyle/>
          <a:p>
            <a:r>
              <a:rPr lang="en-US" altLang="zh-TW" sz="1600" b="0" dirty="0"/>
              <a:t>0.894</a:t>
            </a:r>
            <a:r>
              <a:rPr lang="en-US" altLang="zh-TW" sz="1600" b="0" baseline="30000" dirty="0"/>
              <a:t>2</a:t>
            </a:r>
            <a:r>
              <a:rPr lang="en-US" altLang="zh-TW" sz="1600" b="0" dirty="0"/>
              <a:t>=0.799</a:t>
            </a:r>
            <a:endParaRPr lang="zh-TW" altLang="en-US" sz="1600" b="0" baseline="30000" dirty="0"/>
          </a:p>
        </p:txBody>
      </p:sp>
      <p:sp>
        <p:nvSpPr>
          <p:cNvPr id="13" name="文字方塊 12"/>
          <p:cNvSpPr txBox="1"/>
          <p:nvPr/>
        </p:nvSpPr>
        <p:spPr>
          <a:xfrm>
            <a:off x="122304" y="2757752"/>
            <a:ext cx="5426360" cy="646331"/>
          </a:xfrm>
          <a:prstGeom prst="rect">
            <a:avLst/>
          </a:prstGeom>
          <a:noFill/>
          <a:ln>
            <a:solidFill>
              <a:srgbClr val="FF0000"/>
            </a:solidFill>
          </a:ln>
        </p:spPr>
        <p:txBody>
          <a:bodyPr wrap="square" rtlCol="0">
            <a:spAutoFit/>
          </a:bodyPr>
          <a:lstStyle/>
          <a:p>
            <a:r>
              <a:rPr lang="en-US" altLang="zh-TW" b="0" dirty="0"/>
              <a:t>Before 0.939/(0.939+0.894)=0.512</a:t>
            </a:r>
          </a:p>
          <a:p>
            <a:r>
              <a:rPr lang="en-US" altLang="zh-TW" b="0" dirty="0"/>
              <a:t>After   0.882/(0.882+0.799)=0.525</a:t>
            </a:r>
            <a:endParaRPr lang="zh-TW" altLang="en-US" b="0" dirty="0"/>
          </a:p>
        </p:txBody>
      </p:sp>
      <mc:AlternateContent xmlns:mc="http://schemas.openxmlformats.org/markup-compatibility/2006" xmlns:a14="http://schemas.microsoft.com/office/drawing/2010/main">
        <mc:Choice Requires="a14">
          <p:sp>
            <p:nvSpPr>
              <p:cNvPr id="16" name="Inhaltsplatzhalter 2"/>
              <p:cNvSpPr txBox="1">
                <a:spLocks/>
              </p:cNvSpPr>
              <p:nvPr/>
            </p:nvSpPr>
            <p:spPr bwMode="auto">
              <a:xfrm>
                <a:off x="435920" y="1500174"/>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ts val="1200"/>
                  </a:spcBef>
                  <a:spcAft>
                    <a:spcPct val="0"/>
                  </a:spcAft>
                  <a:buFont typeface="Wingdings" pitchFamily="2" charset="2"/>
                  <a:buChar char="§"/>
                  <a:defRPr sz="2000" b="1">
                    <a:solidFill>
                      <a:srgbClr val="003366"/>
                    </a:solidFill>
                    <a:latin typeface="Calibri" pitchFamily="34" charset="0"/>
                    <a:ea typeface="+mn-ea"/>
                    <a:cs typeface="+mn-cs"/>
                  </a:defRPr>
                </a:lvl1pPr>
                <a:lvl2pPr marL="742950" indent="-285750" algn="l" rtl="0" eaLnBrk="0" fontAlgn="base" hangingPunct="0">
                  <a:spcBef>
                    <a:spcPct val="20000"/>
                  </a:spcBef>
                  <a:spcAft>
                    <a:spcPct val="0"/>
                  </a:spcAft>
                  <a:buChar char="–"/>
                  <a:defRPr>
                    <a:solidFill>
                      <a:srgbClr val="003366"/>
                    </a:solidFill>
                    <a:latin typeface="Calibri" pitchFamily="34" charset="0"/>
                  </a:defRPr>
                </a:lvl2pPr>
                <a:lvl3pPr marL="1143000" indent="-228600" algn="l" rtl="0" eaLnBrk="0" fontAlgn="base" hangingPunct="0">
                  <a:spcBef>
                    <a:spcPct val="20000"/>
                  </a:spcBef>
                  <a:spcAft>
                    <a:spcPct val="0"/>
                  </a:spcAft>
                  <a:buFont typeface="Wingdings" pitchFamily="2" charset="2"/>
                  <a:buChar char="§"/>
                  <a:defRPr sz="1700">
                    <a:solidFill>
                      <a:srgbClr val="003366"/>
                    </a:solidFill>
                    <a:latin typeface="Calibri" pitchFamily="34" charset="0"/>
                  </a:defRPr>
                </a:lvl3pPr>
                <a:lvl4pPr marL="1600200" indent="-228600" algn="l" rtl="0" eaLnBrk="0" fontAlgn="base" hangingPunct="0">
                  <a:spcBef>
                    <a:spcPct val="20000"/>
                  </a:spcBef>
                  <a:spcAft>
                    <a:spcPct val="0"/>
                  </a:spcAft>
                  <a:buChar char="–"/>
                  <a:defRPr sz="1700">
                    <a:solidFill>
                      <a:srgbClr val="003366"/>
                    </a:solidFill>
                    <a:latin typeface="Calibri" pitchFamily="34" charset="0"/>
                    <a:ea typeface="Times New Roman" pitchFamily="18" charset="0"/>
                    <a:cs typeface="Helvetica" pitchFamily="34" charset="0"/>
                  </a:defRPr>
                </a:lvl4pPr>
                <a:lvl5pPr marL="2057400" indent="-228600" algn="l" rtl="0" eaLnBrk="0" fontAlgn="base" hangingPunct="0">
                  <a:spcBef>
                    <a:spcPct val="20000"/>
                  </a:spcBef>
                  <a:spcAft>
                    <a:spcPct val="0"/>
                  </a:spcAft>
                  <a:buChar char="»"/>
                  <a:defRPr sz="1700">
                    <a:solidFill>
                      <a:srgbClr val="003366"/>
                    </a:solidFill>
                    <a:latin typeface="Calibri" pitchFamily="34" charset="0"/>
                    <a:ea typeface="Times New Roman" pitchFamily="18" charset="0"/>
                    <a:cs typeface="Helvetica" pitchFamily="34" charset="0"/>
                  </a:defRPr>
                </a:lvl5pPr>
                <a:lvl6pPr marL="25146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6pPr>
                <a:lvl7pPr marL="29718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7pPr>
                <a:lvl8pPr marL="34290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8pPr>
                <a:lvl9pPr marL="38862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9pPr>
              </a:lstStyle>
              <a:p>
                <a:pPr lvl="1">
                  <a:buFontTx/>
                  <a:buNone/>
                </a:pPr>
                <a:r>
                  <a:rPr lang="en-US" altLang="zh-TW" b="0" kern="0" dirty="0"/>
                  <a:t>Sim(</a:t>
                </a:r>
                <a:r>
                  <a:rPr lang="en-US" altLang="zh-TW" b="0" kern="0" dirty="0" err="1"/>
                  <a:t>u,v</a:t>
                </a:r>
                <a:r>
                  <a:rPr lang="en-US" altLang="zh-TW" b="0" kern="0" dirty="0"/>
                  <a:t>)=Pearson(</a:t>
                </a:r>
                <a:r>
                  <a:rPr lang="en-US" altLang="zh-TW" b="0" kern="0" dirty="0" err="1"/>
                  <a:t>u,v</a:t>
                </a:r>
                <a:r>
                  <a:rPr lang="en-US" altLang="zh-TW" b="0" kern="0" dirty="0"/>
                  <a:t>)</a:t>
                </a:r>
                <a:r>
                  <a:rPr lang="en-US" altLang="zh-TW" b="0" kern="0" baseline="30000" dirty="0">
                    <a:latin typeface="Symbol" panose="05050102010706020507" pitchFamily="18" charset="2"/>
                  </a:rPr>
                  <a:t>a</a:t>
                </a:r>
                <a:endParaRPr lang="en-US" altLang="zh-TW" b="0" kern="0" baseline="-25000" dirty="0">
                  <a:latin typeface="Symbol" panose="05050102010706020507" pitchFamily="18" charset="2"/>
                </a:endParaRPr>
              </a:p>
              <a:p>
                <a:pPr lvl="1">
                  <a:buFontTx/>
                  <a:buNone/>
                </a:pPr>
                <a:r>
                  <a:rPr lang="en-US" b="0" kern="0" dirty="0"/>
                  <a:t>Assume </a:t>
                </a:r>
                <a:r>
                  <a:rPr lang="en-US" b="0" kern="0" dirty="0">
                    <a:latin typeface="Symbol" panose="05050102010706020507" pitchFamily="18" charset="2"/>
                  </a:rPr>
                  <a:t>a</a:t>
                </a:r>
                <a:r>
                  <a:rPr lang="en-US" b="0" kern="0" dirty="0"/>
                  <a:t>=2</a:t>
                </a:r>
              </a:p>
              <a:p>
                <a:pPr lvl="1">
                  <a:buFontTx/>
                  <a:buNone/>
                </a:pPr>
                <a14:m>
                  <m:oMath xmlns:m="http://schemas.openxmlformats.org/officeDocument/2006/math">
                    <m:r>
                      <a:rPr lang="en-US" altLang="zh-TW" sz="2000" b="0" i="1" kern="0" smtClean="0">
                        <a:latin typeface="Cambria Math" panose="02040503050406030204" pitchFamily="18" charset="0"/>
                      </a:rPr>
                      <m:t>0.939</m:t>
                    </m:r>
                  </m:oMath>
                </a14:m>
                <a:r>
                  <a:rPr lang="en-US" sz="2000" b="0" kern="0" baseline="30000" dirty="0"/>
                  <a:t>2</a:t>
                </a:r>
                <a:r>
                  <a:rPr lang="en-US" sz="2000" b="0" kern="0" dirty="0"/>
                  <a:t>=0.7512=0.882</a:t>
                </a:r>
              </a:p>
              <a:p>
                <a:pPr lvl="1">
                  <a:buFontTx/>
                  <a:buNone/>
                </a:pPr>
                <a:endParaRPr lang="en-US" b="0" kern="0" dirty="0"/>
              </a:p>
              <a:p>
                <a:pPr lvl="1">
                  <a:buFontTx/>
                  <a:buNone/>
                </a:pPr>
                <a:endParaRPr lang="en-US" b="0" kern="0" dirty="0"/>
              </a:p>
              <a:p>
                <a:pPr lvl="1">
                  <a:buFontTx/>
                  <a:buNone/>
                </a:pPr>
                <a:endParaRPr lang="en-US" b="0" kern="0" dirty="0"/>
              </a:p>
              <a:p>
                <a:pPr lvl="1">
                  <a:buFontTx/>
                  <a:buNone/>
                </a:pPr>
                <a:endParaRPr lang="en-US" b="0" kern="0" dirty="0"/>
              </a:p>
              <a:p>
                <a:pPr lvl="1">
                  <a:buFontTx/>
                  <a:buNone/>
                </a:pPr>
                <a:endParaRPr lang="en-US" b="0" kern="0" dirty="0"/>
              </a:p>
              <a:p>
                <a:pPr lvl="1">
                  <a:buFontTx/>
                  <a:buNone/>
                </a:pPr>
                <a:endParaRPr lang="en-US" b="0" kern="0" dirty="0"/>
              </a:p>
              <a:p>
                <a:pPr lvl="1">
                  <a:buFontTx/>
                  <a:buNone/>
                </a:pPr>
                <a:endParaRPr lang="en-US" b="0" kern="0" dirty="0"/>
              </a:p>
              <a:p>
                <a:pPr lvl="1">
                  <a:buFontTx/>
                  <a:buNone/>
                </a:pPr>
                <a:endParaRPr lang="en-US" b="0" kern="0" dirty="0"/>
              </a:p>
              <a:p>
                <a:pPr lvl="1">
                  <a:buFontTx/>
                  <a:buNone/>
                </a:pPr>
                <a:endParaRPr lang="en-US" b="0" kern="0" dirty="0"/>
              </a:p>
              <a:p>
                <a:pPr>
                  <a:buFont typeface="Wingdings" pitchFamily="2" charset="2"/>
                  <a:buNone/>
                </a:pPr>
                <a:endParaRPr lang="en-US" kern="0" dirty="0"/>
              </a:p>
              <a:p>
                <a:endParaRPr lang="en-US" kern="0" dirty="0"/>
              </a:p>
            </p:txBody>
          </p:sp>
        </mc:Choice>
        <mc:Fallback xmlns="">
          <p:sp>
            <p:nvSpPr>
              <p:cNvPr id="16" name="Inhaltsplatzhalter 2"/>
              <p:cNvSpPr txBox="1">
                <a:spLocks noRot="1" noChangeAspect="1" noMove="1" noResize="1" noEditPoints="1" noAdjustHandles="1" noChangeArrowheads="1" noChangeShapeType="1" noTextEdit="1"/>
              </p:cNvSpPr>
              <p:nvPr/>
            </p:nvSpPr>
            <p:spPr bwMode="auto">
              <a:xfrm>
                <a:off x="435920" y="1500174"/>
                <a:ext cx="8229600" cy="4525963"/>
              </a:xfrm>
              <a:prstGeom prst="rect">
                <a:avLst/>
              </a:prstGeom>
              <a:blipFill>
                <a:blip r:embed="rId5"/>
                <a:stretch>
                  <a:fillRect t="-673"/>
                </a:stretch>
              </a:blipFill>
              <a:ln w="9525">
                <a:noFill/>
                <a:miter lim="800000"/>
                <a:headEnd/>
                <a:tailEnd/>
              </a:ln>
            </p:spPr>
            <p:txBody>
              <a:bodyPr/>
              <a:lstStyle/>
              <a:p>
                <a:r>
                  <a:rPr lang="zh-TW" altLang="en-US">
                    <a:noFill/>
                  </a:rPr>
                  <a:t> </a:t>
                </a:r>
              </a:p>
            </p:txBody>
          </p:sp>
        </mc:Fallback>
      </mc:AlternateContent>
      <p:cxnSp>
        <p:nvCxnSpPr>
          <p:cNvPr id="17" name="直線單箭頭接點 16"/>
          <p:cNvCxnSpPr/>
          <p:nvPr/>
        </p:nvCxnSpPr>
        <p:spPr bwMode="auto">
          <a:xfrm flipH="1" flipV="1">
            <a:off x="2707116" y="2488541"/>
            <a:ext cx="5040560" cy="2088231"/>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4136043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Long tail property</a:t>
            </a:r>
            <a:endParaRPr lang="zh-TW" altLang="en-US" dirty="0"/>
          </a:p>
        </p:txBody>
      </p:sp>
      <p:sp>
        <p:nvSpPr>
          <p:cNvPr id="3" name="內容版面配置區 2"/>
          <p:cNvSpPr>
            <a:spLocks noGrp="1"/>
          </p:cNvSpPr>
          <p:nvPr>
            <p:ph idx="1"/>
          </p:nvPr>
        </p:nvSpPr>
        <p:spPr>
          <a:xfrm>
            <a:off x="457200" y="1368406"/>
            <a:ext cx="7653536" cy="1584176"/>
          </a:xfrm>
        </p:spPr>
        <p:txBody>
          <a:bodyPr/>
          <a:lstStyle/>
          <a:p>
            <a:r>
              <a:rPr lang="en-US" altLang="zh-TW" dirty="0"/>
              <a:t>The distribution of ratings among items often satisfies a property in real-world settings : long-tail property</a:t>
            </a:r>
          </a:p>
          <a:p>
            <a:pPr lvl="1"/>
            <a:r>
              <a:rPr lang="en-US" altLang="zh-TW" dirty="0"/>
              <a:t>Only a small fraction of the items are rated frequently</a:t>
            </a:r>
          </a:p>
        </p:txBody>
      </p:sp>
      <p:pic>
        <p:nvPicPr>
          <p:cNvPr id="4" name="圖片 3"/>
          <p:cNvPicPr>
            <a:picLocks noChangeAspect="1"/>
          </p:cNvPicPr>
          <p:nvPr/>
        </p:nvPicPr>
        <p:blipFill>
          <a:blip r:embed="rId2"/>
          <a:stretch>
            <a:fillRect/>
          </a:stretch>
        </p:blipFill>
        <p:spPr>
          <a:xfrm>
            <a:off x="5390443" y="2930459"/>
            <a:ext cx="3748553" cy="2931199"/>
          </a:xfrm>
          <a:prstGeom prst="rect">
            <a:avLst/>
          </a:prstGeom>
        </p:spPr>
      </p:pic>
      <p:sp>
        <p:nvSpPr>
          <p:cNvPr id="6" name="文字方塊 5"/>
          <p:cNvSpPr txBox="1"/>
          <p:nvPr/>
        </p:nvSpPr>
        <p:spPr>
          <a:xfrm>
            <a:off x="0" y="2601720"/>
            <a:ext cx="5364008" cy="3588675"/>
          </a:xfrm>
          <a:prstGeom prst="rect">
            <a:avLst/>
          </a:prstGeom>
          <a:noFill/>
          <a:ln w="12700">
            <a:solidFill>
              <a:srgbClr val="FF0000"/>
            </a:solidFill>
          </a:ln>
        </p:spPr>
        <p:txBody>
          <a:bodyPr wrap="square" rtlCol="0">
            <a:spAutoFit/>
          </a:bodyPr>
          <a:lstStyle/>
          <a:p>
            <a:pPr marL="342900" lvl="0" indent="-342900" eaLnBrk="0" hangingPunct="0">
              <a:spcBef>
                <a:spcPts val="1200"/>
              </a:spcBef>
              <a:buFont typeface="Wingdings" pitchFamily="2" charset="2"/>
              <a:buChar char="§"/>
            </a:pPr>
            <a:r>
              <a:rPr lang="en-US" altLang="zh-TW" sz="2000" kern="0" dirty="0">
                <a:solidFill>
                  <a:srgbClr val="003366"/>
                </a:solidFill>
                <a:latin typeface="Calibri" pitchFamily="34" charset="0"/>
              </a:rPr>
              <a:t>This distribution has important implications for the recommendation process</a:t>
            </a:r>
          </a:p>
          <a:p>
            <a:pPr marL="742950" lvl="1" indent="-285750" eaLnBrk="0" hangingPunct="0">
              <a:spcBef>
                <a:spcPct val="20000"/>
              </a:spcBef>
              <a:buFontTx/>
              <a:buChar char="–"/>
            </a:pPr>
            <a:r>
              <a:rPr lang="en-US" altLang="zh-TW" b="0" kern="0" dirty="0">
                <a:solidFill>
                  <a:srgbClr val="003366"/>
                </a:solidFill>
                <a:latin typeface="Calibri" pitchFamily="34" charset="0"/>
              </a:rPr>
              <a:t>Because of the rarity of observed ratings in the long tail it is generally more difficult to provide robust rating predictions in the long tail</a:t>
            </a:r>
          </a:p>
          <a:p>
            <a:pPr marL="742950" lvl="1" indent="-285750" eaLnBrk="0" hangingPunct="0">
              <a:spcBef>
                <a:spcPct val="20000"/>
              </a:spcBef>
              <a:buFontTx/>
              <a:buChar char="–"/>
            </a:pPr>
            <a:r>
              <a:rPr lang="en-US" altLang="zh-TW" b="0" kern="0" dirty="0">
                <a:solidFill>
                  <a:srgbClr val="003366"/>
                </a:solidFill>
                <a:latin typeface="Calibri" pitchFamily="34" charset="0"/>
              </a:rPr>
              <a:t>The long tailed distribution implies that the items, which are frequently rated by users, are fewer in number. This fact has important implications for neighborhood based collaborative filtering algorithms because the neighborhoods are often defined on the basis of these frequently rated items. </a:t>
            </a:r>
          </a:p>
        </p:txBody>
      </p:sp>
    </p:spTree>
    <p:extLst>
      <p:ext uri="{BB962C8B-B14F-4D97-AF65-F5344CB8AC3E}">
        <p14:creationId xmlns:p14="http://schemas.microsoft.com/office/powerpoint/2010/main" val="20585845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Impact of the long tail </a:t>
            </a:r>
            <a:endParaRPr lang="zh-TW" altLang="en-US" dirty="0"/>
          </a:p>
        </p:txBody>
      </p:sp>
      <p:sp>
        <p:nvSpPr>
          <p:cNvPr id="3" name="內容版面配置區 2"/>
          <p:cNvSpPr>
            <a:spLocks noGrp="1"/>
          </p:cNvSpPr>
          <p:nvPr>
            <p:ph idx="1"/>
          </p:nvPr>
        </p:nvSpPr>
        <p:spPr>
          <a:xfrm>
            <a:off x="457200" y="1384176"/>
            <a:ext cx="8229600" cy="2620888"/>
          </a:xfrm>
        </p:spPr>
        <p:txBody>
          <a:bodyPr/>
          <a:lstStyle/>
          <a:p>
            <a:r>
              <a:rPr lang="en-US" altLang="zh-TW" b="0" dirty="0"/>
              <a:t>Some movies may be very popular and they may repeatedly occur as commonly rated items by different users. Such ratings can sometimes worsen the quality of the recommendations because they tend to be less discriminative across different users.</a:t>
            </a:r>
          </a:p>
          <a:p>
            <a:r>
              <a:rPr lang="en-US" altLang="zh-TW" b="0" dirty="0"/>
              <a:t>This notion is similar in principle to the deterioration in retrieval quality caused by popular and </a:t>
            </a:r>
            <a:r>
              <a:rPr lang="en-US" altLang="zh-TW" b="0" dirty="0" err="1"/>
              <a:t>noninformative</a:t>
            </a:r>
            <a:r>
              <a:rPr lang="en-US" altLang="zh-TW" b="0" dirty="0"/>
              <a:t> words (e.g., “a,” “an,” “the”) in document retrieval applications.</a:t>
            </a:r>
            <a:endParaRPr lang="zh-TW" altLang="en-US" dirty="0"/>
          </a:p>
        </p:txBody>
      </p:sp>
      <mc:AlternateContent xmlns:mc="http://schemas.openxmlformats.org/markup-compatibility/2006" xmlns:a14="http://schemas.microsoft.com/office/drawing/2010/main">
        <mc:Choice Requires="a14">
          <p:sp>
            <p:nvSpPr>
              <p:cNvPr id="5" name="矩形 4"/>
              <p:cNvSpPr/>
              <p:nvPr/>
            </p:nvSpPr>
            <p:spPr>
              <a:xfrm>
                <a:off x="433865" y="3951013"/>
                <a:ext cx="1676934" cy="652807"/>
              </a:xfrm>
              <a:prstGeom prst="rect">
                <a:avLst/>
              </a:prstGeom>
              <a:ln>
                <a:solidFill>
                  <a:srgbClr val="FF0000"/>
                </a:solid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1" i="1" smtClean="0">
                              <a:latin typeface="Cambria Math" panose="02040503050406030204" pitchFamily="18" charset="0"/>
                            </a:rPr>
                            <m:t>𝒘</m:t>
                          </m:r>
                        </m:e>
                        <m:sub>
                          <m:r>
                            <a:rPr lang="en-US" altLang="zh-TW" b="1" i="1" smtClean="0">
                              <a:latin typeface="Cambria Math" panose="02040503050406030204" pitchFamily="18" charset="0"/>
                            </a:rPr>
                            <m:t>𝒋</m:t>
                          </m:r>
                        </m:sub>
                      </m:sSub>
                      <m:r>
                        <a:rPr lang="en-US" altLang="zh-TW" b="1" i="1" smtClean="0">
                          <a:latin typeface="Cambria Math" panose="02040503050406030204" pitchFamily="18" charset="0"/>
                        </a:rPr>
                        <m:t>=</m:t>
                      </m:r>
                      <m:r>
                        <a:rPr lang="en-US" altLang="zh-TW" b="1" i="1" smtClean="0">
                          <a:latin typeface="Cambria Math" panose="02040503050406030204" pitchFamily="18" charset="0"/>
                        </a:rPr>
                        <m:t>𝒍𝒐𝒈</m:t>
                      </m:r>
                      <m:r>
                        <a:rPr lang="en-US" altLang="zh-TW" b="1" i="1" smtClean="0">
                          <a:latin typeface="Cambria Math" panose="02040503050406030204" pitchFamily="18" charset="0"/>
                        </a:rPr>
                        <m:t>(</m:t>
                      </m:r>
                      <m:f>
                        <m:fPr>
                          <m:ctrlPr>
                            <a:rPr lang="en-US" altLang="zh-TW" b="1" i="1" smtClean="0">
                              <a:latin typeface="Cambria Math" panose="02040503050406030204" pitchFamily="18" charset="0"/>
                            </a:rPr>
                          </m:ctrlPr>
                        </m:fPr>
                        <m:num>
                          <m:r>
                            <a:rPr lang="en-US" altLang="zh-TW" b="1" i="1" smtClean="0">
                              <a:latin typeface="Cambria Math" panose="02040503050406030204" pitchFamily="18" charset="0"/>
                            </a:rPr>
                            <m:t>𝒎</m:t>
                          </m:r>
                        </m:num>
                        <m:den>
                          <m:sSub>
                            <m:sSubPr>
                              <m:ctrlPr>
                                <a:rPr lang="en-US" altLang="zh-TW" b="1" i="1" smtClean="0">
                                  <a:latin typeface="Cambria Math" panose="02040503050406030204" pitchFamily="18" charset="0"/>
                                </a:rPr>
                              </m:ctrlPr>
                            </m:sSubPr>
                            <m:e>
                              <m:r>
                                <a:rPr lang="en-US" altLang="zh-TW" b="1" i="1" smtClean="0">
                                  <a:latin typeface="Cambria Math" panose="02040503050406030204" pitchFamily="18" charset="0"/>
                                </a:rPr>
                                <m:t>𝒎</m:t>
                              </m:r>
                            </m:e>
                            <m:sub>
                              <m:r>
                                <a:rPr lang="en-US" altLang="zh-TW" b="1" i="1" smtClean="0">
                                  <a:latin typeface="Cambria Math" panose="02040503050406030204" pitchFamily="18" charset="0"/>
                                </a:rPr>
                                <m:t>𝒋</m:t>
                              </m:r>
                            </m:sub>
                          </m:sSub>
                        </m:den>
                      </m:f>
                      <m:r>
                        <a:rPr lang="en-US" altLang="zh-TW" b="1" i="1" smtClean="0">
                          <a:latin typeface="Cambria Math" panose="02040503050406030204" pitchFamily="18" charset="0"/>
                        </a:rPr>
                        <m:t>)</m:t>
                      </m:r>
                    </m:oMath>
                  </m:oMathPara>
                </a14:m>
                <a:endParaRPr lang="zh-TW" altLang="en-US" dirty="0"/>
              </a:p>
            </p:txBody>
          </p:sp>
        </mc:Choice>
        <mc:Fallback xmlns="">
          <p:sp>
            <p:nvSpPr>
              <p:cNvPr id="5" name="矩形 4"/>
              <p:cNvSpPr>
                <a:spLocks noRot="1" noChangeAspect="1" noMove="1" noResize="1" noEditPoints="1" noAdjustHandles="1" noChangeArrowheads="1" noChangeShapeType="1" noTextEdit="1"/>
              </p:cNvSpPr>
              <p:nvPr/>
            </p:nvSpPr>
            <p:spPr>
              <a:xfrm>
                <a:off x="433865" y="3951013"/>
                <a:ext cx="1676934" cy="652807"/>
              </a:xfrm>
              <a:prstGeom prst="rect">
                <a:avLst/>
              </a:prstGeom>
              <a:blipFill>
                <a:blip r:embed="rId2"/>
                <a:stretch>
                  <a:fillRect/>
                </a:stretch>
              </a:blipFill>
              <a:ln>
                <a:solidFill>
                  <a:srgbClr val="FF0000"/>
                </a:solidFill>
              </a:ln>
            </p:spPr>
            <p:txBody>
              <a:bodyPr/>
              <a:lstStyle/>
              <a:p>
                <a:r>
                  <a:rPr lang="zh-TW" altLang="en-US">
                    <a:noFill/>
                  </a:rPr>
                  <a:t> </a:t>
                </a:r>
              </a:p>
            </p:txBody>
          </p:sp>
        </mc:Fallback>
      </mc:AlternateContent>
      <p:sp>
        <p:nvSpPr>
          <p:cNvPr id="6" name="文字方塊 5"/>
          <p:cNvSpPr txBox="1"/>
          <p:nvPr/>
        </p:nvSpPr>
        <p:spPr>
          <a:xfrm>
            <a:off x="5076056" y="4071087"/>
            <a:ext cx="2952328" cy="369332"/>
          </a:xfrm>
          <a:prstGeom prst="rect">
            <a:avLst/>
          </a:prstGeom>
          <a:noFill/>
          <a:ln w="12700">
            <a:solidFill>
              <a:srgbClr val="FF0000"/>
            </a:solidFill>
          </a:ln>
        </p:spPr>
        <p:txBody>
          <a:bodyPr wrap="square" rtlCol="0">
            <a:spAutoFit/>
          </a:bodyPr>
          <a:lstStyle/>
          <a:p>
            <a:r>
              <a:rPr lang="en-US" altLang="zh-TW" b="0" dirty="0"/>
              <a:t>Inverse User Frequency</a:t>
            </a:r>
            <a:endParaRPr lang="zh-TW" altLang="en-US" b="0" dirty="0"/>
          </a:p>
        </p:txBody>
      </p:sp>
      <p:cxnSp>
        <p:nvCxnSpPr>
          <p:cNvPr id="8" name="直線單箭頭接點 7"/>
          <p:cNvCxnSpPr/>
          <p:nvPr/>
        </p:nvCxnSpPr>
        <p:spPr bwMode="auto">
          <a:xfrm flipV="1">
            <a:off x="2009251" y="3917377"/>
            <a:ext cx="576064" cy="17537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 name="文字方塊 8"/>
          <p:cNvSpPr txBox="1"/>
          <p:nvPr/>
        </p:nvSpPr>
        <p:spPr>
          <a:xfrm>
            <a:off x="2642435" y="3768858"/>
            <a:ext cx="2232248" cy="369332"/>
          </a:xfrm>
          <a:prstGeom prst="rect">
            <a:avLst/>
          </a:prstGeom>
          <a:noFill/>
        </p:spPr>
        <p:txBody>
          <a:bodyPr wrap="square" rtlCol="0">
            <a:spAutoFit/>
          </a:bodyPr>
          <a:lstStyle/>
          <a:p>
            <a:r>
              <a:rPr lang="en-US" altLang="zh-TW" b="0" dirty="0"/>
              <a:t>Number of users</a:t>
            </a:r>
            <a:endParaRPr lang="zh-TW" altLang="en-US" b="0" dirty="0"/>
          </a:p>
        </p:txBody>
      </p:sp>
      <p:cxnSp>
        <p:nvCxnSpPr>
          <p:cNvPr id="11" name="直線單箭頭接點 10"/>
          <p:cNvCxnSpPr/>
          <p:nvPr/>
        </p:nvCxnSpPr>
        <p:spPr bwMode="auto">
          <a:xfrm>
            <a:off x="1913475" y="4468372"/>
            <a:ext cx="570293" cy="1647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3" name="文字方塊 12"/>
          <p:cNvSpPr txBox="1"/>
          <p:nvPr/>
        </p:nvSpPr>
        <p:spPr>
          <a:xfrm>
            <a:off x="2435005" y="4522520"/>
            <a:ext cx="4273990" cy="369332"/>
          </a:xfrm>
          <a:prstGeom prst="rect">
            <a:avLst/>
          </a:prstGeom>
          <a:noFill/>
        </p:spPr>
        <p:txBody>
          <a:bodyPr wrap="square" rtlCol="0">
            <a:spAutoFit/>
          </a:bodyPr>
          <a:lstStyle/>
          <a:p>
            <a:r>
              <a:rPr lang="en-US" altLang="zh-TW" b="0" dirty="0"/>
              <a:t>Number of rating ratings of item j</a:t>
            </a:r>
            <a:endParaRPr lang="zh-TW" altLang="en-US" b="0" dirty="0"/>
          </a:p>
        </p:txBody>
      </p:sp>
      <mc:AlternateContent xmlns:mc="http://schemas.openxmlformats.org/markup-compatibility/2006" xmlns:a14="http://schemas.microsoft.com/office/drawing/2010/main">
        <mc:Choice Requires="a14">
          <p:sp>
            <p:nvSpPr>
              <p:cNvPr id="15" name="Textfeld 3"/>
              <p:cNvSpPr txBox="1"/>
              <p:nvPr/>
            </p:nvSpPr>
            <p:spPr>
              <a:xfrm>
                <a:off x="457200" y="5155558"/>
                <a:ext cx="6634637" cy="9929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𝐩𝐞𝐚𝐫𝐬𝐨𝐧</m:t>
                      </m:r>
                      <m:d>
                        <m:dPr>
                          <m:ctrlPr>
                            <a:rPr lang="en-US" b="1" i="1" smtClean="0">
                              <a:latin typeface="Cambria Math" panose="02040503050406030204" pitchFamily="18" charset="0"/>
                            </a:rPr>
                          </m:ctrlPr>
                        </m:dPr>
                        <m:e>
                          <m:r>
                            <a:rPr lang="en-US" b="1" i="1" smtClean="0">
                              <a:latin typeface="Cambria Math" panose="02040503050406030204" pitchFamily="18" charset="0"/>
                            </a:rPr>
                            <m:t>𝒖</m:t>
                          </m:r>
                          <m:r>
                            <a:rPr lang="en-US" b="1" i="1" smtClean="0">
                              <a:latin typeface="Cambria Math"/>
                            </a:rPr>
                            <m:t>,</m:t>
                          </m:r>
                          <m:r>
                            <a:rPr lang="en-US" b="1" i="1" smtClean="0">
                              <a:latin typeface="Cambria Math" panose="02040503050406030204" pitchFamily="18" charset="0"/>
                            </a:rPr>
                            <m:t>𝒗</m:t>
                          </m:r>
                        </m:e>
                      </m:d>
                      <m:r>
                        <a:rPr lang="en-US" b="1" i="1" smtClean="0">
                          <a:latin typeface="Cambria Math"/>
                        </a:rPr>
                        <m:t>= </m:t>
                      </m:r>
                      <m:f>
                        <m:fPr>
                          <m:ctrlPr>
                            <a:rPr lang="en-US" b="1" i="1" smtClean="0">
                              <a:latin typeface="Cambria Math" panose="02040503050406030204" pitchFamily="18" charset="0"/>
                            </a:rPr>
                          </m:ctrlPr>
                        </m:fPr>
                        <m:num>
                          <m:nary>
                            <m:naryPr>
                              <m:chr m:val="∑"/>
                              <m:supHide m:val="on"/>
                              <m:ctrlPr>
                                <a:rPr lang="en-US" b="1" i="1" smtClean="0">
                                  <a:latin typeface="Cambria Math" panose="02040503050406030204" pitchFamily="18" charset="0"/>
                                </a:rPr>
                              </m:ctrlPr>
                            </m:naryPr>
                            <m:sub>
                              <m:r>
                                <a:rPr lang="en-US" b="1" i="1" smtClean="0">
                                  <a:latin typeface="Cambria Math" panose="02040503050406030204" pitchFamily="18" charset="0"/>
                                </a:rPr>
                                <m:t>𝒌</m:t>
                              </m:r>
                              <m:r>
                                <a:rPr lang="en-US" b="1" i="1" smtClean="0">
                                  <a:latin typeface="Cambria Math"/>
                                </a:rPr>
                                <m:t> ∈</m:t>
                              </m:r>
                              <m:sSub>
                                <m:sSubPr>
                                  <m:ctrlPr>
                                    <a:rPr lang="en-US" altLang="zh-TW" b="1" i="1" smtClean="0">
                                      <a:latin typeface="Cambria Math" panose="02040503050406030204" pitchFamily="18" charset="0"/>
                                      <a:ea typeface="Cambria Math"/>
                                    </a:rPr>
                                  </m:ctrlPr>
                                </m:sSubPr>
                                <m:e>
                                  <m:r>
                                    <a:rPr lang="en-US" altLang="zh-TW" b="1" i="1" smtClean="0">
                                      <a:latin typeface="Cambria Math" panose="02040503050406030204" pitchFamily="18" charset="0"/>
                                      <a:ea typeface="Cambria Math"/>
                                    </a:rPr>
                                    <m:t>𝑰</m:t>
                                  </m:r>
                                </m:e>
                                <m:sub>
                                  <m:r>
                                    <a:rPr lang="en-US" altLang="zh-TW" b="1" i="1" smtClean="0">
                                      <a:latin typeface="Cambria Math" panose="02040503050406030204" pitchFamily="18" charset="0"/>
                                      <a:ea typeface="Cambria Math"/>
                                    </a:rPr>
                                    <m:t>𝒖</m:t>
                                  </m:r>
                                </m:sub>
                              </m:sSub>
                              <m:r>
                                <a:rPr lang="en-US" altLang="zh-TW" b="1" i="1" smtClean="0">
                                  <a:latin typeface="Cambria Math" panose="02040503050406030204" pitchFamily="18" charset="0"/>
                                  <a:ea typeface="Cambria Math" panose="02040503050406030204" pitchFamily="18" charset="0"/>
                                </a:rPr>
                                <m:t>∩</m:t>
                              </m:r>
                              <m:sSub>
                                <m:sSubPr>
                                  <m:ctrlPr>
                                    <a:rPr lang="en-US" altLang="zh-TW" b="1" i="1" smtClean="0">
                                      <a:latin typeface="Cambria Math" panose="02040503050406030204" pitchFamily="18" charset="0"/>
                                      <a:ea typeface="Cambria Math" panose="02040503050406030204" pitchFamily="18" charset="0"/>
                                    </a:rPr>
                                  </m:ctrlPr>
                                </m:sSubPr>
                                <m:e>
                                  <m:r>
                                    <a:rPr lang="en-US" altLang="zh-TW" b="1" i="1" smtClean="0">
                                      <a:latin typeface="Cambria Math" panose="02040503050406030204" pitchFamily="18" charset="0"/>
                                      <a:ea typeface="Cambria Math" panose="02040503050406030204" pitchFamily="18" charset="0"/>
                                    </a:rPr>
                                    <m:t>𝑰</m:t>
                                  </m:r>
                                </m:e>
                                <m:sub>
                                  <m:r>
                                    <a:rPr lang="en-US" altLang="zh-TW" b="1" i="1" smtClean="0">
                                      <a:latin typeface="Cambria Math" panose="02040503050406030204" pitchFamily="18" charset="0"/>
                                      <a:ea typeface="Cambria Math" panose="02040503050406030204" pitchFamily="18" charset="0"/>
                                    </a:rPr>
                                    <m:t>𝒗</m:t>
                                  </m:r>
                                </m:sub>
                              </m:sSub>
                            </m:sub>
                            <m:sup/>
                            <m:e>
                              <m:sSub>
                                <m:sSubPr>
                                  <m:ctrlPr>
                                    <a:rPr lang="en-US" altLang="zh-TW" b="1" i="1" smtClean="0">
                                      <a:latin typeface="Cambria Math" panose="02040503050406030204" pitchFamily="18" charset="0"/>
                                      <a:ea typeface="Cambria Math" panose="02040503050406030204" pitchFamily="18" charset="0"/>
                                    </a:rPr>
                                  </m:ctrlPr>
                                </m:sSubPr>
                                <m:e>
                                  <m:r>
                                    <a:rPr lang="en-US" altLang="zh-TW" b="1" i="1" smtClean="0">
                                      <a:latin typeface="Cambria Math" panose="02040503050406030204" pitchFamily="18" charset="0"/>
                                      <a:ea typeface="Cambria Math" panose="02040503050406030204" pitchFamily="18" charset="0"/>
                                    </a:rPr>
                                    <m:t>𝒘</m:t>
                                  </m:r>
                                </m:e>
                                <m:sub>
                                  <m:r>
                                    <a:rPr lang="en-US" altLang="zh-TW" b="1" i="1" smtClean="0">
                                      <a:latin typeface="Cambria Math" panose="02040503050406030204" pitchFamily="18" charset="0"/>
                                      <a:ea typeface="Cambria Math" panose="02040503050406030204" pitchFamily="18" charset="0"/>
                                    </a:rPr>
                                    <m:t>𝒌</m:t>
                                  </m:r>
                                </m:sub>
                              </m:sSub>
                              <m:r>
                                <a:rPr lang="en-US" altLang="zh-TW" b="1" i="1" smtClean="0">
                                  <a:latin typeface="Cambria Math" panose="02040503050406030204" pitchFamily="18" charset="0"/>
                                  <a:ea typeface="Cambria Math" panose="02040503050406030204" pitchFamily="18" charset="0"/>
                                </a:rPr>
                                <m:t>∗</m:t>
                              </m:r>
                              <m:r>
                                <a:rPr lang="en-US" b="1" i="1" smtClean="0">
                                  <a:latin typeface="Cambria Math"/>
                                </a:rPr>
                                <m:t>(</m:t>
                              </m:r>
                              <m:sSub>
                                <m:sSubPr>
                                  <m:ctrlPr>
                                    <a:rPr lang="en-US" b="1" i="1" smtClean="0">
                                      <a:latin typeface="Cambria Math" panose="02040503050406030204" pitchFamily="18" charset="0"/>
                                    </a:rPr>
                                  </m:ctrlPr>
                                </m:sSubPr>
                                <m:e>
                                  <m:r>
                                    <a:rPr lang="en-US" b="1" i="1" smtClean="0">
                                      <a:latin typeface="Cambria Math"/>
                                    </a:rPr>
                                    <m:t>𝒓</m:t>
                                  </m:r>
                                </m:e>
                                <m:sub>
                                  <m:r>
                                    <a:rPr lang="en-US" b="1" i="1" smtClean="0">
                                      <a:latin typeface="Cambria Math" panose="02040503050406030204" pitchFamily="18" charset="0"/>
                                    </a:rPr>
                                    <m:t>𝒖</m:t>
                                  </m:r>
                                  <m:r>
                                    <a:rPr lang="en-US" b="1" i="1" smtClean="0">
                                      <a:latin typeface="Cambria Math"/>
                                    </a:rPr>
                                    <m:t>,</m:t>
                                  </m:r>
                                  <m:r>
                                    <a:rPr lang="en-US" b="1" i="1" smtClean="0">
                                      <a:latin typeface="Cambria Math" panose="02040503050406030204" pitchFamily="18" charset="0"/>
                                    </a:rPr>
                                    <m:t>𝒌</m:t>
                                  </m:r>
                                </m:sub>
                              </m:sSub>
                              <m:r>
                                <a:rPr lang="en-US" b="1" i="1" smtClean="0">
                                  <a:latin typeface="Cambria Math"/>
                                </a:rPr>
                                <m:t>−</m:t>
                              </m:r>
                              <m:sSub>
                                <m:sSubPr>
                                  <m:ctrlPr>
                                    <a:rPr lang="en-US" altLang="zh-TW" b="1" i="1" smtClean="0">
                                      <a:latin typeface="Cambria Math" panose="02040503050406030204" pitchFamily="18" charset="0"/>
                                    </a:rPr>
                                  </m:ctrlPr>
                                </m:sSubPr>
                                <m:e>
                                  <m:r>
                                    <a:rPr lang="zh-TW" altLang="en-US" b="1" i="1" smtClean="0">
                                      <a:latin typeface="Cambria Math" panose="02040503050406030204" pitchFamily="18" charset="0"/>
                                    </a:rPr>
                                    <m:t>𝝁</m:t>
                                  </m:r>
                                </m:e>
                                <m:sub>
                                  <m:r>
                                    <a:rPr lang="en-US" altLang="zh-TW" b="1" i="1" smtClean="0">
                                      <a:latin typeface="Cambria Math" panose="02040503050406030204" pitchFamily="18" charset="0"/>
                                    </a:rPr>
                                    <m:t>𝒖</m:t>
                                  </m:r>
                                </m:sub>
                              </m:sSub>
                              <m:r>
                                <a:rPr lang="en-US" b="1" i="1" smtClean="0">
                                  <a:latin typeface="Cambria Math"/>
                                </a:rPr>
                                <m:t>)</m:t>
                              </m:r>
                              <m:r>
                                <a:rPr lang="en-US" i="1">
                                  <a:latin typeface="Cambria Math"/>
                                </a:rPr>
                                <m:t>(</m:t>
                              </m:r>
                              <m:sSub>
                                <m:sSubPr>
                                  <m:ctrlPr>
                                    <a:rPr lang="en-US" i="1">
                                      <a:latin typeface="Cambria Math" panose="02040503050406030204" pitchFamily="18" charset="0"/>
                                    </a:rPr>
                                  </m:ctrlPr>
                                </m:sSubPr>
                                <m:e>
                                  <m:r>
                                    <a:rPr lang="en-US" i="1">
                                      <a:latin typeface="Cambria Math"/>
                                    </a:rPr>
                                    <m:t>𝒓</m:t>
                                  </m:r>
                                </m:e>
                                <m:sub>
                                  <m:r>
                                    <a:rPr lang="en-US" b="1" i="1" smtClean="0">
                                      <a:latin typeface="Cambria Math" panose="02040503050406030204" pitchFamily="18" charset="0"/>
                                    </a:rPr>
                                    <m:t>𝒗</m:t>
                                  </m:r>
                                  <m:r>
                                    <a:rPr lang="en-US" i="1">
                                      <a:latin typeface="Cambria Math"/>
                                    </a:rPr>
                                    <m:t>,</m:t>
                                  </m:r>
                                  <m:r>
                                    <a:rPr lang="en-US" b="1" i="1" smtClean="0">
                                      <a:latin typeface="Cambria Math" panose="02040503050406030204" pitchFamily="18" charset="0"/>
                                    </a:rPr>
                                    <m:t>𝒌</m:t>
                                  </m:r>
                                </m:sub>
                              </m:sSub>
                              <m:r>
                                <a:rPr lang="en-US" i="1">
                                  <a:latin typeface="Cambria Math"/>
                                </a:rPr>
                                <m:t>−</m:t>
                              </m:r>
                              <m:sSub>
                                <m:sSubPr>
                                  <m:ctrlPr>
                                    <a:rPr lang="en-US" altLang="zh-TW" i="1" smtClean="0">
                                      <a:latin typeface="Cambria Math" panose="02040503050406030204" pitchFamily="18" charset="0"/>
                                    </a:rPr>
                                  </m:ctrlPr>
                                </m:sSubPr>
                                <m:e>
                                  <m:r>
                                    <a:rPr lang="zh-TW" altLang="en-US" i="1" smtClean="0">
                                      <a:latin typeface="Cambria Math" panose="02040503050406030204" pitchFamily="18" charset="0"/>
                                    </a:rPr>
                                    <m:t>𝝁</m:t>
                                  </m:r>
                                </m:e>
                                <m:sub>
                                  <m:r>
                                    <a:rPr lang="en-US" altLang="zh-TW" b="1" i="1" smtClean="0">
                                      <a:latin typeface="Cambria Math" panose="02040503050406030204" pitchFamily="18" charset="0"/>
                                    </a:rPr>
                                    <m:t>𝒗</m:t>
                                  </m:r>
                                </m:sub>
                              </m:sSub>
                              <m:r>
                                <a:rPr lang="en-US" i="1">
                                  <a:latin typeface="Cambria Math"/>
                                </a:rPr>
                                <m:t>)</m:t>
                              </m:r>
                            </m:e>
                          </m:nary>
                        </m:num>
                        <m:den>
                          <m:rad>
                            <m:radPr>
                              <m:degHide m:val="on"/>
                              <m:ctrlPr>
                                <a:rPr lang="en-US" b="1" i="1" smtClean="0">
                                  <a:latin typeface="Cambria Math" panose="02040503050406030204" pitchFamily="18" charset="0"/>
                                </a:rPr>
                              </m:ctrlPr>
                            </m:radPr>
                            <m:deg/>
                            <m:e>
                              <m:nary>
                                <m:naryPr>
                                  <m:chr m:val="∑"/>
                                  <m:supHide m:val="on"/>
                                  <m:ctrlPr>
                                    <a:rPr lang="en-US" i="1">
                                      <a:latin typeface="Cambria Math" panose="02040503050406030204" pitchFamily="18" charset="0"/>
                                    </a:rPr>
                                  </m:ctrlPr>
                                </m:naryPr>
                                <m:sub>
                                  <m:r>
                                    <a:rPr lang="en-US" b="1" i="1" smtClean="0">
                                      <a:latin typeface="Cambria Math" panose="02040503050406030204" pitchFamily="18" charset="0"/>
                                    </a:rPr>
                                    <m:t>𝒌</m:t>
                                  </m:r>
                                  <m:r>
                                    <a:rPr lang="en-US" i="1">
                                      <a:latin typeface="Cambria Math"/>
                                    </a:rPr>
                                    <m:t> ∈</m:t>
                                  </m:r>
                                  <m:sSub>
                                    <m:sSubPr>
                                      <m:ctrlPr>
                                        <a:rPr lang="en-US" altLang="zh-TW" i="1">
                                          <a:latin typeface="Cambria Math" panose="02040503050406030204" pitchFamily="18" charset="0"/>
                                          <a:ea typeface="Cambria Math"/>
                                        </a:rPr>
                                      </m:ctrlPr>
                                    </m:sSubPr>
                                    <m:e>
                                      <m:r>
                                        <a:rPr lang="en-US" altLang="zh-TW" i="1">
                                          <a:latin typeface="Cambria Math" panose="02040503050406030204" pitchFamily="18" charset="0"/>
                                          <a:ea typeface="Cambria Math"/>
                                        </a:rPr>
                                        <m:t>𝑰</m:t>
                                      </m:r>
                                    </m:e>
                                    <m:sub>
                                      <m:r>
                                        <a:rPr lang="en-US" altLang="zh-TW" i="1">
                                          <a:latin typeface="Cambria Math" panose="02040503050406030204" pitchFamily="18" charset="0"/>
                                          <a:ea typeface="Cambria Math"/>
                                        </a:rPr>
                                        <m:t>𝒖</m:t>
                                      </m:r>
                                    </m:sub>
                                  </m:sSub>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𝑰</m:t>
                                      </m:r>
                                    </m:e>
                                    <m:sub>
                                      <m:r>
                                        <a:rPr lang="en-US" altLang="zh-TW" i="1">
                                          <a:latin typeface="Cambria Math" panose="02040503050406030204" pitchFamily="18" charset="0"/>
                                          <a:ea typeface="Cambria Math" panose="02040503050406030204" pitchFamily="18" charset="0"/>
                                        </a:rPr>
                                        <m:t>𝒗</m:t>
                                      </m:r>
                                    </m:sub>
                                  </m:sSub>
                                </m:sub>
                                <m:sup/>
                                <m:e>
                                  <m:sSup>
                                    <m:sSupPr>
                                      <m:ctrlPr>
                                        <a:rPr lang="en-US" b="1" i="1" smtClean="0">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𝒓</m:t>
                                              </m:r>
                                            </m:e>
                                            <m:sub>
                                              <m:r>
                                                <a:rPr lang="en-US" b="1" i="1" smtClean="0">
                                                  <a:latin typeface="Cambria Math" panose="02040503050406030204" pitchFamily="18" charset="0"/>
                                                </a:rPr>
                                                <m:t>𝒖</m:t>
                                              </m:r>
                                              <m:r>
                                                <a:rPr lang="en-US" i="1">
                                                  <a:latin typeface="Cambria Math"/>
                                                </a:rPr>
                                                <m:t>,</m:t>
                                              </m:r>
                                              <m:r>
                                                <a:rPr lang="en-US" b="1" i="1" smtClean="0">
                                                  <a:latin typeface="Cambria Math" panose="02040503050406030204" pitchFamily="18" charset="0"/>
                                                </a:rPr>
                                                <m:t>𝒌</m:t>
                                              </m:r>
                                            </m:sub>
                                          </m:sSub>
                                          <m:r>
                                            <a:rPr lang="en-US" i="1">
                                              <a:latin typeface="Cambria Math"/>
                                            </a:rPr>
                                            <m:t>−</m:t>
                                          </m:r>
                                          <m:sSub>
                                            <m:sSubPr>
                                              <m:ctrlPr>
                                                <a:rPr lang="en-US" altLang="zh-TW" i="1">
                                                  <a:latin typeface="Cambria Math" panose="02040503050406030204" pitchFamily="18" charset="0"/>
                                                </a:rPr>
                                              </m:ctrlPr>
                                            </m:sSubPr>
                                            <m:e>
                                              <m:r>
                                                <a:rPr lang="zh-TW" altLang="en-US" i="1">
                                                  <a:latin typeface="Cambria Math" panose="02040503050406030204" pitchFamily="18" charset="0"/>
                                                </a:rPr>
                                                <m:t>𝝁</m:t>
                                              </m:r>
                                            </m:e>
                                            <m:sub>
                                              <m:r>
                                                <a:rPr lang="en-US" altLang="zh-TW" i="1">
                                                  <a:latin typeface="Cambria Math" panose="02040503050406030204" pitchFamily="18" charset="0"/>
                                                </a:rPr>
                                                <m:t>𝒖</m:t>
                                              </m:r>
                                            </m:sub>
                                          </m:sSub>
                                        </m:e>
                                      </m:d>
                                    </m:e>
                                    <m:sup>
                                      <m:r>
                                        <a:rPr lang="en-US" b="1" i="1" smtClean="0">
                                          <a:latin typeface="Cambria Math"/>
                                        </a:rPr>
                                        <m:t>𝟐</m:t>
                                      </m:r>
                                    </m:sup>
                                  </m:sSup>
                                </m:e>
                              </m:nary>
                            </m:e>
                          </m:rad>
                          <m:rad>
                            <m:radPr>
                              <m:degHide m:val="on"/>
                              <m:ctrlPr>
                                <a:rPr lang="en-US" i="1">
                                  <a:latin typeface="Cambria Math" panose="02040503050406030204" pitchFamily="18" charset="0"/>
                                </a:rPr>
                              </m:ctrlPr>
                            </m:radPr>
                            <m:deg/>
                            <m:e>
                              <m:nary>
                                <m:naryPr>
                                  <m:chr m:val="∑"/>
                                  <m:supHide m:val="on"/>
                                  <m:ctrlPr>
                                    <a:rPr lang="en-US" i="1">
                                      <a:latin typeface="Cambria Math" panose="02040503050406030204" pitchFamily="18" charset="0"/>
                                    </a:rPr>
                                  </m:ctrlPr>
                                </m:naryPr>
                                <m:sub>
                                  <m:r>
                                    <a:rPr lang="en-US" b="1" i="1" smtClean="0">
                                      <a:latin typeface="Cambria Math" panose="02040503050406030204" pitchFamily="18" charset="0"/>
                                    </a:rPr>
                                    <m:t>𝒌</m:t>
                                  </m:r>
                                  <m:r>
                                    <a:rPr lang="en-US" i="1">
                                      <a:latin typeface="Cambria Math"/>
                                    </a:rPr>
                                    <m:t> ∈</m:t>
                                  </m:r>
                                  <m:sSub>
                                    <m:sSubPr>
                                      <m:ctrlPr>
                                        <a:rPr lang="en-US" altLang="zh-TW" i="1">
                                          <a:latin typeface="Cambria Math" panose="02040503050406030204" pitchFamily="18" charset="0"/>
                                          <a:ea typeface="Cambria Math"/>
                                        </a:rPr>
                                      </m:ctrlPr>
                                    </m:sSubPr>
                                    <m:e>
                                      <m:r>
                                        <a:rPr lang="en-US" altLang="zh-TW" i="1">
                                          <a:latin typeface="Cambria Math" panose="02040503050406030204" pitchFamily="18" charset="0"/>
                                          <a:ea typeface="Cambria Math"/>
                                        </a:rPr>
                                        <m:t>𝑰</m:t>
                                      </m:r>
                                    </m:e>
                                    <m:sub>
                                      <m:r>
                                        <a:rPr lang="en-US" altLang="zh-TW" i="1">
                                          <a:latin typeface="Cambria Math" panose="02040503050406030204" pitchFamily="18" charset="0"/>
                                          <a:ea typeface="Cambria Math"/>
                                        </a:rPr>
                                        <m:t>𝒖</m:t>
                                      </m:r>
                                    </m:sub>
                                  </m:sSub>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𝑰</m:t>
                                      </m:r>
                                    </m:e>
                                    <m:sub>
                                      <m:r>
                                        <a:rPr lang="en-US" altLang="zh-TW" i="1">
                                          <a:latin typeface="Cambria Math" panose="02040503050406030204" pitchFamily="18" charset="0"/>
                                          <a:ea typeface="Cambria Math" panose="02040503050406030204" pitchFamily="18" charset="0"/>
                                        </a:rPr>
                                        <m:t>𝒗</m:t>
                                      </m:r>
                                    </m:sub>
                                  </m:sSub>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𝒓</m:t>
                                              </m:r>
                                            </m:e>
                                            <m:sub>
                                              <m:r>
                                                <a:rPr lang="en-US" b="1" i="1" smtClean="0">
                                                  <a:latin typeface="Cambria Math" panose="02040503050406030204" pitchFamily="18" charset="0"/>
                                                </a:rPr>
                                                <m:t>𝒗</m:t>
                                              </m:r>
                                              <m:r>
                                                <a:rPr lang="en-US" i="1">
                                                  <a:latin typeface="Cambria Math"/>
                                                </a:rPr>
                                                <m:t>,</m:t>
                                              </m:r>
                                              <m:r>
                                                <a:rPr lang="en-US" b="1" i="1" smtClean="0">
                                                  <a:latin typeface="Cambria Math" panose="02040503050406030204" pitchFamily="18" charset="0"/>
                                                </a:rPr>
                                                <m:t>𝒌</m:t>
                                              </m:r>
                                            </m:sub>
                                          </m:sSub>
                                          <m:r>
                                            <a:rPr lang="en-US" i="1">
                                              <a:latin typeface="Cambria Math"/>
                                            </a:rPr>
                                            <m:t>−</m:t>
                                          </m:r>
                                          <m:sSub>
                                            <m:sSubPr>
                                              <m:ctrlPr>
                                                <a:rPr lang="en-US" altLang="zh-TW" i="1">
                                                  <a:latin typeface="Cambria Math" panose="02040503050406030204" pitchFamily="18" charset="0"/>
                                                </a:rPr>
                                              </m:ctrlPr>
                                            </m:sSubPr>
                                            <m:e>
                                              <m:r>
                                                <a:rPr lang="zh-TW" altLang="en-US" i="1">
                                                  <a:latin typeface="Cambria Math" panose="02040503050406030204" pitchFamily="18" charset="0"/>
                                                </a:rPr>
                                                <m:t>𝝁</m:t>
                                              </m:r>
                                            </m:e>
                                            <m:sub>
                                              <m:r>
                                                <a:rPr lang="en-US" altLang="zh-TW" i="1">
                                                  <a:latin typeface="Cambria Math" panose="02040503050406030204" pitchFamily="18" charset="0"/>
                                                </a:rPr>
                                                <m:t>𝒗</m:t>
                                              </m:r>
                                            </m:sub>
                                          </m:sSub>
                                        </m:e>
                                      </m:d>
                                    </m:e>
                                    <m:sup>
                                      <m:r>
                                        <a:rPr lang="en-US" i="1">
                                          <a:latin typeface="Cambria Math"/>
                                        </a:rPr>
                                        <m:t>𝟐</m:t>
                                      </m:r>
                                    </m:sup>
                                  </m:sSup>
                                </m:e>
                              </m:nary>
                            </m:e>
                          </m:rad>
                        </m:den>
                      </m:f>
                    </m:oMath>
                  </m:oMathPara>
                </a14:m>
                <a:endParaRPr lang="en-US" dirty="0"/>
              </a:p>
            </p:txBody>
          </p:sp>
        </mc:Choice>
        <mc:Fallback xmlns="">
          <p:sp>
            <p:nvSpPr>
              <p:cNvPr id="15" name="Textfeld 3"/>
              <p:cNvSpPr txBox="1">
                <a:spLocks noRot="1" noChangeAspect="1" noMove="1" noResize="1" noEditPoints="1" noAdjustHandles="1" noChangeArrowheads="1" noChangeShapeType="1" noTextEdit="1"/>
              </p:cNvSpPr>
              <p:nvPr/>
            </p:nvSpPr>
            <p:spPr>
              <a:xfrm>
                <a:off x="457200" y="5155558"/>
                <a:ext cx="6634637" cy="992964"/>
              </a:xfrm>
              <a:prstGeom prst="rect">
                <a:avLst/>
              </a:prstGeom>
              <a:blipFill>
                <a:blip r:embed="rId3"/>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135024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p:bldP spid="13" grpId="0"/>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TW" dirty="0"/>
              <a:t>Example</a:t>
            </a:r>
            <a:endParaRPr lang="en-US" dirty="0"/>
          </a:p>
        </p:txBody>
      </p:sp>
      <p:sp>
        <p:nvSpPr>
          <p:cNvPr id="3" name="Inhaltsplatzhalter 2"/>
          <p:cNvSpPr>
            <a:spLocks noGrp="1"/>
          </p:cNvSpPr>
          <p:nvPr>
            <p:ph idx="1"/>
          </p:nvPr>
        </p:nvSpPr>
        <p:spPr>
          <a:xfrm>
            <a:off x="428596" y="1500174"/>
            <a:ext cx="8229600" cy="4525963"/>
          </a:xfrm>
        </p:spPr>
        <p:txBody>
          <a:bodyPr/>
          <a:lstStyle/>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a:buNone/>
            </a:pPr>
            <a:endParaRPr lang="en-US" b="1" dirty="0"/>
          </a:p>
          <a:p>
            <a:endParaRPr lang="en-US" dirty="0"/>
          </a:p>
        </p:txBody>
      </p:sp>
      <p:sp>
        <p:nvSpPr>
          <p:cNvPr id="2050" name="Rectangle 2"/>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3" name="Rectangle 5"/>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 name="圖片 9"/>
          <p:cNvPicPr>
            <a:picLocks noChangeAspect="1"/>
          </p:cNvPicPr>
          <p:nvPr/>
        </p:nvPicPr>
        <p:blipFill>
          <a:blip r:embed="rId3"/>
          <a:stretch>
            <a:fillRect/>
          </a:stretch>
        </p:blipFill>
        <p:spPr>
          <a:xfrm>
            <a:off x="598942" y="4347324"/>
            <a:ext cx="7888908" cy="2493480"/>
          </a:xfrm>
          <a:prstGeom prst="rect">
            <a:avLst/>
          </a:prstGeom>
        </p:spPr>
      </p:pic>
      <mc:AlternateContent xmlns:mc="http://schemas.openxmlformats.org/markup-compatibility/2006" xmlns:a14="http://schemas.microsoft.com/office/drawing/2010/main">
        <mc:Choice Requires="a14">
          <p:sp>
            <p:nvSpPr>
              <p:cNvPr id="9" name="矩形 8"/>
              <p:cNvSpPr/>
              <p:nvPr/>
            </p:nvSpPr>
            <p:spPr>
              <a:xfrm>
                <a:off x="387152" y="1267392"/>
                <a:ext cx="1676934" cy="652807"/>
              </a:xfrm>
              <a:prstGeom prst="rect">
                <a:avLst/>
              </a:prstGeom>
              <a:ln>
                <a:solidFill>
                  <a:srgbClr val="FF0000"/>
                </a:solid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1" i="1" smtClean="0">
                              <a:latin typeface="Cambria Math" panose="02040503050406030204" pitchFamily="18" charset="0"/>
                            </a:rPr>
                            <m:t>𝒘</m:t>
                          </m:r>
                        </m:e>
                        <m:sub>
                          <m:r>
                            <a:rPr lang="en-US" altLang="zh-TW" b="1" i="1" smtClean="0">
                              <a:latin typeface="Cambria Math" panose="02040503050406030204" pitchFamily="18" charset="0"/>
                            </a:rPr>
                            <m:t>𝒋</m:t>
                          </m:r>
                        </m:sub>
                      </m:sSub>
                      <m:r>
                        <a:rPr lang="en-US" altLang="zh-TW" b="1" i="1" smtClean="0">
                          <a:latin typeface="Cambria Math" panose="02040503050406030204" pitchFamily="18" charset="0"/>
                        </a:rPr>
                        <m:t>=</m:t>
                      </m:r>
                      <m:r>
                        <a:rPr lang="en-US" altLang="zh-TW" b="1" i="1" smtClean="0">
                          <a:latin typeface="Cambria Math" panose="02040503050406030204" pitchFamily="18" charset="0"/>
                        </a:rPr>
                        <m:t>𝒍𝒐𝒈</m:t>
                      </m:r>
                      <m:r>
                        <a:rPr lang="en-US" altLang="zh-TW" b="1" i="1" smtClean="0">
                          <a:latin typeface="Cambria Math" panose="02040503050406030204" pitchFamily="18" charset="0"/>
                        </a:rPr>
                        <m:t>(</m:t>
                      </m:r>
                      <m:f>
                        <m:fPr>
                          <m:ctrlPr>
                            <a:rPr lang="en-US" altLang="zh-TW" b="1" i="1" smtClean="0">
                              <a:latin typeface="Cambria Math" panose="02040503050406030204" pitchFamily="18" charset="0"/>
                            </a:rPr>
                          </m:ctrlPr>
                        </m:fPr>
                        <m:num>
                          <m:r>
                            <a:rPr lang="en-US" altLang="zh-TW" b="1" i="1" smtClean="0">
                              <a:latin typeface="Cambria Math" panose="02040503050406030204" pitchFamily="18" charset="0"/>
                            </a:rPr>
                            <m:t>𝒎</m:t>
                          </m:r>
                        </m:num>
                        <m:den>
                          <m:sSub>
                            <m:sSubPr>
                              <m:ctrlPr>
                                <a:rPr lang="en-US" altLang="zh-TW" b="1" i="1" smtClean="0">
                                  <a:latin typeface="Cambria Math" panose="02040503050406030204" pitchFamily="18" charset="0"/>
                                </a:rPr>
                              </m:ctrlPr>
                            </m:sSubPr>
                            <m:e>
                              <m:r>
                                <a:rPr lang="en-US" altLang="zh-TW" b="1" i="1" smtClean="0">
                                  <a:latin typeface="Cambria Math" panose="02040503050406030204" pitchFamily="18" charset="0"/>
                                </a:rPr>
                                <m:t>𝒎</m:t>
                              </m:r>
                            </m:e>
                            <m:sub>
                              <m:r>
                                <a:rPr lang="en-US" altLang="zh-TW" b="1" i="1" smtClean="0">
                                  <a:latin typeface="Cambria Math" panose="02040503050406030204" pitchFamily="18" charset="0"/>
                                </a:rPr>
                                <m:t>𝒋</m:t>
                              </m:r>
                            </m:sub>
                          </m:sSub>
                        </m:den>
                      </m:f>
                      <m:r>
                        <a:rPr lang="en-US" altLang="zh-TW" b="1" i="1" smtClean="0">
                          <a:latin typeface="Cambria Math" panose="02040503050406030204" pitchFamily="18" charset="0"/>
                        </a:rPr>
                        <m:t>)</m:t>
                      </m:r>
                    </m:oMath>
                  </m:oMathPara>
                </a14:m>
                <a:endParaRPr lang="zh-TW" altLang="en-US" dirty="0"/>
              </a:p>
            </p:txBody>
          </p:sp>
        </mc:Choice>
        <mc:Fallback xmlns="">
          <p:sp>
            <p:nvSpPr>
              <p:cNvPr id="9" name="矩形 8"/>
              <p:cNvSpPr>
                <a:spLocks noRot="1" noChangeAspect="1" noMove="1" noResize="1" noEditPoints="1" noAdjustHandles="1" noChangeArrowheads="1" noChangeShapeType="1" noTextEdit="1"/>
              </p:cNvSpPr>
              <p:nvPr/>
            </p:nvSpPr>
            <p:spPr>
              <a:xfrm>
                <a:off x="387152" y="1267392"/>
                <a:ext cx="1676934" cy="652807"/>
              </a:xfrm>
              <a:prstGeom prst="rect">
                <a:avLst/>
              </a:prstGeom>
              <a:blipFill>
                <a:blip r:embed="rId4"/>
                <a:stretch>
                  <a:fillRect/>
                </a:stretch>
              </a:blipFill>
              <a:ln>
                <a:solidFill>
                  <a:srgbClr val="FF0000"/>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Textfeld 3"/>
              <p:cNvSpPr txBox="1"/>
              <p:nvPr/>
            </p:nvSpPr>
            <p:spPr>
              <a:xfrm>
                <a:off x="52507" y="2467621"/>
                <a:ext cx="9138399" cy="6817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𝐩𝐞𝐚𝐫𝐬𝐨𝐧</m:t>
                      </m:r>
                      <m:d>
                        <m:dPr>
                          <m:ctrlPr>
                            <a:rPr lang="en-US" b="1" i="1" smtClean="0">
                              <a:latin typeface="Cambria Math" panose="02040503050406030204" pitchFamily="18" charset="0"/>
                            </a:rPr>
                          </m:ctrlPr>
                        </m:dPr>
                        <m:e>
                          <m:r>
                            <a:rPr lang="en-US" b="1" i="1" smtClean="0">
                              <a:latin typeface="Cambria Math" panose="02040503050406030204" pitchFamily="18" charset="0"/>
                            </a:rPr>
                            <m:t>𝑨𝒍𝒊𝒄𝒆</m:t>
                          </m:r>
                          <m:r>
                            <a:rPr lang="en-US" b="1" i="1" smtClean="0">
                              <a:latin typeface="Cambria Math"/>
                            </a:rPr>
                            <m:t>,</m:t>
                          </m:r>
                          <m:r>
                            <a:rPr lang="en-US" b="1" i="1" smtClean="0">
                              <a:latin typeface="Cambria Math" panose="02040503050406030204" pitchFamily="18" charset="0"/>
                            </a:rPr>
                            <m:t>𝟐</m:t>
                          </m:r>
                        </m:e>
                      </m:d>
                      <m:r>
                        <a:rPr lang="en-US" b="1" i="1" smtClean="0">
                          <a:latin typeface="Cambria Math"/>
                        </a:rPr>
                        <m:t>= </m:t>
                      </m:r>
                      <m:f>
                        <m:fPr>
                          <m:ctrlPr>
                            <a:rPr lang="en-US" b="1" i="1" smtClean="0">
                              <a:latin typeface="Cambria Math" panose="02040503050406030204" pitchFamily="18" charset="0"/>
                            </a:rPr>
                          </m:ctrlPr>
                        </m:fPr>
                        <m:num>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𝟎𝟗𝟕</m:t>
                          </m:r>
                          <m:d>
                            <m:dPr>
                              <m:ctrlPr>
                                <a:rPr lang="en-US" b="1" i="1" smtClean="0">
                                  <a:latin typeface="Cambria Math" panose="02040503050406030204" pitchFamily="18" charset="0"/>
                                </a:rPr>
                              </m:ctrlPr>
                            </m:dPr>
                            <m:e>
                              <m:r>
                                <a:rPr lang="en-US" b="1" i="1" smtClean="0">
                                  <a:latin typeface="Cambria Math" panose="02040503050406030204" pitchFamily="18" charset="0"/>
                                </a:rPr>
                                <m:t>𝟕</m:t>
                              </m:r>
                              <m:r>
                                <a:rPr lang="en-US" b="1" i="1" smtClean="0">
                                  <a:latin typeface="Cambria Math" panose="02040503050406030204" pitchFamily="18" charset="0"/>
                                </a:rPr>
                                <m:t>−</m:t>
                              </m:r>
                              <m:r>
                                <a:rPr lang="en-US" b="1" i="1" smtClean="0">
                                  <a:latin typeface="Cambria Math" panose="02040503050406030204" pitchFamily="18" charset="0"/>
                                </a:rPr>
                                <m:t>𝟒</m:t>
                              </m:r>
                              <m:r>
                                <a:rPr lang="en-US" b="1" i="1" smtClean="0">
                                  <a:latin typeface="Cambria Math" panose="02040503050406030204" pitchFamily="18" charset="0"/>
                                </a:rPr>
                                <m:t>.</m:t>
                              </m:r>
                              <m:r>
                                <a:rPr lang="en-US" b="1" i="1" smtClean="0">
                                  <a:latin typeface="Cambria Math" panose="02040503050406030204" pitchFamily="18" charset="0"/>
                                </a:rPr>
                                <m:t>𝟖</m:t>
                              </m:r>
                            </m:e>
                          </m:d>
                          <m:d>
                            <m:dPr>
                              <m:ctrlPr>
                                <a:rPr lang="en-US" b="1" i="1" smtClean="0">
                                  <a:latin typeface="Cambria Math" panose="02040503050406030204" pitchFamily="18" charset="0"/>
                                </a:rPr>
                              </m:ctrlPr>
                            </m:dPr>
                            <m:e>
                              <m:r>
                                <a:rPr lang="en-US" b="1" i="1" smtClean="0">
                                  <a:latin typeface="Cambria Math" panose="02040503050406030204" pitchFamily="18" charset="0"/>
                                </a:rPr>
                                <m:t>𝟑</m:t>
                              </m:r>
                              <m:r>
                                <a:rPr lang="en-US" b="1" i="1" smtClean="0">
                                  <a:latin typeface="Cambria Math" panose="02040503050406030204" pitchFamily="18" charset="0"/>
                                </a:rPr>
                                <m:t>−</m:t>
                              </m:r>
                              <m:r>
                                <a:rPr lang="en-US" b="1" i="1" smtClean="0">
                                  <a:latin typeface="Cambria Math" panose="02040503050406030204" pitchFamily="18" charset="0"/>
                                </a:rPr>
                                <m:t>𝟐</m:t>
                              </m:r>
                            </m:e>
                          </m:d>
                          <m:r>
                            <a:rPr lang="en-US" b="1" i="1" smtClean="0">
                              <a:latin typeface="Cambria Math" panose="02040503050406030204" pitchFamily="18" charset="0"/>
                            </a:rPr>
                            <m:t>+</m:t>
                          </m:r>
                          <m:r>
                            <a:rPr lang="en-US" b="1" i="1" smtClean="0">
                              <a:latin typeface="Cambria Math" panose="02040503050406030204" pitchFamily="18" charset="0"/>
                            </a:rPr>
                            <m:t>𝟎</m:t>
                          </m:r>
                          <m:d>
                            <m:dPr>
                              <m:ctrlPr>
                                <a:rPr lang="en-US" b="1" i="1" smtClean="0">
                                  <a:latin typeface="Cambria Math" panose="02040503050406030204" pitchFamily="18" charset="0"/>
                                </a:rPr>
                              </m:ctrlPr>
                            </m:dPr>
                            <m:e>
                              <m:r>
                                <a:rPr lang="en-US" b="1" i="1" smtClean="0">
                                  <a:latin typeface="Cambria Math" panose="02040503050406030204" pitchFamily="18" charset="0"/>
                                </a:rPr>
                                <m:t>𝟒</m:t>
                              </m:r>
                              <m:r>
                                <a:rPr lang="en-US" b="1" i="1" smtClean="0">
                                  <a:latin typeface="Cambria Math" panose="02040503050406030204" pitchFamily="18" charset="0"/>
                                </a:rPr>
                                <m:t>−</m:t>
                              </m:r>
                              <m:r>
                                <a:rPr lang="en-US" b="1" i="1" smtClean="0">
                                  <a:latin typeface="Cambria Math" panose="02040503050406030204" pitchFamily="18" charset="0"/>
                                </a:rPr>
                                <m:t>𝟒</m:t>
                              </m:r>
                              <m:r>
                                <a:rPr lang="en-US" b="1" i="1" smtClean="0">
                                  <a:latin typeface="Cambria Math" panose="02040503050406030204" pitchFamily="18" charset="0"/>
                                </a:rPr>
                                <m:t>.</m:t>
                              </m:r>
                              <m:r>
                                <a:rPr lang="en-US" b="1" i="1" smtClean="0">
                                  <a:latin typeface="Cambria Math" panose="02040503050406030204" pitchFamily="18" charset="0"/>
                                </a:rPr>
                                <m:t>𝟖</m:t>
                              </m:r>
                            </m:e>
                          </m:d>
                          <m:d>
                            <m:dPr>
                              <m:ctrlPr>
                                <a:rPr lang="en-US" b="1" i="1" smtClean="0">
                                  <a:latin typeface="Cambria Math" panose="02040503050406030204" pitchFamily="18" charset="0"/>
                                </a:rPr>
                              </m:ctrlPr>
                            </m:dPr>
                            <m:e>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𝟐</m:t>
                              </m:r>
                            </m:e>
                          </m:d>
                          <m:r>
                            <a:rPr lang="en-US" b="1"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𝟑</m:t>
                          </m:r>
                          <m:r>
                            <a:rPr lang="en-US" b="1" i="1" smtClean="0">
                              <a:latin typeface="Cambria Math" panose="02040503050406030204" pitchFamily="18" charset="0"/>
                            </a:rPr>
                            <m:t>−</m:t>
                          </m:r>
                          <m:r>
                            <a:rPr lang="en-US" b="1" i="1" smtClean="0">
                              <a:latin typeface="Cambria Math" panose="02040503050406030204" pitchFamily="18" charset="0"/>
                            </a:rPr>
                            <m:t>𝟒</m:t>
                          </m:r>
                          <m:r>
                            <a:rPr lang="en-US" b="1" i="1" smtClean="0">
                              <a:latin typeface="Cambria Math" panose="02040503050406030204" pitchFamily="18" charset="0"/>
                            </a:rPr>
                            <m:t>.</m:t>
                          </m:r>
                          <m:r>
                            <a:rPr lang="en-US" b="1" i="1" smtClean="0">
                              <a:latin typeface="Cambria Math" panose="02040503050406030204" pitchFamily="18" charset="0"/>
                            </a:rPr>
                            <m:t>𝟖</m:t>
                          </m:r>
                          <m:r>
                            <a:rPr lang="en-US" b="1" i="1" smtClean="0">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𝟐</m:t>
                          </m:r>
                          <m:r>
                            <a:rPr lang="en-US" b="1" i="1" smtClean="0">
                              <a:latin typeface="Cambria Math" panose="02040503050406030204" pitchFamily="18" charset="0"/>
                            </a:rPr>
                            <m:t>) </m:t>
                          </m:r>
                        </m:num>
                        <m:den>
                          <m:rad>
                            <m:radPr>
                              <m:degHide m:val="on"/>
                              <m:ctrlPr>
                                <a:rPr lang="en-US" b="1" i="1" smtClean="0">
                                  <a:latin typeface="Cambria Math" panose="02040503050406030204" pitchFamily="18" charset="0"/>
                                </a:rPr>
                              </m:ctrlPr>
                            </m:radPr>
                            <m:deg/>
                            <m:e>
                              <m:r>
                                <a:rPr lang="en-US" b="1" i="1" smtClean="0">
                                  <a:latin typeface="Cambria Math" panose="02040503050406030204" pitchFamily="18" charset="0"/>
                                </a:rPr>
                                <m:t>𝟑</m:t>
                              </m:r>
                            </m:e>
                          </m:rad>
                          <m:rad>
                            <m:radPr>
                              <m:degHide m:val="on"/>
                              <m:ctrlPr>
                                <a:rPr lang="en-US" i="1">
                                  <a:latin typeface="Cambria Math" panose="02040503050406030204" pitchFamily="18" charset="0"/>
                                </a:rPr>
                              </m:ctrlPr>
                            </m:radPr>
                            <m:deg/>
                            <m:e>
                              <m:r>
                                <a:rPr lang="en-US" b="1" i="1" smtClean="0">
                                  <a:latin typeface="Cambria Math" panose="02040503050406030204" pitchFamily="18" charset="0"/>
                                </a:rPr>
                                <m:t>𝟖</m:t>
                              </m:r>
                              <m:r>
                                <a:rPr lang="en-US" b="1" i="1" smtClean="0">
                                  <a:latin typeface="Cambria Math" panose="02040503050406030204" pitchFamily="18" charset="0"/>
                                </a:rPr>
                                <m:t>.</m:t>
                              </m:r>
                              <m:r>
                                <a:rPr lang="en-US" b="1" i="1" smtClean="0">
                                  <a:latin typeface="Cambria Math" panose="02040503050406030204" pitchFamily="18" charset="0"/>
                                </a:rPr>
                                <m:t>𝟕𝟐</m:t>
                              </m:r>
                            </m:e>
                          </m:rad>
                        </m:den>
                      </m:f>
                    </m:oMath>
                  </m:oMathPara>
                </a14:m>
                <a:endParaRPr lang="en-US" dirty="0"/>
              </a:p>
            </p:txBody>
          </p:sp>
        </mc:Choice>
        <mc:Fallback xmlns="">
          <p:sp>
            <p:nvSpPr>
              <p:cNvPr id="11" name="Textfeld 3"/>
              <p:cNvSpPr txBox="1">
                <a:spLocks noRot="1" noChangeAspect="1" noMove="1" noResize="1" noEditPoints="1" noAdjustHandles="1" noChangeArrowheads="1" noChangeShapeType="1" noTextEdit="1"/>
              </p:cNvSpPr>
              <p:nvPr/>
            </p:nvSpPr>
            <p:spPr>
              <a:xfrm>
                <a:off x="52507" y="2467621"/>
                <a:ext cx="9138399" cy="681725"/>
              </a:xfrm>
              <a:prstGeom prst="rect">
                <a:avLst/>
              </a:prstGeom>
              <a:blipFill>
                <a:blip r:embed="rId5"/>
                <a:stretch>
                  <a:fillRect/>
                </a:stretch>
              </a:blipFill>
            </p:spPr>
            <p:txBody>
              <a:bodyPr/>
              <a:lstStyle/>
              <a:p>
                <a:r>
                  <a:rPr lang="zh-TW" altLang="en-US">
                    <a:noFill/>
                  </a:rPr>
                  <a:t> </a:t>
                </a:r>
              </a:p>
            </p:txBody>
          </p:sp>
        </mc:Fallback>
      </mc:AlternateContent>
      <p:sp>
        <p:nvSpPr>
          <p:cNvPr id="5" name="文字方塊 4"/>
          <p:cNvSpPr txBox="1"/>
          <p:nvPr/>
        </p:nvSpPr>
        <p:spPr>
          <a:xfrm>
            <a:off x="1352390" y="3696623"/>
            <a:ext cx="1059370" cy="584775"/>
          </a:xfrm>
          <a:prstGeom prst="rect">
            <a:avLst/>
          </a:prstGeom>
          <a:noFill/>
        </p:spPr>
        <p:txBody>
          <a:bodyPr wrap="square" rtlCol="0">
            <a:spAutoFit/>
          </a:bodyPr>
          <a:lstStyle/>
          <a:p>
            <a:r>
              <a:rPr lang="en-US" altLang="zh-TW" sz="1600" b="0" dirty="0"/>
              <a:t>Log(5/4)</a:t>
            </a:r>
          </a:p>
          <a:p>
            <a:r>
              <a:rPr lang="en-US" altLang="zh-TW" sz="1600" b="0" dirty="0"/>
              <a:t>=0.097</a:t>
            </a:r>
            <a:endParaRPr lang="zh-TW" altLang="en-US" sz="1600" b="0" dirty="0"/>
          </a:p>
        </p:txBody>
      </p:sp>
      <p:sp>
        <p:nvSpPr>
          <p:cNvPr id="12" name="文字方塊 11"/>
          <p:cNvSpPr txBox="1"/>
          <p:nvPr/>
        </p:nvSpPr>
        <p:spPr>
          <a:xfrm>
            <a:off x="2411760" y="3961819"/>
            <a:ext cx="824463" cy="338554"/>
          </a:xfrm>
          <a:prstGeom prst="rect">
            <a:avLst/>
          </a:prstGeom>
          <a:noFill/>
        </p:spPr>
        <p:txBody>
          <a:bodyPr wrap="square" rtlCol="0">
            <a:spAutoFit/>
          </a:bodyPr>
          <a:lstStyle/>
          <a:p>
            <a:r>
              <a:rPr lang="en-US" altLang="zh-TW" sz="1600" b="0" dirty="0"/>
              <a:t>0.097</a:t>
            </a:r>
            <a:endParaRPr lang="zh-TW" altLang="en-US" sz="1600" b="0" dirty="0"/>
          </a:p>
        </p:txBody>
      </p:sp>
      <p:sp>
        <p:nvSpPr>
          <p:cNvPr id="13" name="文字方塊 12"/>
          <p:cNvSpPr txBox="1"/>
          <p:nvPr/>
        </p:nvSpPr>
        <p:spPr>
          <a:xfrm>
            <a:off x="3236223" y="3985295"/>
            <a:ext cx="824463" cy="338554"/>
          </a:xfrm>
          <a:prstGeom prst="rect">
            <a:avLst/>
          </a:prstGeom>
          <a:noFill/>
        </p:spPr>
        <p:txBody>
          <a:bodyPr wrap="square" rtlCol="0">
            <a:spAutoFit/>
          </a:bodyPr>
          <a:lstStyle/>
          <a:p>
            <a:r>
              <a:rPr lang="en-US" altLang="zh-TW" sz="1600" b="0" dirty="0"/>
              <a:t>0.097</a:t>
            </a:r>
            <a:endParaRPr lang="zh-TW" altLang="en-US" sz="1600" b="0" dirty="0"/>
          </a:p>
        </p:txBody>
      </p:sp>
      <p:sp>
        <p:nvSpPr>
          <p:cNvPr id="15" name="文字方塊 14"/>
          <p:cNvSpPr txBox="1"/>
          <p:nvPr/>
        </p:nvSpPr>
        <p:spPr>
          <a:xfrm>
            <a:off x="4013711" y="3791430"/>
            <a:ext cx="1059370" cy="584775"/>
          </a:xfrm>
          <a:prstGeom prst="rect">
            <a:avLst/>
          </a:prstGeom>
          <a:noFill/>
        </p:spPr>
        <p:txBody>
          <a:bodyPr wrap="square" rtlCol="0">
            <a:spAutoFit/>
          </a:bodyPr>
          <a:lstStyle/>
          <a:p>
            <a:r>
              <a:rPr lang="en-US" altLang="zh-TW" sz="1600" b="0" dirty="0"/>
              <a:t>Log(5/5)</a:t>
            </a:r>
          </a:p>
          <a:p>
            <a:r>
              <a:rPr lang="en-US" altLang="zh-TW" sz="1600" b="0" dirty="0"/>
              <a:t>=0</a:t>
            </a:r>
            <a:endParaRPr lang="zh-TW" altLang="en-US" sz="1600" b="0" dirty="0"/>
          </a:p>
        </p:txBody>
      </p:sp>
      <p:sp>
        <p:nvSpPr>
          <p:cNvPr id="16" name="文字方塊 15"/>
          <p:cNvSpPr txBox="1"/>
          <p:nvPr/>
        </p:nvSpPr>
        <p:spPr>
          <a:xfrm>
            <a:off x="5002066" y="4008770"/>
            <a:ext cx="824463" cy="338554"/>
          </a:xfrm>
          <a:prstGeom prst="rect">
            <a:avLst/>
          </a:prstGeom>
          <a:noFill/>
        </p:spPr>
        <p:txBody>
          <a:bodyPr wrap="square" rtlCol="0">
            <a:spAutoFit/>
          </a:bodyPr>
          <a:lstStyle/>
          <a:p>
            <a:r>
              <a:rPr lang="en-US" altLang="zh-TW" sz="1600" b="0" dirty="0"/>
              <a:t>0</a:t>
            </a:r>
            <a:endParaRPr lang="zh-TW" altLang="en-US" sz="1600" b="0" dirty="0"/>
          </a:p>
        </p:txBody>
      </p:sp>
      <p:sp>
        <p:nvSpPr>
          <p:cNvPr id="17" name="文字方塊 16"/>
          <p:cNvSpPr txBox="1"/>
          <p:nvPr/>
        </p:nvSpPr>
        <p:spPr>
          <a:xfrm>
            <a:off x="5852388" y="3997033"/>
            <a:ext cx="824463" cy="338554"/>
          </a:xfrm>
          <a:prstGeom prst="rect">
            <a:avLst/>
          </a:prstGeom>
          <a:noFill/>
        </p:spPr>
        <p:txBody>
          <a:bodyPr wrap="square" rtlCol="0">
            <a:spAutoFit/>
          </a:bodyPr>
          <a:lstStyle/>
          <a:p>
            <a:r>
              <a:rPr lang="en-US" altLang="zh-TW" sz="1600" b="0" dirty="0"/>
              <a:t>0.097</a:t>
            </a:r>
            <a:endParaRPr lang="zh-TW" altLang="en-US" sz="1600" b="0" dirty="0"/>
          </a:p>
        </p:txBody>
      </p:sp>
      <mc:AlternateContent xmlns:mc="http://schemas.openxmlformats.org/markup-compatibility/2006" xmlns:a14="http://schemas.microsoft.com/office/drawing/2010/main">
        <mc:Choice Requires="a14">
          <p:sp>
            <p:nvSpPr>
              <p:cNvPr id="18" name="Textfeld 3"/>
              <p:cNvSpPr txBox="1"/>
              <p:nvPr/>
            </p:nvSpPr>
            <p:spPr>
              <a:xfrm>
                <a:off x="2411760" y="1162096"/>
                <a:ext cx="6634637" cy="9929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𝐩𝐞𝐚𝐫𝐬𝐨𝐧</m:t>
                      </m:r>
                      <m:d>
                        <m:dPr>
                          <m:ctrlPr>
                            <a:rPr lang="en-US" b="1" i="1" smtClean="0">
                              <a:latin typeface="Cambria Math" panose="02040503050406030204" pitchFamily="18" charset="0"/>
                            </a:rPr>
                          </m:ctrlPr>
                        </m:dPr>
                        <m:e>
                          <m:r>
                            <a:rPr lang="en-US" b="1" i="1" smtClean="0">
                              <a:latin typeface="Cambria Math" panose="02040503050406030204" pitchFamily="18" charset="0"/>
                            </a:rPr>
                            <m:t>𝒖</m:t>
                          </m:r>
                          <m:r>
                            <a:rPr lang="en-US" b="1" i="1" smtClean="0">
                              <a:latin typeface="Cambria Math"/>
                            </a:rPr>
                            <m:t>,</m:t>
                          </m:r>
                          <m:r>
                            <a:rPr lang="en-US" b="1" i="1" smtClean="0">
                              <a:latin typeface="Cambria Math" panose="02040503050406030204" pitchFamily="18" charset="0"/>
                            </a:rPr>
                            <m:t>𝒗</m:t>
                          </m:r>
                        </m:e>
                      </m:d>
                      <m:r>
                        <a:rPr lang="en-US" b="1" i="1" smtClean="0">
                          <a:latin typeface="Cambria Math"/>
                        </a:rPr>
                        <m:t>= </m:t>
                      </m:r>
                      <m:f>
                        <m:fPr>
                          <m:ctrlPr>
                            <a:rPr lang="en-US" b="1" i="1" smtClean="0">
                              <a:latin typeface="Cambria Math" panose="02040503050406030204" pitchFamily="18" charset="0"/>
                            </a:rPr>
                          </m:ctrlPr>
                        </m:fPr>
                        <m:num>
                          <m:nary>
                            <m:naryPr>
                              <m:chr m:val="∑"/>
                              <m:supHide m:val="on"/>
                              <m:ctrlPr>
                                <a:rPr lang="en-US" b="1" i="1" smtClean="0">
                                  <a:latin typeface="Cambria Math" panose="02040503050406030204" pitchFamily="18" charset="0"/>
                                </a:rPr>
                              </m:ctrlPr>
                            </m:naryPr>
                            <m:sub>
                              <m:r>
                                <a:rPr lang="en-US" b="1" i="1" smtClean="0">
                                  <a:latin typeface="Cambria Math" panose="02040503050406030204" pitchFamily="18" charset="0"/>
                                </a:rPr>
                                <m:t>𝒌</m:t>
                              </m:r>
                              <m:r>
                                <a:rPr lang="en-US" b="1" i="1" smtClean="0">
                                  <a:latin typeface="Cambria Math"/>
                                </a:rPr>
                                <m:t> ∈</m:t>
                              </m:r>
                              <m:sSub>
                                <m:sSubPr>
                                  <m:ctrlPr>
                                    <a:rPr lang="en-US" altLang="zh-TW" b="1" i="1" smtClean="0">
                                      <a:latin typeface="Cambria Math" panose="02040503050406030204" pitchFamily="18" charset="0"/>
                                      <a:ea typeface="Cambria Math"/>
                                    </a:rPr>
                                  </m:ctrlPr>
                                </m:sSubPr>
                                <m:e>
                                  <m:r>
                                    <a:rPr lang="en-US" altLang="zh-TW" b="1" i="1" smtClean="0">
                                      <a:latin typeface="Cambria Math" panose="02040503050406030204" pitchFamily="18" charset="0"/>
                                      <a:ea typeface="Cambria Math"/>
                                    </a:rPr>
                                    <m:t>𝑰</m:t>
                                  </m:r>
                                </m:e>
                                <m:sub>
                                  <m:r>
                                    <a:rPr lang="en-US" altLang="zh-TW" b="1" i="1" smtClean="0">
                                      <a:latin typeface="Cambria Math" panose="02040503050406030204" pitchFamily="18" charset="0"/>
                                      <a:ea typeface="Cambria Math"/>
                                    </a:rPr>
                                    <m:t>𝒖</m:t>
                                  </m:r>
                                </m:sub>
                              </m:sSub>
                              <m:r>
                                <a:rPr lang="en-US" altLang="zh-TW" b="1" i="1" smtClean="0">
                                  <a:latin typeface="Cambria Math" panose="02040503050406030204" pitchFamily="18" charset="0"/>
                                  <a:ea typeface="Cambria Math" panose="02040503050406030204" pitchFamily="18" charset="0"/>
                                </a:rPr>
                                <m:t>∩</m:t>
                              </m:r>
                              <m:sSub>
                                <m:sSubPr>
                                  <m:ctrlPr>
                                    <a:rPr lang="en-US" altLang="zh-TW" b="1" i="1" smtClean="0">
                                      <a:latin typeface="Cambria Math" panose="02040503050406030204" pitchFamily="18" charset="0"/>
                                      <a:ea typeface="Cambria Math" panose="02040503050406030204" pitchFamily="18" charset="0"/>
                                    </a:rPr>
                                  </m:ctrlPr>
                                </m:sSubPr>
                                <m:e>
                                  <m:r>
                                    <a:rPr lang="en-US" altLang="zh-TW" b="1" i="1" smtClean="0">
                                      <a:latin typeface="Cambria Math" panose="02040503050406030204" pitchFamily="18" charset="0"/>
                                      <a:ea typeface="Cambria Math" panose="02040503050406030204" pitchFamily="18" charset="0"/>
                                    </a:rPr>
                                    <m:t>𝑰</m:t>
                                  </m:r>
                                </m:e>
                                <m:sub>
                                  <m:r>
                                    <a:rPr lang="en-US" altLang="zh-TW" b="1" i="1" smtClean="0">
                                      <a:latin typeface="Cambria Math" panose="02040503050406030204" pitchFamily="18" charset="0"/>
                                      <a:ea typeface="Cambria Math" panose="02040503050406030204" pitchFamily="18" charset="0"/>
                                    </a:rPr>
                                    <m:t>𝒗</m:t>
                                  </m:r>
                                </m:sub>
                              </m:sSub>
                            </m:sub>
                            <m:sup/>
                            <m:e>
                              <m:sSub>
                                <m:sSubPr>
                                  <m:ctrlPr>
                                    <a:rPr lang="en-US" altLang="zh-TW" b="1" i="1" smtClean="0">
                                      <a:latin typeface="Cambria Math" panose="02040503050406030204" pitchFamily="18" charset="0"/>
                                      <a:ea typeface="Cambria Math" panose="02040503050406030204" pitchFamily="18" charset="0"/>
                                    </a:rPr>
                                  </m:ctrlPr>
                                </m:sSubPr>
                                <m:e>
                                  <m:r>
                                    <a:rPr lang="en-US" altLang="zh-TW" b="1" i="1" smtClean="0">
                                      <a:latin typeface="Cambria Math" panose="02040503050406030204" pitchFamily="18" charset="0"/>
                                      <a:ea typeface="Cambria Math" panose="02040503050406030204" pitchFamily="18" charset="0"/>
                                    </a:rPr>
                                    <m:t>𝒘</m:t>
                                  </m:r>
                                </m:e>
                                <m:sub>
                                  <m:r>
                                    <a:rPr lang="en-US" altLang="zh-TW" b="1" i="1" smtClean="0">
                                      <a:latin typeface="Cambria Math" panose="02040503050406030204" pitchFamily="18" charset="0"/>
                                      <a:ea typeface="Cambria Math" panose="02040503050406030204" pitchFamily="18" charset="0"/>
                                    </a:rPr>
                                    <m:t>𝒌</m:t>
                                  </m:r>
                                </m:sub>
                              </m:sSub>
                              <m:r>
                                <a:rPr lang="en-US" altLang="zh-TW" b="1" i="1" smtClean="0">
                                  <a:latin typeface="Cambria Math" panose="02040503050406030204" pitchFamily="18" charset="0"/>
                                  <a:ea typeface="Cambria Math" panose="02040503050406030204" pitchFamily="18" charset="0"/>
                                </a:rPr>
                                <m:t>∗</m:t>
                              </m:r>
                              <m:r>
                                <a:rPr lang="en-US" b="1" i="1" smtClean="0">
                                  <a:latin typeface="Cambria Math"/>
                                </a:rPr>
                                <m:t>(</m:t>
                              </m:r>
                              <m:sSub>
                                <m:sSubPr>
                                  <m:ctrlPr>
                                    <a:rPr lang="en-US" b="1" i="1" smtClean="0">
                                      <a:latin typeface="Cambria Math" panose="02040503050406030204" pitchFamily="18" charset="0"/>
                                    </a:rPr>
                                  </m:ctrlPr>
                                </m:sSubPr>
                                <m:e>
                                  <m:r>
                                    <a:rPr lang="en-US" b="1" i="1" smtClean="0">
                                      <a:latin typeface="Cambria Math"/>
                                    </a:rPr>
                                    <m:t>𝒓</m:t>
                                  </m:r>
                                </m:e>
                                <m:sub>
                                  <m:r>
                                    <a:rPr lang="en-US" b="1" i="1" smtClean="0">
                                      <a:latin typeface="Cambria Math" panose="02040503050406030204" pitchFamily="18" charset="0"/>
                                    </a:rPr>
                                    <m:t>𝒖</m:t>
                                  </m:r>
                                  <m:r>
                                    <a:rPr lang="en-US" b="1" i="1" smtClean="0">
                                      <a:latin typeface="Cambria Math"/>
                                    </a:rPr>
                                    <m:t>,</m:t>
                                  </m:r>
                                  <m:r>
                                    <a:rPr lang="en-US" b="1" i="1" smtClean="0">
                                      <a:latin typeface="Cambria Math" panose="02040503050406030204" pitchFamily="18" charset="0"/>
                                    </a:rPr>
                                    <m:t>𝒌</m:t>
                                  </m:r>
                                </m:sub>
                              </m:sSub>
                              <m:r>
                                <a:rPr lang="en-US" b="1" i="1" smtClean="0">
                                  <a:latin typeface="Cambria Math"/>
                                </a:rPr>
                                <m:t>−</m:t>
                              </m:r>
                              <m:sSub>
                                <m:sSubPr>
                                  <m:ctrlPr>
                                    <a:rPr lang="en-US" altLang="zh-TW" b="1" i="1" smtClean="0">
                                      <a:latin typeface="Cambria Math" panose="02040503050406030204" pitchFamily="18" charset="0"/>
                                    </a:rPr>
                                  </m:ctrlPr>
                                </m:sSubPr>
                                <m:e>
                                  <m:r>
                                    <a:rPr lang="zh-TW" altLang="en-US" b="1" i="1" smtClean="0">
                                      <a:latin typeface="Cambria Math" panose="02040503050406030204" pitchFamily="18" charset="0"/>
                                    </a:rPr>
                                    <m:t>𝝁</m:t>
                                  </m:r>
                                </m:e>
                                <m:sub>
                                  <m:r>
                                    <a:rPr lang="en-US" altLang="zh-TW" b="1" i="1" smtClean="0">
                                      <a:latin typeface="Cambria Math" panose="02040503050406030204" pitchFamily="18" charset="0"/>
                                    </a:rPr>
                                    <m:t>𝒖</m:t>
                                  </m:r>
                                </m:sub>
                              </m:sSub>
                              <m:r>
                                <a:rPr lang="en-US" b="1" i="1" smtClean="0">
                                  <a:latin typeface="Cambria Math"/>
                                </a:rPr>
                                <m:t>)</m:t>
                              </m:r>
                              <m:r>
                                <a:rPr lang="en-US" i="1">
                                  <a:latin typeface="Cambria Math"/>
                                </a:rPr>
                                <m:t>(</m:t>
                              </m:r>
                              <m:sSub>
                                <m:sSubPr>
                                  <m:ctrlPr>
                                    <a:rPr lang="en-US" i="1">
                                      <a:latin typeface="Cambria Math" panose="02040503050406030204" pitchFamily="18" charset="0"/>
                                    </a:rPr>
                                  </m:ctrlPr>
                                </m:sSubPr>
                                <m:e>
                                  <m:r>
                                    <a:rPr lang="en-US" i="1">
                                      <a:latin typeface="Cambria Math"/>
                                    </a:rPr>
                                    <m:t>𝒓</m:t>
                                  </m:r>
                                </m:e>
                                <m:sub>
                                  <m:r>
                                    <a:rPr lang="en-US" b="1" i="1" smtClean="0">
                                      <a:latin typeface="Cambria Math" panose="02040503050406030204" pitchFamily="18" charset="0"/>
                                    </a:rPr>
                                    <m:t>𝒗</m:t>
                                  </m:r>
                                  <m:r>
                                    <a:rPr lang="en-US" i="1">
                                      <a:latin typeface="Cambria Math"/>
                                    </a:rPr>
                                    <m:t>,</m:t>
                                  </m:r>
                                  <m:r>
                                    <a:rPr lang="en-US" b="1" i="1" smtClean="0">
                                      <a:latin typeface="Cambria Math" panose="02040503050406030204" pitchFamily="18" charset="0"/>
                                    </a:rPr>
                                    <m:t>𝒌</m:t>
                                  </m:r>
                                </m:sub>
                              </m:sSub>
                              <m:r>
                                <a:rPr lang="en-US" i="1">
                                  <a:latin typeface="Cambria Math"/>
                                </a:rPr>
                                <m:t>−</m:t>
                              </m:r>
                              <m:sSub>
                                <m:sSubPr>
                                  <m:ctrlPr>
                                    <a:rPr lang="en-US" altLang="zh-TW" i="1" smtClean="0">
                                      <a:latin typeface="Cambria Math" panose="02040503050406030204" pitchFamily="18" charset="0"/>
                                    </a:rPr>
                                  </m:ctrlPr>
                                </m:sSubPr>
                                <m:e>
                                  <m:r>
                                    <a:rPr lang="zh-TW" altLang="en-US" i="1" smtClean="0">
                                      <a:latin typeface="Cambria Math" panose="02040503050406030204" pitchFamily="18" charset="0"/>
                                    </a:rPr>
                                    <m:t>𝝁</m:t>
                                  </m:r>
                                </m:e>
                                <m:sub>
                                  <m:r>
                                    <a:rPr lang="en-US" altLang="zh-TW" b="1" i="1" smtClean="0">
                                      <a:latin typeface="Cambria Math" panose="02040503050406030204" pitchFamily="18" charset="0"/>
                                    </a:rPr>
                                    <m:t>𝒗</m:t>
                                  </m:r>
                                </m:sub>
                              </m:sSub>
                              <m:r>
                                <a:rPr lang="en-US" i="1">
                                  <a:latin typeface="Cambria Math"/>
                                </a:rPr>
                                <m:t>)</m:t>
                              </m:r>
                            </m:e>
                          </m:nary>
                        </m:num>
                        <m:den>
                          <m:rad>
                            <m:radPr>
                              <m:degHide m:val="on"/>
                              <m:ctrlPr>
                                <a:rPr lang="en-US" b="1" i="1" smtClean="0">
                                  <a:latin typeface="Cambria Math" panose="02040503050406030204" pitchFamily="18" charset="0"/>
                                </a:rPr>
                              </m:ctrlPr>
                            </m:radPr>
                            <m:deg/>
                            <m:e>
                              <m:nary>
                                <m:naryPr>
                                  <m:chr m:val="∑"/>
                                  <m:supHide m:val="on"/>
                                  <m:ctrlPr>
                                    <a:rPr lang="en-US" i="1">
                                      <a:latin typeface="Cambria Math" panose="02040503050406030204" pitchFamily="18" charset="0"/>
                                    </a:rPr>
                                  </m:ctrlPr>
                                </m:naryPr>
                                <m:sub>
                                  <m:r>
                                    <a:rPr lang="en-US" b="1" i="1" smtClean="0">
                                      <a:latin typeface="Cambria Math" panose="02040503050406030204" pitchFamily="18" charset="0"/>
                                    </a:rPr>
                                    <m:t>𝒌</m:t>
                                  </m:r>
                                  <m:r>
                                    <a:rPr lang="en-US" i="1">
                                      <a:latin typeface="Cambria Math"/>
                                    </a:rPr>
                                    <m:t> ∈</m:t>
                                  </m:r>
                                  <m:sSub>
                                    <m:sSubPr>
                                      <m:ctrlPr>
                                        <a:rPr lang="en-US" altLang="zh-TW" i="1">
                                          <a:latin typeface="Cambria Math" panose="02040503050406030204" pitchFamily="18" charset="0"/>
                                          <a:ea typeface="Cambria Math"/>
                                        </a:rPr>
                                      </m:ctrlPr>
                                    </m:sSubPr>
                                    <m:e>
                                      <m:r>
                                        <a:rPr lang="en-US" altLang="zh-TW" i="1">
                                          <a:latin typeface="Cambria Math" panose="02040503050406030204" pitchFamily="18" charset="0"/>
                                          <a:ea typeface="Cambria Math"/>
                                        </a:rPr>
                                        <m:t>𝑰</m:t>
                                      </m:r>
                                    </m:e>
                                    <m:sub>
                                      <m:r>
                                        <a:rPr lang="en-US" altLang="zh-TW" i="1">
                                          <a:latin typeface="Cambria Math" panose="02040503050406030204" pitchFamily="18" charset="0"/>
                                          <a:ea typeface="Cambria Math"/>
                                        </a:rPr>
                                        <m:t>𝒖</m:t>
                                      </m:r>
                                    </m:sub>
                                  </m:sSub>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𝑰</m:t>
                                      </m:r>
                                    </m:e>
                                    <m:sub>
                                      <m:r>
                                        <a:rPr lang="en-US" altLang="zh-TW" i="1">
                                          <a:latin typeface="Cambria Math" panose="02040503050406030204" pitchFamily="18" charset="0"/>
                                          <a:ea typeface="Cambria Math" panose="02040503050406030204" pitchFamily="18" charset="0"/>
                                        </a:rPr>
                                        <m:t>𝒗</m:t>
                                      </m:r>
                                    </m:sub>
                                  </m:sSub>
                                </m:sub>
                                <m:sup/>
                                <m:e>
                                  <m:sSup>
                                    <m:sSupPr>
                                      <m:ctrlPr>
                                        <a:rPr lang="en-US" b="1" i="1" smtClean="0">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𝒓</m:t>
                                              </m:r>
                                            </m:e>
                                            <m:sub>
                                              <m:r>
                                                <a:rPr lang="en-US" b="1" i="1" smtClean="0">
                                                  <a:latin typeface="Cambria Math" panose="02040503050406030204" pitchFamily="18" charset="0"/>
                                                </a:rPr>
                                                <m:t>𝒖</m:t>
                                              </m:r>
                                              <m:r>
                                                <a:rPr lang="en-US" i="1">
                                                  <a:latin typeface="Cambria Math"/>
                                                </a:rPr>
                                                <m:t>,</m:t>
                                              </m:r>
                                              <m:r>
                                                <a:rPr lang="en-US" b="1" i="1" smtClean="0">
                                                  <a:latin typeface="Cambria Math" panose="02040503050406030204" pitchFamily="18" charset="0"/>
                                                </a:rPr>
                                                <m:t>𝒌</m:t>
                                              </m:r>
                                            </m:sub>
                                          </m:sSub>
                                          <m:r>
                                            <a:rPr lang="en-US" i="1">
                                              <a:latin typeface="Cambria Math"/>
                                            </a:rPr>
                                            <m:t>−</m:t>
                                          </m:r>
                                          <m:sSub>
                                            <m:sSubPr>
                                              <m:ctrlPr>
                                                <a:rPr lang="en-US" altLang="zh-TW" i="1">
                                                  <a:latin typeface="Cambria Math" panose="02040503050406030204" pitchFamily="18" charset="0"/>
                                                </a:rPr>
                                              </m:ctrlPr>
                                            </m:sSubPr>
                                            <m:e>
                                              <m:r>
                                                <a:rPr lang="zh-TW" altLang="en-US" i="1">
                                                  <a:latin typeface="Cambria Math" panose="02040503050406030204" pitchFamily="18" charset="0"/>
                                                </a:rPr>
                                                <m:t>𝝁</m:t>
                                              </m:r>
                                            </m:e>
                                            <m:sub>
                                              <m:r>
                                                <a:rPr lang="en-US" altLang="zh-TW" i="1">
                                                  <a:latin typeface="Cambria Math" panose="02040503050406030204" pitchFamily="18" charset="0"/>
                                                </a:rPr>
                                                <m:t>𝒖</m:t>
                                              </m:r>
                                            </m:sub>
                                          </m:sSub>
                                        </m:e>
                                      </m:d>
                                    </m:e>
                                    <m:sup>
                                      <m:r>
                                        <a:rPr lang="en-US" b="1" i="1" smtClean="0">
                                          <a:latin typeface="Cambria Math"/>
                                        </a:rPr>
                                        <m:t>𝟐</m:t>
                                      </m:r>
                                    </m:sup>
                                  </m:sSup>
                                </m:e>
                              </m:nary>
                            </m:e>
                          </m:rad>
                          <m:rad>
                            <m:radPr>
                              <m:degHide m:val="on"/>
                              <m:ctrlPr>
                                <a:rPr lang="en-US" i="1">
                                  <a:latin typeface="Cambria Math" panose="02040503050406030204" pitchFamily="18" charset="0"/>
                                </a:rPr>
                              </m:ctrlPr>
                            </m:radPr>
                            <m:deg/>
                            <m:e>
                              <m:nary>
                                <m:naryPr>
                                  <m:chr m:val="∑"/>
                                  <m:supHide m:val="on"/>
                                  <m:ctrlPr>
                                    <a:rPr lang="en-US" i="1">
                                      <a:latin typeface="Cambria Math" panose="02040503050406030204" pitchFamily="18" charset="0"/>
                                    </a:rPr>
                                  </m:ctrlPr>
                                </m:naryPr>
                                <m:sub>
                                  <m:r>
                                    <a:rPr lang="en-US" b="1" i="1" smtClean="0">
                                      <a:latin typeface="Cambria Math" panose="02040503050406030204" pitchFamily="18" charset="0"/>
                                    </a:rPr>
                                    <m:t>𝒌</m:t>
                                  </m:r>
                                  <m:r>
                                    <a:rPr lang="en-US" i="1">
                                      <a:latin typeface="Cambria Math"/>
                                    </a:rPr>
                                    <m:t> ∈</m:t>
                                  </m:r>
                                  <m:sSub>
                                    <m:sSubPr>
                                      <m:ctrlPr>
                                        <a:rPr lang="en-US" altLang="zh-TW" i="1">
                                          <a:latin typeface="Cambria Math" panose="02040503050406030204" pitchFamily="18" charset="0"/>
                                          <a:ea typeface="Cambria Math"/>
                                        </a:rPr>
                                      </m:ctrlPr>
                                    </m:sSubPr>
                                    <m:e>
                                      <m:r>
                                        <a:rPr lang="en-US" altLang="zh-TW" i="1">
                                          <a:latin typeface="Cambria Math" panose="02040503050406030204" pitchFamily="18" charset="0"/>
                                          <a:ea typeface="Cambria Math"/>
                                        </a:rPr>
                                        <m:t>𝑰</m:t>
                                      </m:r>
                                    </m:e>
                                    <m:sub>
                                      <m:r>
                                        <a:rPr lang="en-US" altLang="zh-TW" i="1">
                                          <a:latin typeface="Cambria Math" panose="02040503050406030204" pitchFamily="18" charset="0"/>
                                          <a:ea typeface="Cambria Math"/>
                                        </a:rPr>
                                        <m:t>𝒖</m:t>
                                      </m:r>
                                    </m:sub>
                                  </m:sSub>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𝑰</m:t>
                                      </m:r>
                                    </m:e>
                                    <m:sub>
                                      <m:r>
                                        <a:rPr lang="en-US" altLang="zh-TW" i="1">
                                          <a:latin typeface="Cambria Math" panose="02040503050406030204" pitchFamily="18" charset="0"/>
                                          <a:ea typeface="Cambria Math" panose="02040503050406030204" pitchFamily="18" charset="0"/>
                                        </a:rPr>
                                        <m:t>𝒗</m:t>
                                      </m:r>
                                    </m:sub>
                                  </m:sSub>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𝒓</m:t>
                                              </m:r>
                                            </m:e>
                                            <m:sub>
                                              <m:r>
                                                <a:rPr lang="en-US" b="1" i="1" smtClean="0">
                                                  <a:latin typeface="Cambria Math" panose="02040503050406030204" pitchFamily="18" charset="0"/>
                                                </a:rPr>
                                                <m:t>𝒗</m:t>
                                              </m:r>
                                              <m:r>
                                                <a:rPr lang="en-US" i="1">
                                                  <a:latin typeface="Cambria Math"/>
                                                </a:rPr>
                                                <m:t>,</m:t>
                                              </m:r>
                                              <m:r>
                                                <a:rPr lang="en-US" b="1" i="1" smtClean="0">
                                                  <a:latin typeface="Cambria Math" panose="02040503050406030204" pitchFamily="18" charset="0"/>
                                                </a:rPr>
                                                <m:t>𝒌</m:t>
                                              </m:r>
                                            </m:sub>
                                          </m:sSub>
                                          <m:r>
                                            <a:rPr lang="en-US" i="1">
                                              <a:latin typeface="Cambria Math"/>
                                            </a:rPr>
                                            <m:t>−</m:t>
                                          </m:r>
                                          <m:sSub>
                                            <m:sSubPr>
                                              <m:ctrlPr>
                                                <a:rPr lang="en-US" altLang="zh-TW" i="1">
                                                  <a:latin typeface="Cambria Math" panose="02040503050406030204" pitchFamily="18" charset="0"/>
                                                </a:rPr>
                                              </m:ctrlPr>
                                            </m:sSubPr>
                                            <m:e>
                                              <m:r>
                                                <a:rPr lang="zh-TW" altLang="en-US" i="1">
                                                  <a:latin typeface="Cambria Math" panose="02040503050406030204" pitchFamily="18" charset="0"/>
                                                </a:rPr>
                                                <m:t>𝝁</m:t>
                                              </m:r>
                                            </m:e>
                                            <m:sub>
                                              <m:r>
                                                <a:rPr lang="en-US" altLang="zh-TW" i="1">
                                                  <a:latin typeface="Cambria Math" panose="02040503050406030204" pitchFamily="18" charset="0"/>
                                                </a:rPr>
                                                <m:t>𝒗</m:t>
                                              </m:r>
                                            </m:sub>
                                          </m:sSub>
                                        </m:e>
                                      </m:d>
                                    </m:e>
                                    <m:sup>
                                      <m:r>
                                        <a:rPr lang="en-US" i="1">
                                          <a:latin typeface="Cambria Math"/>
                                        </a:rPr>
                                        <m:t>𝟐</m:t>
                                      </m:r>
                                    </m:sup>
                                  </m:sSup>
                                </m:e>
                              </m:nary>
                            </m:e>
                          </m:rad>
                        </m:den>
                      </m:f>
                    </m:oMath>
                  </m:oMathPara>
                </a14:m>
                <a:endParaRPr lang="en-US" dirty="0"/>
              </a:p>
            </p:txBody>
          </p:sp>
        </mc:Choice>
        <mc:Fallback xmlns="">
          <p:sp>
            <p:nvSpPr>
              <p:cNvPr id="18" name="Textfeld 3"/>
              <p:cNvSpPr txBox="1">
                <a:spLocks noRot="1" noChangeAspect="1" noMove="1" noResize="1" noEditPoints="1" noAdjustHandles="1" noChangeArrowheads="1" noChangeShapeType="1" noTextEdit="1"/>
              </p:cNvSpPr>
              <p:nvPr/>
            </p:nvSpPr>
            <p:spPr>
              <a:xfrm>
                <a:off x="2411760" y="1162096"/>
                <a:ext cx="6634637" cy="992964"/>
              </a:xfrm>
              <a:prstGeom prst="rect">
                <a:avLst/>
              </a:prstGeom>
              <a:blipFill>
                <a:blip r:embed="rId6"/>
                <a:stretch>
                  <a:fillRect/>
                </a:stretch>
              </a:blipFill>
            </p:spPr>
            <p:txBody>
              <a:bodyPr/>
              <a:lstStyle/>
              <a:p>
                <a:r>
                  <a:rPr lang="zh-TW" altLang="en-US">
                    <a:noFill/>
                  </a:rPr>
                  <a:t> </a:t>
                </a:r>
              </a:p>
            </p:txBody>
          </p:sp>
        </mc:Fallback>
      </mc:AlternateContent>
      <p:sp>
        <p:nvSpPr>
          <p:cNvPr id="7" name="圓角矩形 6"/>
          <p:cNvSpPr/>
          <p:nvPr/>
        </p:nvSpPr>
        <p:spPr bwMode="auto">
          <a:xfrm>
            <a:off x="2627784" y="5373216"/>
            <a:ext cx="432048" cy="652921"/>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a:ln>
                <a:noFill/>
              </a:ln>
              <a:solidFill>
                <a:schemeClr val="tx1"/>
              </a:solidFill>
              <a:effectLst/>
              <a:latin typeface="Verdana" pitchFamily="34" charset="0"/>
            </a:endParaRPr>
          </a:p>
        </p:txBody>
      </p:sp>
      <p:sp>
        <p:nvSpPr>
          <p:cNvPr id="20" name="圓角矩形 19"/>
          <p:cNvSpPr/>
          <p:nvPr/>
        </p:nvSpPr>
        <p:spPr bwMode="auto">
          <a:xfrm>
            <a:off x="5198273" y="5373215"/>
            <a:ext cx="432048" cy="652921"/>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a:ln>
                <a:noFill/>
              </a:ln>
              <a:solidFill>
                <a:schemeClr val="tx1"/>
              </a:solidFill>
              <a:effectLst/>
              <a:latin typeface="Verdana" pitchFamily="34" charset="0"/>
            </a:endParaRPr>
          </a:p>
        </p:txBody>
      </p:sp>
      <p:sp>
        <p:nvSpPr>
          <p:cNvPr id="21" name="圓角矩形 20"/>
          <p:cNvSpPr/>
          <p:nvPr/>
        </p:nvSpPr>
        <p:spPr bwMode="auto">
          <a:xfrm>
            <a:off x="4327372" y="5373215"/>
            <a:ext cx="432048" cy="652921"/>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3243149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12" grpId="0"/>
      <p:bldP spid="13" grpId="0"/>
      <p:bldP spid="15" grpId="0"/>
      <p:bldP spid="16" grpId="0"/>
      <p:bldP spid="17" grpId="0"/>
      <p:bldP spid="7" grpId="0" animBg="1"/>
      <p:bldP spid="20" grpId="0" animBg="1"/>
      <p:bldP spid="2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Item-based Neighborhood Models</a:t>
            </a:r>
          </a:p>
        </p:txBody>
      </p:sp>
      <p:sp>
        <p:nvSpPr>
          <p:cNvPr id="3" name="Inhaltsplatzhalter 2"/>
          <p:cNvSpPr>
            <a:spLocks noGrp="1"/>
          </p:cNvSpPr>
          <p:nvPr>
            <p:ph idx="1"/>
          </p:nvPr>
        </p:nvSpPr>
        <p:spPr/>
        <p:txBody>
          <a:bodyPr/>
          <a:lstStyle/>
          <a:p>
            <a:r>
              <a:rPr lang="en-US" dirty="0"/>
              <a:t>Basic idea: </a:t>
            </a:r>
          </a:p>
          <a:p>
            <a:pPr lvl="1"/>
            <a:r>
              <a:rPr lang="en-US" dirty="0"/>
              <a:t>Use the similarity between items (and not users) to make predictions</a:t>
            </a:r>
          </a:p>
          <a:p>
            <a:r>
              <a:rPr lang="en-US" dirty="0"/>
              <a:t>Example: </a:t>
            </a:r>
          </a:p>
          <a:p>
            <a:pPr lvl="1"/>
            <a:r>
              <a:rPr lang="en-US" dirty="0"/>
              <a:t>Look for items that are similar to Item5</a:t>
            </a:r>
          </a:p>
          <a:p>
            <a:pPr lvl="1"/>
            <a:r>
              <a:rPr lang="en-US" dirty="0"/>
              <a:t>Take Alice's ratings for these items to predict the rating for Item5</a:t>
            </a:r>
          </a:p>
          <a:p>
            <a:endParaRPr lang="en-US" dirty="0"/>
          </a:p>
        </p:txBody>
      </p:sp>
      <p:graphicFrame>
        <p:nvGraphicFramePr>
          <p:cNvPr id="4" name="Tabelle 3"/>
          <p:cNvGraphicFramePr>
            <a:graphicFrameLocks noGrp="1"/>
          </p:cNvGraphicFramePr>
          <p:nvPr/>
        </p:nvGraphicFramePr>
        <p:xfrm>
          <a:off x="642910" y="3786190"/>
          <a:ext cx="6096000" cy="2225040"/>
        </p:xfrm>
        <a:graphic>
          <a:graphicData uri="http://schemas.openxmlformats.org/drawingml/2006/table">
            <a:tbl>
              <a:tblPr firstRow="1" bandRow="1">
                <a:tableStyleId>{00A15C55-8517-42AA-B614-E9B94910E393}</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pPr algn="ctr"/>
                      <a:endParaRPr lang="en-US" sz="1600" baseline="0" dirty="0">
                        <a:latin typeface="Calibri" pitchFamily="34" charset="0"/>
                      </a:endParaRPr>
                    </a:p>
                  </a:txBody>
                  <a:tcPr/>
                </a:tc>
                <a:tc>
                  <a:txBody>
                    <a:bodyPr/>
                    <a:lstStyle/>
                    <a:p>
                      <a:pPr algn="ctr"/>
                      <a:r>
                        <a:rPr lang="en-US" sz="1600" baseline="0" dirty="0">
                          <a:latin typeface="Calibri" pitchFamily="34" charset="0"/>
                        </a:rPr>
                        <a:t>Item1</a:t>
                      </a:r>
                    </a:p>
                  </a:txBody>
                  <a:tcPr/>
                </a:tc>
                <a:tc>
                  <a:txBody>
                    <a:bodyPr/>
                    <a:lstStyle/>
                    <a:p>
                      <a:pPr algn="ctr"/>
                      <a:r>
                        <a:rPr lang="en-US" sz="1600" baseline="0" dirty="0">
                          <a:latin typeface="Calibri" pitchFamily="34" charset="0"/>
                        </a:rPr>
                        <a:t>Item2</a:t>
                      </a:r>
                    </a:p>
                  </a:txBody>
                  <a:tcPr/>
                </a:tc>
                <a:tc>
                  <a:txBody>
                    <a:bodyPr/>
                    <a:lstStyle/>
                    <a:p>
                      <a:pPr algn="ctr"/>
                      <a:r>
                        <a:rPr lang="en-US" sz="1600" baseline="0" dirty="0">
                          <a:latin typeface="Calibri" pitchFamily="34" charset="0"/>
                        </a:rPr>
                        <a:t>Item3</a:t>
                      </a:r>
                    </a:p>
                  </a:txBody>
                  <a:tcPr/>
                </a:tc>
                <a:tc>
                  <a:txBody>
                    <a:bodyPr/>
                    <a:lstStyle/>
                    <a:p>
                      <a:pPr algn="ctr"/>
                      <a:r>
                        <a:rPr lang="en-US" sz="1600" baseline="0" dirty="0">
                          <a:latin typeface="Calibri" pitchFamily="34" charset="0"/>
                        </a:rPr>
                        <a:t>Item4</a:t>
                      </a:r>
                    </a:p>
                  </a:txBody>
                  <a:tcPr/>
                </a:tc>
                <a:tc>
                  <a:txBody>
                    <a:bodyPr/>
                    <a:lstStyle/>
                    <a:p>
                      <a:pPr algn="ctr"/>
                      <a:r>
                        <a:rPr lang="en-US" sz="1600" baseline="0" dirty="0">
                          <a:latin typeface="Calibri" pitchFamily="34" charset="0"/>
                        </a:rPr>
                        <a:t>Item5</a:t>
                      </a:r>
                    </a:p>
                  </a:txBody>
                  <a:tcPr/>
                </a:tc>
                <a:extLst>
                  <a:ext uri="{0D108BD9-81ED-4DB2-BD59-A6C34878D82A}">
                    <a16:rowId xmlns:a16="http://schemas.microsoft.com/office/drawing/2014/main" val="10000"/>
                  </a:ext>
                </a:extLst>
              </a:tr>
              <a:tr h="370840">
                <a:tc>
                  <a:txBody>
                    <a:bodyPr/>
                    <a:lstStyle/>
                    <a:p>
                      <a:pPr algn="ctr"/>
                      <a:r>
                        <a:rPr lang="en-US" sz="1600" baseline="0" dirty="0">
                          <a:latin typeface="Calibri" pitchFamily="34" charset="0"/>
                        </a:rPr>
                        <a:t>Alice</a:t>
                      </a:r>
                    </a:p>
                  </a:txBody>
                  <a:tcPr/>
                </a:tc>
                <a:tc>
                  <a:txBody>
                    <a:bodyPr/>
                    <a:lstStyle/>
                    <a:p>
                      <a:pPr algn="ctr"/>
                      <a:r>
                        <a:rPr lang="en-US" sz="1600" baseline="0" dirty="0">
                          <a:latin typeface="Calibri" pitchFamily="34" charset="0"/>
                        </a:rPr>
                        <a:t>5</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4</a:t>
                      </a:r>
                    </a:p>
                  </a:txBody>
                  <a:tcPr/>
                </a:tc>
                <a:tc>
                  <a:txBody>
                    <a:bodyPr/>
                    <a:lstStyle/>
                    <a:p>
                      <a:pPr algn="ctr"/>
                      <a:r>
                        <a:rPr lang="en-US" sz="1600" baseline="0" dirty="0">
                          <a:latin typeface="Calibri" pitchFamily="34" charset="0"/>
                        </a:rPr>
                        <a:t>4</a:t>
                      </a:r>
                    </a:p>
                  </a:txBody>
                  <a:tcPr/>
                </a:tc>
                <a:tc>
                  <a:txBody>
                    <a:bodyPr/>
                    <a:lstStyle/>
                    <a:p>
                      <a:pPr algn="ctr"/>
                      <a:r>
                        <a:rPr lang="en-US" sz="1800" baseline="0" dirty="0">
                          <a:solidFill>
                            <a:schemeClr val="tx1"/>
                          </a:solidFill>
                          <a:latin typeface="Calibri" pitchFamily="34" charset="0"/>
                        </a:rPr>
                        <a:t>?</a:t>
                      </a:r>
                    </a:p>
                  </a:txBody>
                  <a:tcPr>
                    <a:solidFill>
                      <a:srgbClr val="FFC000"/>
                    </a:solidFill>
                  </a:tcPr>
                </a:tc>
                <a:extLst>
                  <a:ext uri="{0D108BD9-81ED-4DB2-BD59-A6C34878D82A}">
                    <a16:rowId xmlns:a16="http://schemas.microsoft.com/office/drawing/2014/main" val="10001"/>
                  </a:ext>
                </a:extLst>
              </a:tr>
              <a:tr h="370840">
                <a:tc>
                  <a:txBody>
                    <a:bodyPr/>
                    <a:lstStyle/>
                    <a:p>
                      <a:pPr algn="ctr"/>
                      <a:r>
                        <a:rPr lang="en-US" sz="1600" baseline="0" dirty="0">
                          <a:latin typeface="Calibri" pitchFamily="34" charset="0"/>
                        </a:rPr>
                        <a:t>User1</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latin typeface="Calibri" pitchFamily="34" charset="0"/>
                        </a:rPr>
                        <a:t>2</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3</a:t>
                      </a:r>
                    </a:p>
                  </a:txBody>
                  <a:tcPr/>
                </a:tc>
                <a:extLst>
                  <a:ext uri="{0D108BD9-81ED-4DB2-BD59-A6C34878D82A}">
                    <a16:rowId xmlns:a16="http://schemas.microsoft.com/office/drawing/2014/main" val="10002"/>
                  </a:ext>
                </a:extLst>
              </a:tr>
              <a:tr h="370840">
                <a:tc>
                  <a:txBody>
                    <a:bodyPr/>
                    <a:lstStyle/>
                    <a:p>
                      <a:pPr algn="ctr"/>
                      <a:r>
                        <a:rPr lang="en-US" sz="1600" baseline="0" dirty="0">
                          <a:latin typeface="Calibri" pitchFamily="34" charset="0"/>
                        </a:rPr>
                        <a:t>User2</a:t>
                      </a:r>
                    </a:p>
                  </a:txBody>
                  <a:tcPr/>
                </a:tc>
                <a:tc>
                  <a:txBody>
                    <a:bodyPr/>
                    <a:lstStyle/>
                    <a:p>
                      <a:pPr algn="ctr"/>
                      <a:r>
                        <a:rPr lang="en-US" sz="1600" baseline="0" dirty="0">
                          <a:latin typeface="Calibri" pitchFamily="34" charset="0"/>
                        </a:rPr>
                        <a:t>4</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4</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5</a:t>
                      </a:r>
                    </a:p>
                  </a:txBody>
                  <a:tcPr/>
                </a:tc>
                <a:extLst>
                  <a:ext uri="{0D108BD9-81ED-4DB2-BD59-A6C34878D82A}">
                    <a16:rowId xmlns:a16="http://schemas.microsoft.com/office/drawing/2014/main" val="10003"/>
                  </a:ext>
                </a:extLst>
              </a:tr>
              <a:tr h="370840">
                <a:tc>
                  <a:txBody>
                    <a:bodyPr/>
                    <a:lstStyle/>
                    <a:p>
                      <a:pPr algn="ctr"/>
                      <a:r>
                        <a:rPr lang="en-US" sz="1600" baseline="0" dirty="0">
                          <a:latin typeface="Calibri" pitchFamily="34" charset="0"/>
                        </a:rPr>
                        <a:t>User3</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latin typeface="Calibri" pitchFamily="34" charset="0"/>
                        </a:rPr>
                        <a:t>5</a:t>
                      </a:r>
                    </a:p>
                  </a:txBody>
                  <a:tcPr/>
                </a:tc>
                <a:tc>
                  <a:txBody>
                    <a:bodyPr/>
                    <a:lstStyle/>
                    <a:p>
                      <a:pPr algn="ctr"/>
                      <a:r>
                        <a:rPr lang="en-US" sz="1600" baseline="0" dirty="0">
                          <a:latin typeface="Calibri" pitchFamily="34" charset="0"/>
                        </a:rPr>
                        <a:t>4</a:t>
                      </a:r>
                    </a:p>
                  </a:txBody>
                  <a:tcPr/>
                </a:tc>
                <a:extLst>
                  <a:ext uri="{0D108BD9-81ED-4DB2-BD59-A6C34878D82A}">
                    <a16:rowId xmlns:a16="http://schemas.microsoft.com/office/drawing/2014/main" val="10004"/>
                  </a:ext>
                </a:extLst>
              </a:tr>
              <a:tr h="370840">
                <a:tc>
                  <a:txBody>
                    <a:bodyPr/>
                    <a:lstStyle/>
                    <a:p>
                      <a:pPr algn="ctr"/>
                      <a:r>
                        <a:rPr lang="en-US" sz="1600" baseline="0" dirty="0">
                          <a:latin typeface="Calibri" pitchFamily="34" charset="0"/>
                        </a:rPr>
                        <a:t>User4</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latin typeface="Calibri" pitchFamily="34" charset="0"/>
                        </a:rPr>
                        <a:t>5</a:t>
                      </a:r>
                    </a:p>
                  </a:txBody>
                  <a:tcPr/>
                </a:tc>
                <a:tc>
                  <a:txBody>
                    <a:bodyPr/>
                    <a:lstStyle/>
                    <a:p>
                      <a:pPr algn="ctr"/>
                      <a:r>
                        <a:rPr lang="en-US" sz="1600" baseline="0" dirty="0">
                          <a:latin typeface="Calibri" pitchFamily="34" charset="0"/>
                        </a:rPr>
                        <a:t>5</a:t>
                      </a:r>
                    </a:p>
                  </a:txBody>
                  <a:tcPr/>
                </a:tc>
                <a:tc>
                  <a:txBody>
                    <a:bodyPr/>
                    <a:lstStyle/>
                    <a:p>
                      <a:pPr algn="ctr"/>
                      <a:r>
                        <a:rPr lang="en-US" sz="1600" baseline="0" dirty="0">
                          <a:latin typeface="Calibri" pitchFamily="34" charset="0"/>
                        </a:rPr>
                        <a:t>2</a:t>
                      </a:r>
                    </a:p>
                  </a:txBody>
                  <a:tcPr/>
                </a:tc>
                <a:tc>
                  <a:txBody>
                    <a:bodyPr/>
                    <a:lstStyle/>
                    <a:p>
                      <a:pPr algn="ctr"/>
                      <a:r>
                        <a:rPr lang="en-US" sz="1600" baseline="0" dirty="0">
                          <a:latin typeface="Calibri" pitchFamily="34" charset="0"/>
                        </a:rPr>
                        <a:t>1</a:t>
                      </a:r>
                    </a:p>
                  </a:txBody>
                  <a:tcPr/>
                </a:tc>
                <a:extLst>
                  <a:ext uri="{0D108BD9-81ED-4DB2-BD59-A6C34878D82A}">
                    <a16:rowId xmlns:a16="http://schemas.microsoft.com/office/drawing/2014/main" val="10005"/>
                  </a:ext>
                </a:extLst>
              </a:tr>
            </a:tbl>
          </a:graphicData>
        </a:graphic>
      </p:graphicFrame>
      <p:sp>
        <p:nvSpPr>
          <p:cNvPr id="6" name="Abgerundetes Rechteck 5"/>
          <p:cNvSpPr/>
          <p:nvPr/>
        </p:nvSpPr>
        <p:spPr bwMode="auto">
          <a:xfrm>
            <a:off x="5715008" y="4500570"/>
            <a:ext cx="1071570" cy="1571636"/>
          </a:xfrm>
          <a:prstGeom prst="roundRect">
            <a:avLst/>
          </a:prstGeom>
          <a:solidFill>
            <a:srgbClr val="FFC000">
              <a:alpha val="29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grpSp>
        <p:nvGrpSpPr>
          <p:cNvPr id="9" name="Gruppieren 8"/>
          <p:cNvGrpSpPr/>
          <p:nvPr/>
        </p:nvGrpSpPr>
        <p:grpSpPr>
          <a:xfrm>
            <a:off x="1571604" y="4500570"/>
            <a:ext cx="4143404" cy="1571636"/>
            <a:chOff x="1571604" y="4000504"/>
            <a:chExt cx="4143404" cy="1643074"/>
          </a:xfrm>
        </p:grpSpPr>
        <p:sp>
          <p:nvSpPr>
            <p:cNvPr id="7" name="Abgerundetes Rechteck 6"/>
            <p:cNvSpPr/>
            <p:nvPr/>
          </p:nvSpPr>
          <p:spPr bwMode="auto">
            <a:xfrm>
              <a:off x="1571604" y="4000504"/>
              <a:ext cx="1071570" cy="1643074"/>
            </a:xfrm>
            <a:prstGeom prst="roundRect">
              <a:avLst/>
            </a:prstGeom>
            <a:solidFill>
              <a:schemeClr val="accent6">
                <a:lumMod val="75000"/>
                <a:alpha val="29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8" name="Abgerundetes Rechteck 7"/>
            <p:cNvSpPr/>
            <p:nvPr/>
          </p:nvSpPr>
          <p:spPr bwMode="auto">
            <a:xfrm>
              <a:off x="4643438" y="4000504"/>
              <a:ext cx="1071570" cy="1643074"/>
            </a:xfrm>
            <a:prstGeom prst="roundRect">
              <a:avLst/>
            </a:prstGeom>
            <a:solidFill>
              <a:schemeClr val="accent6">
                <a:lumMod val="75000"/>
                <a:alpha val="29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grpSp>
      <p:grpSp>
        <p:nvGrpSpPr>
          <p:cNvPr id="16" name="Gruppieren 15"/>
          <p:cNvGrpSpPr/>
          <p:nvPr/>
        </p:nvGrpSpPr>
        <p:grpSpPr>
          <a:xfrm>
            <a:off x="1906216" y="4060653"/>
            <a:ext cx="3560611" cy="511355"/>
            <a:chOff x="1906216" y="4060653"/>
            <a:chExt cx="3560611" cy="511355"/>
          </a:xfrm>
        </p:grpSpPr>
        <p:sp>
          <p:nvSpPr>
            <p:cNvPr id="14" name="Ellipse 13"/>
            <p:cNvSpPr/>
            <p:nvPr/>
          </p:nvSpPr>
          <p:spPr bwMode="auto">
            <a:xfrm>
              <a:off x="1906216" y="4071942"/>
              <a:ext cx="500066" cy="500066"/>
            </a:xfrm>
            <a:prstGeom prst="ellipse">
              <a:avLst/>
            </a:prstGeom>
            <a:noFill/>
            <a:ln w="349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15" name="Ellipse 14"/>
            <p:cNvSpPr/>
            <p:nvPr/>
          </p:nvSpPr>
          <p:spPr bwMode="auto">
            <a:xfrm>
              <a:off x="4966761" y="4060653"/>
              <a:ext cx="500066" cy="500066"/>
            </a:xfrm>
            <a:prstGeom prst="ellipse">
              <a:avLst/>
            </a:prstGeom>
            <a:noFill/>
            <a:ln w="349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grpSp>
    </p:spTree>
    <p:extLst>
      <p:ext uri="{BB962C8B-B14F-4D97-AF65-F5344CB8AC3E}">
        <p14:creationId xmlns:p14="http://schemas.microsoft.com/office/powerpoint/2010/main" val="95073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The cosine similarity measure</a:t>
            </a:r>
          </a:p>
        </p:txBody>
      </p:sp>
      <p:sp>
        <p:nvSpPr>
          <p:cNvPr id="3" name="Inhaltsplatzhalter 2"/>
          <p:cNvSpPr>
            <a:spLocks noGrp="1"/>
          </p:cNvSpPr>
          <p:nvPr>
            <p:ph idx="1"/>
          </p:nvPr>
        </p:nvSpPr>
        <p:spPr/>
        <p:txBody>
          <a:bodyPr/>
          <a:lstStyle/>
          <a:p>
            <a:r>
              <a:rPr lang="en-US" dirty="0"/>
              <a:t>Produces better results in item-to-item filtering</a:t>
            </a:r>
          </a:p>
          <a:p>
            <a:r>
              <a:rPr lang="en-US" dirty="0"/>
              <a:t>Ratings are seen as vector in n-dimensional space</a:t>
            </a:r>
          </a:p>
          <a:p>
            <a:r>
              <a:rPr lang="en-US" dirty="0"/>
              <a:t>Similarity is calculated based on the angle between the vectors</a:t>
            </a:r>
          </a:p>
          <a:p>
            <a:endParaRPr lang="en-US" dirty="0"/>
          </a:p>
          <a:p>
            <a:endParaRPr lang="en-US" dirty="0"/>
          </a:p>
          <a:p>
            <a:pPr lvl="1"/>
            <a:endParaRPr lang="en-US" dirty="0"/>
          </a:p>
          <a:p>
            <a:pPr lvl="1"/>
            <a:endParaRPr lang="en-US" dirty="0"/>
          </a:p>
          <a:p>
            <a:pPr lvl="1"/>
            <a:endParaRPr lang="en-US" dirty="0"/>
          </a:p>
        </p:txBody>
      </p:sp>
      <mc:AlternateContent xmlns:mc="http://schemas.openxmlformats.org/markup-compatibility/2006" xmlns:a14="http://schemas.microsoft.com/office/drawing/2010/main">
        <mc:Choice Requires="a14">
          <p:sp>
            <p:nvSpPr>
              <p:cNvPr id="4" name="Textfeld 3"/>
              <p:cNvSpPr txBox="1"/>
              <p:nvPr/>
            </p:nvSpPr>
            <p:spPr>
              <a:xfrm>
                <a:off x="785557" y="2973977"/>
                <a:ext cx="2346283" cy="7863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𝒔𝒊𝒎</m:t>
                      </m:r>
                      <m:d>
                        <m:dPr>
                          <m:ctrlPr>
                            <a:rPr lang="en-US" b="1" i="1" smtClean="0">
                              <a:latin typeface="Cambria Math" panose="02040503050406030204" pitchFamily="18" charset="0"/>
                            </a:rPr>
                          </m:ctrlPr>
                        </m:dPr>
                        <m:e>
                          <m:acc>
                            <m:accPr>
                              <m:chr m:val="⃗"/>
                              <m:ctrlPr>
                                <a:rPr lang="en-US" b="1" i="1" smtClean="0">
                                  <a:latin typeface="Cambria Math" panose="02040503050406030204" pitchFamily="18" charset="0"/>
                                </a:rPr>
                              </m:ctrlPr>
                            </m:accPr>
                            <m:e>
                              <m:r>
                                <a:rPr lang="en-US" b="1" i="1" smtClean="0">
                                  <a:latin typeface="Cambria Math"/>
                                </a:rPr>
                                <m:t>𝒂</m:t>
                              </m:r>
                            </m:e>
                          </m:acc>
                          <m:r>
                            <a:rPr lang="en-US" b="1" i="1" smtClean="0">
                              <a:latin typeface="Cambria Math"/>
                            </a:rPr>
                            <m:t>,</m:t>
                          </m:r>
                          <m:acc>
                            <m:accPr>
                              <m:chr m:val="⃗"/>
                              <m:ctrlPr>
                                <a:rPr lang="en-US" b="1" i="1" smtClean="0">
                                  <a:latin typeface="Cambria Math" panose="02040503050406030204" pitchFamily="18" charset="0"/>
                                </a:rPr>
                              </m:ctrlPr>
                            </m:accPr>
                            <m:e>
                              <m:r>
                                <a:rPr lang="en-US" b="1" i="1" smtClean="0">
                                  <a:latin typeface="Cambria Math"/>
                                </a:rPr>
                                <m:t>𝒃</m:t>
                              </m:r>
                            </m:e>
                          </m:acc>
                        </m:e>
                      </m:d>
                      <m:r>
                        <a:rPr lang="en-US" b="1" i="0" smtClean="0">
                          <a:latin typeface="Cambria Math"/>
                        </a:rPr>
                        <m:t>=</m:t>
                      </m:r>
                      <m:f>
                        <m:fPr>
                          <m:ctrlPr>
                            <a:rPr lang="en-US" b="1" i="1" smtClean="0">
                              <a:latin typeface="Cambria Math" panose="02040503050406030204" pitchFamily="18" charset="0"/>
                            </a:rPr>
                          </m:ctrlPr>
                        </m:fPr>
                        <m:num>
                          <m:acc>
                            <m:accPr>
                              <m:chr m:val="⃗"/>
                              <m:ctrlPr>
                                <a:rPr lang="en-US" b="1" i="1" smtClean="0">
                                  <a:latin typeface="Cambria Math" panose="02040503050406030204" pitchFamily="18" charset="0"/>
                                </a:rPr>
                              </m:ctrlPr>
                            </m:accPr>
                            <m:e>
                              <m:r>
                                <a:rPr lang="en-US" b="1" i="1" smtClean="0">
                                  <a:latin typeface="Cambria Math"/>
                                </a:rPr>
                                <m:t>𝒂</m:t>
                              </m:r>
                            </m:e>
                          </m:acc>
                          <m:r>
                            <a:rPr lang="en-US" b="1" i="1" smtClean="0">
                              <a:latin typeface="Cambria Math"/>
                              <a:ea typeface="Cambria Math"/>
                            </a:rPr>
                            <m:t>∙</m:t>
                          </m:r>
                          <m:acc>
                            <m:accPr>
                              <m:chr m:val="⃗"/>
                              <m:ctrlPr>
                                <a:rPr lang="en-US" b="1" i="1" smtClean="0">
                                  <a:latin typeface="Cambria Math" panose="02040503050406030204" pitchFamily="18" charset="0"/>
                                  <a:ea typeface="Cambria Math"/>
                                </a:rPr>
                              </m:ctrlPr>
                            </m:accPr>
                            <m:e>
                              <m:r>
                                <a:rPr lang="en-US" b="1" i="1" smtClean="0">
                                  <a:latin typeface="Cambria Math"/>
                                  <a:ea typeface="Cambria Math"/>
                                </a:rPr>
                                <m:t>𝒃</m:t>
                              </m:r>
                            </m:e>
                          </m:acc>
                        </m:num>
                        <m:den>
                          <m:d>
                            <m:dPr>
                              <m:begChr m:val="|"/>
                              <m:endChr m:val="|"/>
                              <m:ctrlPr>
                                <a:rPr lang="en-US" b="1" i="1" smtClean="0">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a:rPr>
                                    <m:t>𝒂</m:t>
                                  </m:r>
                                </m:e>
                              </m:acc>
                            </m:e>
                          </m:d>
                          <m:r>
                            <a:rPr lang="en-US" b="1" i="1" smtClean="0">
                              <a:latin typeface="Cambria Math"/>
                              <a:ea typeface="Cambria Math"/>
                            </a:rPr>
                            <m:t>∗|</m:t>
                          </m:r>
                          <m:acc>
                            <m:accPr>
                              <m:chr m:val="⃗"/>
                              <m:ctrlPr>
                                <a:rPr lang="en-US" i="1">
                                  <a:latin typeface="Cambria Math" panose="02040503050406030204" pitchFamily="18" charset="0"/>
                                  <a:ea typeface="Cambria Math"/>
                                </a:rPr>
                              </m:ctrlPr>
                            </m:accPr>
                            <m:e>
                              <m:r>
                                <a:rPr lang="en-US" i="1">
                                  <a:latin typeface="Cambria Math"/>
                                  <a:ea typeface="Cambria Math"/>
                                </a:rPr>
                                <m:t>𝒃</m:t>
                              </m:r>
                            </m:e>
                          </m:acc>
                          <m:r>
                            <a:rPr lang="en-US" b="1" i="1" smtClean="0">
                              <a:latin typeface="Cambria Math"/>
                              <a:ea typeface="Cambria Math"/>
                            </a:rPr>
                            <m:t>|</m:t>
                          </m:r>
                        </m:den>
                      </m:f>
                    </m:oMath>
                  </m:oMathPara>
                </a14:m>
                <a:endParaRPr lang="en-US"/>
              </a:p>
            </p:txBody>
          </p:sp>
        </mc:Choice>
        <mc:Fallback xmlns="">
          <p:sp>
            <p:nvSpPr>
              <p:cNvPr id="4" name="Textfeld 3"/>
              <p:cNvSpPr txBox="1">
                <a:spLocks noRot="1" noChangeAspect="1" noMove="1" noResize="1" noEditPoints="1" noAdjustHandles="1" noChangeArrowheads="1" noChangeShapeType="1" noTextEdit="1"/>
              </p:cNvSpPr>
              <p:nvPr/>
            </p:nvSpPr>
            <p:spPr>
              <a:xfrm>
                <a:off x="785557" y="2973977"/>
                <a:ext cx="2346283" cy="786369"/>
              </a:xfrm>
              <a:prstGeom prst="rect">
                <a:avLst/>
              </a:prstGeom>
              <a:blipFill rotWithShape="1">
                <a:blip r:embed="rId5"/>
                <a:stretch>
                  <a:fillRect/>
                </a:stretch>
              </a:blipFill>
            </p:spPr>
            <p:txBody>
              <a:bodyPr/>
              <a:lstStyle/>
              <a:p>
                <a:r>
                  <a:rPr lang="de-DE">
                    <a:noFill/>
                  </a:rPr>
                  <a:t> </a:t>
                </a:r>
              </a:p>
            </p:txBody>
          </p:sp>
        </mc:Fallback>
      </mc:AlternateContent>
      <p:pic>
        <p:nvPicPr>
          <p:cNvPr id="2355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3968" y="3887518"/>
            <a:ext cx="3448050" cy="1838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42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fade">
                                      <p:cBhvr>
                                        <p:cTn id="7" dur="500"/>
                                        <p:tgtEl>
                                          <p:spTgt spid="23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Item-based Neighborhood Models</a:t>
            </a:r>
            <a:endParaRPr lang="zh-TW" altLang="en-US" dirty="0"/>
          </a:p>
        </p:txBody>
      </p:sp>
      <p:sp>
        <p:nvSpPr>
          <p:cNvPr id="3" name="內容版面配置區 2"/>
          <p:cNvSpPr>
            <a:spLocks noGrp="1"/>
          </p:cNvSpPr>
          <p:nvPr>
            <p:ph idx="1"/>
          </p:nvPr>
        </p:nvSpPr>
        <p:spPr/>
        <p:txBody>
          <a:bodyPr/>
          <a:lstStyle/>
          <a:p>
            <a:r>
              <a:rPr lang="en-US" altLang="zh-TW" dirty="0"/>
              <a:t>Adjusted cosine similarity</a:t>
            </a:r>
          </a:p>
          <a:p>
            <a:pPr lvl="1"/>
            <a:r>
              <a:rPr lang="en-US" altLang="zh-TW" dirty="0"/>
              <a:t>take average user ratings into account, transform the original ratings</a:t>
            </a:r>
          </a:p>
          <a:p>
            <a:endParaRPr lang="zh-TW" altLang="en-US" dirty="0"/>
          </a:p>
        </p:txBody>
      </p:sp>
      <p:graphicFrame>
        <p:nvGraphicFramePr>
          <p:cNvPr id="4" name="Tabelle 4"/>
          <p:cNvGraphicFramePr>
            <a:graphicFrameLocks noGrp="1"/>
          </p:cNvGraphicFramePr>
          <p:nvPr>
            <p:extLst>
              <p:ext uri="{D42A27DB-BD31-4B8C-83A1-F6EECF244321}">
                <p14:modId xmlns:p14="http://schemas.microsoft.com/office/powerpoint/2010/main" val="1868259455"/>
              </p:ext>
            </p:extLst>
          </p:nvPr>
        </p:nvGraphicFramePr>
        <p:xfrm>
          <a:off x="755576" y="3068960"/>
          <a:ext cx="6976776" cy="2433320"/>
        </p:xfrm>
        <a:graphic>
          <a:graphicData uri="http://schemas.openxmlformats.org/drawingml/2006/table">
            <a:tbl>
              <a:tblPr firstRow="1" bandRow="1">
                <a:tableStyleId>{00A15C55-8517-42AA-B614-E9B94910E393}</a:tableStyleId>
              </a:tblPr>
              <a:tblGrid>
                <a:gridCol w="872097">
                  <a:extLst>
                    <a:ext uri="{9D8B030D-6E8A-4147-A177-3AD203B41FA5}">
                      <a16:colId xmlns:a16="http://schemas.microsoft.com/office/drawing/2014/main" val="20000"/>
                    </a:ext>
                  </a:extLst>
                </a:gridCol>
                <a:gridCol w="872097">
                  <a:extLst>
                    <a:ext uri="{9D8B030D-6E8A-4147-A177-3AD203B41FA5}">
                      <a16:colId xmlns:a16="http://schemas.microsoft.com/office/drawing/2014/main" val="20001"/>
                    </a:ext>
                  </a:extLst>
                </a:gridCol>
                <a:gridCol w="872097">
                  <a:extLst>
                    <a:ext uri="{9D8B030D-6E8A-4147-A177-3AD203B41FA5}">
                      <a16:colId xmlns:a16="http://schemas.microsoft.com/office/drawing/2014/main" val="20002"/>
                    </a:ext>
                  </a:extLst>
                </a:gridCol>
                <a:gridCol w="872097">
                  <a:extLst>
                    <a:ext uri="{9D8B030D-6E8A-4147-A177-3AD203B41FA5}">
                      <a16:colId xmlns:a16="http://schemas.microsoft.com/office/drawing/2014/main" val="20003"/>
                    </a:ext>
                  </a:extLst>
                </a:gridCol>
                <a:gridCol w="872097">
                  <a:extLst>
                    <a:ext uri="{9D8B030D-6E8A-4147-A177-3AD203B41FA5}">
                      <a16:colId xmlns:a16="http://schemas.microsoft.com/office/drawing/2014/main" val="20004"/>
                    </a:ext>
                  </a:extLst>
                </a:gridCol>
                <a:gridCol w="872097">
                  <a:extLst>
                    <a:ext uri="{9D8B030D-6E8A-4147-A177-3AD203B41FA5}">
                      <a16:colId xmlns:a16="http://schemas.microsoft.com/office/drawing/2014/main" val="3310201442"/>
                    </a:ext>
                  </a:extLst>
                </a:gridCol>
                <a:gridCol w="872097">
                  <a:extLst>
                    <a:ext uri="{9D8B030D-6E8A-4147-A177-3AD203B41FA5}">
                      <a16:colId xmlns:a16="http://schemas.microsoft.com/office/drawing/2014/main" val="20005"/>
                    </a:ext>
                  </a:extLst>
                </a:gridCol>
                <a:gridCol w="872097">
                  <a:extLst>
                    <a:ext uri="{9D8B030D-6E8A-4147-A177-3AD203B41FA5}">
                      <a16:colId xmlns:a16="http://schemas.microsoft.com/office/drawing/2014/main" val="3375765247"/>
                    </a:ext>
                  </a:extLst>
                </a:gridCol>
              </a:tblGrid>
              <a:tr h="370840">
                <a:tc>
                  <a:txBody>
                    <a:bodyPr/>
                    <a:lstStyle/>
                    <a:p>
                      <a:pPr algn="ctr"/>
                      <a:endParaRPr lang="en-US" sz="1600" baseline="0" dirty="0">
                        <a:latin typeface="Calibri" pitchFamily="34" charset="0"/>
                      </a:endParaRPr>
                    </a:p>
                  </a:txBody>
                  <a:tcPr/>
                </a:tc>
                <a:tc>
                  <a:txBody>
                    <a:bodyPr/>
                    <a:lstStyle/>
                    <a:p>
                      <a:pPr algn="ctr"/>
                      <a:r>
                        <a:rPr lang="en-US" sz="1600" baseline="0" dirty="0">
                          <a:latin typeface="Calibri" pitchFamily="34" charset="0"/>
                        </a:rPr>
                        <a:t>Item1</a:t>
                      </a:r>
                    </a:p>
                  </a:txBody>
                  <a:tcPr/>
                </a:tc>
                <a:tc>
                  <a:txBody>
                    <a:bodyPr/>
                    <a:lstStyle/>
                    <a:p>
                      <a:pPr algn="ctr"/>
                      <a:r>
                        <a:rPr lang="en-US" sz="1600" baseline="0" dirty="0">
                          <a:latin typeface="Calibri" pitchFamily="34" charset="0"/>
                        </a:rPr>
                        <a:t>Item2</a:t>
                      </a:r>
                    </a:p>
                  </a:txBody>
                  <a:tcPr/>
                </a:tc>
                <a:tc>
                  <a:txBody>
                    <a:bodyPr/>
                    <a:lstStyle/>
                    <a:p>
                      <a:pPr algn="ctr"/>
                      <a:r>
                        <a:rPr lang="en-US" sz="1600" baseline="0" dirty="0">
                          <a:latin typeface="Calibri" pitchFamily="34" charset="0"/>
                        </a:rPr>
                        <a:t>Item3</a:t>
                      </a:r>
                    </a:p>
                  </a:txBody>
                  <a:tcPr/>
                </a:tc>
                <a:tc>
                  <a:txBody>
                    <a:bodyPr/>
                    <a:lstStyle/>
                    <a:p>
                      <a:pPr algn="ctr"/>
                      <a:r>
                        <a:rPr lang="en-US" sz="1600" baseline="0" dirty="0">
                          <a:latin typeface="Calibri" pitchFamily="34" charset="0"/>
                        </a:rPr>
                        <a:t>Item4</a:t>
                      </a:r>
                    </a:p>
                  </a:txBody>
                  <a:tcPr/>
                </a:tc>
                <a:tc>
                  <a:txBody>
                    <a:bodyPr/>
                    <a:lstStyle/>
                    <a:p>
                      <a:pPr algn="ctr"/>
                      <a:r>
                        <a:rPr lang="en-US" sz="1600" baseline="0" dirty="0">
                          <a:latin typeface="Calibri" pitchFamily="34" charset="0"/>
                        </a:rPr>
                        <a:t>item5</a:t>
                      </a:r>
                    </a:p>
                  </a:txBody>
                  <a:tcPr/>
                </a:tc>
                <a:tc>
                  <a:txBody>
                    <a:bodyPr/>
                    <a:lstStyle/>
                    <a:p>
                      <a:pPr algn="ctr"/>
                      <a:r>
                        <a:rPr lang="en-US" sz="1600" baseline="0" dirty="0">
                          <a:latin typeface="Calibri" pitchFamily="34" charset="0"/>
                        </a:rPr>
                        <a:t>Item6</a:t>
                      </a:r>
                    </a:p>
                  </a:txBody>
                  <a:tcPr/>
                </a:tc>
                <a:tc>
                  <a:txBody>
                    <a:bodyPr/>
                    <a:lstStyle/>
                    <a:p>
                      <a:pPr algn="ctr"/>
                      <a:r>
                        <a:rPr lang="en-US" sz="1600" baseline="0" dirty="0">
                          <a:latin typeface="Calibri" pitchFamily="34" charset="0"/>
                        </a:rPr>
                        <a:t>Mean</a:t>
                      </a:r>
                    </a:p>
                    <a:p>
                      <a:pPr algn="ctr"/>
                      <a:r>
                        <a:rPr lang="en-US" sz="1600" baseline="0" dirty="0">
                          <a:latin typeface="Calibri" pitchFamily="34" charset="0"/>
                        </a:rPr>
                        <a:t>rating</a:t>
                      </a:r>
                    </a:p>
                  </a:txBody>
                  <a:tcPr/>
                </a:tc>
                <a:extLst>
                  <a:ext uri="{0D108BD9-81ED-4DB2-BD59-A6C34878D82A}">
                    <a16:rowId xmlns:a16="http://schemas.microsoft.com/office/drawing/2014/main" val="10000"/>
                  </a:ext>
                </a:extLst>
              </a:tr>
              <a:tr h="370840">
                <a:tc>
                  <a:txBody>
                    <a:bodyPr/>
                    <a:lstStyle/>
                    <a:p>
                      <a:pPr algn="ctr"/>
                      <a:r>
                        <a:rPr lang="en-US" sz="1600" baseline="0" dirty="0">
                          <a:latin typeface="Calibri" pitchFamily="34" charset="0"/>
                        </a:rPr>
                        <a:t>User1</a:t>
                      </a:r>
                    </a:p>
                  </a:txBody>
                  <a:tcPr/>
                </a:tc>
                <a:tc>
                  <a:txBody>
                    <a:bodyPr/>
                    <a:lstStyle/>
                    <a:p>
                      <a:pPr algn="ctr"/>
                      <a:r>
                        <a:rPr lang="en-US" sz="1600" baseline="0" dirty="0">
                          <a:latin typeface="Calibri" pitchFamily="34" charset="0"/>
                        </a:rPr>
                        <a:t>7</a:t>
                      </a:r>
                    </a:p>
                  </a:txBody>
                  <a:tcPr/>
                </a:tc>
                <a:tc>
                  <a:txBody>
                    <a:bodyPr/>
                    <a:lstStyle/>
                    <a:p>
                      <a:pPr algn="ctr"/>
                      <a:r>
                        <a:rPr lang="en-US" sz="1600" baseline="0" dirty="0">
                          <a:latin typeface="Calibri" pitchFamily="34" charset="0"/>
                        </a:rPr>
                        <a:t>6</a:t>
                      </a:r>
                    </a:p>
                  </a:txBody>
                  <a:tcPr/>
                </a:tc>
                <a:tc>
                  <a:txBody>
                    <a:bodyPr/>
                    <a:lstStyle/>
                    <a:p>
                      <a:pPr algn="ctr"/>
                      <a:r>
                        <a:rPr lang="en-US" sz="1600" baseline="0" dirty="0">
                          <a:latin typeface="Calibri" pitchFamily="34" charset="0"/>
                        </a:rPr>
                        <a:t>7</a:t>
                      </a:r>
                    </a:p>
                  </a:txBody>
                  <a:tcPr/>
                </a:tc>
                <a:tc>
                  <a:txBody>
                    <a:bodyPr/>
                    <a:lstStyle/>
                    <a:p>
                      <a:pPr algn="ctr"/>
                      <a:r>
                        <a:rPr lang="en-US" sz="1600" baseline="0" dirty="0">
                          <a:latin typeface="Calibri" pitchFamily="34" charset="0"/>
                        </a:rPr>
                        <a:t>4</a:t>
                      </a:r>
                    </a:p>
                  </a:txBody>
                  <a:tcPr/>
                </a:tc>
                <a:tc>
                  <a:txBody>
                    <a:bodyPr/>
                    <a:lstStyle/>
                    <a:p>
                      <a:pPr marL="0" algn="ctr" defTabSz="914400" rtl="0" eaLnBrk="1" latinLnBrk="0" hangingPunct="1"/>
                      <a:r>
                        <a:rPr lang="en-US" sz="1600" kern="1200" baseline="0" dirty="0">
                          <a:solidFill>
                            <a:schemeClr val="dk1"/>
                          </a:solidFill>
                          <a:latin typeface="Calibri" pitchFamily="34" charset="0"/>
                          <a:ea typeface="+mn-ea"/>
                          <a:cs typeface="+mn-cs"/>
                        </a:rPr>
                        <a:t>5</a:t>
                      </a:r>
                    </a:p>
                  </a:txBody>
                  <a:tcPr>
                    <a:solidFill>
                      <a:schemeClr val="bg2">
                        <a:lumMod val="40000"/>
                        <a:lumOff val="60000"/>
                      </a:schemeClr>
                    </a:solidFill>
                  </a:tcPr>
                </a:tc>
                <a:tc>
                  <a:txBody>
                    <a:bodyPr/>
                    <a:lstStyle/>
                    <a:p>
                      <a:pPr marL="0" algn="ctr" defTabSz="914400" rtl="0" eaLnBrk="1" latinLnBrk="0" hangingPunct="1"/>
                      <a:r>
                        <a:rPr lang="en-US" sz="1600" kern="1200" baseline="0" dirty="0">
                          <a:solidFill>
                            <a:schemeClr val="dk1"/>
                          </a:solidFill>
                          <a:latin typeface="Calibri" pitchFamily="34" charset="0"/>
                          <a:ea typeface="+mn-ea"/>
                          <a:cs typeface="+mn-cs"/>
                        </a:rPr>
                        <a:t>4</a:t>
                      </a:r>
                    </a:p>
                  </a:txBody>
                  <a:tcPr>
                    <a:solidFill>
                      <a:schemeClr val="bg2">
                        <a:lumMod val="40000"/>
                        <a:lumOff val="60000"/>
                      </a:schemeClr>
                    </a:solidFill>
                  </a:tcPr>
                </a:tc>
                <a:tc>
                  <a:txBody>
                    <a:bodyPr/>
                    <a:lstStyle/>
                    <a:p>
                      <a:pPr marL="0" algn="ctr" defTabSz="914400" rtl="0" eaLnBrk="1" latinLnBrk="0" hangingPunct="1"/>
                      <a:r>
                        <a:rPr lang="en-US" sz="1600" kern="1200" baseline="0" dirty="0">
                          <a:solidFill>
                            <a:schemeClr val="dk1"/>
                          </a:solidFill>
                          <a:latin typeface="Calibri" pitchFamily="34" charset="0"/>
                          <a:ea typeface="+mn-ea"/>
                          <a:cs typeface="+mn-cs"/>
                        </a:rPr>
                        <a:t>5.5</a:t>
                      </a:r>
                    </a:p>
                  </a:txBody>
                  <a:tcPr>
                    <a:solidFill>
                      <a:schemeClr val="bg2">
                        <a:lumMod val="40000"/>
                        <a:lumOff val="60000"/>
                      </a:schemeClr>
                    </a:solidFill>
                  </a:tcPr>
                </a:tc>
                <a:extLst>
                  <a:ext uri="{0D108BD9-81ED-4DB2-BD59-A6C34878D82A}">
                    <a16:rowId xmlns:a16="http://schemas.microsoft.com/office/drawing/2014/main" val="10001"/>
                  </a:ext>
                </a:extLst>
              </a:tr>
              <a:tr h="370840">
                <a:tc>
                  <a:txBody>
                    <a:bodyPr/>
                    <a:lstStyle/>
                    <a:p>
                      <a:pPr algn="ctr"/>
                      <a:r>
                        <a:rPr lang="en-US" sz="1600" baseline="0" dirty="0">
                          <a:latin typeface="Calibri" pitchFamily="34" charset="0"/>
                        </a:rPr>
                        <a:t>User2</a:t>
                      </a:r>
                    </a:p>
                  </a:txBody>
                  <a:tcPr/>
                </a:tc>
                <a:tc>
                  <a:txBody>
                    <a:bodyPr/>
                    <a:lstStyle/>
                    <a:p>
                      <a:pPr algn="ctr"/>
                      <a:r>
                        <a:rPr lang="en-US" sz="1600" baseline="0" dirty="0">
                          <a:latin typeface="Calibri" pitchFamily="34" charset="0"/>
                        </a:rPr>
                        <a:t>6</a:t>
                      </a:r>
                    </a:p>
                  </a:txBody>
                  <a:tcPr/>
                </a:tc>
                <a:tc>
                  <a:txBody>
                    <a:bodyPr/>
                    <a:lstStyle/>
                    <a:p>
                      <a:pPr algn="ctr"/>
                      <a:r>
                        <a:rPr lang="en-US" sz="1600" baseline="0" dirty="0">
                          <a:latin typeface="Calibri" pitchFamily="34" charset="0"/>
                        </a:rPr>
                        <a:t>7</a:t>
                      </a:r>
                    </a:p>
                  </a:txBody>
                  <a:tcPr/>
                </a:tc>
                <a:tc>
                  <a:txBody>
                    <a:bodyPr/>
                    <a:lstStyle/>
                    <a:p>
                      <a:pPr algn="ctr"/>
                      <a:r>
                        <a:rPr lang="en-US" sz="1600" baseline="0" dirty="0">
                          <a:solidFill>
                            <a:srgbClr val="FF0000"/>
                          </a:solidFill>
                          <a:latin typeface="Calibri" pitchFamily="34" charset="0"/>
                        </a:rPr>
                        <a:t>?</a:t>
                      </a:r>
                    </a:p>
                  </a:txBody>
                  <a:tcPr/>
                </a:tc>
                <a:tc>
                  <a:txBody>
                    <a:bodyPr/>
                    <a:lstStyle/>
                    <a:p>
                      <a:pPr algn="ctr"/>
                      <a:r>
                        <a:rPr lang="en-US" sz="1600" baseline="0" dirty="0">
                          <a:latin typeface="Calibri" pitchFamily="34" charset="0"/>
                        </a:rPr>
                        <a:t>4</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4</a:t>
                      </a:r>
                    </a:p>
                  </a:txBody>
                  <a:tcPr/>
                </a:tc>
                <a:tc>
                  <a:txBody>
                    <a:bodyPr/>
                    <a:lstStyle/>
                    <a:p>
                      <a:pPr algn="ctr"/>
                      <a:r>
                        <a:rPr lang="en-US" sz="1600" baseline="0" dirty="0">
                          <a:latin typeface="Calibri" pitchFamily="34" charset="0"/>
                        </a:rPr>
                        <a:t>4.8</a:t>
                      </a:r>
                    </a:p>
                  </a:txBody>
                  <a:tcPr/>
                </a:tc>
                <a:extLst>
                  <a:ext uri="{0D108BD9-81ED-4DB2-BD59-A6C34878D82A}">
                    <a16:rowId xmlns:a16="http://schemas.microsoft.com/office/drawing/2014/main" val="10002"/>
                  </a:ext>
                </a:extLst>
              </a:tr>
              <a:tr h="370840">
                <a:tc>
                  <a:txBody>
                    <a:bodyPr/>
                    <a:lstStyle/>
                    <a:p>
                      <a:pPr algn="ctr"/>
                      <a:r>
                        <a:rPr lang="en-US" sz="1600" baseline="0" dirty="0">
                          <a:latin typeface="Calibri" pitchFamily="34" charset="0"/>
                        </a:rPr>
                        <a:t>Alice</a:t>
                      </a:r>
                    </a:p>
                  </a:txBody>
                  <a:tcPr/>
                </a:tc>
                <a:tc>
                  <a:txBody>
                    <a:bodyPr/>
                    <a:lstStyle/>
                    <a:p>
                      <a:pPr algn="ctr"/>
                      <a:r>
                        <a:rPr lang="en-US" sz="1600" baseline="0" dirty="0">
                          <a:solidFill>
                            <a:srgbClr val="FF0000"/>
                          </a:solidFill>
                          <a:latin typeface="Calibri" pitchFamily="34" charset="0"/>
                        </a:rPr>
                        <a:t>?</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solidFill>
                            <a:srgbClr val="FF0000"/>
                          </a:solidFill>
                          <a:latin typeface="Calibri" pitchFamily="34" charset="0"/>
                        </a:rPr>
                        <a:t>?</a:t>
                      </a:r>
                    </a:p>
                  </a:txBody>
                  <a:tcPr/>
                </a:tc>
                <a:tc>
                  <a:txBody>
                    <a:bodyPr/>
                    <a:lstStyle/>
                    <a:p>
                      <a:pPr algn="ctr"/>
                      <a:r>
                        <a:rPr lang="en-US" sz="1600" baseline="0" dirty="0">
                          <a:solidFill>
                            <a:schemeClr val="tx1"/>
                          </a:solidFill>
                          <a:latin typeface="Calibri" pitchFamily="34" charset="0"/>
                        </a:rPr>
                        <a:t>2</a:t>
                      </a:r>
                    </a:p>
                  </a:txBody>
                  <a:tcPr/>
                </a:tc>
                <a:extLst>
                  <a:ext uri="{0D108BD9-81ED-4DB2-BD59-A6C34878D82A}">
                    <a16:rowId xmlns:a16="http://schemas.microsoft.com/office/drawing/2014/main" val="10003"/>
                  </a:ext>
                </a:extLst>
              </a:tr>
              <a:tr h="370840">
                <a:tc>
                  <a:txBody>
                    <a:bodyPr/>
                    <a:lstStyle/>
                    <a:p>
                      <a:pPr algn="ctr"/>
                      <a:r>
                        <a:rPr lang="en-US" sz="1600" baseline="0" dirty="0">
                          <a:latin typeface="Calibri" pitchFamily="34" charset="0"/>
                        </a:rPr>
                        <a:t>User4</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latin typeface="Calibri" pitchFamily="34" charset="0"/>
                        </a:rPr>
                        <a:t>2</a:t>
                      </a:r>
                    </a:p>
                  </a:txBody>
                  <a:tcPr/>
                </a:tc>
                <a:tc>
                  <a:txBody>
                    <a:bodyPr/>
                    <a:lstStyle/>
                    <a:p>
                      <a:pPr algn="ctr"/>
                      <a:r>
                        <a:rPr lang="en-US" sz="1600" baseline="0" dirty="0">
                          <a:latin typeface="Calibri" pitchFamily="34" charset="0"/>
                        </a:rPr>
                        <a:t>2</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4</a:t>
                      </a:r>
                    </a:p>
                  </a:txBody>
                  <a:tcPr/>
                </a:tc>
                <a:tc>
                  <a:txBody>
                    <a:bodyPr/>
                    <a:lstStyle/>
                    <a:p>
                      <a:pPr algn="ctr"/>
                      <a:r>
                        <a:rPr lang="en-US" sz="1600" baseline="0" dirty="0">
                          <a:latin typeface="Calibri" pitchFamily="34" charset="0"/>
                        </a:rPr>
                        <a:t>2.5</a:t>
                      </a:r>
                    </a:p>
                  </a:txBody>
                  <a:tcPr/>
                </a:tc>
                <a:extLst>
                  <a:ext uri="{0D108BD9-81ED-4DB2-BD59-A6C34878D82A}">
                    <a16:rowId xmlns:a16="http://schemas.microsoft.com/office/drawing/2014/main" val="10004"/>
                  </a:ext>
                </a:extLst>
              </a:tr>
              <a:tr h="370840">
                <a:tc>
                  <a:txBody>
                    <a:bodyPr/>
                    <a:lstStyle/>
                    <a:p>
                      <a:pPr algn="ctr"/>
                      <a:r>
                        <a:rPr lang="en-US" sz="1600" baseline="0" dirty="0">
                          <a:latin typeface="Calibri" pitchFamily="34" charset="0"/>
                        </a:rPr>
                        <a:t>User5</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solidFill>
                            <a:srgbClr val="FF0000"/>
                          </a:solidFill>
                          <a:latin typeface="Calibri" pitchFamily="34" charset="0"/>
                        </a:rPr>
                        <a:t>?</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latin typeface="Calibri" pitchFamily="34" charset="0"/>
                        </a:rPr>
                        <a:t>2</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2</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39188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Neighborhood-based CF Approaches</a:t>
            </a:r>
          </a:p>
        </p:txBody>
      </p:sp>
      <p:sp>
        <p:nvSpPr>
          <p:cNvPr id="3" name="Inhaltsplatzhalter 2"/>
          <p:cNvSpPr>
            <a:spLocks noGrp="1"/>
          </p:cNvSpPr>
          <p:nvPr>
            <p:ph idx="1"/>
          </p:nvPr>
        </p:nvSpPr>
        <p:spPr>
          <a:xfrm>
            <a:off x="67047" y="1376825"/>
            <a:ext cx="4330824" cy="4525963"/>
          </a:xfrm>
        </p:spPr>
        <p:txBody>
          <a:bodyPr/>
          <a:lstStyle/>
          <a:p>
            <a:r>
              <a:rPr lang="en-US" dirty="0"/>
              <a:t>Memory-based algorithms</a:t>
            </a:r>
          </a:p>
          <a:p>
            <a:pPr lvl="1"/>
            <a:r>
              <a:rPr lang="en-US" dirty="0"/>
              <a:t>The earliest algorithms developed for CF</a:t>
            </a:r>
          </a:p>
          <a:p>
            <a:r>
              <a:rPr lang="en-US" dirty="0"/>
              <a:t>Input</a:t>
            </a:r>
          </a:p>
          <a:p>
            <a:pPr lvl="1"/>
            <a:r>
              <a:rPr lang="en-US" dirty="0"/>
              <a:t>Only a matrix of given user–item ratings</a:t>
            </a:r>
          </a:p>
          <a:p>
            <a:r>
              <a:rPr lang="en-US" dirty="0"/>
              <a:t>Basic models</a:t>
            </a:r>
          </a:p>
          <a:p>
            <a:pPr lvl="1"/>
            <a:r>
              <a:rPr lang="en-US" dirty="0"/>
              <a:t>User-based models</a:t>
            </a:r>
          </a:p>
          <a:p>
            <a:pPr lvl="2"/>
            <a:r>
              <a:rPr lang="en-US" dirty="0"/>
              <a:t>Similar users have similar ratings on the same item.</a:t>
            </a:r>
          </a:p>
          <a:p>
            <a:pPr lvl="1"/>
            <a:r>
              <a:rPr lang="en-US" dirty="0"/>
              <a:t>Item-based models</a:t>
            </a:r>
          </a:p>
          <a:p>
            <a:pPr lvl="2"/>
            <a:r>
              <a:rPr lang="en-US" dirty="0"/>
              <a:t>Similar items are rated in a similar way by the same user</a:t>
            </a:r>
          </a:p>
        </p:txBody>
      </p:sp>
      <p:pic>
        <p:nvPicPr>
          <p:cNvPr id="4" name="圖片 3"/>
          <p:cNvPicPr>
            <a:picLocks noChangeAspect="1"/>
          </p:cNvPicPr>
          <p:nvPr/>
        </p:nvPicPr>
        <p:blipFill>
          <a:blip r:embed="rId3"/>
          <a:stretch>
            <a:fillRect/>
          </a:stretch>
        </p:blipFill>
        <p:spPr>
          <a:xfrm>
            <a:off x="5006727" y="1792746"/>
            <a:ext cx="3646074" cy="1359123"/>
          </a:xfrm>
          <a:prstGeom prst="rect">
            <a:avLst/>
          </a:prstGeom>
        </p:spPr>
      </p:pic>
      <p:pic>
        <p:nvPicPr>
          <p:cNvPr id="7" name="圖片 6"/>
          <p:cNvPicPr>
            <a:picLocks noChangeAspect="1"/>
          </p:cNvPicPr>
          <p:nvPr/>
        </p:nvPicPr>
        <p:blipFill>
          <a:blip r:embed="rId4"/>
          <a:stretch>
            <a:fillRect/>
          </a:stretch>
        </p:blipFill>
        <p:spPr>
          <a:xfrm>
            <a:off x="4413962" y="3573016"/>
            <a:ext cx="4644008" cy="2494884"/>
          </a:xfrm>
          <a:prstGeom prst="rect">
            <a:avLst/>
          </a:prstGeom>
        </p:spPr>
      </p:pic>
    </p:spTree>
    <p:extLst>
      <p:ext uri="{BB962C8B-B14F-4D97-AF65-F5344CB8AC3E}">
        <p14:creationId xmlns:p14="http://schemas.microsoft.com/office/powerpoint/2010/main" val="20619793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Item-based Neighborhood Models</a:t>
            </a:r>
            <a:endParaRPr lang="zh-TW" altLang="en-US" dirty="0"/>
          </a:p>
        </p:txBody>
      </p:sp>
      <p:sp>
        <p:nvSpPr>
          <p:cNvPr id="3" name="內容版面配置區 2"/>
          <p:cNvSpPr>
            <a:spLocks noGrp="1"/>
          </p:cNvSpPr>
          <p:nvPr>
            <p:ph idx="1"/>
          </p:nvPr>
        </p:nvSpPr>
        <p:spPr/>
        <p:txBody>
          <a:bodyPr/>
          <a:lstStyle/>
          <a:p>
            <a:r>
              <a:rPr lang="en-US" altLang="zh-TW" dirty="0"/>
              <a:t>Adjusted cosine similarity</a:t>
            </a:r>
          </a:p>
          <a:p>
            <a:pPr lvl="1"/>
            <a:r>
              <a:rPr lang="en-US" altLang="zh-TW" dirty="0"/>
              <a:t>take average user ratings into account, transform the original ratings</a:t>
            </a:r>
          </a:p>
          <a:p>
            <a:endParaRPr lang="zh-TW" altLang="en-US" dirty="0"/>
          </a:p>
        </p:txBody>
      </p:sp>
      <p:graphicFrame>
        <p:nvGraphicFramePr>
          <p:cNvPr id="4" name="Tabelle 4"/>
          <p:cNvGraphicFramePr>
            <a:graphicFrameLocks noGrp="1"/>
          </p:cNvGraphicFramePr>
          <p:nvPr>
            <p:extLst>
              <p:ext uri="{D42A27DB-BD31-4B8C-83A1-F6EECF244321}">
                <p14:modId xmlns:p14="http://schemas.microsoft.com/office/powerpoint/2010/main" val="1087803699"/>
              </p:ext>
            </p:extLst>
          </p:nvPr>
        </p:nvGraphicFramePr>
        <p:xfrm>
          <a:off x="1115616" y="2492896"/>
          <a:ext cx="6104679" cy="2225040"/>
        </p:xfrm>
        <a:graphic>
          <a:graphicData uri="http://schemas.openxmlformats.org/drawingml/2006/table">
            <a:tbl>
              <a:tblPr firstRow="1" bandRow="1">
                <a:tableStyleId>{00A15C55-8517-42AA-B614-E9B94910E393}</a:tableStyleId>
              </a:tblPr>
              <a:tblGrid>
                <a:gridCol w="872097">
                  <a:extLst>
                    <a:ext uri="{9D8B030D-6E8A-4147-A177-3AD203B41FA5}">
                      <a16:colId xmlns:a16="http://schemas.microsoft.com/office/drawing/2014/main" val="20000"/>
                    </a:ext>
                  </a:extLst>
                </a:gridCol>
                <a:gridCol w="872097">
                  <a:extLst>
                    <a:ext uri="{9D8B030D-6E8A-4147-A177-3AD203B41FA5}">
                      <a16:colId xmlns:a16="http://schemas.microsoft.com/office/drawing/2014/main" val="20001"/>
                    </a:ext>
                  </a:extLst>
                </a:gridCol>
                <a:gridCol w="872097">
                  <a:extLst>
                    <a:ext uri="{9D8B030D-6E8A-4147-A177-3AD203B41FA5}">
                      <a16:colId xmlns:a16="http://schemas.microsoft.com/office/drawing/2014/main" val="20002"/>
                    </a:ext>
                  </a:extLst>
                </a:gridCol>
                <a:gridCol w="872097">
                  <a:extLst>
                    <a:ext uri="{9D8B030D-6E8A-4147-A177-3AD203B41FA5}">
                      <a16:colId xmlns:a16="http://schemas.microsoft.com/office/drawing/2014/main" val="20003"/>
                    </a:ext>
                  </a:extLst>
                </a:gridCol>
                <a:gridCol w="872097">
                  <a:extLst>
                    <a:ext uri="{9D8B030D-6E8A-4147-A177-3AD203B41FA5}">
                      <a16:colId xmlns:a16="http://schemas.microsoft.com/office/drawing/2014/main" val="20004"/>
                    </a:ext>
                  </a:extLst>
                </a:gridCol>
                <a:gridCol w="872097">
                  <a:extLst>
                    <a:ext uri="{9D8B030D-6E8A-4147-A177-3AD203B41FA5}">
                      <a16:colId xmlns:a16="http://schemas.microsoft.com/office/drawing/2014/main" val="3310201442"/>
                    </a:ext>
                  </a:extLst>
                </a:gridCol>
                <a:gridCol w="872097">
                  <a:extLst>
                    <a:ext uri="{9D8B030D-6E8A-4147-A177-3AD203B41FA5}">
                      <a16:colId xmlns:a16="http://schemas.microsoft.com/office/drawing/2014/main" val="20005"/>
                    </a:ext>
                  </a:extLst>
                </a:gridCol>
              </a:tblGrid>
              <a:tr h="370840">
                <a:tc>
                  <a:txBody>
                    <a:bodyPr/>
                    <a:lstStyle/>
                    <a:p>
                      <a:pPr algn="ctr"/>
                      <a:endParaRPr lang="en-US" sz="1600" baseline="0" dirty="0">
                        <a:latin typeface="Calibri" pitchFamily="34" charset="0"/>
                      </a:endParaRPr>
                    </a:p>
                  </a:txBody>
                  <a:tcPr/>
                </a:tc>
                <a:tc>
                  <a:txBody>
                    <a:bodyPr/>
                    <a:lstStyle/>
                    <a:p>
                      <a:pPr algn="ctr"/>
                      <a:r>
                        <a:rPr lang="en-US" sz="1600" baseline="0" dirty="0">
                          <a:latin typeface="Calibri" pitchFamily="34" charset="0"/>
                        </a:rPr>
                        <a:t>Item1</a:t>
                      </a:r>
                    </a:p>
                  </a:txBody>
                  <a:tcPr/>
                </a:tc>
                <a:tc>
                  <a:txBody>
                    <a:bodyPr/>
                    <a:lstStyle/>
                    <a:p>
                      <a:pPr algn="ctr"/>
                      <a:r>
                        <a:rPr lang="en-US" sz="1600" baseline="0" dirty="0">
                          <a:latin typeface="Calibri" pitchFamily="34" charset="0"/>
                        </a:rPr>
                        <a:t>Item2</a:t>
                      </a:r>
                    </a:p>
                  </a:txBody>
                  <a:tcPr/>
                </a:tc>
                <a:tc>
                  <a:txBody>
                    <a:bodyPr/>
                    <a:lstStyle/>
                    <a:p>
                      <a:pPr algn="ctr"/>
                      <a:r>
                        <a:rPr lang="en-US" sz="1600" baseline="0" dirty="0">
                          <a:latin typeface="Calibri" pitchFamily="34" charset="0"/>
                        </a:rPr>
                        <a:t>Item3</a:t>
                      </a:r>
                    </a:p>
                  </a:txBody>
                  <a:tcPr/>
                </a:tc>
                <a:tc>
                  <a:txBody>
                    <a:bodyPr/>
                    <a:lstStyle/>
                    <a:p>
                      <a:pPr algn="ctr"/>
                      <a:r>
                        <a:rPr lang="en-US" sz="1600" baseline="0" dirty="0">
                          <a:latin typeface="Calibri" pitchFamily="34" charset="0"/>
                        </a:rPr>
                        <a:t>Item4</a:t>
                      </a:r>
                    </a:p>
                  </a:txBody>
                  <a:tcPr/>
                </a:tc>
                <a:tc>
                  <a:txBody>
                    <a:bodyPr/>
                    <a:lstStyle/>
                    <a:p>
                      <a:pPr algn="ctr"/>
                      <a:r>
                        <a:rPr lang="en-US" sz="1600" baseline="0" dirty="0">
                          <a:latin typeface="Calibri" pitchFamily="34" charset="0"/>
                        </a:rPr>
                        <a:t>item5</a:t>
                      </a:r>
                    </a:p>
                  </a:txBody>
                  <a:tcPr/>
                </a:tc>
                <a:tc>
                  <a:txBody>
                    <a:bodyPr/>
                    <a:lstStyle/>
                    <a:p>
                      <a:pPr algn="ctr"/>
                      <a:r>
                        <a:rPr lang="en-US" sz="1600" baseline="0" dirty="0">
                          <a:latin typeface="Calibri" pitchFamily="34" charset="0"/>
                        </a:rPr>
                        <a:t>Item6</a:t>
                      </a:r>
                    </a:p>
                  </a:txBody>
                  <a:tcPr/>
                </a:tc>
                <a:extLst>
                  <a:ext uri="{0D108BD9-81ED-4DB2-BD59-A6C34878D82A}">
                    <a16:rowId xmlns:a16="http://schemas.microsoft.com/office/drawing/2014/main" val="10000"/>
                  </a:ext>
                </a:extLst>
              </a:tr>
              <a:tr h="370840">
                <a:tc>
                  <a:txBody>
                    <a:bodyPr/>
                    <a:lstStyle/>
                    <a:p>
                      <a:pPr algn="ctr"/>
                      <a:r>
                        <a:rPr lang="en-US" sz="1600" baseline="0" dirty="0">
                          <a:latin typeface="Calibri" pitchFamily="34" charset="0"/>
                        </a:rPr>
                        <a:t>User1</a:t>
                      </a:r>
                    </a:p>
                  </a:txBody>
                  <a:tcPr/>
                </a:tc>
                <a:tc>
                  <a:txBody>
                    <a:bodyPr/>
                    <a:lstStyle/>
                    <a:p>
                      <a:pPr algn="ctr"/>
                      <a:r>
                        <a:rPr lang="en-US" sz="1600" baseline="0" dirty="0">
                          <a:latin typeface="Calibri" pitchFamily="34" charset="0"/>
                        </a:rPr>
                        <a:t>1.5</a:t>
                      </a:r>
                    </a:p>
                  </a:txBody>
                  <a:tcPr/>
                </a:tc>
                <a:tc>
                  <a:txBody>
                    <a:bodyPr/>
                    <a:lstStyle/>
                    <a:p>
                      <a:pPr algn="ctr"/>
                      <a:r>
                        <a:rPr lang="en-US" sz="1600" baseline="0" dirty="0">
                          <a:latin typeface="Calibri" pitchFamily="34" charset="0"/>
                        </a:rPr>
                        <a:t>0.5</a:t>
                      </a:r>
                    </a:p>
                  </a:txBody>
                  <a:tcPr/>
                </a:tc>
                <a:tc>
                  <a:txBody>
                    <a:bodyPr/>
                    <a:lstStyle/>
                    <a:p>
                      <a:pPr algn="ctr"/>
                      <a:r>
                        <a:rPr lang="en-US" sz="1600" baseline="0" dirty="0">
                          <a:latin typeface="Calibri" pitchFamily="34" charset="0"/>
                        </a:rPr>
                        <a:t>1.5</a:t>
                      </a:r>
                    </a:p>
                  </a:txBody>
                  <a:tcPr/>
                </a:tc>
                <a:tc>
                  <a:txBody>
                    <a:bodyPr/>
                    <a:lstStyle/>
                    <a:p>
                      <a:pPr algn="ctr"/>
                      <a:r>
                        <a:rPr lang="en-US" sz="1600" baseline="0" dirty="0">
                          <a:latin typeface="Calibri" pitchFamily="34" charset="0"/>
                        </a:rPr>
                        <a:t>-1.5</a:t>
                      </a:r>
                    </a:p>
                  </a:txBody>
                  <a:tcPr/>
                </a:tc>
                <a:tc>
                  <a:txBody>
                    <a:bodyPr/>
                    <a:lstStyle/>
                    <a:p>
                      <a:pPr marL="0" algn="ctr" defTabSz="914400" rtl="0" eaLnBrk="1" latinLnBrk="0" hangingPunct="1"/>
                      <a:r>
                        <a:rPr lang="en-US" sz="1600" kern="1200" baseline="0" dirty="0">
                          <a:solidFill>
                            <a:schemeClr val="dk1"/>
                          </a:solidFill>
                          <a:latin typeface="Calibri" pitchFamily="34" charset="0"/>
                          <a:ea typeface="+mn-ea"/>
                          <a:cs typeface="+mn-cs"/>
                        </a:rPr>
                        <a:t>-0.5</a:t>
                      </a:r>
                    </a:p>
                  </a:txBody>
                  <a:tcPr>
                    <a:solidFill>
                      <a:schemeClr val="bg2">
                        <a:lumMod val="40000"/>
                        <a:lumOff val="60000"/>
                      </a:schemeClr>
                    </a:solidFill>
                  </a:tcPr>
                </a:tc>
                <a:tc>
                  <a:txBody>
                    <a:bodyPr/>
                    <a:lstStyle/>
                    <a:p>
                      <a:pPr marL="0" algn="ctr" defTabSz="914400" rtl="0" eaLnBrk="1" latinLnBrk="0" hangingPunct="1"/>
                      <a:r>
                        <a:rPr lang="en-US" sz="1600" kern="1200" baseline="0" dirty="0">
                          <a:solidFill>
                            <a:schemeClr val="dk1"/>
                          </a:solidFill>
                          <a:latin typeface="Calibri" pitchFamily="34" charset="0"/>
                          <a:ea typeface="+mn-ea"/>
                          <a:cs typeface="+mn-cs"/>
                        </a:rPr>
                        <a:t>-1.5</a:t>
                      </a:r>
                    </a:p>
                  </a:txBody>
                  <a:tcPr>
                    <a:solidFill>
                      <a:schemeClr val="bg2">
                        <a:lumMod val="40000"/>
                        <a:lumOff val="60000"/>
                      </a:schemeClr>
                    </a:solidFill>
                  </a:tcPr>
                </a:tc>
                <a:extLst>
                  <a:ext uri="{0D108BD9-81ED-4DB2-BD59-A6C34878D82A}">
                    <a16:rowId xmlns:a16="http://schemas.microsoft.com/office/drawing/2014/main" val="10001"/>
                  </a:ext>
                </a:extLst>
              </a:tr>
              <a:tr h="370840">
                <a:tc>
                  <a:txBody>
                    <a:bodyPr/>
                    <a:lstStyle/>
                    <a:p>
                      <a:pPr algn="ctr"/>
                      <a:r>
                        <a:rPr lang="en-US" sz="1600" baseline="0" dirty="0">
                          <a:latin typeface="Calibri" pitchFamily="34" charset="0"/>
                        </a:rPr>
                        <a:t>User2</a:t>
                      </a:r>
                    </a:p>
                  </a:txBody>
                  <a:tcPr/>
                </a:tc>
                <a:tc>
                  <a:txBody>
                    <a:bodyPr/>
                    <a:lstStyle/>
                    <a:p>
                      <a:pPr algn="ctr"/>
                      <a:r>
                        <a:rPr lang="en-US" sz="1600" baseline="0" dirty="0">
                          <a:latin typeface="Calibri" pitchFamily="34" charset="0"/>
                        </a:rPr>
                        <a:t>1.2</a:t>
                      </a:r>
                    </a:p>
                  </a:txBody>
                  <a:tcPr/>
                </a:tc>
                <a:tc>
                  <a:txBody>
                    <a:bodyPr/>
                    <a:lstStyle/>
                    <a:p>
                      <a:pPr algn="ctr"/>
                      <a:r>
                        <a:rPr lang="en-US" sz="1600" baseline="0" dirty="0">
                          <a:latin typeface="Calibri" pitchFamily="34" charset="0"/>
                        </a:rPr>
                        <a:t>2.2</a:t>
                      </a:r>
                    </a:p>
                  </a:txBody>
                  <a:tcPr/>
                </a:tc>
                <a:tc>
                  <a:txBody>
                    <a:bodyPr/>
                    <a:lstStyle/>
                    <a:p>
                      <a:pPr algn="ctr"/>
                      <a:r>
                        <a:rPr lang="en-US" sz="1600" baseline="0" dirty="0">
                          <a:solidFill>
                            <a:srgbClr val="FF0000"/>
                          </a:solidFill>
                          <a:latin typeface="Calibri" pitchFamily="34" charset="0"/>
                        </a:rPr>
                        <a:t>?</a:t>
                      </a:r>
                    </a:p>
                  </a:txBody>
                  <a:tcPr/>
                </a:tc>
                <a:tc>
                  <a:txBody>
                    <a:bodyPr/>
                    <a:lstStyle/>
                    <a:p>
                      <a:pPr algn="ctr"/>
                      <a:r>
                        <a:rPr lang="en-US" sz="1600" baseline="0" dirty="0">
                          <a:latin typeface="Calibri" pitchFamily="34" charset="0"/>
                        </a:rPr>
                        <a:t>-0.8</a:t>
                      </a:r>
                    </a:p>
                  </a:txBody>
                  <a:tcPr/>
                </a:tc>
                <a:tc>
                  <a:txBody>
                    <a:bodyPr/>
                    <a:lstStyle/>
                    <a:p>
                      <a:pPr algn="ctr"/>
                      <a:r>
                        <a:rPr lang="en-US" sz="1600" baseline="0" dirty="0">
                          <a:latin typeface="Calibri" pitchFamily="34" charset="0"/>
                        </a:rPr>
                        <a:t>-1.8</a:t>
                      </a:r>
                    </a:p>
                  </a:txBody>
                  <a:tcPr/>
                </a:tc>
                <a:tc>
                  <a:txBody>
                    <a:bodyPr/>
                    <a:lstStyle/>
                    <a:p>
                      <a:pPr algn="ctr"/>
                      <a:r>
                        <a:rPr lang="en-US" sz="1600" baseline="0" dirty="0">
                          <a:latin typeface="Calibri" pitchFamily="34" charset="0"/>
                        </a:rPr>
                        <a:t>-0.8</a:t>
                      </a:r>
                    </a:p>
                  </a:txBody>
                  <a:tcPr/>
                </a:tc>
                <a:extLst>
                  <a:ext uri="{0D108BD9-81ED-4DB2-BD59-A6C34878D82A}">
                    <a16:rowId xmlns:a16="http://schemas.microsoft.com/office/drawing/2014/main" val="10002"/>
                  </a:ext>
                </a:extLst>
              </a:tr>
              <a:tr h="370840">
                <a:tc>
                  <a:txBody>
                    <a:bodyPr/>
                    <a:lstStyle/>
                    <a:p>
                      <a:pPr algn="ctr"/>
                      <a:r>
                        <a:rPr lang="en-US" sz="1600" baseline="0" dirty="0">
                          <a:latin typeface="Calibri" pitchFamily="34" charset="0"/>
                        </a:rPr>
                        <a:t>Alice</a:t>
                      </a:r>
                    </a:p>
                  </a:txBody>
                  <a:tcPr/>
                </a:tc>
                <a:tc>
                  <a:txBody>
                    <a:bodyPr/>
                    <a:lstStyle/>
                    <a:p>
                      <a:pPr algn="ctr"/>
                      <a:r>
                        <a:rPr lang="en-US" sz="1600" baseline="0" dirty="0">
                          <a:solidFill>
                            <a:srgbClr val="FF0000"/>
                          </a:solidFill>
                          <a:latin typeface="Calibri" pitchFamily="34" charset="0"/>
                        </a:rPr>
                        <a:t>?</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solidFill>
                            <a:srgbClr val="FF0000"/>
                          </a:solidFill>
                          <a:latin typeface="Calibri" pitchFamily="34" charset="0"/>
                        </a:rPr>
                        <a:t>?</a:t>
                      </a:r>
                    </a:p>
                  </a:txBody>
                  <a:tcPr/>
                </a:tc>
                <a:extLst>
                  <a:ext uri="{0D108BD9-81ED-4DB2-BD59-A6C34878D82A}">
                    <a16:rowId xmlns:a16="http://schemas.microsoft.com/office/drawing/2014/main" val="10003"/>
                  </a:ext>
                </a:extLst>
              </a:tr>
              <a:tr h="370840">
                <a:tc>
                  <a:txBody>
                    <a:bodyPr/>
                    <a:lstStyle/>
                    <a:p>
                      <a:pPr algn="ctr"/>
                      <a:r>
                        <a:rPr lang="en-US" sz="1600" baseline="0" dirty="0">
                          <a:latin typeface="Calibri" pitchFamily="34" charset="0"/>
                        </a:rPr>
                        <a:t>User4</a:t>
                      </a:r>
                    </a:p>
                  </a:txBody>
                  <a:tcPr/>
                </a:tc>
                <a:tc>
                  <a:txBody>
                    <a:bodyPr/>
                    <a:lstStyle/>
                    <a:p>
                      <a:pPr algn="ctr"/>
                      <a:r>
                        <a:rPr lang="en-US" sz="1600" baseline="0" dirty="0">
                          <a:latin typeface="Calibri" pitchFamily="34" charset="0"/>
                        </a:rPr>
                        <a:t>-1.5</a:t>
                      </a:r>
                    </a:p>
                  </a:txBody>
                  <a:tcPr/>
                </a:tc>
                <a:tc>
                  <a:txBody>
                    <a:bodyPr/>
                    <a:lstStyle/>
                    <a:p>
                      <a:pPr algn="ctr"/>
                      <a:r>
                        <a:rPr lang="en-US" sz="1600" baseline="0" dirty="0">
                          <a:latin typeface="Calibri" pitchFamily="34" charset="0"/>
                        </a:rPr>
                        <a:t>-0.5</a:t>
                      </a:r>
                    </a:p>
                  </a:txBody>
                  <a:tcPr/>
                </a:tc>
                <a:tc>
                  <a:txBody>
                    <a:bodyPr/>
                    <a:lstStyle/>
                    <a:p>
                      <a:pPr algn="ctr"/>
                      <a:r>
                        <a:rPr lang="en-US" sz="1600" baseline="0" dirty="0">
                          <a:latin typeface="Calibri" pitchFamily="34" charset="0"/>
                        </a:rPr>
                        <a:t>-0.5</a:t>
                      </a:r>
                    </a:p>
                  </a:txBody>
                  <a:tcPr/>
                </a:tc>
                <a:tc>
                  <a:txBody>
                    <a:bodyPr/>
                    <a:lstStyle/>
                    <a:p>
                      <a:pPr algn="ctr"/>
                      <a:r>
                        <a:rPr lang="en-US" sz="1600" baseline="0" dirty="0">
                          <a:latin typeface="Calibri" pitchFamily="34" charset="0"/>
                        </a:rPr>
                        <a:t>0.5</a:t>
                      </a:r>
                    </a:p>
                  </a:txBody>
                  <a:tcPr/>
                </a:tc>
                <a:tc>
                  <a:txBody>
                    <a:bodyPr/>
                    <a:lstStyle/>
                    <a:p>
                      <a:pPr algn="ctr"/>
                      <a:r>
                        <a:rPr lang="en-US" sz="1600" baseline="0" dirty="0">
                          <a:latin typeface="Calibri" pitchFamily="34" charset="0"/>
                        </a:rPr>
                        <a:t>0.5</a:t>
                      </a:r>
                    </a:p>
                  </a:txBody>
                  <a:tcPr/>
                </a:tc>
                <a:tc>
                  <a:txBody>
                    <a:bodyPr/>
                    <a:lstStyle/>
                    <a:p>
                      <a:pPr algn="ctr"/>
                      <a:r>
                        <a:rPr lang="en-US" sz="1600" baseline="0" dirty="0">
                          <a:latin typeface="Calibri" pitchFamily="34" charset="0"/>
                        </a:rPr>
                        <a:t>1.5</a:t>
                      </a:r>
                    </a:p>
                  </a:txBody>
                  <a:tcPr/>
                </a:tc>
                <a:extLst>
                  <a:ext uri="{0D108BD9-81ED-4DB2-BD59-A6C34878D82A}">
                    <a16:rowId xmlns:a16="http://schemas.microsoft.com/office/drawing/2014/main" val="10004"/>
                  </a:ext>
                </a:extLst>
              </a:tr>
              <a:tr h="370840">
                <a:tc>
                  <a:txBody>
                    <a:bodyPr/>
                    <a:lstStyle/>
                    <a:p>
                      <a:pPr algn="ctr"/>
                      <a:r>
                        <a:rPr lang="en-US" sz="1600" baseline="0" dirty="0">
                          <a:latin typeface="Calibri" pitchFamily="34" charset="0"/>
                        </a:rPr>
                        <a:t>User5</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solidFill>
                            <a:srgbClr val="FF0000"/>
                          </a:solidFill>
                          <a:latin typeface="Calibri" pitchFamily="34" charset="0"/>
                        </a:rPr>
                        <a:t>?</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latin typeface="Calibri" pitchFamily="34" charset="0"/>
                        </a:rPr>
                        <a:t>0</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latin typeface="Calibri" pitchFamily="34" charset="0"/>
                        </a:rPr>
                        <a:t>1</a:t>
                      </a:r>
                    </a:p>
                  </a:txBody>
                  <a:tcPr/>
                </a:tc>
                <a:extLst>
                  <a:ext uri="{0D108BD9-81ED-4DB2-BD59-A6C34878D82A}">
                    <a16:rowId xmlns:a16="http://schemas.microsoft.com/office/drawing/2014/main" val="10005"/>
                  </a:ext>
                </a:extLst>
              </a:tr>
            </a:tbl>
          </a:graphicData>
        </a:graphic>
      </p:graphicFrame>
      <p:sp>
        <p:nvSpPr>
          <p:cNvPr id="6" name="向上箭號 5"/>
          <p:cNvSpPr/>
          <p:nvPr/>
        </p:nvSpPr>
        <p:spPr bwMode="auto">
          <a:xfrm>
            <a:off x="2267744" y="4869160"/>
            <a:ext cx="360040" cy="360040"/>
          </a:xfrm>
          <a:prstGeom prst="up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a:ln>
                <a:noFill/>
              </a:ln>
              <a:solidFill>
                <a:schemeClr val="tx1"/>
              </a:solidFill>
              <a:effectLst/>
              <a:latin typeface="Verdana" pitchFamily="34" charset="0"/>
            </a:endParaRPr>
          </a:p>
        </p:txBody>
      </p:sp>
      <p:sp>
        <p:nvSpPr>
          <p:cNvPr id="7" name="向上箭號 6"/>
          <p:cNvSpPr/>
          <p:nvPr/>
        </p:nvSpPr>
        <p:spPr bwMode="auto">
          <a:xfrm>
            <a:off x="3131840" y="4881989"/>
            <a:ext cx="360040" cy="360040"/>
          </a:xfrm>
          <a:prstGeom prst="up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a:ln>
                <a:noFill/>
              </a:ln>
              <a:solidFill>
                <a:schemeClr val="tx1"/>
              </a:solidFill>
              <a:effectLst/>
              <a:latin typeface="Verdana" pitchFamily="34" charset="0"/>
            </a:endParaRPr>
          </a:p>
        </p:txBody>
      </p:sp>
      <p:sp>
        <p:nvSpPr>
          <p:cNvPr id="8" name="向上箭號 7"/>
          <p:cNvSpPr/>
          <p:nvPr/>
        </p:nvSpPr>
        <p:spPr bwMode="auto">
          <a:xfrm>
            <a:off x="4068256" y="4842128"/>
            <a:ext cx="360040" cy="360040"/>
          </a:xfrm>
          <a:prstGeom prst="up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a:ln>
                <a:noFill/>
              </a:ln>
              <a:solidFill>
                <a:schemeClr val="tx1"/>
              </a:solidFill>
              <a:effectLst/>
              <a:latin typeface="Verdana" pitchFamily="34" charset="0"/>
            </a:endParaRPr>
          </a:p>
        </p:txBody>
      </p:sp>
      <p:sp>
        <p:nvSpPr>
          <p:cNvPr id="9" name="向上箭號 8"/>
          <p:cNvSpPr/>
          <p:nvPr/>
        </p:nvSpPr>
        <p:spPr bwMode="auto">
          <a:xfrm>
            <a:off x="5761007" y="4842128"/>
            <a:ext cx="360040" cy="360040"/>
          </a:xfrm>
          <a:prstGeom prst="up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a:ln>
                <a:noFill/>
              </a:ln>
              <a:solidFill>
                <a:schemeClr val="tx1"/>
              </a:solidFill>
              <a:effectLst/>
              <a:latin typeface="Verdana" pitchFamily="34" charset="0"/>
            </a:endParaRPr>
          </a:p>
        </p:txBody>
      </p:sp>
      <p:sp>
        <p:nvSpPr>
          <p:cNvPr id="10" name="向上箭號 9"/>
          <p:cNvSpPr/>
          <p:nvPr/>
        </p:nvSpPr>
        <p:spPr bwMode="auto">
          <a:xfrm>
            <a:off x="4977181" y="4817275"/>
            <a:ext cx="360040" cy="360040"/>
          </a:xfrm>
          <a:prstGeom prst="up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a:ln>
                <a:noFill/>
              </a:ln>
              <a:solidFill>
                <a:schemeClr val="tx1"/>
              </a:solidFill>
              <a:effectLst/>
              <a:latin typeface="Verdana" pitchFamily="34" charset="0"/>
            </a:endParaRPr>
          </a:p>
        </p:txBody>
      </p:sp>
      <p:sp>
        <p:nvSpPr>
          <p:cNvPr id="11" name="向上箭號 10"/>
          <p:cNvSpPr/>
          <p:nvPr/>
        </p:nvSpPr>
        <p:spPr bwMode="auto">
          <a:xfrm>
            <a:off x="6669932" y="4817275"/>
            <a:ext cx="360040" cy="360040"/>
          </a:xfrm>
          <a:prstGeom prst="up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3313934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1" nodeType="clickEffect">
                                  <p:stCondLst>
                                    <p:cond delay="0"/>
                                  </p:stCondLst>
                                  <p:childTnLst>
                                    <p:set>
                                      <p:cBhvr>
                                        <p:cTn id="23" dur="1" fill="hold">
                                          <p:stCondLst>
                                            <p:cond delay="0"/>
                                          </p:stCondLst>
                                        </p:cTn>
                                        <p:tgtEl>
                                          <p:spTgt spid="8"/>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0"/>
                                        </p:tgtEl>
                                        <p:attrNameLst>
                                          <p:attrName>style.visibility</p:attrName>
                                        </p:attrNameLst>
                                      </p:cBhvr>
                                      <p:to>
                                        <p:strVal val="hidden"/>
                                      </p:to>
                                    </p:se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1" nodeType="clickEffect">
                                  <p:stCondLst>
                                    <p:cond delay="0"/>
                                  </p:stCondLst>
                                  <p:childTnLst>
                                    <p:set>
                                      <p:cBhvr>
                                        <p:cTn id="37" dur="1" fill="hold">
                                          <p:stCondLst>
                                            <p:cond delay="0"/>
                                          </p:stCondLst>
                                        </p:cTn>
                                        <p:tgtEl>
                                          <p:spTgt spid="9"/>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7" grpId="1" animBg="1"/>
      <p:bldP spid="8" grpId="0" animBg="1"/>
      <p:bldP spid="8" grpId="1" animBg="1"/>
      <p:bldP spid="9" grpId="0" animBg="1"/>
      <p:bldP spid="9" grpId="1" animBg="1"/>
      <p:bldP spid="10" grpId="0" animBg="1"/>
      <p:bldP spid="10" grpId="1" animBg="1"/>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Item-based Neighborhood Models</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endParaRPr lang="en-US" altLang="zh-TW" dirty="0"/>
              </a:p>
              <a:p>
                <a:endParaRPr lang="en-US" altLang="zh-TW" dirty="0"/>
              </a:p>
              <a:p>
                <a:endParaRPr lang="en-US" altLang="zh-TW" dirty="0"/>
              </a:p>
              <a:p>
                <a:endParaRPr lang="en-US" altLang="zh-TW" dirty="0"/>
              </a:p>
              <a:p>
                <a:endParaRPr lang="en-US" altLang="zh-TW" dirty="0"/>
              </a:p>
              <a:p>
                <a14:m>
                  <m:oMath xmlns:m="http://schemas.openxmlformats.org/officeDocument/2006/math">
                    <m:r>
                      <a:rPr lang="en-US" altLang="zh-TW" b="1" i="1" smtClean="0">
                        <a:latin typeface="Cambria Math" panose="02040503050406030204" pitchFamily="18" charset="0"/>
                      </a:rPr>
                      <m:t>𝑨𝒅𝒋𝒖𝒔𝒕𝒆𝒅𝑪𝒐𝒔𝒊𝒏𝒆</m:t>
                    </m:r>
                    <m:d>
                      <m:dPr>
                        <m:ctrlPr>
                          <a:rPr lang="en-US" altLang="zh-TW" b="1" i="1" smtClean="0">
                            <a:latin typeface="Cambria Math" panose="02040503050406030204" pitchFamily="18" charset="0"/>
                          </a:rPr>
                        </m:ctrlPr>
                      </m:dPr>
                      <m:e>
                        <m:r>
                          <a:rPr lang="en-US" altLang="zh-TW" b="1" i="1" smtClean="0">
                            <a:latin typeface="Cambria Math" panose="02040503050406030204" pitchFamily="18" charset="0"/>
                          </a:rPr>
                          <m:t>𝒊</m:t>
                        </m:r>
                        <m:r>
                          <a:rPr lang="en-US" altLang="zh-TW" b="1" i="1" smtClean="0">
                            <a:latin typeface="Cambria Math" panose="02040503050406030204" pitchFamily="18" charset="0"/>
                          </a:rPr>
                          <m:t>,</m:t>
                        </m:r>
                        <m:r>
                          <a:rPr lang="en-US" altLang="zh-TW" b="1" i="1" smtClean="0">
                            <a:latin typeface="Cambria Math" panose="02040503050406030204" pitchFamily="18" charset="0"/>
                          </a:rPr>
                          <m:t>𝒋</m:t>
                        </m:r>
                      </m:e>
                    </m:d>
                    <m:r>
                      <a:rPr lang="en-US" altLang="zh-TW" b="1" i="1" smtClean="0">
                        <a:latin typeface="Cambria Math" panose="02040503050406030204" pitchFamily="18" charset="0"/>
                      </a:rPr>
                      <m:t>=</m:t>
                    </m:r>
                    <m:f>
                      <m:fPr>
                        <m:ctrlPr>
                          <a:rPr lang="en-US" altLang="zh-TW" b="1" i="1" smtClean="0">
                            <a:latin typeface="Cambria Math" panose="02040503050406030204" pitchFamily="18" charset="0"/>
                          </a:rPr>
                        </m:ctrlPr>
                      </m:fPr>
                      <m:num>
                        <m:nary>
                          <m:naryPr>
                            <m:chr m:val="∑"/>
                            <m:limLoc m:val="subSup"/>
                            <m:supHide m:val="on"/>
                            <m:ctrlPr>
                              <a:rPr lang="en-US" altLang="zh-TW" b="1" i="1" smtClean="0">
                                <a:latin typeface="Cambria Math" panose="02040503050406030204" pitchFamily="18" charset="0"/>
                              </a:rPr>
                            </m:ctrlPr>
                          </m:naryPr>
                          <m:sub>
                            <m:r>
                              <m:rPr>
                                <m:brk m:alnAt="9"/>
                              </m:rPr>
                              <a:rPr lang="en-US" altLang="zh-TW" b="1" i="1" smtClean="0">
                                <a:latin typeface="Cambria Math" panose="02040503050406030204" pitchFamily="18" charset="0"/>
                              </a:rPr>
                              <m:t>𝒖</m:t>
                            </m:r>
                            <m:r>
                              <a:rPr lang="en-US" altLang="zh-TW" b="1" i="1" smtClean="0">
                                <a:latin typeface="Cambria Math" panose="02040503050406030204" pitchFamily="18" charset="0"/>
                                <a:ea typeface="Cambria Math" panose="02040503050406030204" pitchFamily="18" charset="0"/>
                              </a:rPr>
                              <m:t>∈</m:t>
                            </m:r>
                            <m:sSub>
                              <m:sSubPr>
                                <m:ctrlPr>
                                  <a:rPr lang="en-US" altLang="zh-TW" b="1" i="1" smtClean="0">
                                    <a:latin typeface="Cambria Math" panose="02040503050406030204" pitchFamily="18" charset="0"/>
                                    <a:ea typeface="Cambria Math" panose="02040503050406030204" pitchFamily="18" charset="0"/>
                                  </a:rPr>
                                </m:ctrlPr>
                              </m:sSubPr>
                              <m:e>
                                <m:r>
                                  <a:rPr lang="en-US" altLang="zh-TW" b="1" i="1" smtClean="0">
                                    <a:latin typeface="Cambria Math" panose="02040503050406030204" pitchFamily="18" charset="0"/>
                                    <a:ea typeface="Cambria Math" panose="02040503050406030204" pitchFamily="18" charset="0"/>
                                  </a:rPr>
                                  <m:t>𝑼</m:t>
                                </m:r>
                              </m:e>
                              <m:sub>
                                <m:r>
                                  <a:rPr lang="en-US" altLang="zh-TW" b="1" i="1" smtClean="0">
                                    <a:latin typeface="Cambria Math" panose="02040503050406030204" pitchFamily="18" charset="0"/>
                                    <a:ea typeface="Cambria Math" panose="02040503050406030204" pitchFamily="18" charset="0"/>
                                  </a:rPr>
                                  <m:t>𝒊</m:t>
                                </m:r>
                              </m:sub>
                            </m:sSub>
                            <m:r>
                              <m:rPr>
                                <m:brk m:alnAt="9"/>
                              </m:rPr>
                              <a:rPr lang="en-US" altLang="zh-TW" b="1" i="1" smtClean="0">
                                <a:latin typeface="Cambria Math" panose="02040503050406030204" pitchFamily="18" charset="0"/>
                                <a:ea typeface="Cambria Math" panose="02040503050406030204" pitchFamily="18" charset="0"/>
                              </a:rPr>
                              <m:t>∩</m:t>
                            </m:r>
                            <m:sSub>
                              <m:sSubPr>
                                <m:ctrlPr>
                                  <a:rPr lang="en-US" altLang="zh-TW" b="1" i="1" smtClean="0">
                                    <a:latin typeface="Cambria Math" panose="02040503050406030204" pitchFamily="18" charset="0"/>
                                    <a:ea typeface="Cambria Math" panose="02040503050406030204" pitchFamily="18" charset="0"/>
                                  </a:rPr>
                                </m:ctrlPr>
                              </m:sSubPr>
                              <m:e>
                                <m:r>
                                  <a:rPr lang="en-US" altLang="zh-TW" b="1" i="1" smtClean="0">
                                    <a:latin typeface="Cambria Math" panose="02040503050406030204" pitchFamily="18" charset="0"/>
                                    <a:ea typeface="Cambria Math" panose="02040503050406030204" pitchFamily="18" charset="0"/>
                                  </a:rPr>
                                  <m:t>𝑼</m:t>
                                </m:r>
                              </m:e>
                              <m:sub>
                                <m:r>
                                  <a:rPr lang="en-US" altLang="zh-TW" b="1" i="1" smtClean="0">
                                    <a:latin typeface="Cambria Math" panose="02040503050406030204" pitchFamily="18" charset="0"/>
                                    <a:ea typeface="Cambria Math" panose="02040503050406030204" pitchFamily="18" charset="0"/>
                                  </a:rPr>
                                  <m:t>𝒋</m:t>
                                </m:r>
                              </m:sub>
                            </m:sSub>
                          </m:sub>
                          <m:sup/>
                          <m:e>
                            <m:sSub>
                              <m:sSubPr>
                                <m:ctrlPr>
                                  <a:rPr lang="en-US" altLang="zh-TW" b="1" i="1" smtClean="0">
                                    <a:latin typeface="Cambria Math" panose="02040503050406030204" pitchFamily="18" charset="0"/>
                                  </a:rPr>
                                </m:ctrlPr>
                              </m:sSubPr>
                              <m:e>
                                <m:r>
                                  <a:rPr lang="en-US" altLang="zh-TW" b="1" i="1" smtClean="0">
                                    <a:latin typeface="Cambria Math" panose="02040503050406030204" pitchFamily="18" charset="0"/>
                                  </a:rPr>
                                  <m:t>𝑺</m:t>
                                </m:r>
                              </m:e>
                              <m:sub>
                                <m:r>
                                  <a:rPr lang="en-US" altLang="zh-TW" b="1" i="1" smtClean="0">
                                    <a:latin typeface="Cambria Math" panose="02040503050406030204" pitchFamily="18" charset="0"/>
                                  </a:rPr>
                                  <m:t>𝒖𝒊</m:t>
                                </m:r>
                              </m:sub>
                            </m:sSub>
                            <m:r>
                              <a:rPr lang="en-US" altLang="zh-TW" b="1" i="1" smtClean="0">
                                <a:latin typeface="Cambria Math" panose="02040503050406030204" pitchFamily="18" charset="0"/>
                              </a:rPr>
                              <m:t>∗</m:t>
                            </m:r>
                            <m:sSub>
                              <m:sSubPr>
                                <m:ctrlPr>
                                  <a:rPr lang="en-US" altLang="zh-TW" b="1" i="1" smtClean="0">
                                    <a:latin typeface="Cambria Math" panose="02040503050406030204" pitchFamily="18" charset="0"/>
                                  </a:rPr>
                                </m:ctrlPr>
                              </m:sSubPr>
                              <m:e>
                                <m:r>
                                  <a:rPr lang="en-US" altLang="zh-TW" b="1" i="1" smtClean="0">
                                    <a:latin typeface="Cambria Math" panose="02040503050406030204" pitchFamily="18" charset="0"/>
                                  </a:rPr>
                                  <m:t>𝑺</m:t>
                                </m:r>
                              </m:e>
                              <m:sub>
                                <m:r>
                                  <a:rPr lang="en-US" altLang="zh-TW" b="1" i="1" smtClean="0">
                                    <a:latin typeface="Cambria Math" panose="02040503050406030204" pitchFamily="18" charset="0"/>
                                  </a:rPr>
                                  <m:t>𝒖𝒋</m:t>
                                </m:r>
                              </m:sub>
                            </m:sSub>
                          </m:e>
                        </m:nary>
                      </m:num>
                      <m:den>
                        <m:rad>
                          <m:radPr>
                            <m:degHide m:val="on"/>
                            <m:ctrlPr>
                              <a:rPr lang="en-US" altLang="zh-TW" b="1" i="1" smtClean="0">
                                <a:latin typeface="Cambria Math" panose="02040503050406030204" pitchFamily="18" charset="0"/>
                              </a:rPr>
                            </m:ctrlPr>
                          </m:radPr>
                          <m:deg/>
                          <m:e>
                            <m:nary>
                              <m:naryPr>
                                <m:chr m:val="∑"/>
                                <m:limLoc m:val="subSup"/>
                                <m:supHide m:val="on"/>
                                <m:ctrlPr>
                                  <a:rPr lang="en-US" altLang="zh-TW" b="1" i="1" smtClean="0">
                                    <a:latin typeface="Cambria Math" panose="02040503050406030204" pitchFamily="18" charset="0"/>
                                  </a:rPr>
                                </m:ctrlPr>
                              </m:naryPr>
                              <m:sub>
                                <m:r>
                                  <m:rPr>
                                    <m:brk m:alnAt="9"/>
                                  </m:rPr>
                                  <a:rPr lang="en-US" altLang="zh-TW" i="1">
                                    <a:latin typeface="Cambria Math" panose="02040503050406030204" pitchFamily="18" charset="0"/>
                                  </a:rPr>
                                  <m:t>𝒖</m:t>
                                </m:r>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𝑼</m:t>
                                    </m:r>
                                  </m:e>
                                  <m:sub>
                                    <m:r>
                                      <a:rPr lang="en-US" altLang="zh-TW" i="1">
                                        <a:latin typeface="Cambria Math" panose="02040503050406030204" pitchFamily="18" charset="0"/>
                                        <a:ea typeface="Cambria Math" panose="02040503050406030204" pitchFamily="18" charset="0"/>
                                      </a:rPr>
                                      <m:t>𝒊</m:t>
                                    </m:r>
                                  </m:sub>
                                </m:sSub>
                                <m:r>
                                  <m:rPr>
                                    <m:brk m:alnAt="9"/>
                                  </m:rP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𝑼</m:t>
                                    </m:r>
                                  </m:e>
                                  <m:sub>
                                    <m:r>
                                      <a:rPr lang="en-US" altLang="zh-TW" i="1">
                                        <a:latin typeface="Cambria Math" panose="02040503050406030204" pitchFamily="18" charset="0"/>
                                        <a:ea typeface="Cambria Math" panose="02040503050406030204" pitchFamily="18" charset="0"/>
                                      </a:rPr>
                                      <m:t>𝒋</m:t>
                                    </m:r>
                                  </m:sub>
                                </m:sSub>
                              </m:sub>
                              <m:sup/>
                              <m:e>
                                <m:sSubSup>
                                  <m:sSubSupPr>
                                    <m:ctrlPr>
                                      <a:rPr lang="en-US" altLang="zh-TW" b="1" i="1" smtClean="0">
                                        <a:latin typeface="Cambria Math" panose="02040503050406030204" pitchFamily="18" charset="0"/>
                                      </a:rPr>
                                    </m:ctrlPr>
                                  </m:sSubSupPr>
                                  <m:e>
                                    <m:r>
                                      <a:rPr lang="en-US" altLang="zh-TW" b="1" i="1" smtClean="0">
                                        <a:latin typeface="Cambria Math" panose="02040503050406030204" pitchFamily="18" charset="0"/>
                                      </a:rPr>
                                      <m:t>𝒔</m:t>
                                    </m:r>
                                  </m:e>
                                  <m:sub>
                                    <m:r>
                                      <a:rPr lang="en-US" altLang="zh-TW" b="1" i="1" smtClean="0">
                                        <a:latin typeface="Cambria Math" panose="02040503050406030204" pitchFamily="18" charset="0"/>
                                      </a:rPr>
                                      <m:t>𝒖𝒊</m:t>
                                    </m:r>
                                  </m:sub>
                                  <m:sup>
                                    <m:r>
                                      <a:rPr lang="en-US" altLang="zh-TW" b="1" i="1" smtClean="0">
                                        <a:latin typeface="Cambria Math" panose="02040503050406030204" pitchFamily="18" charset="0"/>
                                      </a:rPr>
                                      <m:t>𝟐</m:t>
                                    </m:r>
                                  </m:sup>
                                </m:sSubSup>
                              </m:e>
                            </m:nary>
                          </m:e>
                        </m:rad>
                        <m:r>
                          <a:rPr lang="en-US" altLang="zh-TW" b="1" i="1" smtClean="0">
                            <a:latin typeface="Cambria Math" panose="02040503050406030204" pitchFamily="18" charset="0"/>
                          </a:rPr>
                          <m:t>∗</m:t>
                        </m:r>
                        <m:rad>
                          <m:radPr>
                            <m:degHide m:val="on"/>
                            <m:ctrlPr>
                              <a:rPr lang="en-US" altLang="zh-TW" i="1">
                                <a:latin typeface="Cambria Math" panose="02040503050406030204" pitchFamily="18" charset="0"/>
                              </a:rPr>
                            </m:ctrlPr>
                          </m:radPr>
                          <m:deg/>
                          <m:e>
                            <m:nary>
                              <m:naryPr>
                                <m:chr m:val="∑"/>
                                <m:limLoc m:val="subSup"/>
                                <m:supHide m:val="on"/>
                                <m:ctrlPr>
                                  <a:rPr lang="en-US" altLang="zh-TW" i="1">
                                    <a:latin typeface="Cambria Math" panose="02040503050406030204" pitchFamily="18" charset="0"/>
                                  </a:rPr>
                                </m:ctrlPr>
                              </m:naryPr>
                              <m:sub>
                                <m:r>
                                  <m:rPr>
                                    <m:brk m:alnAt="9"/>
                                  </m:rPr>
                                  <a:rPr lang="en-US" altLang="zh-TW" i="1">
                                    <a:latin typeface="Cambria Math" panose="02040503050406030204" pitchFamily="18" charset="0"/>
                                  </a:rPr>
                                  <m:t>𝒖</m:t>
                                </m:r>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𝑼</m:t>
                                    </m:r>
                                  </m:e>
                                  <m:sub>
                                    <m:r>
                                      <a:rPr lang="en-US" altLang="zh-TW" i="1">
                                        <a:latin typeface="Cambria Math" panose="02040503050406030204" pitchFamily="18" charset="0"/>
                                        <a:ea typeface="Cambria Math" panose="02040503050406030204" pitchFamily="18" charset="0"/>
                                      </a:rPr>
                                      <m:t>𝒊</m:t>
                                    </m:r>
                                  </m:sub>
                                </m:sSub>
                                <m:r>
                                  <m:rPr>
                                    <m:brk m:alnAt="9"/>
                                  </m:rP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𝑼</m:t>
                                    </m:r>
                                  </m:e>
                                  <m:sub>
                                    <m:r>
                                      <a:rPr lang="en-US" altLang="zh-TW" i="1">
                                        <a:latin typeface="Cambria Math" panose="02040503050406030204" pitchFamily="18" charset="0"/>
                                        <a:ea typeface="Cambria Math" panose="02040503050406030204" pitchFamily="18" charset="0"/>
                                      </a:rPr>
                                      <m:t>𝒋</m:t>
                                    </m:r>
                                  </m:sub>
                                </m:sSub>
                              </m:sub>
                              <m:sup/>
                              <m:e>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𝒔</m:t>
                                    </m:r>
                                  </m:e>
                                  <m:sub>
                                    <m:r>
                                      <a:rPr lang="en-US" altLang="zh-TW" i="1">
                                        <a:latin typeface="Cambria Math" panose="02040503050406030204" pitchFamily="18" charset="0"/>
                                      </a:rPr>
                                      <m:t>𝒖</m:t>
                                    </m:r>
                                    <m:r>
                                      <a:rPr lang="en-US" altLang="zh-TW" b="1" i="1" smtClean="0">
                                        <a:latin typeface="Cambria Math" panose="02040503050406030204" pitchFamily="18" charset="0"/>
                                      </a:rPr>
                                      <m:t>𝒋</m:t>
                                    </m:r>
                                  </m:sub>
                                  <m:sup>
                                    <m:r>
                                      <a:rPr lang="en-US" altLang="zh-TW" i="1">
                                        <a:latin typeface="Cambria Math" panose="02040503050406030204" pitchFamily="18" charset="0"/>
                                      </a:rPr>
                                      <m:t>𝟐</m:t>
                                    </m:r>
                                  </m:sup>
                                </m:sSubSup>
                              </m:e>
                            </m:nary>
                          </m:e>
                        </m:rad>
                      </m:den>
                    </m:f>
                  </m:oMath>
                </a14:m>
                <a:endParaRPr lang="en-US" altLang="zh-TW" dirty="0"/>
              </a:p>
              <a:p>
                <a:pPr lvl="1"/>
                <a:r>
                  <a:rPr lang="en-US" altLang="zh-TW" dirty="0" err="1"/>
                  <a:t>U</a:t>
                </a:r>
                <a:r>
                  <a:rPr lang="en-US" altLang="zh-TW" baseline="-25000" dirty="0" err="1"/>
                  <a:t>i</a:t>
                </a:r>
                <a:r>
                  <a:rPr lang="en-US" altLang="zh-TW" dirty="0"/>
                  <a:t> :the set of users who have specified ratings for item </a:t>
                </a:r>
                <a:r>
                  <a:rPr lang="en-US" altLang="zh-TW" dirty="0" err="1"/>
                  <a:t>i</a:t>
                </a:r>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zh-TW" altLang="en-US">
                    <a:noFill/>
                  </a:rPr>
                  <a:t> </a:t>
                </a:r>
              </a:p>
            </p:txBody>
          </p:sp>
        </mc:Fallback>
      </mc:AlternateContent>
      <p:graphicFrame>
        <p:nvGraphicFramePr>
          <p:cNvPr id="4" name="Tabelle 4"/>
          <p:cNvGraphicFramePr>
            <a:graphicFrameLocks noGrp="1"/>
          </p:cNvGraphicFramePr>
          <p:nvPr>
            <p:extLst>
              <p:ext uri="{D42A27DB-BD31-4B8C-83A1-F6EECF244321}">
                <p14:modId xmlns:p14="http://schemas.microsoft.com/office/powerpoint/2010/main" val="338054584"/>
              </p:ext>
            </p:extLst>
          </p:nvPr>
        </p:nvGraphicFramePr>
        <p:xfrm>
          <a:off x="611560" y="1313460"/>
          <a:ext cx="6104679" cy="2225040"/>
        </p:xfrm>
        <a:graphic>
          <a:graphicData uri="http://schemas.openxmlformats.org/drawingml/2006/table">
            <a:tbl>
              <a:tblPr firstRow="1" bandRow="1">
                <a:tableStyleId>{00A15C55-8517-42AA-B614-E9B94910E393}</a:tableStyleId>
              </a:tblPr>
              <a:tblGrid>
                <a:gridCol w="872097">
                  <a:extLst>
                    <a:ext uri="{9D8B030D-6E8A-4147-A177-3AD203B41FA5}">
                      <a16:colId xmlns:a16="http://schemas.microsoft.com/office/drawing/2014/main" val="20000"/>
                    </a:ext>
                  </a:extLst>
                </a:gridCol>
                <a:gridCol w="872097">
                  <a:extLst>
                    <a:ext uri="{9D8B030D-6E8A-4147-A177-3AD203B41FA5}">
                      <a16:colId xmlns:a16="http://schemas.microsoft.com/office/drawing/2014/main" val="20001"/>
                    </a:ext>
                  </a:extLst>
                </a:gridCol>
                <a:gridCol w="872097">
                  <a:extLst>
                    <a:ext uri="{9D8B030D-6E8A-4147-A177-3AD203B41FA5}">
                      <a16:colId xmlns:a16="http://schemas.microsoft.com/office/drawing/2014/main" val="20002"/>
                    </a:ext>
                  </a:extLst>
                </a:gridCol>
                <a:gridCol w="872097">
                  <a:extLst>
                    <a:ext uri="{9D8B030D-6E8A-4147-A177-3AD203B41FA5}">
                      <a16:colId xmlns:a16="http://schemas.microsoft.com/office/drawing/2014/main" val="20003"/>
                    </a:ext>
                  </a:extLst>
                </a:gridCol>
                <a:gridCol w="872097">
                  <a:extLst>
                    <a:ext uri="{9D8B030D-6E8A-4147-A177-3AD203B41FA5}">
                      <a16:colId xmlns:a16="http://schemas.microsoft.com/office/drawing/2014/main" val="20004"/>
                    </a:ext>
                  </a:extLst>
                </a:gridCol>
                <a:gridCol w="872097">
                  <a:extLst>
                    <a:ext uri="{9D8B030D-6E8A-4147-A177-3AD203B41FA5}">
                      <a16:colId xmlns:a16="http://schemas.microsoft.com/office/drawing/2014/main" val="3310201442"/>
                    </a:ext>
                  </a:extLst>
                </a:gridCol>
                <a:gridCol w="872097">
                  <a:extLst>
                    <a:ext uri="{9D8B030D-6E8A-4147-A177-3AD203B41FA5}">
                      <a16:colId xmlns:a16="http://schemas.microsoft.com/office/drawing/2014/main" val="20005"/>
                    </a:ext>
                  </a:extLst>
                </a:gridCol>
              </a:tblGrid>
              <a:tr h="370840">
                <a:tc>
                  <a:txBody>
                    <a:bodyPr/>
                    <a:lstStyle/>
                    <a:p>
                      <a:pPr algn="ctr"/>
                      <a:endParaRPr lang="en-US" sz="1600" baseline="0" dirty="0">
                        <a:latin typeface="Calibri" pitchFamily="34" charset="0"/>
                      </a:endParaRPr>
                    </a:p>
                  </a:txBody>
                  <a:tcPr/>
                </a:tc>
                <a:tc>
                  <a:txBody>
                    <a:bodyPr/>
                    <a:lstStyle/>
                    <a:p>
                      <a:pPr algn="ctr"/>
                      <a:r>
                        <a:rPr lang="en-US" sz="1600" baseline="0" dirty="0">
                          <a:latin typeface="Calibri" pitchFamily="34" charset="0"/>
                        </a:rPr>
                        <a:t>Item1</a:t>
                      </a:r>
                    </a:p>
                  </a:txBody>
                  <a:tcPr/>
                </a:tc>
                <a:tc>
                  <a:txBody>
                    <a:bodyPr/>
                    <a:lstStyle/>
                    <a:p>
                      <a:pPr algn="ctr"/>
                      <a:r>
                        <a:rPr lang="en-US" sz="1600" baseline="0" dirty="0">
                          <a:latin typeface="Calibri" pitchFamily="34" charset="0"/>
                        </a:rPr>
                        <a:t>Item2</a:t>
                      </a:r>
                    </a:p>
                  </a:txBody>
                  <a:tcPr/>
                </a:tc>
                <a:tc>
                  <a:txBody>
                    <a:bodyPr/>
                    <a:lstStyle/>
                    <a:p>
                      <a:pPr algn="ctr"/>
                      <a:r>
                        <a:rPr lang="en-US" sz="1600" baseline="0" dirty="0">
                          <a:latin typeface="Calibri" pitchFamily="34" charset="0"/>
                        </a:rPr>
                        <a:t>Item3</a:t>
                      </a:r>
                    </a:p>
                  </a:txBody>
                  <a:tcPr/>
                </a:tc>
                <a:tc>
                  <a:txBody>
                    <a:bodyPr/>
                    <a:lstStyle/>
                    <a:p>
                      <a:pPr algn="ctr"/>
                      <a:r>
                        <a:rPr lang="en-US" sz="1600" baseline="0" dirty="0">
                          <a:latin typeface="Calibri" pitchFamily="34" charset="0"/>
                        </a:rPr>
                        <a:t>Item4</a:t>
                      </a:r>
                    </a:p>
                  </a:txBody>
                  <a:tcPr/>
                </a:tc>
                <a:tc>
                  <a:txBody>
                    <a:bodyPr/>
                    <a:lstStyle/>
                    <a:p>
                      <a:pPr algn="ctr"/>
                      <a:r>
                        <a:rPr lang="en-US" sz="1600" baseline="0" dirty="0">
                          <a:latin typeface="Calibri" pitchFamily="34" charset="0"/>
                        </a:rPr>
                        <a:t>item5</a:t>
                      </a:r>
                    </a:p>
                  </a:txBody>
                  <a:tcPr/>
                </a:tc>
                <a:tc>
                  <a:txBody>
                    <a:bodyPr/>
                    <a:lstStyle/>
                    <a:p>
                      <a:pPr algn="ctr"/>
                      <a:r>
                        <a:rPr lang="en-US" sz="1600" baseline="0" dirty="0">
                          <a:latin typeface="Calibri" pitchFamily="34" charset="0"/>
                        </a:rPr>
                        <a:t>Item6</a:t>
                      </a:r>
                    </a:p>
                  </a:txBody>
                  <a:tcPr/>
                </a:tc>
                <a:extLst>
                  <a:ext uri="{0D108BD9-81ED-4DB2-BD59-A6C34878D82A}">
                    <a16:rowId xmlns:a16="http://schemas.microsoft.com/office/drawing/2014/main" val="10000"/>
                  </a:ext>
                </a:extLst>
              </a:tr>
              <a:tr h="370840">
                <a:tc>
                  <a:txBody>
                    <a:bodyPr/>
                    <a:lstStyle/>
                    <a:p>
                      <a:pPr algn="ctr"/>
                      <a:r>
                        <a:rPr lang="en-US" sz="1600" baseline="0" dirty="0">
                          <a:latin typeface="Calibri" pitchFamily="34" charset="0"/>
                        </a:rPr>
                        <a:t>User1</a:t>
                      </a:r>
                    </a:p>
                  </a:txBody>
                  <a:tcPr/>
                </a:tc>
                <a:tc>
                  <a:txBody>
                    <a:bodyPr/>
                    <a:lstStyle/>
                    <a:p>
                      <a:pPr algn="ctr"/>
                      <a:r>
                        <a:rPr lang="en-US" sz="1600" baseline="0" dirty="0">
                          <a:latin typeface="Calibri" pitchFamily="34" charset="0"/>
                        </a:rPr>
                        <a:t>1.5</a:t>
                      </a:r>
                    </a:p>
                  </a:txBody>
                  <a:tcPr/>
                </a:tc>
                <a:tc>
                  <a:txBody>
                    <a:bodyPr/>
                    <a:lstStyle/>
                    <a:p>
                      <a:pPr algn="ctr"/>
                      <a:r>
                        <a:rPr lang="en-US" sz="1600" baseline="0" dirty="0">
                          <a:latin typeface="Calibri" pitchFamily="34" charset="0"/>
                        </a:rPr>
                        <a:t>0.5</a:t>
                      </a:r>
                    </a:p>
                  </a:txBody>
                  <a:tcPr/>
                </a:tc>
                <a:tc>
                  <a:txBody>
                    <a:bodyPr/>
                    <a:lstStyle/>
                    <a:p>
                      <a:pPr algn="ctr"/>
                      <a:r>
                        <a:rPr lang="en-US" sz="1600" baseline="0" dirty="0">
                          <a:latin typeface="Calibri" pitchFamily="34" charset="0"/>
                        </a:rPr>
                        <a:t>1.5</a:t>
                      </a:r>
                    </a:p>
                  </a:txBody>
                  <a:tcPr/>
                </a:tc>
                <a:tc>
                  <a:txBody>
                    <a:bodyPr/>
                    <a:lstStyle/>
                    <a:p>
                      <a:pPr algn="ctr"/>
                      <a:r>
                        <a:rPr lang="en-US" sz="1600" baseline="0" dirty="0">
                          <a:latin typeface="Calibri" pitchFamily="34" charset="0"/>
                        </a:rPr>
                        <a:t>-1.5</a:t>
                      </a:r>
                    </a:p>
                  </a:txBody>
                  <a:tcPr/>
                </a:tc>
                <a:tc>
                  <a:txBody>
                    <a:bodyPr/>
                    <a:lstStyle/>
                    <a:p>
                      <a:pPr marL="0" algn="ctr" defTabSz="914400" rtl="0" eaLnBrk="1" latinLnBrk="0" hangingPunct="1"/>
                      <a:r>
                        <a:rPr lang="en-US" sz="1600" kern="1200" baseline="0" dirty="0">
                          <a:solidFill>
                            <a:schemeClr val="dk1"/>
                          </a:solidFill>
                          <a:latin typeface="Calibri" pitchFamily="34" charset="0"/>
                          <a:ea typeface="+mn-ea"/>
                          <a:cs typeface="+mn-cs"/>
                        </a:rPr>
                        <a:t>-0.5</a:t>
                      </a:r>
                    </a:p>
                  </a:txBody>
                  <a:tcPr>
                    <a:solidFill>
                      <a:schemeClr val="bg2">
                        <a:lumMod val="40000"/>
                        <a:lumOff val="60000"/>
                      </a:schemeClr>
                    </a:solidFill>
                  </a:tcPr>
                </a:tc>
                <a:tc>
                  <a:txBody>
                    <a:bodyPr/>
                    <a:lstStyle/>
                    <a:p>
                      <a:pPr marL="0" algn="ctr" defTabSz="914400" rtl="0" eaLnBrk="1" latinLnBrk="0" hangingPunct="1"/>
                      <a:r>
                        <a:rPr lang="en-US" sz="1600" kern="1200" baseline="0" dirty="0">
                          <a:solidFill>
                            <a:schemeClr val="dk1"/>
                          </a:solidFill>
                          <a:latin typeface="Calibri" pitchFamily="34" charset="0"/>
                          <a:ea typeface="+mn-ea"/>
                          <a:cs typeface="+mn-cs"/>
                        </a:rPr>
                        <a:t>-1.5</a:t>
                      </a:r>
                    </a:p>
                  </a:txBody>
                  <a:tcPr>
                    <a:solidFill>
                      <a:schemeClr val="bg2">
                        <a:lumMod val="40000"/>
                        <a:lumOff val="60000"/>
                      </a:schemeClr>
                    </a:solidFill>
                  </a:tcPr>
                </a:tc>
                <a:extLst>
                  <a:ext uri="{0D108BD9-81ED-4DB2-BD59-A6C34878D82A}">
                    <a16:rowId xmlns:a16="http://schemas.microsoft.com/office/drawing/2014/main" val="10001"/>
                  </a:ext>
                </a:extLst>
              </a:tr>
              <a:tr h="370840">
                <a:tc>
                  <a:txBody>
                    <a:bodyPr/>
                    <a:lstStyle/>
                    <a:p>
                      <a:pPr algn="ctr"/>
                      <a:r>
                        <a:rPr lang="en-US" sz="1600" baseline="0" dirty="0">
                          <a:latin typeface="Calibri" pitchFamily="34" charset="0"/>
                        </a:rPr>
                        <a:t>User2</a:t>
                      </a:r>
                    </a:p>
                  </a:txBody>
                  <a:tcPr/>
                </a:tc>
                <a:tc>
                  <a:txBody>
                    <a:bodyPr/>
                    <a:lstStyle/>
                    <a:p>
                      <a:pPr algn="ctr"/>
                      <a:r>
                        <a:rPr lang="en-US" sz="1600" baseline="0" dirty="0">
                          <a:latin typeface="Calibri" pitchFamily="34" charset="0"/>
                        </a:rPr>
                        <a:t>1.2</a:t>
                      </a:r>
                    </a:p>
                  </a:txBody>
                  <a:tcPr/>
                </a:tc>
                <a:tc>
                  <a:txBody>
                    <a:bodyPr/>
                    <a:lstStyle/>
                    <a:p>
                      <a:pPr algn="ctr"/>
                      <a:r>
                        <a:rPr lang="en-US" sz="1600" baseline="0" dirty="0">
                          <a:latin typeface="Calibri" pitchFamily="34" charset="0"/>
                        </a:rPr>
                        <a:t>2.2</a:t>
                      </a:r>
                    </a:p>
                  </a:txBody>
                  <a:tcPr/>
                </a:tc>
                <a:tc>
                  <a:txBody>
                    <a:bodyPr/>
                    <a:lstStyle/>
                    <a:p>
                      <a:pPr algn="ctr"/>
                      <a:r>
                        <a:rPr lang="en-US" sz="1600" baseline="0" dirty="0">
                          <a:solidFill>
                            <a:srgbClr val="FF0000"/>
                          </a:solidFill>
                          <a:latin typeface="Calibri" pitchFamily="34" charset="0"/>
                        </a:rPr>
                        <a:t>?</a:t>
                      </a:r>
                    </a:p>
                  </a:txBody>
                  <a:tcPr/>
                </a:tc>
                <a:tc>
                  <a:txBody>
                    <a:bodyPr/>
                    <a:lstStyle/>
                    <a:p>
                      <a:pPr algn="ctr"/>
                      <a:r>
                        <a:rPr lang="en-US" sz="1600" baseline="0" dirty="0">
                          <a:latin typeface="Calibri" pitchFamily="34" charset="0"/>
                        </a:rPr>
                        <a:t>-0.8</a:t>
                      </a:r>
                    </a:p>
                  </a:txBody>
                  <a:tcPr/>
                </a:tc>
                <a:tc>
                  <a:txBody>
                    <a:bodyPr/>
                    <a:lstStyle/>
                    <a:p>
                      <a:pPr algn="ctr"/>
                      <a:r>
                        <a:rPr lang="en-US" sz="1600" baseline="0" dirty="0">
                          <a:latin typeface="Calibri" pitchFamily="34" charset="0"/>
                        </a:rPr>
                        <a:t>-1.8</a:t>
                      </a:r>
                    </a:p>
                  </a:txBody>
                  <a:tcPr/>
                </a:tc>
                <a:tc>
                  <a:txBody>
                    <a:bodyPr/>
                    <a:lstStyle/>
                    <a:p>
                      <a:pPr algn="ctr"/>
                      <a:r>
                        <a:rPr lang="en-US" sz="1600" baseline="0" dirty="0">
                          <a:latin typeface="Calibri" pitchFamily="34" charset="0"/>
                        </a:rPr>
                        <a:t>-0.8</a:t>
                      </a:r>
                    </a:p>
                  </a:txBody>
                  <a:tcPr/>
                </a:tc>
                <a:extLst>
                  <a:ext uri="{0D108BD9-81ED-4DB2-BD59-A6C34878D82A}">
                    <a16:rowId xmlns:a16="http://schemas.microsoft.com/office/drawing/2014/main" val="10002"/>
                  </a:ext>
                </a:extLst>
              </a:tr>
              <a:tr h="370840">
                <a:tc>
                  <a:txBody>
                    <a:bodyPr/>
                    <a:lstStyle/>
                    <a:p>
                      <a:pPr algn="ctr"/>
                      <a:r>
                        <a:rPr lang="en-US" sz="1600" baseline="0" dirty="0">
                          <a:latin typeface="Calibri" pitchFamily="34" charset="0"/>
                        </a:rPr>
                        <a:t>Alice</a:t>
                      </a:r>
                    </a:p>
                  </a:txBody>
                  <a:tcPr/>
                </a:tc>
                <a:tc>
                  <a:txBody>
                    <a:bodyPr/>
                    <a:lstStyle/>
                    <a:p>
                      <a:pPr algn="ctr"/>
                      <a:r>
                        <a:rPr lang="en-US" sz="1600" baseline="0" dirty="0">
                          <a:solidFill>
                            <a:srgbClr val="FF0000"/>
                          </a:solidFill>
                          <a:latin typeface="Calibri" pitchFamily="34" charset="0"/>
                        </a:rPr>
                        <a:t>?</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solidFill>
                            <a:srgbClr val="FF0000"/>
                          </a:solidFill>
                          <a:latin typeface="Calibri" pitchFamily="34" charset="0"/>
                        </a:rPr>
                        <a:t>?</a:t>
                      </a:r>
                    </a:p>
                  </a:txBody>
                  <a:tcPr/>
                </a:tc>
                <a:extLst>
                  <a:ext uri="{0D108BD9-81ED-4DB2-BD59-A6C34878D82A}">
                    <a16:rowId xmlns:a16="http://schemas.microsoft.com/office/drawing/2014/main" val="10003"/>
                  </a:ext>
                </a:extLst>
              </a:tr>
              <a:tr h="370840">
                <a:tc>
                  <a:txBody>
                    <a:bodyPr/>
                    <a:lstStyle/>
                    <a:p>
                      <a:pPr algn="ctr"/>
                      <a:r>
                        <a:rPr lang="en-US" sz="1600" baseline="0" dirty="0">
                          <a:latin typeface="Calibri" pitchFamily="34" charset="0"/>
                        </a:rPr>
                        <a:t>User4</a:t>
                      </a:r>
                    </a:p>
                  </a:txBody>
                  <a:tcPr/>
                </a:tc>
                <a:tc>
                  <a:txBody>
                    <a:bodyPr/>
                    <a:lstStyle/>
                    <a:p>
                      <a:pPr algn="ctr"/>
                      <a:r>
                        <a:rPr lang="en-US" sz="1600" baseline="0" dirty="0">
                          <a:latin typeface="Calibri" pitchFamily="34" charset="0"/>
                        </a:rPr>
                        <a:t>-1.5</a:t>
                      </a:r>
                    </a:p>
                  </a:txBody>
                  <a:tcPr/>
                </a:tc>
                <a:tc>
                  <a:txBody>
                    <a:bodyPr/>
                    <a:lstStyle/>
                    <a:p>
                      <a:pPr algn="ctr"/>
                      <a:r>
                        <a:rPr lang="en-US" sz="1600" baseline="0" dirty="0">
                          <a:latin typeface="Calibri" pitchFamily="34" charset="0"/>
                        </a:rPr>
                        <a:t>-0.5</a:t>
                      </a:r>
                    </a:p>
                  </a:txBody>
                  <a:tcPr/>
                </a:tc>
                <a:tc>
                  <a:txBody>
                    <a:bodyPr/>
                    <a:lstStyle/>
                    <a:p>
                      <a:pPr algn="ctr"/>
                      <a:r>
                        <a:rPr lang="en-US" sz="1600" baseline="0" dirty="0">
                          <a:latin typeface="Calibri" pitchFamily="34" charset="0"/>
                        </a:rPr>
                        <a:t>-0.5</a:t>
                      </a:r>
                    </a:p>
                  </a:txBody>
                  <a:tcPr/>
                </a:tc>
                <a:tc>
                  <a:txBody>
                    <a:bodyPr/>
                    <a:lstStyle/>
                    <a:p>
                      <a:pPr algn="ctr"/>
                      <a:r>
                        <a:rPr lang="en-US" sz="1600" baseline="0" dirty="0">
                          <a:latin typeface="Calibri" pitchFamily="34" charset="0"/>
                        </a:rPr>
                        <a:t>0.5</a:t>
                      </a:r>
                    </a:p>
                  </a:txBody>
                  <a:tcPr/>
                </a:tc>
                <a:tc>
                  <a:txBody>
                    <a:bodyPr/>
                    <a:lstStyle/>
                    <a:p>
                      <a:pPr algn="ctr"/>
                      <a:r>
                        <a:rPr lang="en-US" sz="1600" baseline="0" dirty="0">
                          <a:latin typeface="Calibri" pitchFamily="34" charset="0"/>
                        </a:rPr>
                        <a:t>0.5</a:t>
                      </a:r>
                    </a:p>
                  </a:txBody>
                  <a:tcPr/>
                </a:tc>
                <a:tc>
                  <a:txBody>
                    <a:bodyPr/>
                    <a:lstStyle/>
                    <a:p>
                      <a:pPr algn="ctr"/>
                      <a:r>
                        <a:rPr lang="en-US" sz="1600" baseline="0" dirty="0">
                          <a:latin typeface="Calibri" pitchFamily="34" charset="0"/>
                        </a:rPr>
                        <a:t>1.5</a:t>
                      </a:r>
                    </a:p>
                  </a:txBody>
                  <a:tcPr/>
                </a:tc>
                <a:extLst>
                  <a:ext uri="{0D108BD9-81ED-4DB2-BD59-A6C34878D82A}">
                    <a16:rowId xmlns:a16="http://schemas.microsoft.com/office/drawing/2014/main" val="10004"/>
                  </a:ext>
                </a:extLst>
              </a:tr>
              <a:tr h="370840">
                <a:tc>
                  <a:txBody>
                    <a:bodyPr/>
                    <a:lstStyle/>
                    <a:p>
                      <a:pPr algn="ctr"/>
                      <a:r>
                        <a:rPr lang="en-US" sz="1600" baseline="0" dirty="0">
                          <a:latin typeface="Calibri" pitchFamily="34" charset="0"/>
                        </a:rPr>
                        <a:t>User5</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solidFill>
                            <a:srgbClr val="FF0000"/>
                          </a:solidFill>
                          <a:latin typeface="Calibri" pitchFamily="34" charset="0"/>
                        </a:rPr>
                        <a:t>?</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latin typeface="Calibri" pitchFamily="34" charset="0"/>
                        </a:rPr>
                        <a:t>0</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latin typeface="Calibri" pitchFamily="34" charset="0"/>
                        </a:rPr>
                        <a:t>1</a:t>
                      </a:r>
                    </a:p>
                  </a:txBody>
                  <a:tcPr/>
                </a:tc>
                <a:extLst>
                  <a:ext uri="{0D108BD9-81ED-4DB2-BD59-A6C34878D82A}">
                    <a16:rowId xmlns:a16="http://schemas.microsoft.com/office/drawing/2014/main" val="10005"/>
                  </a:ext>
                </a:extLst>
              </a:tr>
            </a:tbl>
          </a:graphicData>
        </a:graphic>
      </p:graphicFrame>
      <p:graphicFrame>
        <p:nvGraphicFramePr>
          <p:cNvPr id="5" name="物件 4"/>
          <p:cNvGraphicFramePr>
            <a:graphicFrameLocks noChangeAspect="1"/>
          </p:cNvGraphicFramePr>
          <p:nvPr>
            <p:extLst>
              <p:ext uri="{D42A27DB-BD31-4B8C-83A1-F6EECF244321}">
                <p14:modId xmlns:p14="http://schemas.microsoft.com/office/powerpoint/2010/main" val="1543578176"/>
              </p:ext>
            </p:extLst>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name="方程式" r:id="rId4" imgW="114120" imgH="215640" progId="Equation.3">
                  <p:embed/>
                </p:oleObj>
              </mc:Choice>
              <mc:Fallback>
                <p:oleObj name="方程式" r:id="rId4" imgW="114120" imgH="215640" progId="Equation.3">
                  <p:embed/>
                  <p:pic>
                    <p:nvPicPr>
                      <p:cNvPr id="0" name=""/>
                      <p:cNvPicPr/>
                      <p:nvPr/>
                    </p:nvPicPr>
                    <p:blipFill>
                      <a:blip r:embed="rId5"/>
                      <a:stretch>
                        <a:fillRect/>
                      </a:stretch>
                    </p:blipFill>
                    <p:spPr>
                      <a:xfrm>
                        <a:off x="4514850" y="3321050"/>
                        <a:ext cx="114300" cy="2159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2" name="文字方塊 11"/>
              <p:cNvSpPr txBox="1"/>
              <p:nvPr/>
            </p:nvSpPr>
            <p:spPr>
              <a:xfrm>
                <a:off x="107504" y="5157192"/>
                <a:ext cx="8388424" cy="1023165"/>
              </a:xfrm>
              <a:prstGeom prst="rect">
                <a:avLst/>
              </a:prstGeom>
              <a:no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b="1" i="1" smtClean="0">
                          <a:latin typeface="Cambria Math" panose="02040503050406030204" pitchFamily="18" charset="0"/>
                        </a:rPr>
                        <m:t>𝑨𝒅𝒋𝒖𝒔𝒕𝒆𝒅𝑪𝒐𝒔𝒊𝒏𝒆</m:t>
                      </m:r>
                      <m:d>
                        <m:dPr>
                          <m:ctrlPr>
                            <a:rPr lang="en-US" altLang="zh-TW" b="1" i="1" smtClean="0">
                              <a:latin typeface="Cambria Math" panose="02040503050406030204" pitchFamily="18" charset="0"/>
                            </a:rPr>
                          </m:ctrlPr>
                        </m:dPr>
                        <m:e>
                          <m:r>
                            <a:rPr lang="en-US" altLang="zh-TW" b="1" i="1" smtClean="0">
                              <a:latin typeface="Cambria Math" panose="02040503050406030204" pitchFamily="18" charset="0"/>
                            </a:rPr>
                            <m:t>𝟏</m:t>
                          </m:r>
                          <m:r>
                            <a:rPr lang="en-US" altLang="zh-TW" b="1" i="1" smtClean="0">
                              <a:latin typeface="Cambria Math" panose="02040503050406030204" pitchFamily="18" charset="0"/>
                            </a:rPr>
                            <m:t>,</m:t>
                          </m:r>
                          <m:r>
                            <a:rPr lang="en-US" altLang="zh-TW" b="1" i="1" smtClean="0">
                              <a:latin typeface="Cambria Math" panose="02040503050406030204" pitchFamily="18" charset="0"/>
                            </a:rPr>
                            <m:t>𝟑</m:t>
                          </m:r>
                        </m:e>
                      </m:d>
                      <m:r>
                        <a:rPr lang="en-US" altLang="zh-TW" b="1" i="1" smtClean="0">
                          <a:latin typeface="Cambria Math" panose="02040503050406030204" pitchFamily="18" charset="0"/>
                        </a:rPr>
                        <m:t>=</m:t>
                      </m:r>
                      <m:f>
                        <m:fPr>
                          <m:ctrlPr>
                            <a:rPr lang="en-US" altLang="zh-TW" b="1" i="1" smtClean="0">
                              <a:latin typeface="Cambria Math" panose="02040503050406030204" pitchFamily="18" charset="0"/>
                            </a:rPr>
                          </m:ctrlPr>
                        </m:fPr>
                        <m:num>
                          <m:r>
                            <a:rPr lang="en-US" altLang="zh-TW" b="1" i="1" smtClean="0">
                              <a:latin typeface="Cambria Math" panose="02040503050406030204" pitchFamily="18" charset="0"/>
                            </a:rPr>
                            <m:t>𝟏</m:t>
                          </m:r>
                          <m:r>
                            <a:rPr lang="en-US" altLang="zh-TW" b="1" i="1" smtClean="0">
                              <a:latin typeface="Cambria Math" panose="02040503050406030204" pitchFamily="18" charset="0"/>
                            </a:rPr>
                            <m:t>.</m:t>
                          </m:r>
                          <m:r>
                            <a:rPr lang="en-US" altLang="zh-TW" b="1" i="1" smtClean="0">
                              <a:latin typeface="Cambria Math" panose="02040503050406030204" pitchFamily="18" charset="0"/>
                            </a:rPr>
                            <m:t>𝟓</m:t>
                          </m:r>
                          <m:r>
                            <a:rPr lang="en-US" altLang="zh-TW" b="1" i="1" smtClean="0">
                              <a:latin typeface="Cambria Math" panose="02040503050406030204" pitchFamily="18" charset="0"/>
                            </a:rPr>
                            <m:t>∗</m:t>
                          </m:r>
                          <m:r>
                            <a:rPr lang="en-US" altLang="zh-TW" b="1" i="1" smtClean="0">
                              <a:latin typeface="Cambria Math" panose="02040503050406030204" pitchFamily="18" charset="0"/>
                            </a:rPr>
                            <m:t>𝟏</m:t>
                          </m:r>
                          <m:r>
                            <a:rPr lang="en-US" altLang="zh-TW" b="1" i="1" smtClean="0">
                              <a:latin typeface="Cambria Math" panose="02040503050406030204" pitchFamily="18" charset="0"/>
                            </a:rPr>
                            <m:t>.</m:t>
                          </m:r>
                          <m:r>
                            <a:rPr lang="en-US" altLang="zh-TW" b="1" i="1" smtClean="0">
                              <a:latin typeface="Cambria Math" panose="02040503050406030204" pitchFamily="18" charset="0"/>
                            </a:rPr>
                            <m:t>𝟓</m:t>
                          </m:r>
                          <m:r>
                            <a:rPr lang="en-US" altLang="zh-TW" b="1" i="1" smtClean="0">
                              <a:latin typeface="Cambria Math" panose="02040503050406030204" pitchFamily="18" charset="0"/>
                            </a:rPr>
                            <m:t>+</m:t>
                          </m:r>
                          <m:d>
                            <m:dPr>
                              <m:ctrlPr>
                                <a:rPr lang="en-US" altLang="zh-TW" b="1" i="1" smtClean="0">
                                  <a:latin typeface="Cambria Math" panose="02040503050406030204" pitchFamily="18" charset="0"/>
                                </a:rPr>
                              </m:ctrlPr>
                            </m:dPr>
                            <m:e>
                              <m:r>
                                <a:rPr lang="en-US" altLang="zh-TW" b="1" i="1" smtClean="0">
                                  <a:latin typeface="Cambria Math" panose="02040503050406030204" pitchFamily="18" charset="0"/>
                                </a:rPr>
                                <m:t>−</m:t>
                              </m:r>
                              <m:r>
                                <a:rPr lang="en-US" altLang="zh-TW" b="1" i="1" smtClean="0">
                                  <a:latin typeface="Cambria Math" panose="02040503050406030204" pitchFamily="18" charset="0"/>
                                </a:rPr>
                                <m:t>𝟏</m:t>
                              </m:r>
                              <m:r>
                                <a:rPr lang="en-US" altLang="zh-TW" b="1" i="1" smtClean="0">
                                  <a:latin typeface="Cambria Math" panose="02040503050406030204" pitchFamily="18" charset="0"/>
                                </a:rPr>
                                <m:t>.</m:t>
                              </m:r>
                              <m:r>
                                <a:rPr lang="en-US" altLang="zh-TW" b="1" i="1" smtClean="0">
                                  <a:latin typeface="Cambria Math" panose="02040503050406030204" pitchFamily="18" charset="0"/>
                                </a:rPr>
                                <m:t>𝟓</m:t>
                              </m:r>
                            </m:e>
                          </m:d>
                          <m:r>
                            <a:rPr lang="en-US" altLang="zh-TW" b="1" i="1" smtClean="0">
                              <a:latin typeface="Cambria Math" panose="02040503050406030204" pitchFamily="18" charset="0"/>
                            </a:rPr>
                            <m:t>∗</m:t>
                          </m:r>
                          <m:d>
                            <m:dPr>
                              <m:ctrlPr>
                                <a:rPr lang="en-US" altLang="zh-TW" b="1" i="1" smtClean="0">
                                  <a:latin typeface="Cambria Math" panose="02040503050406030204" pitchFamily="18" charset="0"/>
                                </a:rPr>
                              </m:ctrlPr>
                            </m:dPr>
                            <m:e>
                              <m:r>
                                <a:rPr lang="en-US" altLang="zh-TW" b="1" i="1" smtClean="0">
                                  <a:latin typeface="Cambria Math" panose="02040503050406030204" pitchFamily="18" charset="0"/>
                                </a:rPr>
                                <m:t>−</m:t>
                              </m:r>
                              <m:r>
                                <a:rPr lang="en-US" altLang="zh-TW" b="1" i="1" smtClean="0">
                                  <a:latin typeface="Cambria Math" panose="02040503050406030204" pitchFamily="18" charset="0"/>
                                </a:rPr>
                                <m:t>𝟎</m:t>
                              </m:r>
                              <m:r>
                                <a:rPr lang="en-US" altLang="zh-TW" b="1" i="1" smtClean="0">
                                  <a:latin typeface="Cambria Math" panose="02040503050406030204" pitchFamily="18" charset="0"/>
                                </a:rPr>
                                <m:t>.</m:t>
                              </m:r>
                              <m:r>
                                <a:rPr lang="en-US" altLang="zh-TW" b="1" i="1" smtClean="0">
                                  <a:latin typeface="Cambria Math" panose="02040503050406030204" pitchFamily="18" charset="0"/>
                                </a:rPr>
                                <m:t>𝟓</m:t>
                              </m:r>
                            </m:e>
                          </m:d>
                          <m:r>
                            <a:rPr lang="en-US" altLang="zh-TW" b="1" i="1" smtClean="0">
                              <a:latin typeface="Cambria Math" panose="02040503050406030204" pitchFamily="18" charset="0"/>
                            </a:rPr>
                            <m:t>+</m:t>
                          </m:r>
                          <m:d>
                            <m:dPr>
                              <m:ctrlPr>
                                <a:rPr lang="en-US" altLang="zh-TW" b="1" i="1" smtClean="0">
                                  <a:latin typeface="Cambria Math" panose="02040503050406030204" pitchFamily="18" charset="0"/>
                                </a:rPr>
                              </m:ctrlPr>
                            </m:dPr>
                            <m:e>
                              <m:r>
                                <a:rPr lang="en-US" altLang="zh-TW" b="1" i="1" smtClean="0">
                                  <a:latin typeface="Cambria Math" panose="02040503050406030204" pitchFamily="18" charset="0"/>
                                </a:rPr>
                                <m:t>−</m:t>
                              </m:r>
                              <m:r>
                                <a:rPr lang="en-US" altLang="zh-TW" b="1" i="1" smtClean="0">
                                  <a:latin typeface="Cambria Math" panose="02040503050406030204" pitchFamily="18" charset="0"/>
                                </a:rPr>
                                <m:t>𝟏</m:t>
                              </m:r>
                            </m:e>
                          </m:d>
                          <m:r>
                            <a:rPr lang="en-US" altLang="zh-TW" b="1" i="1" smtClean="0">
                              <a:latin typeface="Cambria Math" panose="02040503050406030204" pitchFamily="18" charset="0"/>
                            </a:rPr>
                            <m:t>∗(−</m:t>
                          </m:r>
                          <m:r>
                            <a:rPr lang="en-US" altLang="zh-TW" b="1" i="1" smtClean="0">
                              <a:latin typeface="Cambria Math" panose="02040503050406030204" pitchFamily="18" charset="0"/>
                            </a:rPr>
                            <m:t>𝟏</m:t>
                          </m:r>
                          <m:r>
                            <a:rPr lang="en-US" altLang="zh-TW" b="1" i="1" smtClean="0">
                              <a:latin typeface="Cambria Math" panose="02040503050406030204" pitchFamily="18" charset="0"/>
                            </a:rPr>
                            <m:t>)</m:t>
                          </m:r>
                        </m:num>
                        <m:den>
                          <m:rad>
                            <m:radPr>
                              <m:degHide m:val="on"/>
                              <m:ctrlPr>
                                <a:rPr lang="en-US" altLang="zh-TW" b="1" i="1" smtClean="0">
                                  <a:latin typeface="Cambria Math" panose="02040503050406030204" pitchFamily="18" charset="0"/>
                                </a:rPr>
                              </m:ctrlPr>
                            </m:radPr>
                            <m:deg/>
                            <m:e>
                              <m:sSup>
                                <m:sSupPr>
                                  <m:ctrlPr>
                                    <a:rPr lang="en-US" altLang="zh-TW" b="1" i="1" smtClean="0">
                                      <a:latin typeface="Cambria Math" panose="02040503050406030204" pitchFamily="18" charset="0"/>
                                    </a:rPr>
                                  </m:ctrlPr>
                                </m:sSupPr>
                                <m:e>
                                  <m:r>
                                    <a:rPr lang="en-US" altLang="zh-TW" b="1" i="1" smtClean="0">
                                      <a:latin typeface="Cambria Math" panose="02040503050406030204" pitchFamily="18" charset="0"/>
                                    </a:rPr>
                                    <m:t>𝟏</m:t>
                                  </m:r>
                                  <m:r>
                                    <a:rPr lang="en-US" altLang="zh-TW" b="1" i="1" smtClean="0">
                                      <a:latin typeface="Cambria Math" panose="02040503050406030204" pitchFamily="18" charset="0"/>
                                    </a:rPr>
                                    <m:t>.</m:t>
                                  </m:r>
                                  <m:r>
                                    <a:rPr lang="en-US" altLang="zh-TW" b="1" i="1" smtClean="0">
                                      <a:latin typeface="Cambria Math" panose="02040503050406030204" pitchFamily="18" charset="0"/>
                                    </a:rPr>
                                    <m:t>𝟓</m:t>
                                  </m:r>
                                </m:e>
                                <m:sup>
                                  <m:r>
                                    <a:rPr lang="en-US" altLang="zh-TW" b="1" i="1" smtClean="0">
                                      <a:latin typeface="Cambria Math" panose="02040503050406030204" pitchFamily="18" charset="0"/>
                                    </a:rPr>
                                    <m:t>𝟐</m:t>
                                  </m:r>
                                </m:sup>
                              </m:sSup>
                              <m:r>
                                <a:rPr lang="en-US" altLang="zh-TW" b="1" i="1" smtClean="0">
                                  <a:latin typeface="Cambria Math" panose="02040503050406030204" pitchFamily="18" charset="0"/>
                                </a:rPr>
                                <m:t>+</m:t>
                              </m:r>
                              <m:sSup>
                                <m:sSupPr>
                                  <m:ctrlPr>
                                    <a:rPr lang="en-US" altLang="zh-TW" b="1" i="1" smtClean="0">
                                      <a:latin typeface="Cambria Math" panose="02040503050406030204" pitchFamily="18" charset="0"/>
                                    </a:rPr>
                                  </m:ctrlPr>
                                </m:sSupPr>
                                <m:e>
                                  <m:r>
                                    <a:rPr lang="en-US" altLang="zh-TW" b="1" i="1" smtClean="0">
                                      <a:latin typeface="Cambria Math" panose="02040503050406030204" pitchFamily="18" charset="0"/>
                                    </a:rPr>
                                    <m:t>(−</m:t>
                                  </m:r>
                                  <m:r>
                                    <a:rPr lang="en-US" altLang="zh-TW" b="1" i="1" smtClean="0">
                                      <a:latin typeface="Cambria Math" panose="02040503050406030204" pitchFamily="18" charset="0"/>
                                    </a:rPr>
                                    <m:t>𝟏</m:t>
                                  </m:r>
                                  <m:r>
                                    <a:rPr lang="en-US" altLang="zh-TW" b="1" i="1" smtClean="0">
                                      <a:latin typeface="Cambria Math" panose="02040503050406030204" pitchFamily="18" charset="0"/>
                                    </a:rPr>
                                    <m:t>.</m:t>
                                  </m:r>
                                  <m:r>
                                    <a:rPr lang="en-US" altLang="zh-TW" b="1" i="1" smtClean="0">
                                      <a:latin typeface="Cambria Math" panose="02040503050406030204" pitchFamily="18" charset="0"/>
                                    </a:rPr>
                                    <m:t>𝟓</m:t>
                                  </m:r>
                                  <m:r>
                                    <a:rPr lang="en-US" altLang="zh-TW" b="1" i="1" smtClean="0">
                                      <a:latin typeface="Cambria Math" panose="02040503050406030204" pitchFamily="18" charset="0"/>
                                    </a:rPr>
                                    <m:t>)</m:t>
                                  </m:r>
                                </m:e>
                                <m:sup>
                                  <m:r>
                                    <a:rPr lang="en-US" altLang="zh-TW" b="1" i="1" smtClean="0">
                                      <a:latin typeface="Cambria Math" panose="02040503050406030204" pitchFamily="18" charset="0"/>
                                    </a:rPr>
                                    <m:t>𝟐</m:t>
                                  </m:r>
                                </m:sup>
                              </m:sSup>
                              <m:r>
                                <a:rPr lang="en-US" altLang="zh-TW" b="1" i="1" smtClean="0">
                                  <a:latin typeface="Cambria Math" panose="02040503050406030204" pitchFamily="18" charset="0"/>
                                </a:rPr>
                                <m:t>+</m:t>
                              </m:r>
                              <m:sSup>
                                <m:sSupPr>
                                  <m:ctrlPr>
                                    <a:rPr lang="en-US" altLang="zh-TW" b="1" i="1" smtClean="0">
                                      <a:latin typeface="Cambria Math" panose="02040503050406030204" pitchFamily="18" charset="0"/>
                                    </a:rPr>
                                  </m:ctrlPr>
                                </m:sSupPr>
                                <m:e>
                                  <m:r>
                                    <a:rPr lang="en-US" altLang="zh-TW" b="1" i="1" smtClean="0">
                                      <a:latin typeface="Cambria Math" panose="02040503050406030204" pitchFamily="18" charset="0"/>
                                    </a:rPr>
                                    <m:t>(−</m:t>
                                  </m:r>
                                  <m:r>
                                    <a:rPr lang="en-US" altLang="zh-TW" b="1" i="1" smtClean="0">
                                      <a:latin typeface="Cambria Math" panose="02040503050406030204" pitchFamily="18" charset="0"/>
                                    </a:rPr>
                                    <m:t>𝟏</m:t>
                                  </m:r>
                                  <m:r>
                                    <a:rPr lang="en-US" altLang="zh-TW" b="1" i="1" smtClean="0">
                                      <a:latin typeface="Cambria Math" panose="02040503050406030204" pitchFamily="18" charset="0"/>
                                    </a:rPr>
                                    <m:t>)</m:t>
                                  </m:r>
                                </m:e>
                                <m:sup>
                                  <m:r>
                                    <a:rPr lang="en-US" altLang="zh-TW" b="1" i="1" smtClean="0">
                                      <a:latin typeface="Cambria Math" panose="02040503050406030204" pitchFamily="18" charset="0"/>
                                    </a:rPr>
                                    <m:t>𝟐</m:t>
                                  </m:r>
                                </m:sup>
                              </m:sSup>
                            </m:e>
                          </m:rad>
                          <m:r>
                            <a:rPr lang="en-US" altLang="zh-TW" b="1" i="1" smtClean="0">
                              <a:latin typeface="Cambria Math" panose="02040503050406030204" pitchFamily="18" charset="0"/>
                            </a:rPr>
                            <m:t>∗</m:t>
                          </m:r>
                          <m:rad>
                            <m:radPr>
                              <m:degHide m:val="on"/>
                              <m:ctrlPr>
                                <a:rPr lang="en-US" altLang="zh-TW" i="1">
                                  <a:latin typeface="Cambria Math" panose="02040503050406030204" pitchFamily="18" charset="0"/>
                                </a:rPr>
                              </m:ctrlPr>
                            </m:radPr>
                            <m:deg/>
                            <m:e>
                              <m:sSup>
                                <m:sSupPr>
                                  <m:ctrlPr>
                                    <a:rPr lang="en-US" altLang="zh-TW" i="1">
                                      <a:latin typeface="Cambria Math" panose="02040503050406030204" pitchFamily="18" charset="0"/>
                                    </a:rPr>
                                  </m:ctrlPr>
                                </m:sSupPr>
                                <m:e>
                                  <m:r>
                                    <a:rPr lang="en-US" altLang="zh-TW" i="1">
                                      <a:latin typeface="Cambria Math" panose="02040503050406030204" pitchFamily="18" charset="0"/>
                                    </a:rPr>
                                    <m:t>𝟏</m:t>
                                  </m:r>
                                  <m:r>
                                    <a:rPr lang="en-US" altLang="zh-TW" i="1">
                                      <a:latin typeface="Cambria Math" panose="02040503050406030204" pitchFamily="18" charset="0"/>
                                    </a:rPr>
                                    <m:t>.</m:t>
                                  </m:r>
                                  <m:r>
                                    <a:rPr lang="en-US" altLang="zh-TW" i="1">
                                      <a:latin typeface="Cambria Math" panose="02040503050406030204" pitchFamily="18" charset="0"/>
                                    </a:rPr>
                                    <m:t>𝟓</m:t>
                                  </m:r>
                                </m:e>
                                <m:sup>
                                  <m:r>
                                    <a:rPr lang="en-US" altLang="zh-TW" i="1">
                                      <a:latin typeface="Cambria Math" panose="02040503050406030204" pitchFamily="18" charset="0"/>
                                    </a:rPr>
                                    <m:t>𝟐</m:t>
                                  </m:r>
                                </m:sup>
                              </m:sSup>
                              <m:r>
                                <a:rPr lang="en-US" altLang="zh-TW" i="1">
                                  <a:latin typeface="Cambria Math" panose="02040503050406030204" pitchFamily="18" charset="0"/>
                                </a:rPr>
                                <m:t>+</m:t>
                              </m:r>
                              <m:sSup>
                                <m:sSupPr>
                                  <m:ctrlPr>
                                    <a:rPr lang="en-US" altLang="zh-TW" i="1">
                                      <a:latin typeface="Cambria Math" panose="02040503050406030204" pitchFamily="18" charset="0"/>
                                    </a:rPr>
                                  </m:ctrlPr>
                                </m:sSupPr>
                                <m:e>
                                  <m:r>
                                    <a:rPr lang="en-US" altLang="zh-TW" i="1">
                                      <a:latin typeface="Cambria Math" panose="02040503050406030204" pitchFamily="18" charset="0"/>
                                    </a:rPr>
                                    <m:t>(−</m:t>
                                  </m:r>
                                  <m:r>
                                    <a:rPr lang="en-US" altLang="zh-TW" b="1" i="1" smtClean="0">
                                      <a:latin typeface="Cambria Math" panose="02040503050406030204" pitchFamily="18" charset="0"/>
                                    </a:rPr>
                                    <m:t>𝟎</m:t>
                                  </m:r>
                                  <m:r>
                                    <a:rPr lang="en-US" altLang="zh-TW" i="1">
                                      <a:latin typeface="Cambria Math" panose="02040503050406030204" pitchFamily="18" charset="0"/>
                                    </a:rPr>
                                    <m:t>.</m:t>
                                  </m:r>
                                  <m:r>
                                    <a:rPr lang="en-US" altLang="zh-TW" i="1">
                                      <a:latin typeface="Cambria Math" panose="02040503050406030204" pitchFamily="18" charset="0"/>
                                    </a:rPr>
                                    <m:t>𝟓</m:t>
                                  </m:r>
                                  <m:r>
                                    <a:rPr lang="en-US" altLang="zh-TW" i="1">
                                      <a:latin typeface="Cambria Math" panose="02040503050406030204" pitchFamily="18" charset="0"/>
                                    </a:rPr>
                                    <m:t>)</m:t>
                                  </m:r>
                                </m:e>
                                <m:sup>
                                  <m:r>
                                    <a:rPr lang="en-US" altLang="zh-TW" i="1">
                                      <a:latin typeface="Cambria Math" panose="02040503050406030204" pitchFamily="18" charset="0"/>
                                    </a:rPr>
                                    <m:t>𝟐</m:t>
                                  </m:r>
                                </m:sup>
                              </m:sSup>
                              <m:r>
                                <a:rPr lang="en-US" altLang="zh-TW" i="1">
                                  <a:latin typeface="Cambria Math" panose="02040503050406030204" pitchFamily="18" charset="0"/>
                                </a:rPr>
                                <m:t>+</m:t>
                              </m:r>
                              <m:sSup>
                                <m:sSupPr>
                                  <m:ctrlPr>
                                    <a:rPr lang="en-US" altLang="zh-TW" i="1">
                                      <a:latin typeface="Cambria Math" panose="02040503050406030204" pitchFamily="18" charset="0"/>
                                    </a:rPr>
                                  </m:ctrlPr>
                                </m:sSupPr>
                                <m:e>
                                  <m:r>
                                    <a:rPr lang="en-US" altLang="zh-TW" i="1">
                                      <a:latin typeface="Cambria Math" panose="02040503050406030204" pitchFamily="18" charset="0"/>
                                    </a:rPr>
                                    <m:t>(−</m:t>
                                  </m:r>
                                  <m:r>
                                    <a:rPr lang="en-US" altLang="zh-TW" i="1">
                                      <a:latin typeface="Cambria Math" panose="02040503050406030204" pitchFamily="18" charset="0"/>
                                    </a:rPr>
                                    <m:t>𝟏</m:t>
                                  </m:r>
                                  <m:r>
                                    <a:rPr lang="en-US" altLang="zh-TW" i="1">
                                      <a:latin typeface="Cambria Math" panose="02040503050406030204" pitchFamily="18" charset="0"/>
                                    </a:rPr>
                                    <m:t>)</m:t>
                                  </m:r>
                                </m:e>
                                <m:sup>
                                  <m:r>
                                    <a:rPr lang="en-US" altLang="zh-TW" i="1">
                                      <a:latin typeface="Cambria Math" panose="02040503050406030204" pitchFamily="18" charset="0"/>
                                    </a:rPr>
                                    <m:t>𝟐</m:t>
                                  </m:r>
                                </m:sup>
                              </m:sSup>
                            </m:e>
                          </m:rad>
                        </m:den>
                      </m:f>
                      <m:r>
                        <a:rPr lang="en-US" altLang="zh-TW" b="1" i="1" smtClean="0">
                          <a:latin typeface="Cambria Math" panose="02040503050406030204" pitchFamily="18" charset="0"/>
                        </a:rPr>
                        <m:t>=</m:t>
                      </m:r>
                      <m:r>
                        <a:rPr lang="en-US" altLang="zh-TW" b="1" i="1" smtClean="0">
                          <a:latin typeface="Cambria Math" panose="02040503050406030204" pitchFamily="18" charset="0"/>
                        </a:rPr>
                        <m:t>𝟎</m:t>
                      </m:r>
                      <m:r>
                        <a:rPr lang="en-US" altLang="zh-TW" b="1" i="1" smtClean="0">
                          <a:latin typeface="Cambria Math" panose="02040503050406030204" pitchFamily="18" charset="0"/>
                        </a:rPr>
                        <m:t>.</m:t>
                      </m:r>
                      <m:r>
                        <a:rPr lang="en-US" altLang="zh-TW" b="1" i="1" smtClean="0">
                          <a:latin typeface="Cambria Math" panose="02040503050406030204" pitchFamily="18" charset="0"/>
                        </a:rPr>
                        <m:t>𝟗𝟏𝟐</m:t>
                      </m:r>
                    </m:oMath>
                  </m:oMathPara>
                </a14:m>
                <a:endParaRPr lang="zh-TW" altLang="en-US"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107504" y="5157192"/>
                <a:ext cx="8388424" cy="1023165"/>
              </a:xfrm>
              <a:prstGeom prst="rect">
                <a:avLst/>
              </a:prstGeom>
              <a:blipFill>
                <a:blip r:embed="rId6"/>
                <a:stretch>
                  <a:fillRect/>
                </a:stretch>
              </a:blipFill>
              <a:ln>
                <a:solidFill>
                  <a:srgbClr val="FF0000"/>
                </a:solidFill>
              </a:ln>
            </p:spPr>
            <p:txBody>
              <a:bodyPr/>
              <a:lstStyle/>
              <a:p>
                <a:r>
                  <a:rPr lang="zh-TW" altLang="en-US">
                    <a:noFill/>
                  </a:rPr>
                  <a:t> </a:t>
                </a:r>
              </a:p>
            </p:txBody>
          </p:sp>
        </mc:Fallback>
      </mc:AlternateContent>
      <p:sp>
        <p:nvSpPr>
          <p:cNvPr id="13" name="向上箭號 12"/>
          <p:cNvSpPr/>
          <p:nvPr/>
        </p:nvSpPr>
        <p:spPr bwMode="auto">
          <a:xfrm>
            <a:off x="1763688" y="3645024"/>
            <a:ext cx="360040" cy="218157"/>
          </a:xfrm>
          <a:prstGeom prst="up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a:ln>
                <a:noFill/>
              </a:ln>
              <a:solidFill>
                <a:schemeClr val="tx1"/>
              </a:solidFill>
              <a:effectLst/>
              <a:latin typeface="Verdana" pitchFamily="34" charset="0"/>
            </a:endParaRPr>
          </a:p>
        </p:txBody>
      </p:sp>
      <p:sp>
        <p:nvSpPr>
          <p:cNvPr id="14" name="向上箭號 13"/>
          <p:cNvSpPr/>
          <p:nvPr/>
        </p:nvSpPr>
        <p:spPr bwMode="auto">
          <a:xfrm>
            <a:off x="3483879" y="3609536"/>
            <a:ext cx="360040" cy="218157"/>
          </a:xfrm>
          <a:prstGeom prst="up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a:ln>
                <a:noFill/>
              </a:ln>
              <a:solidFill>
                <a:schemeClr val="tx1"/>
              </a:solidFill>
              <a:effectLst/>
              <a:latin typeface="Verdana" pitchFamily="34" charset="0"/>
            </a:endParaRPr>
          </a:p>
        </p:txBody>
      </p:sp>
      <p:sp>
        <p:nvSpPr>
          <p:cNvPr id="15" name="向右箭號 14"/>
          <p:cNvSpPr/>
          <p:nvPr/>
        </p:nvSpPr>
        <p:spPr bwMode="auto">
          <a:xfrm>
            <a:off x="282115" y="1741472"/>
            <a:ext cx="277688" cy="21602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a:ln>
                <a:noFill/>
              </a:ln>
              <a:solidFill>
                <a:schemeClr val="tx1"/>
              </a:solidFill>
              <a:effectLst/>
              <a:latin typeface="Verdana" pitchFamily="34" charset="0"/>
            </a:endParaRPr>
          </a:p>
        </p:txBody>
      </p:sp>
      <p:sp>
        <p:nvSpPr>
          <p:cNvPr id="16" name="向右箭號 15"/>
          <p:cNvSpPr/>
          <p:nvPr/>
        </p:nvSpPr>
        <p:spPr bwMode="auto">
          <a:xfrm>
            <a:off x="268643" y="3258761"/>
            <a:ext cx="277688" cy="21602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a:ln>
                <a:noFill/>
              </a:ln>
              <a:solidFill>
                <a:schemeClr val="tx1"/>
              </a:solidFill>
              <a:effectLst/>
              <a:latin typeface="Verdana" pitchFamily="34" charset="0"/>
            </a:endParaRPr>
          </a:p>
        </p:txBody>
      </p:sp>
      <p:sp>
        <p:nvSpPr>
          <p:cNvPr id="17" name="向右箭號 16"/>
          <p:cNvSpPr/>
          <p:nvPr/>
        </p:nvSpPr>
        <p:spPr bwMode="auto">
          <a:xfrm>
            <a:off x="250170" y="2847764"/>
            <a:ext cx="277688" cy="21602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2242690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Item-based Neighborhood Models</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457200" y="1268760"/>
                <a:ext cx="8229600" cy="4857403"/>
              </a:xfrm>
            </p:spPr>
            <p:txBody>
              <a:bodyPr/>
              <a:lstStyle/>
              <a:p>
                <a14:m>
                  <m:oMath xmlns:m="http://schemas.openxmlformats.org/officeDocument/2006/math">
                    <m:sSub>
                      <m:sSubPr>
                        <m:ctrlPr>
                          <a:rPr lang="en-US" altLang="zh-TW" i="1" smtClean="0">
                            <a:latin typeface="Cambria Math" panose="02040503050406030204" pitchFamily="18" charset="0"/>
                          </a:rPr>
                        </m:ctrlPr>
                      </m:sSubPr>
                      <m:e>
                        <m:acc>
                          <m:accPr>
                            <m:chr m:val="̂"/>
                            <m:ctrlPr>
                              <a:rPr lang="en-US" altLang="zh-TW" i="1" smtClean="0">
                                <a:latin typeface="Cambria Math" panose="02040503050406030204" pitchFamily="18" charset="0"/>
                              </a:rPr>
                            </m:ctrlPr>
                          </m:accPr>
                          <m:e>
                            <m:r>
                              <a:rPr lang="en-US" altLang="zh-TW" b="1" i="1" smtClean="0">
                                <a:latin typeface="Cambria Math" panose="02040503050406030204" pitchFamily="18" charset="0"/>
                              </a:rPr>
                              <m:t>𝒓</m:t>
                            </m:r>
                          </m:e>
                        </m:acc>
                      </m:e>
                      <m:sub>
                        <m:r>
                          <a:rPr lang="en-US" altLang="zh-TW" b="1" i="1" smtClean="0">
                            <a:latin typeface="Cambria Math" panose="02040503050406030204" pitchFamily="18" charset="0"/>
                          </a:rPr>
                          <m:t>𝒖𝒕</m:t>
                        </m:r>
                      </m:sub>
                    </m:sSub>
                    <m:r>
                      <a:rPr lang="en-US" altLang="zh-TW" b="1" i="1" smtClean="0">
                        <a:latin typeface="Cambria Math" panose="02040503050406030204" pitchFamily="18" charset="0"/>
                      </a:rPr>
                      <m:t>=</m:t>
                    </m:r>
                    <m:f>
                      <m:fPr>
                        <m:ctrlPr>
                          <a:rPr lang="en-US" altLang="zh-TW" b="1" i="1" smtClean="0">
                            <a:latin typeface="Cambria Math" panose="02040503050406030204" pitchFamily="18" charset="0"/>
                          </a:rPr>
                        </m:ctrlPr>
                      </m:fPr>
                      <m:num>
                        <m:nary>
                          <m:naryPr>
                            <m:chr m:val="∑"/>
                            <m:subHide m:val="on"/>
                            <m:supHide m:val="on"/>
                            <m:ctrlPr>
                              <a:rPr lang="en-US" altLang="zh-TW" b="1" i="1" smtClean="0">
                                <a:latin typeface="Cambria Math" panose="02040503050406030204" pitchFamily="18" charset="0"/>
                              </a:rPr>
                            </m:ctrlPr>
                          </m:naryPr>
                          <m:sub/>
                          <m:sup/>
                          <m:e>
                            <m:r>
                              <a:rPr lang="en-US" altLang="zh-TW" b="1" i="1" smtClean="0">
                                <a:latin typeface="Cambria Math" panose="02040503050406030204" pitchFamily="18" charset="0"/>
                              </a:rPr>
                              <m:t>𝑨𝒅𝒋𝒖𝒔𝒕𝒆𝒅𝑪𝒐𝒔𝒊𝒏𝒆</m:t>
                            </m:r>
                            <m:r>
                              <a:rPr lang="en-US" altLang="zh-TW" b="1" i="1" smtClean="0">
                                <a:latin typeface="Cambria Math" panose="02040503050406030204" pitchFamily="18" charset="0"/>
                              </a:rPr>
                              <m:t>(</m:t>
                            </m:r>
                            <m:r>
                              <a:rPr lang="en-US" altLang="zh-TW" b="1" i="1" smtClean="0">
                                <a:latin typeface="Cambria Math" panose="02040503050406030204" pitchFamily="18" charset="0"/>
                              </a:rPr>
                              <m:t>𝒋</m:t>
                            </m:r>
                            <m:r>
                              <a:rPr lang="en-US" altLang="zh-TW" b="1" i="1" smtClean="0">
                                <a:latin typeface="Cambria Math" panose="02040503050406030204" pitchFamily="18" charset="0"/>
                              </a:rPr>
                              <m:t>,</m:t>
                            </m:r>
                            <m:r>
                              <a:rPr lang="en-US" altLang="zh-TW" b="1" i="1" smtClean="0">
                                <a:latin typeface="Cambria Math" panose="02040503050406030204" pitchFamily="18" charset="0"/>
                              </a:rPr>
                              <m:t>𝒕</m:t>
                            </m:r>
                            <m:r>
                              <a:rPr lang="en-US" altLang="zh-TW" b="1" i="1" smtClean="0">
                                <a:latin typeface="Cambria Math" panose="02040503050406030204" pitchFamily="18" charset="0"/>
                              </a:rPr>
                              <m:t>)</m:t>
                            </m:r>
                          </m:e>
                        </m:nary>
                        <m:r>
                          <a:rPr lang="en-US" altLang="zh-TW" b="1" i="1" smtClean="0">
                            <a:latin typeface="Cambria Math" panose="02040503050406030204" pitchFamily="18" charset="0"/>
                          </a:rPr>
                          <m:t>∗</m:t>
                        </m:r>
                        <m:sSub>
                          <m:sSubPr>
                            <m:ctrlPr>
                              <a:rPr lang="en-US" altLang="zh-TW" b="1" i="1" smtClean="0">
                                <a:latin typeface="Cambria Math" panose="02040503050406030204" pitchFamily="18" charset="0"/>
                              </a:rPr>
                            </m:ctrlPr>
                          </m:sSubPr>
                          <m:e>
                            <m:r>
                              <a:rPr lang="en-US" altLang="zh-TW" b="1" i="1" smtClean="0">
                                <a:latin typeface="Cambria Math" panose="02040503050406030204" pitchFamily="18" charset="0"/>
                              </a:rPr>
                              <m:t>𝒓</m:t>
                            </m:r>
                          </m:e>
                          <m:sub>
                            <m:r>
                              <a:rPr lang="en-US" altLang="zh-TW" b="1" i="1" smtClean="0">
                                <a:latin typeface="Cambria Math" panose="02040503050406030204" pitchFamily="18" charset="0"/>
                              </a:rPr>
                              <m:t>𝒖𝒕</m:t>
                            </m:r>
                          </m:sub>
                        </m:sSub>
                      </m:num>
                      <m:den>
                        <m:nary>
                          <m:naryPr>
                            <m:chr m:val="∑"/>
                            <m:subHide m:val="on"/>
                            <m:supHide m:val="on"/>
                            <m:ctrlPr>
                              <a:rPr lang="en-US" altLang="zh-TW" i="1">
                                <a:latin typeface="Cambria Math" panose="02040503050406030204" pitchFamily="18" charset="0"/>
                              </a:rPr>
                            </m:ctrlPr>
                          </m:naryPr>
                          <m:sub/>
                          <m:sup/>
                          <m:e>
                            <m:r>
                              <a:rPr lang="en-US" altLang="zh-TW" b="1" i="1" smtClean="0">
                                <a:latin typeface="Cambria Math" panose="02040503050406030204" pitchFamily="18" charset="0"/>
                              </a:rPr>
                              <m:t>|</m:t>
                            </m:r>
                            <m:r>
                              <a:rPr lang="en-US" altLang="zh-TW" i="1">
                                <a:latin typeface="Cambria Math" panose="02040503050406030204" pitchFamily="18" charset="0"/>
                              </a:rPr>
                              <m:t>𝑨𝒅𝒋𝒖𝒔𝒕𝒆𝒅𝑪𝒐𝒔𝒊𝒏𝒆</m:t>
                            </m:r>
                            <m:d>
                              <m:dPr>
                                <m:ctrlPr>
                                  <a:rPr lang="en-US" altLang="zh-TW" i="1">
                                    <a:latin typeface="Cambria Math" panose="02040503050406030204" pitchFamily="18" charset="0"/>
                                  </a:rPr>
                                </m:ctrlPr>
                              </m:dPr>
                              <m:e>
                                <m:r>
                                  <a:rPr lang="en-US" altLang="zh-TW" i="1">
                                    <a:latin typeface="Cambria Math" panose="02040503050406030204" pitchFamily="18" charset="0"/>
                                  </a:rPr>
                                  <m:t>𝒋</m:t>
                                </m:r>
                                <m:r>
                                  <a:rPr lang="en-US" altLang="zh-TW" i="1">
                                    <a:latin typeface="Cambria Math" panose="02040503050406030204" pitchFamily="18" charset="0"/>
                                  </a:rPr>
                                  <m:t>,</m:t>
                                </m:r>
                                <m:r>
                                  <a:rPr lang="en-US" altLang="zh-TW" i="1">
                                    <a:latin typeface="Cambria Math" panose="02040503050406030204" pitchFamily="18" charset="0"/>
                                  </a:rPr>
                                  <m:t>𝒕</m:t>
                                </m:r>
                              </m:e>
                            </m:d>
                            <m:r>
                              <a:rPr lang="en-US" altLang="zh-TW" b="1" i="1" smtClean="0">
                                <a:latin typeface="Cambria Math" panose="02040503050406030204" pitchFamily="18" charset="0"/>
                              </a:rPr>
                              <m:t>|</m:t>
                            </m:r>
                          </m:e>
                        </m:nary>
                      </m:den>
                    </m:f>
                  </m:oMath>
                </a14:m>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457200" y="1268760"/>
                <a:ext cx="8229600" cy="4857403"/>
              </a:xfrm>
              <a:blipFill>
                <a:blip r:embed="rId2"/>
                <a:stretch>
                  <a:fillRect/>
                </a:stretch>
              </a:blipFill>
            </p:spPr>
            <p:txBody>
              <a:bodyPr/>
              <a:lstStyle/>
              <a:p>
                <a:r>
                  <a:rPr lang="zh-TW" altLang="en-US">
                    <a:noFill/>
                  </a:rPr>
                  <a:t> </a:t>
                </a:r>
              </a:p>
            </p:txBody>
          </p:sp>
        </mc:Fallback>
      </mc:AlternateContent>
      <p:graphicFrame>
        <p:nvGraphicFramePr>
          <p:cNvPr id="4" name="Tabelle 4"/>
          <p:cNvGraphicFramePr>
            <a:graphicFrameLocks noGrp="1"/>
          </p:cNvGraphicFramePr>
          <p:nvPr>
            <p:extLst>
              <p:ext uri="{D42A27DB-BD31-4B8C-83A1-F6EECF244321}">
                <p14:modId xmlns:p14="http://schemas.microsoft.com/office/powerpoint/2010/main" val="745646337"/>
              </p:ext>
            </p:extLst>
          </p:nvPr>
        </p:nvGraphicFramePr>
        <p:xfrm>
          <a:off x="539552" y="1916832"/>
          <a:ext cx="7704858" cy="2931160"/>
        </p:xfrm>
        <a:graphic>
          <a:graphicData uri="http://schemas.openxmlformats.org/drawingml/2006/table">
            <a:tbl>
              <a:tblPr firstRow="1" bandRow="1">
                <a:tableStyleId>{00A15C55-8517-42AA-B614-E9B94910E393}</a:tableStyleId>
              </a:tblPr>
              <a:tblGrid>
                <a:gridCol w="1100694">
                  <a:extLst>
                    <a:ext uri="{9D8B030D-6E8A-4147-A177-3AD203B41FA5}">
                      <a16:colId xmlns:a16="http://schemas.microsoft.com/office/drawing/2014/main" val="20000"/>
                    </a:ext>
                  </a:extLst>
                </a:gridCol>
                <a:gridCol w="1100694">
                  <a:extLst>
                    <a:ext uri="{9D8B030D-6E8A-4147-A177-3AD203B41FA5}">
                      <a16:colId xmlns:a16="http://schemas.microsoft.com/office/drawing/2014/main" val="20001"/>
                    </a:ext>
                  </a:extLst>
                </a:gridCol>
                <a:gridCol w="1100694">
                  <a:extLst>
                    <a:ext uri="{9D8B030D-6E8A-4147-A177-3AD203B41FA5}">
                      <a16:colId xmlns:a16="http://schemas.microsoft.com/office/drawing/2014/main" val="20002"/>
                    </a:ext>
                  </a:extLst>
                </a:gridCol>
                <a:gridCol w="1100694">
                  <a:extLst>
                    <a:ext uri="{9D8B030D-6E8A-4147-A177-3AD203B41FA5}">
                      <a16:colId xmlns:a16="http://schemas.microsoft.com/office/drawing/2014/main" val="20003"/>
                    </a:ext>
                  </a:extLst>
                </a:gridCol>
                <a:gridCol w="1100694">
                  <a:extLst>
                    <a:ext uri="{9D8B030D-6E8A-4147-A177-3AD203B41FA5}">
                      <a16:colId xmlns:a16="http://schemas.microsoft.com/office/drawing/2014/main" val="20004"/>
                    </a:ext>
                  </a:extLst>
                </a:gridCol>
                <a:gridCol w="1100694">
                  <a:extLst>
                    <a:ext uri="{9D8B030D-6E8A-4147-A177-3AD203B41FA5}">
                      <a16:colId xmlns:a16="http://schemas.microsoft.com/office/drawing/2014/main" val="3310201442"/>
                    </a:ext>
                  </a:extLst>
                </a:gridCol>
                <a:gridCol w="1100694">
                  <a:extLst>
                    <a:ext uri="{9D8B030D-6E8A-4147-A177-3AD203B41FA5}">
                      <a16:colId xmlns:a16="http://schemas.microsoft.com/office/drawing/2014/main" val="20005"/>
                    </a:ext>
                  </a:extLst>
                </a:gridCol>
              </a:tblGrid>
              <a:tr h="127819">
                <a:tc>
                  <a:txBody>
                    <a:bodyPr/>
                    <a:lstStyle/>
                    <a:p>
                      <a:pPr algn="ctr"/>
                      <a:endParaRPr lang="en-US" sz="1600" baseline="0" dirty="0">
                        <a:latin typeface="Calibri" pitchFamily="34" charset="0"/>
                      </a:endParaRPr>
                    </a:p>
                  </a:txBody>
                  <a:tcPr/>
                </a:tc>
                <a:tc>
                  <a:txBody>
                    <a:bodyPr/>
                    <a:lstStyle/>
                    <a:p>
                      <a:pPr algn="ctr"/>
                      <a:r>
                        <a:rPr lang="en-US" sz="1600" baseline="0" dirty="0">
                          <a:latin typeface="Calibri" pitchFamily="34" charset="0"/>
                        </a:rPr>
                        <a:t>Item1</a:t>
                      </a:r>
                    </a:p>
                  </a:txBody>
                  <a:tcPr/>
                </a:tc>
                <a:tc>
                  <a:txBody>
                    <a:bodyPr/>
                    <a:lstStyle/>
                    <a:p>
                      <a:pPr algn="ctr"/>
                      <a:r>
                        <a:rPr lang="en-US" sz="1600" baseline="0" dirty="0">
                          <a:latin typeface="Calibri" pitchFamily="34" charset="0"/>
                        </a:rPr>
                        <a:t>Item2</a:t>
                      </a:r>
                    </a:p>
                  </a:txBody>
                  <a:tcPr/>
                </a:tc>
                <a:tc>
                  <a:txBody>
                    <a:bodyPr/>
                    <a:lstStyle/>
                    <a:p>
                      <a:pPr algn="ctr"/>
                      <a:r>
                        <a:rPr lang="en-US" sz="1600" baseline="0" dirty="0">
                          <a:latin typeface="Calibri" pitchFamily="34" charset="0"/>
                        </a:rPr>
                        <a:t>Item3</a:t>
                      </a:r>
                    </a:p>
                  </a:txBody>
                  <a:tcPr/>
                </a:tc>
                <a:tc>
                  <a:txBody>
                    <a:bodyPr/>
                    <a:lstStyle/>
                    <a:p>
                      <a:pPr algn="ctr"/>
                      <a:r>
                        <a:rPr lang="en-US" sz="1600" baseline="0" dirty="0">
                          <a:latin typeface="Calibri" pitchFamily="34" charset="0"/>
                        </a:rPr>
                        <a:t>Item4</a:t>
                      </a:r>
                    </a:p>
                  </a:txBody>
                  <a:tcPr/>
                </a:tc>
                <a:tc>
                  <a:txBody>
                    <a:bodyPr/>
                    <a:lstStyle/>
                    <a:p>
                      <a:pPr algn="ctr"/>
                      <a:r>
                        <a:rPr lang="en-US" sz="1600" baseline="0" dirty="0">
                          <a:latin typeface="Calibri" pitchFamily="34" charset="0"/>
                        </a:rPr>
                        <a:t>item5</a:t>
                      </a:r>
                    </a:p>
                  </a:txBody>
                  <a:tcPr/>
                </a:tc>
                <a:tc>
                  <a:txBody>
                    <a:bodyPr/>
                    <a:lstStyle/>
                    <a:p>
                      <a:pPr algn="ctr"/>
                      <a:r>
                        <a:rPr lang="en-US" sz="1600" baseline="0" dirty="0">
                          <a:latin typeface="Calibri" pitchFamily="34" charset="0"/>
                        </a:rPr>
                        <a:t>Item6</a:t>
                      </a:r>
                    </a:p>
                  </a:txBody>
                  <a:tcPr/>
                </a:tc>
                <a:extLst>
                  <a:ext uri="{0D108BD9-81ED-4DB2-BD59-A6C34878D82A}">
                    <a16:rowId xmlns:a16="http://schemas.microsoft.com/office/drawing/2014/main" val="10000"/>
                  </a:ext>
                </a:extLst>
              </a:tr>
              <a:tr h="370840">
                <a:tc>
                  <a:txBody>
                    <a:bodyPr/>
                    <a:lstStyle/>
                    <a:p>
                      <a:pPr algn="ctr"/>
                      <a:r>
                        <a:rPr lang="en-US" sz="1600" baseline="0" dirty="0">
                          <a:latin typeface="Calibri" pitchFamily="34" charset="0"/>
                        </a:rPr>
                        <a:t>User1</a:t>
                      </a:r>
                    </a:p>
                  </a:txBody>
                  <a:tcPr/>
                </a:tc>
                <a:tc>
                  <a:txBody>
                    <a:bodyPr/>
                    <a:lstStyle/>
                    <a:p>
                      <a:pPr algn="ctr"/>
                      <a:r>
                        <a:rPr lang="en-US" sz="1600" baseline="0" dirty="0">
                          <a:latin typeface="Calibri" pitchFamily="34" charset="0"/>
                        </a:rPr>
                        <a:t>1.5</a:t>
                      </a:r>
                    </a:p>
                  </a:txBody>
                  <a:tcPr/>
                </a:tc>
                <a:tc>
                  <a:txBody>
                    <a:bodyPr/>
                    <a:lstStyle/>
                    <a:p>
                      <a:pPr algn="ctr"/>
                      <a:r>
                        <a:rPr lang="en-US" sz="1600" baseline="0" dirty="0">
                          <a:latin typeface="Calibri" pitchFamily="34" charset="0"/>
                        </a:rPr>
                        <a:t>0.5</a:t>
                      </a:r>
                    </a:p>
                  </a:txBody>
                  <a:tcPr/>
                </a:tc>
                <a:tc>
                  <a:txBody>
                    <a:bodyPr/>
                    <a:lstStyle/>
                    <a:p>
                      <a:pPr algn="ctr"/>
                      <a:r>
                        <a:rPr lang="en-US" sz="1600" baseline="0" dirty="0">
                          <a:latin typeface="Calibri" pitchFamily="34" charset="0"/>
                        </a:rPr>
                        <a:t>1.5</a:t>
                      </a:r>
                    </a:p>
                  </a:txBody>
                  <a:tcPr/>
                </a:tc>
                <a:tc>
                  <a:txBody>
                    <a:bodyPr/>
                    <a:lstStyle/>
                    <a:p>
                      <a:pPr algn="ctr"/>
                      <a:r>
                        <a:rPr lang="en-US" sz="1600" baseline="0" dirty="0">
                          <a:latin typeface="Calibri" pitchFamily="34" charset="0"/>
                        </a:rPr>
                        <a:t>-1.5</a:t>
                      </a:r>
                    </a:p>
                  </a:txBody>
                  <a:tcPr/>
                </a:tc>
                <a:tc>
                  <a:txBody>
                    <a:bodyPr/>
                    <a:lstStyle/>
                    <a:p>
                      <a:pPr marL="0" algn="ctr" defTabSz="914400" rtl="0" eaLnBrk="1" latinLnBrk="0" hangingPunct="1"/>
                      <a:r>
                        <a:rPr lang="en-US" sz="1600" kern="1200" baseline="0" dirty="0">
                          <a:solidFill>
                            <a:schemeClr val="dk1"/>
                          </a:solidFill>
                          <a:latin typeface="Calibri" pitchFamily="34" charset="0"/>
                          <a:ea typeface="+mn-ea"/>
                          <a:cs typeface="+mn-cs"/>
                        </a:rPr>
                        <a:t>-0.5</a:t>
                      </a:r>
                    </a:p>
                  </a:txBody>
                  <a:tcPr>
                    <a:solidFill>
                      <a:schemeClr val="bg2">
                        <a:lumMod val="40000"/>
                        <a:lumOff val="60000"/>
                      </a:schemeClr>
                    </a:solidFill>
                  </a:tcPr>
                </a:tc>
                <a:tc>
                  <a:txBody>
                    <a:bodyPr/>
                    <a:lstStyle/>
                    <a:p>
                      <a:pPr marL="0" algn="ctr" defTabSz="914400" rtl="0" eaLnBrk="1" latinLnBrk="0" hangingPunct="1"/>
                      <a:r>
                        <a:rPr lang="en-US" sz="1600" kern="1200" baseline="0" dirty="0">
                          <a:solidFill>
                            <a:schemeClr val="dk1"/>
                          </a:solidFill>
                          <a:latin typeface="Calibri" pitchFamily="34" charset="0"/>
                          <a:ea typeface="+mn-ea"/>
                          <a:cs typeface="+mn-cs"/>
                        </a:rPr>
                        <a:t>-1.5</a:t>
                      </a:r>
                    </a:p>
                  </a:txBody>
                  <a:tcPr>
                    <a:solidFill>
                      <a:schemeClr val="bg2">
                        <a:lumMod val="40000"/>
                        <a:lumOff val="60000"/>
                      </a:schemeClr>
                    </a:solidFill>
                  </a:tcPr>
                </a:tc>
                <a:extLst>
                  <a:ext uri="{0D108BD9-81ED-4DB2-BD59-A6C34878D82A}">
                    <a16:rowId xmlns:a16="http://schemas.microsoft.com/office/drawing/2014/main" val="10001"/>
                  </a:ext>
                </a:extLst>
              </a:tr>
              <a:tr h="370840">
                <a:tc>
                  <a:txBody>
                    <a:bodyPr/>
                    <a:lstStyle/>
                    <a:p>
                      <a:pPr algn="ctr"/>
                      <a:r>
                        <a:rPr lang="en-US" sz="1600" baseline="0" dirty="0">
                          <a:latin typeface="Calibri" pitchFamily="34" charset="0"/>
                        </a:rPr>
                        <a:t>User2</a:t>
                      </a:r>
                    </a:p>
                  </a:txBody>
                  <a:tcPr/>
                </a:tc>
                <a:tc>
                  <a:txBody>
                    <a:bodyPr/>
                    <a:lstStyle/>
                    <a:p>
                      <a:pPr algn="ctr"/>
                      <a:r>
                        <a:rPr lang="en-US" sz="1600" baseline="0" dirty="0">
                          <a:latin typeface="Calibri" pitchFamily="34" charset="0"/>
                        </a:rPr>
                        <a:t>1.2</a:t>
                      </a:r>
                    </a:p>
                  </a:txBody>
                  <a:tcPr/>
                </a:tc>
                <a:tc>
                  <a:txBody>
                    <a:bodyPr/>
                    <a:lstStyle/>
                    <a:p>
                      <a:pPr algn="ctr"/>
                      <a:r>
                        <a:rPr lang="en-US" sz="1600" baseline="0" dirty="0">
                          <a:latin typeface="Calibri" pitchFamily="34" charset="0"/>
                        </a:rPr>
                        <a:t>2.2</a:t>
                      </a:r>
                    </a:p>
                  </a:txBody>
                  <a:tcPr/>
                </a:tc>
                <a:tc>
                  <a:txBody>
                    <a:bodyPr/>
                    <a:lstStyle/>
                    <a:p>
                      <a:pPr algn="ctr"/>
                      <a:r>
                        <a:rPr lang="en-US" sz="1600" baseline="0" dirty="0">
                          <a:solidFill>
                            <a:srgbClr val="FF0000"/>
                          </a:solidFill>
                          <a:latin typeface="Calibri" pitchFamily="34" charset="0"/>
                        </a:rPr>
                        <a:t>?</a:t>
                      </a:r>
                    </a:p>
                  </a:txBody>
                  <a:tcPr/>
                </a:tc>
                <a:tc>
                  <a:txBody>
                    <a:bodyPr/>
                    <a:lstStyle/>
                    <a:p>
                      <a:pPr algn="ctr"/>
                      <a:r>
                        <a:rPr lang="en-US" sz="1600" baseline="0" dirty="0">
                          <a:latin typeface="Calibri" pitchFamily="34" charset="0"/>
                        </a:rPr>
                        <a:t>-0.8</a:t>
                      </a:r>
                    </a:p>
                  </a:txBody>
                  <a:tcPr/>
                </a:tc>
                <a:tc>
                  <a:txBody>
                    <a:bodyPr/>
                    <a:lstStyle/>
                    <a:p>
                      <a:pPr algn="ctr"/>
                      <a:r>
                        <a:rPr lang="en-US" sz="1600" baseline="0" dirty="0">
                          <a:latin typeface="Calibri" pitchFamily="34" charset="0"/>
                        </a:rPr>
                        <a:t>-1.8</a:t>
                      </a:r>
                    </a:p>
                  </a:txBody>
                  <a:tcPr/>
                </a:tc>
                <a:tc>
                  <a:txBody>
                    <a:bodyPr/>
                    <a:lstStyle/>
                    <a:p>
                      <a:pPr algn="ctr"/>
                      <a:r>
                        <a:rPr lang="en-US" sz="1600" baseline="0" dirty="0">
                          <a:latin typeface="Calibri" pitchFamily="34" charset="0"/>
                        </a:rPr>
                        <a:t>-0.8</a:t>
                      </a:r>
                    </a:p>
                  </a:txBody>
                  <a:tcPr/>
                </a:tc>
                <a:extLst>
                  <a:ext uri="{0D108BD9-81ED-4DB2-BD59-A6C34878D82A}">
                    <a16:rowId xmlns:a16="http://schemas.microsoft.com/office/drawing/2014/main" val="10002"/>
                  </a:ext>
                </a:extLst>
              </a:tr>
              <a:tr h="370840">
                <a:tc>
                  <a:txBody>
                    <a:bodyPr/>
                    <a:lstStyle/>
                    <a:p>
                      <a:pPr algn="ctr"/>
                      <a:r>
                        <a:rPr lang="en-US" sz="1600" baseline="0" dirty="0">
                          <a:latin typeface="Calibri" pitchFamily="34" charset="0"/>
                        </a:rPr>
                        <a:t>Alice</a:t>
                      </a:r>
                    </a:p>
                  </a:txBody>
                  <a:tcPr/>
                </a:tc>
                <a:tc>
                  <a:txBody>
                    <a:bodyPr/>
                    <a:lstStyle/>
                    <a:p>
                      <a:pPr algn="ctr"/>
                      <a:r>
                        <a:rPr lang="en-US" sz="1600" baseline="0" dirty="0">
                          <a:solidFill>
                            <a:srgbClr val="FF0000"/>
                          </a:solidFill>
                          <a:latin typeface="Calibri" pitchFamily="34" charset="0"/>
                        </a:rPr>
                        <a:t>?</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solidFill>
                            <a:srgbClr val="FF0000"/>
                          </a:solidFill>
                          <a:latin typeface="Calibri" pitchFamily="34" charset="0"/>
                        </a:rPr>
                        <a:t>?</a:t>
                      </a:r>
                    </a:p>
                  </a:txBody>
                  <a:tcPr/>
                </a:tc>
                <a:extLst>
                  <a:ext uri="{0D108BD9-81ED-4DB2-BD59-A6C34878D82A}">
                    <a16:rowId xmlns:a16="http://schemas.microsoft.com/office/drawing/2014/main" val="10003"/>
                  </a:ext>
                </a:extLst>
              </a:tr>
              <a:tr h="370840">
                <a:tc>
                  <a:txBody>
                    <a:bodyPr/>
                    <a:lstStyle/>
                    <a:p>
                      <a:pPr algn="ctr"/>
                      <a:r>
                        <a:rPr lang="en-US" sz="1600" baseline="0" dirty="0">
                          <a:latin typeface="Calibri" pitchFamily="34" charset="0"/>
                        </a:rPr>
                        <a:t>User4</a:t>
                      </a:r>
                    </a:p>
                  </a:txBody>
                  <a:tcPr/>
                </a:tc>
                <a:tc>
                  <a:txBody>
                    <a:bodyPr/>
                    <a:lstStyle/>
                    <a:p>
                      <a:pPr algn="ctr"/>
                      <a:r>
                        <a:rPr lang="en-US" sz="1600" baseline="0" dirty="0">
                          <a:latin typeface="Calibri" pitchFamily="34" charset="0"/>
                        </a:rPr>
                        <a:t>-1.5</a:t>
                      </a:r>
                    </a:p>
                  </a:txBody>
                  <a:tcPr/>
                </a:tc>
                <a:tc>
                  <a:txBody>
                    <a:bodyPr/>
                    <a:lstStyle/>
                    <a:p>
                      <a:pPr algn="ctr"/>
                      <a:r>
                        <a:rPr lang="en-US" sz="1600" baseline="0" dirty="0">
                          <a:latin typeface="Calibri" pitchFamily="34" charset="0"/>
                        </a:rPr>
                        <a:t>-0.5</a:t>
                      </a:r>
                    </a:p>
                  </a:txBody>
                  <a:tcPr/>
                </a:tc>
                <a:tc>
                  <a:txBody>
                    <a:bodyPr/>
                    <a:lstStyle/>
                    <a:p>
                      <a:pPr algn="ctr"/>
                      <a:r>
                        <a:rPr lang="en-US" sz="1600" baseline="0" dirty="0">
                          <a:latin typeface="Calibri" pitchFamily="34" charset="0"/>
                        </a:rPr>
                        <a:t>-0.5</a:t>
                      </a:r>
                    </a:p>
                  </a:txBody>
                  <a:tcPr/>
                </a:tc>
                <a:tc>
                  <a:txBody>
                    <a:bodyPr/>
                    <a:lstStyle/>
                    <a:p>
                      <a:pPr algn="ctr"/>
                      <a:r>
                        <a:rPr lang="en-US" sz="1600" baseline="0" dirty="0">
                          <a:latin typeface="Calibri" pitchFamily="34" charset="0"/>
                        </a:rPr>
                        <a:t>0.5</a:t>
                      </a:r>
                    </a:p>
                  </a:txBody>
                  <a:tcPr/>
                </a:tc>
                <a:tc>
                  <a:txBody>
                    <a:bodyPr/>
                    <a:lstStyle/>
                    <a:p>
                      <a:pPr algn="ctr"/>
                      <a:r>
                        <a:rPr lang="en-US" sz="1600" baseline="0" dirty="0">
                          <a:latin typeface="Calibri" pitchFamily="34" charset="0"/>
                        </a:rPr>
                        <a:t>0.5</a:t>
                      </a:r>
                    </a:p>
                  </a:txBody>
                  <a:tcPr/>
                </a:tc>
                <a:tc>
                  <a:txBody>
                    <a:bodyPr/>
                    <a:lstStyle/>
                    <a:p>
                      <a:pPr algn="ctr"/>
                      <a:r>
                        <a:rPr lang="en-US" sz="1600" baseline="0" dirty="0">
                          <a:latin typeface="Calibri" pitchFamily="34" charset="0"/>
                        </a:rPr>
                        <a:t>1.5</a:t>
                      </a:r>
                    </a:p>
                  </a:txBody>
                  <a:tcPr/>
                </a:tc>
                <a:extLst>
                  <a:ext uri="{0D108BD9-81ED-4DB2-BD59-A6C34878D82A}">
                    <a16:rowId xmlns:a16="http://schemas.microsoft.com/office/drawing/2014/main" val="10004"/>
                  </a:ext>
                </a:extLst>
              </a:tr>
              <a:tr h="370840">
                <a:tc>
                  <a:txBody>
                    <a:bodyPr/>
                    <a:lstStyle/>
                    <a:p>
                      <a:pPr algn="ctr"/>
                      <a:r>
                        <a:rPr lang="en-US" sz="1600" baseline="0" dirty="0">
                          <a:latin typeface="Calibri" pitchFamily="34" charset="0"/>
                        </a:rPr>
                        <a:t>User5</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solidFill>
                            <a:srgbClr val="FF0000"/>
                          </a:solidFill>
                          <a:latin typeface="Calibri" pitchFamily="34" charset="0"/>
                        </a:rPr>
                        <a:t>?</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latin typeface="Calibri" pitchFamily="34" charset="0"/>
                        </a:rPr>
                        <a:t>0</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latin typeface="Calibri" pitchFamily="34" charset="0"/>
                        </a:rPr>
                        <a:t>1</a:t>
                      </a:r>
                    </a:p>
                  </a:txBody>
                  <a:tcPr/>
                </a:tc>
                <a:extLst>
                  <a:ext uri="{0D108BD9-81ED-4DB2-BD59-A6C34878D82A}">
                    <a16:rowId xmlns:a16="http://schemas.microsoft.com/office/drawing/2014/main" val="10005"/>
                  </a:ext>
                </a:extLst>
              </a:tr>
              <a:tr h="370840">
                <a:tc>
                  <a:txBody>
                    <a:bodyPr/>
                    <a:lstStyle/>
                    <a:p>
                      <a:pPr algn="ctr"/>
                      <a:r>
                        <a:rPr lang="en-US" sz="1600" baseline="0" dirty="0">
                          <a:latin typeface="Calibri" pitchFamily="34" charset="0"/>
                        </a:rPr>
                        <a:t>Cosine(1,j)</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solidFill>
                            <a:schemeClr val="tx1"/>
                          </a:solidFill>
                          <a:latin typeface="Calibri" pitchFamily="34" charset="0"/>
                        </a:rPr>
                        <a:t>0.735</a:t>
                      </a:r>
                    </a:p>
                  </a:txBody>
                  <a:tcPr/>
                </a:tc>
                <a:tc>
                  <a:txBody>
                    <a:bodyPr/>
                    <a:lstStyle/>
                    <a:p>
                      <a:pPr algn="ctr"/>
                      <a:r>
                        <a:rPr lang="en-US" sz="1600" baseline="0" dirty="0">
                          <a:latin typeface="Calibri" pitchFamily="34" charset="0"/>
                        </a:rPr>
                        <a:t>0.912</a:t>
                      </a:r>
                    </a:p>
                  </a:txBody>
                  <a:tcPr/>
                </a:tc>
                <a:tc>
                  <a:txBody>
                    <a:bodyPr/>
                    <a:lstStyle/>
                    <a:p>
                      <a:pPr algn="ctr"/>
                      <a:r>
                        <a:rPr lang="en-US" sz="1600" baseline="0" dirty="0">
                          <a:latin typeface="Calibri" pitchFamily="34" charset="0"/>
                        </a:rPr>
                        <a:t>-0.848</a:t>
                      </a:r>
                    </a:p>
                  </a:txBody>
                  <a:tcPr/>
                </a:tc>
                <a:tc>
                  <a:txBody>
                    <a:bodyPr/>
                    <a:lstStyle/>
                    <a:p>
                      <a:pPr algn="ctr"/>
                      <a:r>
                        <a:rPr lang="en-US" sz="1600" baseline="0" dirty="0">
                          <a:latin typeface="Calibri" pitchFamily="34" charset="0"/>
                        </a:rPr>
                        <a:t>-0.813</a:t>
                      </a:r>
                    </a:p>
                  </a:txBody>
                  <a:tcPr/>
                </a:tc>
                <a:tc>
                  <a:txBody>
                    <a:bodyPr/>
                    <a:lstStyle/>
                    <a:p>
                      <a:pPr algn="ctr"/>
                      <a:r>
                        <a:rPr lang="en-US" sz="1600" baseline="0" dirty="0">
                          <a:latin typeface="Calibri" pitchFamily="34" charset="0"/>
                        </a:rPr>
                        <a:t>-0.990</a:t>
                      </a:r>
                    </a:p>
                  </a:txBody>
                  <a:tcPr/>
                </a:tc>
                <a:extLst>
                  <a:ext uri="{0D108BD9-81ED-4DB2-BD59-A6C34878D82A}">
                    <a16:rowId xmlns:a16="http://schemas.microsoft.com/office/drawing/2014/main" val="993476244"/>
                  </a:ext>
                </a:extLst>
              </a:tr>
              <a:tr h="370840">
                <a:tc>
                  <a:txBody>
                    <a:bodyPr/>
                    <a:lstStyle/>
                    <a:p>
                      <a:pPr algn="ctr"/>
                      <a:r>
                        <a:rPr lang="en-US" sz="1600" baseline="0" dirty="0">
                          <a:latin typeface="Calibri" pitchFamily="34" charset="0"/>
                        </a:rPr>
                        <a:t>Cosine(6,j)</a:t>
                      </a:r>
                    </a:p>
                  </a:txBody>
                  <a:tcPr/>
                </a:tc>
                <a:tc>
                  <a:txBody>
                    <a:bodyPr/>
                    <a:lstStyle/>
                    <a:p>
                      <a:pPr algn="ctr"/>
                      <a:r>
                        <a:rPr lang="en-US" sz="1600" baseline="0" dirty="0">
                          <a:latin typeface="Calibri" pitchFamily="34" charset="0"/>
                        </a:rPr>
                        <a:t>-0.990</a:t>
                      </a:r>
                    </a:p>
                  </a:txBody>
                  <a:tcPr/>
                </a:tc>
                <a:tc>
                  <a:txBody>
                    <a:bodyPr/>
                    <a:lstStyle/>
                    <a:p>
                      <a:pPr algn="ctr"/>
                      <a:r>
                        <a:rPr lang="en-US" sz="1600" baseline="0" dirty="0">
                          <a:solidFill>
                            <a:schemeClr val="tx1"/>
                          </a:solidFill>
                          <a:latin typeface="Calibri" pitchFamily="34" charset="0"/>
                        </a:rPr>
                        <a:t>-0.622</a:t>
                      </a:r>
                    </a:p>
                  </a:txBody>
                  <a:tcPr/>
                </a:tc>
                <a:tc>
                  <a:txBody>
                    <a:bodyPr/>
                    <a:lstStyle/>
                    <a:p>
                      <a:pPr algn="ctr"/>
                      <a:r>
                        <a:rPr lang="en-US" sz="1600" baseline="0" dirty="0">
                          <a:latin typeface="Calibri" pitchFamily="34" charset="0"/>
                        </a:rPr>
                        <a:t>-0.912</a:t>
                      </a:r>
                    </a:p>
                  </a:txBody>
                  <a:tcPr/>
                </a:tc>
                <a:tc>
                  <a:txBody>
                    <a:bodyPr/>
                    <a:lstStyle/>
                    <a:p>
                      <a:pPr algn="ctr"/>
                      <a:r>
                        <a:rPr lang="en-US" sz="1600" baseline="0" dirty="0">
                          <a:latin typeface="Calibri" pitchFamily="34" charset="0"/>
                        </a:rPr>
                        <a:t>0.829</a:t>
                      </a:r>
                    </a:p>
                  </a:txBody>
                  <a:tcPr/>
                </a:tc>
                <a:tc>
                  <a:txBody>
                    <a:bodyPr/>
                    <a:lstStyle/>
                    <a:p>
                      <a:pPr algn="ctr"/>
                      <a:r>
                        <a:rPr lang="en-US" sz="1600" baseline="0" dirty="0">
                          <a:latin typeface="Calibri" pitchFamily="34" charset="0"/>
                        </a:rPr>
                        <a:t>0.730</a:t>
                      </a:r>
                    </a:p>
                  </a:txBody>
                  <a:tcPr/>
                </a:tc>
                <a:tc>
                  <a:txBody>
                    <a:bodyPr/>
                    <a:lstStyle/>
                    <a:p>
                      <a:pPr algn="ctr"/>
                      <a:r>
                        <a:rPr lang="en-US" sz="1600" baseline="0" dirty="0">
                          <a:latin typeface="Calibri" pitchFamily="34" charset="0"/>
                        </a:rPr>
                        <a:t>1</a:t>
                      </a:r>
                    </a:p>
                  </a:txBody>
                  <a:tcPr/>
                </a:tc>
                <a:extLst>
                  <a:ext uri="{0D108BD9-81ED-4DB2-BD59-A6C34878D82A}">
                    <a16:rowId xmlns:a16="http://schemas.microsoft.com/office/drawing/2014/main" val="1656613139"/>
                  </a:ext>
                </a:extLst>
              </a:tr>
            </a:tbl>
          </a:graphicData>
        </a:graphic>
      </p:graphicFrame>
    </p:spTree>
    <p:extLst>
      <p:ext uri="{BB962C8B-B14F-4D97-AF65-F5344CB8AC3E}">
        <p14:creationId xmlns:p14="http://schemas.microsoft.com/office/powerpoint/2010/main" val="16111283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Item-based Neighborhood Models</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457200" y="1268760"/>
                <a:ext cx="8229600" cy="4857403"/>
              </a:xfrm>
            </p:spPr>
            <p:txBody>
              <a:bodyPr/>
              <a:lstStyle/>
              <a:p>
                <a14:m>
                  <m:oMath xmlns:m="http://schemas.openxmlformats.org/officeDocument/2006/math">
                    <m:sSub>
                      <m:sSubPr>
                        <m:ctrlPr>
                          <a:rPr lang="en-US" altLang="zh-TW" i="1" smtClean="0">
                            <a:latin typeface="Cambria Math" panose="02040503050406030204" pitchFamily="18" charset="0"/>
                          </a:rPr>
                        </m:ctrlPr>
                      </m:sSubPr>
                      <m:e>
                        <m:acc>
                          <m:accPr>
                            <m:chr m:val="̂"/>
                            <m:ctrlPr>
                              <a:rPr lang="en-US" altLang="zh-TW" i="1" smtClean="0">
                                <a:latin typeface="Cambria Math" panose="02040503050406030204" pitchFamily="18" charset="0"/>
                              </a:rPr>
                            </m:ctrlPr>
                          </m:accPr>
                          <m:e>
                            <m:r>
                              <a:rPr lang="en-US" altLang="zh-TW" b="1" i="1" smtClean="0">
                                <a:latin typeface="Cambria Math" panose="02040503050406030204" pitchFamily="18" charset="0"/>
                              </a:rPr>
                              <m:t>𝒓</m:t>
                            </m:r>
                          </m:e>
                        </m:acc>
                      </m:e>
                      <m:sub>
                        <m:r>
                          <a:rPr lang="en-US" altLang="zh-TW" b="1" i="1" smtClean="0">
                            <a:latin typeface="Cambria Math" panose="02040503050406030204" pitchFamily="18" charset="0"/>
                          </a:rPr>
                          <m:t>𝒖𝒕</m:t>
                        </m:r>
                      </m:sub>
                    </m:sSub>
                    <m:r>
                      <a:rPr lang="en-US" altLang="zh-TW" b="1" i="1" smtClean="0">
                        <a:latin typeface="Cambria Math" panose="02040503050406030204" pitchFamily="18" charset="0"/>
                      </a:rPr>
                      <m:t>=</m:t>
                    </m:r>
                    <m:f>
                      <m:fPr>
                        <m:ctrlPr>
                          <a:rPr lang="en-US" altLang="zh-TW" b="1" i="1" smtClean="0">
                            <a:latin typeface="Cambria Math" panose="02040503050406030204" pitchFamily="18" charset="0"/>
                          </a:rPr>
                        </m:ctrlPr>
                      </m:fPr>
                      <m:num>
                        <m:nary>
                          <m:naryPr>
                            <m:chr m:val="∑"/>
                            <m:subHide m:val="on"/>
                            <m:supHide m:val="on"/>
                            <m:ctrlPr>
                              <a:rPr lang="en-US" altLang="zh-TW" b="1" i="1" smtClean="0">
                                <a:latin typeface="Cambria Math" panose="02040503050406030204" pitchFamily="18" charset="0"/>
                              </a:rPr>
                            </m:ctrlPr>
                          </m:naryPr>
                          <m:sub/>
                          <m:sup/>
                          <m:e>
                            <m:r>
                              <a:rPr lang="en-US" altLang="zh-TW" b="1" i="1" smtClean="0">
                                <a:latin typeface="Cambria Math" panose="02040503050406030204" pitchFamily="18" charset="0"/>
                              </a:rPr>
                              <m:t>𝑨𝒅𝒋𝒖𝒔𝒕𝒆𝒅𝑪𝒐𝒔𝒊𝒏𝒆</m:t>
                            </m:r>
                            <m:r>
                              <a:rPr lang="en-US" altLang="zh-TW" b="1" i="1" smtClean="0">
                                <a:latin typeface="Cambria Math" panose="02040503050406030204" pitchFamily="18" charset="0"/>
                              </a:rPr>
                              <m:t>(</m:t>
                            </m:r>
                            <m:r>
                              <a:rPr lang="en-US" altLang="zh-TW" b="1" i="1" smtClean="0">
                                <a:latin typeface="Cambria Math" panose="02040503050406030204" pitchFamily="18" charset="0"/>
                              </a:rPr>
                              <m:t>𝒋</m:t>
                            </m:r>
                            <m:r>
                              <a:rPr lang="en-US" altLang="zh-TW" b="1" i="1" smtClean="0">
                                <a:latin typeface="Cambria Math" panose="02040503050406030204" pitchFamily="18" charset="0"/>
                              </a:rPr>
                              <m:t>,</m:t>
                            </m:r>
                            <m:r>
                              <a:rPr lang="en-US" altLang="zh-TW" b="1" i="1" smtClean="0">
                                <a:latin typeface="Cambria Math" panose="02040503050406030204" pitchFamily="18" charset="0"/>
                              </a:rPr>
                              <m:t>𝒕</m:t>
                            </m:r>
                            <m:r>
                              <a:rPr lang="en-US" altLang="zh-TW" b="1" i="1" smtClean="0">
                                <a:latin typeface="Cambria Math" panose="02040503050406030204" pitchFamily="18" charset="0"/>
                              </a:rPr>
                              <m:t>)</m:t>
                            </m:r>
                          </m:e>
                        </m:nary>
                        <m:r>
                          <a:rPr lang="en-US" altLang="zh-TW" b="1" i="1" smtClean="0">
                            <a:latin typeface="Cambria Math" panose="02040503050406030204" pitchFamily="18" charset="0"/>
                          </a:rPr>
                          <m:t>∗</m:t>
                        </m:r>
                        <m:sSub>
                          <m:sSubPr>
                            <m:ctrlPr>
                              <a:rPr lang="en-US" altLang="zh-TW" b="1" i="1" smtClean="0">
                                <a:latin typeface="Cambria Math" panose="02040503050406030204" pitchFamily="18" charset="0"/>
                              </a:rPr>
                            </m:ctrlPr>
                          </m:sSubPr>
                          <m:e>
                            <m:r>
                              <a:rPr lang="en-US" altLang="zh-TW" b="1" i="1" smtClean="0">
                                <a:latin typeface="Cambria Math" panose="02040503050406030204" pitchFamily="18" charset="0"/>
                              </a:rPr>
                              <m:t>𝒓</m:t>
                            </m:r>
                          </m:e>
                          <m:sub>
                            <m:r>
                              <a:rPr lang="en-US" altLang="zh-TW" b="1" i="1" smtClean="0">
                                <a:latin typeface="Cambria Math" panose="02040503050406030204" pitchFamily="18" charset="0"/>
                              </a:rPr>
                              <m:t>𝒖𝒕</m:t>
                            </m:r>
                          </m:sub>
                        </m:sSub>
                      </m:num>
                      <m:den>
                        <m:nary>
                          <m:naryPr>
                            <m:chr m:val="∑"/>
                            <m:subHide m:val="on"/>
                            <m:supHide m:val="on"/>
                            <m:ctrlPr>
                              <a:rPr lang="en-US" altLang="zh-TW" i="1">
                                <a:latin typeface="Cambria Math" panose="02040503050406030204" pitchFamily="18" charset="0"/>
                              </a:rPr>
                            </m:ctrlPr>
                          </m:naryPr>
                          <m:sub/>
                          <m:sup/>
                          <m:e>
                            <m:r>
                              <a:rPr lang="en-US" altLang="zh-TW" b="1" i="1" smtClean="0">
                                <a:latin typeface="Cambria Math" panose="02040503050406030204" pitchFamily="18" charset="0"/>
                              </a:rPr>
                              <m:t>|</m:t>
                            </m:r>
                            <m:r>
                              <a:rPr lang="en-US" altLang="zh-TW" i="1">
                                <a:latin typeface="Cambria Math" panose="02040503050406030204" pitchFamily="18" charset="0"/>
                              </a:rPr>
                              <m:t>𝑨𝒅𝒋𝒖𝒔𝒕𝒆𝒅𝑪𝒐𝒔𝒊𝒏𝒆</m:t>
                            </m:r>
                            <m:d>
                              <m:dPr>
                                <m:ctrlPr>
                                  <a:rPr lang="en-US" altLang="zh-TW" i="1">
                                    <a:latin typeface="Cambria Math" panose="02040503050406030204" pitchFamily="18" charset="0"/>
                                  </a:rPr>
                                </m:ctrlPr>
                              </m:dPr>
                              <m:e>
                                <m:r>
                                  <a:rPr lang="en-US" altLang="zh-TW" i="1">
                                    <a:latin typeface="Cambria Math" panose="02040503050406030204" pitchFamily="18" charset="0"/>
                                  </a:rPr>
                                  <m:t>𝒋</m:t>
                                </m:r>
                                <m:r>
                                  <a:rPr lang="en-US" altLang="zh-TW" i="1">
                                    <a:latin typeface="Cambria Math" panose="02040503050406030204" pitchFamily="18" charset="0"/>
                                  </a:rPr>
                                  <m:t>,</m:t>
                                </m:r>
                                <m:r>
                                  <a:rPr lang="en-US" altLang="zh-TW" i="1">
                                    <a:latin typeface="Cambria Math" panose="02040503050406030204" pitchFamily="18" charset="0"/>
                                  </a:rPr>
                                  <m:t>𝒕</m:t>
                                </m:r>
                              </m:e>
                            </m:d>
                            <m:r>
                              <a:rPr lang="en-US" altLang="zh-TW" b="1" i="1" smtClean="0">
                                <a:latin typeface="Cambria Math" panose="02040503050406030204" pitchFamily="18" charset="0"/>
                              </a:rPr>
                              <m:t>|</m:t>
                            </m:r>
                          </m:e>
                        </m:nary>
                      </m:den>
                    </m:f>
                  </m:oMath>
                </a14:m>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457200" y="1268760"/>
                <a:ext cx="8229600" cy="4857403"/>
              </a:xfrm>
              <a:blipFill>
                <a:blip r:embed="rId2"/>
                <a:stretch>
                  <a:fillRect/>
                </a:stretch>
              </a:blipFill>
            </p:spPr>
            <p:txBody>
              <a:bodyPr/>
              <a:lstStyle/>
              <a:p>
                <a:r>
                  <a:rPr lang="zh-TW" altLang="en-US">
                    <a:noFill/>
                  </a:rPr>
                  <a:t> </a:t>
                </a:r>
              </a:p>
            </p:txBody>
          </p:sp>
        </mc:Fallback>
      </mc:AlternateContent>
      <p:graphicFrame>
        <p:nvGraphicFramePr>
          <p:cNvPr id="4" name="Tabelle 4"/>
          <p:cNvGraphicFramePr>
            <a:graphicFrameLocks noGrp="1"/>
          </p:cNvGraphicFramePr>
          <p:nvPr/>
        </p:nvGraphicFramePr>
        <p:xfrm>
          <a:off x="539552" y="1916832"/>
          <a:ext cx="7704858" cy="2931160"/>
        </p:xfrm>
        <a:graphic>
          <a:graphicData uri="http://schemas.openxmlformats.org/drawingml/2006/table">
            <a:tbl>
              <a:tblPr firstRow="1" bandRow="1">
                <a:tableStyleId>{00A15C55-8517-42AA-B614-E9B94910E393}</a:tableStyleId>
              </a:tblPr>
              <a:tblGrid>
                <a:gridCol w="1100694">
                  <a:extLst>
                    <a:ext uri="{9D8B030D-6E8A-4147-A177-3AD203B41FA5}">
                      <a16:colId xmlns:a16="http://schemas.microsoft.com/office/drawing/2014/main" val="20000"/>
                    </a:ext>
                  </a:extLst>
                </a:gridCol>
                <a:gridCol w="1100694">
                  <a:extLst>
                    <a:ext uri="{9D8B030D-6E8A-4147-A177-3AD203B41FA5}">
                      <a16:colId xmlns:a16="http://schemas.microsoft.com/office/drawing/2014/main" val="20001"/>
                    </a:ext>
                  </a:extLst>
                </a:gridCol>
                <a:gridCol w="1100694">
                  <a:extLst>
                    <a:ext uri="{9D8B030D-6E8A-4147-A177-3AD203B41FA5}">
                      <a16:colId xmlns:a16="http://schemas.microsoft.com/office/drawing/2014/main" val="20002"/>
                    </a:ext>
                  </a:extLst>
                </a:gridCol>
                <a:gridCol w="1100694">
                  <a:extLst>
                    <a:ext uri="{9D8B030D-6E8A-4147-A177-3AD203B41FA5}">
                      <a16:colId xmlns:a16="http://schemas.microsoft.com/office/drawing/2014/main" val="20003"/>
                    </a:ext>
                  </a:extLst>
                </a:gridCol>
                <a:gridCol w="1100694">
                  <a:extLst>
                    <a:ext uri="{9D8B030D-6E8A-4147-A177-3AD203B41FA5}">
                      <a16:colId xmlns:a16="http://schemas.microsoft.com/office/drawing/2014/main" val="20004"/>
                    </a:ext>
                  </a:extLst>
                </a:gridCol>
                <a:gridCol w="1100694">
                  <a:extLst>
                    <a:ext uri="{9D8B030D-6E8A-4147-A177-3AD203B41FA5}">
                      <a16:colId xmlns:a16="http://schemas.microsoft.com/office/drawing/2014/main" val="3310201442"/>
                    </a:ext>
                  </a:extLst>
                </a:gridCol>
                <a:gridCol w="1100694">
                  <a:extLst>
                    <a:ext uri="{9D8B030D-6E8A-4147-A177-3AD203B41FA5}">
                      <a16:colId xmlns:a16="http://schemas.microsoft.com/office/drawing/2014/main" val="20005"/>
                    </a:ext>
                  </a:extLst>
                </a:gridCol>
              </a:tblGrid>
              <a:tr h="127819">
                <a:tc>
                  <a:txBody>
                    <a:bodyPr/>
                    <a:lstStyle/>
                    <a:p>
                      <a:pPr algn="ctr"/>
                      <a:endParaRPr lang="en-US" sz="1600" baseline="0" dirty="0">
                        <a:latin typeface="Calibri" pitchFamily="34" charset="0"/>
                      </a:endParaRPr>
                    </a:p>
                  </a:txBody>
                  <a:tcPr/>
                </a:tc>
                <a:tc>
                  <a:txBody>
                    <a:bodyPr/>
                    <a:lstStyle/>
                    <a:p>
                      <a:pPr algn="ctr"/>
                      <a:r>
                        <a:rPr lang="en-US" sz="1600" baseline="0" dirty="0">
                          <a:latin typeface="Calibri" pitchFamily="34" charset="0"/>
                        </a:rPr>
                        <a:t>Item1</a:t>
                      </a:r>
                    </a:p>
                  </a:txBody>
                  <a:tcPr/>
                </a:tc>
                <a:tc>
                  <a:txBody>
                    <a:bodyPr/>
                    <a:lstStyle/>
                    <a:p>
                      <a:pPr algn="ctr"/>
                      <a:r>
                        <a:rPr lang="en-US" sz="1600" baseline="0" dirty="0">
                          <a:latin typeface="Calibri" pitchFamily="34" charset="0"/>
                        </a:rPr>
                        <a:t>Item2</a:t>
                      </a:r>
                    </a:p>
                  </a:txBody>
                  <a:tcPr/>
                </a:tc>
                <a:tc>
                  <a:txBody>
                    <a:bodyPr/>
                    <a:lstStyle/>
                    <a:p>
                      <a:pPr algn="ctr"/>
                      <a:r>
                        <a:rPr lang="en-US" sz="1600" baseline="0" dirty="0">
                          <a:latin typeface="Calibri" pitchFamily="34" charset="0"/>
                        </a:rPr>
                        <a:t>Item3</a:t>
                      </a:r>
                    </a:p>
                  </a:txBody>
                  <a:tcPr/>
                </a:tc>
                <a:tc>
                  <a:txBody>
                    <a:bodyPr/>
                    <a:lstStyle/>
                    <a:p>
                      <a:pPr algn="ctr"/>
                      <a:r>
                        <a:rPr lang="en-US" sz="1600" baseline="0" dirty="0">
                          <a:latin typeface="Calibri" pitchFamily="34" charset="0"/>
                        </a:rPr>
                        <a:t>Item4</a:t>
                      </a:r>
                    </a:p>
                  </a:txBody>
                  <a:tcPr/>
                </a:tc>
                <a:tc>
                  <a:txBody>
                    <a:bodyPr/>
                    <a:lstStyle/>
                    <a:p>
                      <a:pPr algn="ctr"/>
                      <a:r>
                        <a:rPr lang="en-US" sz="1600" baseline="0" dirty="0">
                          <a:latin typeface="Calibri" pitchFamily="34" charset="0"/>
                        </a:rPr>
                        <a:t>item5</a:t>
                      </a:r>
                    </a:p>
                  </a:txBody>
                  <a:tcPr/>
                </a:tc>
                <a:tc>
                  <a:txBody>
                    <a:bodyPr/>
                    <a:lstStyle/>
                    <a:p>
                      <a:pPr algn="ctr"/>
                      <a:r>
                        <a:rPr lang="en-US" sz="1600" baseline="0" dirty="0">
                          <a:latin typeface="Calibri" pitchFamily="34" charset="0"/>
                        </a:rPr>
                        <a:t>Item6</a:t>
                      </a:r>
                    </a:p>
                  </a:txBody>
                  <a:tcPr/>
                </a:tc>
                <a:extLst>
                  <a:ext uri="{0D108BD9-81ED-4DB2-BD59-A6C34878D82A}">
                    <a16:rowId xmlns:a16="http://schemas.microsoft.com/office/drawing/2014/main" val="10000"/>
                  </a:ext>
                </a:extLst>
              </a:tr>
              <a:tr h="370840">
                <a:tc>
                  <a:txBody>
                    <a:bodyPr/>
                    <a:lstStyle/>
                    <a:p>
                      <a:pPr algn="ctr"/>
                      <a:r>
                        <a:rPr lang="en-US" sz="1600" baseline="0" dirty="0">
                          <a:latin typeface="Calibri" pitchFamily="34" charset="0"/>
                        </a:rPr>
                        <a:t>User1</a:t>
                      </a:r>
                    </a:p>
                  </a:txBody>
                  <a:tcPr/>
                </a:tc>
                <a:tc>
                  <a:txBody>
                    <a:bodyPr/>
                    <a:lstStyle/>
                    <a:p>
                      <a:pPr algn="ctr"/>
                      <a:r>
                        <a:rPr lang="en-US" sz="1600" baseline="0" dirty="0">
                          <a:latin typeface="Calibri" pitchFamily="34" charset="0"/>
                        </a:rPr>
                        <a:t>1.5</a:t>
                      </a:r>
                    </a:p>
                  </a:txBody>
                  <a:tcPr/>
                </a:tc>
                <a:tc>
                  <a:txBody>
                    <a:bodyPr/>
                    <a:lstStyle/>
                    <a:p>
                      <a:pPr algn="ctr"/>
                      <a:r>
                        <a:rPr lang="en-US" sz="1600" baseline="0" dirty="0">
                          <a:latin typeface="Calibri" pitchFamily="34" charset="0"/>
                        </a:rPr>
                        <a:t>0.5</a:t>
                      </a:r>
                    </a:p>
                  </a:txBody>
                  <a:tcPr/>
                </a:tc>
                <a:tc>
                  <a:txBody>
                    <a:bodyPr/>
                    <a:lstStyle/>
                    <a:p>
                      <a:pPr algn="ctr"/>
                      <a:r>
                        <a:rPr lang="en-US" sz="1600" baseline="0" dirty="0">
                          <a:latin typeface="Calibri" pitchFamily="34" charset="0"/>
                        </a:rPr>
                        <a:t>1.5</a:t>
                      </a:r>
                    </a:p>
                  </a:txBody>
                  <a:tcPr/>
                </a:tc>
                <a:tc>
                  <a:txBody>
                    <a:bodyPr/>
                    <a:lstStyle/>
                    <a:p>
                      <a:pPr algn="ctr"/>
                      <a:r>
                        <a:rPr lang="en-US" sz="1600" baseline="0" dirty="0">
                          <a:latin typeface="Calibri" pitchFamily="34" charset="0"/>
                        </a:rPr>
                        <a:t>-1.5</a:t>
                      </a:r>
                    </a:p>
                  </a:txBody>
                  <a:tcPr/>
                </a:tc>
                <a:tc>
                  <a:txBody>
                    <a:bodyPr/>
                    <a:lstStyle/>
                    <a:p>
                      <a:pPr marL="0" algn="ctr" defTabSz="914400" rtl="0" eaLnBrk="1" latinLnBrk="0" hangingPunct="1"/>
                      <a:r>
                        <a:rPr lang="en-US" sz="1600" kern="1200" baseline="0" dirty="0">
                          <a:solidFill>
                            <a:schemeClr val="dk1"/>
                          </a:solidFill>
                          <a:latin typeface="Calibri" pitchFamily="34" charset="0"/>
                          <a:ea typeface="+mn-ea"/>
                          <a:cs typeface="+mn-cs"/>
                        </a:rPr>
                        <a:t>-0.5</a:t>
                      </a:r>
                    </a:p>
                  </a:txBody>
                  <a:tcPr>
                    <a:solidFill>
                      <a:schemeClr val="bg2">
                        <a:lumMod val="40000"/>
                        <a:lumOff val="60000"/>
                      </a:schemeClr>
                    </a:solidFill>
                  </a:tcPr>
                </a:tc>
                <a:tc>
                  <a:txBody>
                    <a:bodyPr/>
                    <a:lstStyle/>
                    <a:p>
                      <a:pPr marL="0" algn="ctr" defTabSz="914400" rtl="0" eaLnBrk="1" latinLnBrk="0" hangingPunct="1"/>
                      <a:r>
                        <a:rPr lang="en-US" sz="1600" kern="1200" baseline="0" dirty="0">
                          <a:solidFill>
                            <a:schemeClr val="dk1"/>
                          </a:solidFill>
                          <a:latin typeface="Calibri" pitchFamily="34" charset="0"/>
                          <a:ea typeface="+mn-ea"/>
                          <a:cs typeface="+mn-cs"/>
                        </a:rPr>
                        <a:t>-1.5</a:t>
                      </a:r>
                    </a:p>
                  </a:txBody>
                  <a:tcPr>
                    <a:solidFill>
                      <a:schemeClr val="bg2">
                        <a:lumMod val="40000"/>
                        <a:lumOff val="60000"/>
                      </a:schemeClr>
                    </a:solidFill>
                  </a:tcPr>
                </a:tc>
                <a:extLst>
                  <a:ext uri="{0D108BD9-81ED-4DB2-BD59-A6C34878D82A}">
                    <a16:rowId xmlns:a16="http://schemas.microsoft.com/office/drawing/2014/main" val="10001"/>
                  </a:ext>
                </a:extLst>
              </a:tr>
              <a:tr h="370840">
                <a:tc>
                  <a:txBody>
                    <a:bodyPr/>
                    <a:lstStyle/>
                    <a:p>
                      <a:pPr algn="ctr"/>
                      <a:r>
                        <a:rPr lang="en-US" sz="1600" baseline="0" dirty="0">
                          <a:latin typeface="Calibri" pitchFamily="34" charset="0"/>
                        </a:rPr>
                        <a:t>User2</a:t>
                      </a:r>
                    </a:p>
                  </a:txBody>
                  <a:tcPr/>
                </a:tc>
                <a:tc>
                  <a:txBody>
                    <a:bodyPr/>
                    <a:lstStyle/>
                    <a:p>
                      <a:pPr algn="ctr"/>
                      <a:r>
                        <a:rPr lang="en-US" sz="1600" baseline="0" dirty="0">
                          <a:latin typeface="Calibri" pitchFamily="34" charset="0"/>
                        </a:rPr>
                        <a:t>1.2</a:t>
                      </a:r>
                    </a:p>
                  </a:txBody>
                  <a:tcPr/>
                </a:tc>
                <a:tc>
                  <a:txBody>
                    <a:bodyPr/>
                    <a:lstStyle/>
                    <a:p>
                      <a:pPr algn="ctr"/>
                      <a:r>
                        <a:rPr lang="en-US" sz="1600" baseline="0" dirty="0">
                          <a:latin typeface="Calibri" pitchFamily="34" charset="0"/>
                        </a:rPr>
                        <a:t>2.2</a:t>
                      </a:r>
                    </a:p>
                  </a:txBody>
                  <a:tcPr/>
                </a:tc>
                <a:tc>
                  <a:txBody>
                    <a:bodyPr/>
                    <a:lstStyle/>
                    <a:p>
                      <a:pPr algn="ctr"/>
                      <a:r>
                        <a:rPr lang="en-US" sz="1600" baseline="0" dirty="0">
                          <a:solidFill>
                            <a:srgbClr val="FF0000"/>
                          </a:solidFill>
                          <a:latin typeface="Calibri" pitchFamily="34" charset="0"/>
                        </a:rPr>
                        <a:t>?</a:t>
                      </a:r>
                    </a:p>
                  </a:txBody>
                  <a:tcPr/>
                </a:tc>
                <a:tc>
                  <a:txBody>
                    <a:bodyPr/>
                    <a:lstStyle/>
                    <a:p>
                      <a:pPr algn="ctr"/>
                      <a:r>
                        <a:rPr lang="en-US" sz="1600" baseline="0" dirty="0">
                          <a:latin typeface="Calibri" pitchFamily="34" charset="0"/>
                        </a:rPr>
                        <a:t>-0.8</a:t>
                      </a:r>
                    </a:p>
                  </a:txBody>
                  <a:tcPr/>
                </a:tc>
                <a:tc>
                  <a:txBody>
                    <a:bodyPr/>
                    <a:lstStyle/>
                    <a:p>
                      <a:pPr algn="ctr"/>
                      <a:r>
                        <a:rPr lang="en-US" sz="1600" baseline="0" dirty="0">
                          <a:latin typeface="Calibri" pitchFamily="34" charset="0"/>
                        </a:rPr>
                        <a:t>-1.8</a:t>
                      </a:r>
                    </a:p>
                  </a:txBody>
                  <a:tcPr/>
                </a:tc>
                <a:tc>
                  <a:txBody>
                    <a:bodyPr/>
                    <a:lstStyle/>
                    <a:p>
                      <a:pPr algn="ctr"/>
                      <a:r>
                        <a:rPr lang="en-US" sz="1600" baseline="0" dirty="0">
                          <a:latin typeface="Calibri" pitchFamily="34" charset="0"/>
                        </a:rPr>
                        <a:t>-0.8</a:t>
                      </a:r>
                    </a:p>
                  </a:txBody>
                  <a:tcPr/>
                </a:tc>
                <a:extLst>
                  <a:ext uri="{0D108BD9-81ED-4DB2-BD59-A6C34878D82A}">
                    <a16:rowId xmlns:a16="http://schemas.microsoft.com/office/drawing/2014/main" val="10002"/>
                  </a:ext>
                </a:extLst>
              </a:tr>
              <a:tr h="370840">
                <a:tc>
                  <a:txBody>
                    <a:bodyPr/>
                    <a:lstStyle/>
                    <a:p>
                      <a:pPr algn="ctr"/>
                      <a:r>
                        <a:rPr lang="en-US" sz="1600" baseline="0" dirty="0">
                          <a:latin typeface="Calibri" pitchFamily="34" charset="0"/>
                        </a:rPr>
                        <a:t>Alice</a:t>
                      </a:r>
                    </a:p>
                  </a:txBody>
                  <a:tcPr/>
                </a:tc>
                <a:tc>
                  <a:txBody>
                    <a:bodyPr/>
                    <a:lstStyle/>
                    <a:p>
                      <a:pPr algn="ctr"/>
                      <a:r>
                        <a:rPr lang="en-US" sz="1600" baseline="0" dirty="0">
                          <a:solidFill>
                            <a:srgbClr val="FF0000"/>
                          </a:solidFill>
                          <a:latin typeface="Calibri" pitchFamily="34" charset="0"/>
                        </a:rPr>
                        <a:t>?</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solidFill>
                            <a:srgbClr val="FF0000"/>
                          </a:solidFill>
                          <a:latin typeface="Calibri" pitchFamily="34" charset="0"/>
                        </a:rPr>
                        <a:t>?</a:t>
                      </a:r>
                    </a:p>
                  </a:txBody>
                  <a:tcPr/>
                </a:tc>
                <a:extLst>
                  <a:ext uri="{0D108BD9-81ED-4DB2-BD59-A6C34878D82A}">
                    <a16:rowId xmlns:a16="http://schemas.microsoft.com/office/drawing/2014/main" val="10003"/>
                  </a:ext>
                </a:extLst>
              </a:tr>
              <a:tr h="370840">
                <a:tc>
                  <a:txBody>
                    <a:bodyPr/>
                    <a:lstStyle/>
                    <a:p>
                      <a:pPr algn="ctr"/>
                      <a:r>
                        <a:rPr lang="en-US" sz="1600" baseline="0" dirty="0">
                          <a:latin typeface="Calibri" pitchFamily="34" charset="0"/>
                        </a:rPr>
                        <a:t>User4</a:t>
                      </a:r>
                    </a:p>
                  </a:txBody>
                  <a:tcPr/>
                </a:tc>
                <a:tc>
                  <a:txBody>
                    <a:bodyPr/>
                    <a:lstStyle/>
                    <a:p>
                      <a:pPr algn="ctr"/>
                      <a:r>
                        <a:rPr lang="en-US" sz="1600" baseline="0" dirty="0">
                          <a:latin typeface="Calibri" pitchFamily="34" charset="0"/>
                        </a:rPr>
                        <a:t>-1.5</a:t>
                      </a:r>
                    </a:p>
                  </a:txBody>
                  <a:tcPr/>
                </a:tc>
                <a:tc>
                  <a:txBody>
                    <a:bodyPr/>
                    <a:lstStyle/>
                    <a:p>
                      <a:pPr algn="ctr"/>
                      <a:r>
                        <a:rPr lang="en-US" sz="1600" baseline="0" dirty="0">
                          <a:latin typeface="Calibri" pitchFamily="34" charset="0"/>
                        </a:rPr>
                        <a:t>-0.5</a:t>
                      </a:r>
                    </a:p>
                  </a:txBody>
                  <a:tcPr/>
                </a:tc>
                <a:tc>
                  <a:txBody>
                    <a:bodyPr/>
                    <a:lstStyle/>
                    <a:p>
                      <a:pPr algn="ctr"/>
                      <a:r>
                        <a:rPr lang="en-US" sz="1600" baseline="0" dirty="0">
                          <a:latin typeface="Calibri" pitchFamily="34" charset="0"/>
                        </a:rPr>
                        <a:t>-0.5</a:t>
                      </a:r>
                    </a:p>
                  </a:txBody>
                  <a:tcPr/>
                </a:tc>
                <a:tc>
                  <a:txBody>
                    <a:bodyPr/>
                    <a:lstStyle/>
                    <a:p>
                      <a:pPr algn="ctr"/>
                      <a:r>
                        <a:rPr lang="en-US" sz="1600" baseline="0" dirty="0">
                          <a:latin typeface="Calibri" pitchFamily="34" charset="0"/>
                        </a:rPr>
                        <a:t>0.5</a:t>
                      </a:r>
                    </a:p>
                  </a:txBody>
                  <a:tcPr/>
                </a:tc>
                <a:tc>
                  <a:txBody>
                    <a:bodyPr/>
                    <a:lstStyle/>
                    <a:p>
                      <a:pPr algn="ctr"/>
                      <a:r>
                        <a:rPr lang="en-US" sz="1600" baseline="0" dirty="0">
                          <a:latin typeface="Calibri" pitchFamily="34" charset="0"/>
                        </a:rPr>
                        <a:t>0.5</a:t>
                      </a:r>
                    </a:p>
                  </a:txBody>
                  <a:tcPr/>
                </a:tc>
                <a:tc>
                  <a:txBody>
                    <a:bodyPr/>
                    <a:lstStyle/>
                    <a:p>
                      <a:pPr algn="ctr"/>
                      <a:r>
                        <a:rPr lang="en-US" sz="1600" baseline="0" dirty="0">
                          <a:latin typeface="Calibri" pitchFamily="34" charset="0"/>
                        </a:rPr>
                        <a:t>1.5</a:t>
                      </a:r>
                    </a:p>
                  </a:txBody>
                  <a:tcPr/>
                </a:tc>
                <a:extLst>
                  <a:ext uri="{0D108BD9-81ED-4DB2-BD59-A6C34878D82A}">
                    <a16:rowId xmlns:a16="http://schemas.microsoft.com/office/drawing/2014/main" val="10004"/>
                  </a:ext>
                </a:extLst>
              </a:tr>
              <a:tr h="370840">
                <a:tc>
                  <a:txBody>
                    <a:bodyPr/>
                    <a:lstStyle/>
                    <a:p>
                      <a:pPr algn="ctr"/>
                      <a:r>
                        <a:rPr lang="en-US" sz="1600" baseline="0" dirty="0">
                          <a:latin typeface="Calibri" pitchFamily="34" charset="0"/>
                        </a:rPr>
                        <a:t>User5</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solidFill>
                            <a:srgbClr val="FF0000"/>
                          </a:solidFill>
                          <a:latin typeface="Calibri" pitchFamily="34" charset="0"/>
                        </a:rPr>
                        <a:t>?</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latin typeface="Calibri" pitchFamily="34" charset="0"/>
                        </a:rPr>
                        <a:t>0</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latin typeface="Calibri" pitchFamily="34" charset="0"/>
                        </a:rPr>
                        <a:t>1</a:t>
                      </a:r>
                    </a:p>
                  </a:txBody>
                  <a:tcPr/>
                </a:tc>
                <a:extLst>
                  <a:ext uri="{0D108BD9-81ED-4DB2-BD59-A6C34878D82A}">
                    <a16:rowId xmlns:a16="http://schemas.microsoft.com/office/drawing/2014/main" val="10005"/>
                  </a:ext>
                </a:extLst>
              </a:tr>
              <a:tr h="370840">
                <a:tc>
                  <a:txBody>
                    <a:bodyPr/>
                    <a:lstStyle/>
                    <a:p>
                      <a:pPr algn="ctr"/>
                      <a:r>
                        <a:rPr lang="en-US" sz="1600" baseline="0" dirty="0">
                          <a:latin typeface="Calibri" pitchFamily="34" charset="0"/>
                        </a:rPr>
                        <a:t>Cosine(1,j)</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solidFill>
                            <a:schemeClr val="tx1"/>
                          </a:solidFill>
                          <a:latin typeface="Calibri" pitchFamily="34" charset="0"/>
                        </a:rPr>
                        <a:t>0.735</a:t>
                      </a:r>
                    </a:p>
                  </a:txBody>
                  <a:tcPr/>
                </a:tc>
                <a:tc>
                  <a:txBody>
                    <a:bodyPr/>
                    <a:lstStyle/>
                    <a:p>
                      <a:pPr algn="ctr"/>
                      <a:r>
                        <a:rPr lang="en-US" sz="1600" baseline="0" dirty="0">
                          <a:latin typeface="Calibri" pitchFamily="34" charset="0"/>
                        </a:rPr>
                        <a:t>0.912</a:t>
                      </a:r>
                    </a:p>
                  </a:txBody>
                  <a:tcPr/>
                </a:tc>
                <a:tc>
                  <a:txBody>
                    <a:bodyPr/>
                    <a:lstStyle/>
                    <a:p>
                      <a:pPr algn="ctr"/>
                      <a:r>
                        <a:rPr lang="en-US" sz="1600" baseline="0" dirty="0">
                          <a:latin typeface="Calibri" pitchFamily="34" charset="0"/>
                        </a:rPr>
                        <a:t>-0.848</a:t>
                      </a:r>
                    </a:p>
                  </a:txBody>
                  <a:tcPr/>
                </a:tc>
                <a:tc>
                  <a:txBody>
                    <a:bodyPr/>
                    <a:lstStyle/>
                    <a:p>
                      <a:pPr algn="ctr"/>
                      <a:r>
                        <a:rPr lang="en-US" sz="1600" baseline="0" dirty="0">
                          <a:latin typeface="Calibri" pitchFamily="34" charset="0"/>
                        </a:rPr>
                        <a:t>-0.813</a:t>
                      </a:r>
                    </a:p>
                  </a:txBody>
                  <a:tcPr/>
                </a:tc>
                <a:tc>
                  <a:txBody>
                    <a:bodyPr/>
                    <a:lstStyle/>
                    <a:p>
                      <a:pPr algn="ctr"/>
                      <a:r>
                        <a:rPr lang="en-US" sz="1600" baseline="0" dirty="0">
                          <a:latin typeface="Calibri" pitchFamily="34" charset="0"/>
                        </a:rPr>
                        <a:t>-0.990</a:t>
                      </a:r>
                    </a:p>
                  </a:txBody>
                  <a:tcPr/>
                </a:tc>
                <a:extLst>
                  <a:ext uri="{0D108BD9-81ED-4DB2-BD59-A6C34878D82A}">
                    <a16:rowId xmlns:a16="http://schemas.microsoft.com/office/drawing/2014/main" val="993476244"/>
                  </a:ext>
                </a:extLst>
              </a:tr>
              <a:tr h="370840">
                <a:tc>
                  <a:txBody>
                    <a:bodyPr/>
                    <a:lstStyle/>
                    <a:p>
                      <a:pPr algn="ctr"/>
                      <a:r>
                        <a:rPr lang="en-US" sz="1600" baseline="0" dirty="0">
                          <a:latin typeface="Calibri" pitchFamily="34" charset="0"/>
                        </a:rPr>
                        <a:t>Cosine(6,j)</a:t>
                      </a:r>
                    </a:p>
                  </a:txBody>
                  <a:tcPr/>
                </a:tc>
                <a:tc>
                  <a:txBody>
                    <a:bodyPr/>
                    <a:lstStyle/>
                    <a:p>
                      <a:pPr algn="ctr"/>
                      <a:r>
                        <a:rPr lang="en-US" sz="1600" baseline="0" dirty="0">
                          <a:latin typeface="Calibri" pitchFamily="34" charset="0"/>
                        </a:rPr>
                        <a:t>-0.990</a:t>
                      </a:r>
                    </a:p>
                  </a:txBody>
                  <a:tcPr/>
                </a:tc>
                <a:tc>
                  <a:txBody>
                    <a:bodyPr/>
                    <a:lstStyle/>
                    <a:p>
                      <a:pPr algn="ctr"/>
                      <a:r>
                        <a:rPr lang="en-US" sz="1600" baseline="0" dirty="0">
                          <a:solidFill>
                            <a:schemeClr val="tx1"/>
                          </a:solidFill>
                          <a:latin typeface="Calibri" pitchFamily="34" charset="0"/>
                        </a:rPr>
                        <a:t>-0.622</a:t>
                      </a:r>
                    </a:p>
                  </a:txBody>
                  <a:tcPr/>
                </a:tc>
                <a:tc>
                  <a:txBody>
                    <a:bodyPr/>
                    <a:lstStyle/>
                    <a:p>
                      <a:pPr algn="ctr"/>
                      <a:r>
                        <a:rPr lang="en-US" sz="1600" baseline="0" dirty="0">
                          <a:latin typeface="Calibri" pitchFamily="34" charset="0"/>
                        </a:rPr>
                        <a:t>-0.912</a:t>
                      </a:r>
                    </a:p>
                  </a:txBody>
                  <a:tcPr/>
                </a:tc>
                <a:tc>
                  <a:txBody>
                    <a:bodyPr/>
                    <a:lstStyle/>
                    <a:p>
                      <a:pPr algn="ctr"/>
                      <a:r>
                        <a:rPr lang="en-US" sz="1600" baseline="0" dirty="0">
                          <a:latin typeface="Calibri" pitchFamily="34" charset="0"/>
                        </a:rPr>
                        <a:t>0.829</a:t>
                      </a:r>
                    </a:p>
                  </a:txBody>
                  <a:tcPr/>
                </a:tc>
                <a:tc>
                  <a:txBody>
                    <a:bodyPr/>
                    <a:lstStyle/>
                    <a:p>
                      <a:pPr algn="ctr"/>
                      <a:r>
                        <a:rPr lang="en-US" sz="1600" baseline="0" dirty="0">
                          <a:latin typeface="Calibri" pitchFamily="34" charset="0"/>
                        </a:rPr>
                        <a:t>0.730</a:t>
                      </a:r>
                    </a:p>
                  </a:txBody>
                  <a:tcPr/>
                </a:tc>
                <a:tc>
                  <a:txBody>
                    <a:bodyPr/>
                    <a:lstStyle/>
                    <a:p>
                      <a:pPr algn="ctr"/>
                      <a:r>
                        <a:rPr lang="en-US" sz="1600" baseline="0" dirty="0">
                          <a:latin typeface="Calibri" pitchFamily="34" charset="0"/>
                        </a:rPr>
                        <a:t>1</a:t>
                      </a:r>
                    </a:p>
                  </a:txBody>
                  <a:tcPr/>
                </a:tc>
                <a:extLst>
                  <a:ext uri="{0D108BD9-81ED-4DB2-BD59-A6C34878D82A}">
                    <a16:rowId xmlns:a16="http://schemas.microsoft.com/office/drawing/2014/main" val="1656613139"/>
                  </a:ext>
                </a:extLst>
              </a:tr>
            </a:tbl>
          </a:graphicData>
        </a:graphic>
      </p:graphicFrame>
      <mc:AlternateContent xmlns:mc="http://schemas.openxmlformats.org/markup-compatibility/2006" xmlns:a14="http://schemas.microsoft.com/office/drawing/2010/main">
        <mc:Choice Requires="a14">
          <p:sp>
            <p:nvSpPr>
              <p:cNvPr id="6" name="文字方塊 5"/>
              <p:cNvSpPr txBox="1"/>
              <p:nvPr/>
            </p:nvSpPr>
            <p:spPr>
              <a:xfrm>
                <a:off x="323528" y="4963876"/>
                <a:ext cx="6120680" cy="1707519"/>
              </a:xfrm>
              <a:prstGeom prst="rect">
                <a:avLst/>
              </a:prstGeom>
              <a:noFill/>
              <a:ln>
                <a:solidFill>
                  <a:srgbClr val="FF0000"/>
                </a:solidFill>
              </a:ln>
            </p:spPr>
            <p:txBody>
              <a:bodyPr wrap="square" rtlCol="0">
                <a:spAutoFit/>
              </a:bodyPr>
              <a:lstStyle/>
              <a:p>
                <a:r>
                  <a:rPr lang="en-US" altLang="zh-TW" b="0" dirty="0"/>
                  <a:t>Assume k=2</a:t>
                </a:r>
              </a:p>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acc>
                            <m:accPr>
                              <m:chr m:val="̂"/>
                              <m:ctrlPr>
                                <a:rPr lang="en-US" altLang="zh-TW" b="0" i="1" smtClean="0">
                                  <a:latin typeface="Cambria Math" panose="02040503050406030204" pitchFamily="18" charset="0"/>
                                </a:rPr>
                              </m:ctrlPr>
                            </m:accPr>
                            <m:e>
                              <m:r>
                                <a:rPr lang="en-US" altLang="zh-TW" b="0" i="1" smtClean="0">
                                  <a:latin typeface="Cambria Math" panose="02040503050406030204" pitchFamily="18" charset="0"/>
                                </a:rPr>
                                <m:t>𝑟</m:t>
                              </m:r>
                            </m:e>
                          </m:acc>
                        </m:e>
                        <m:sub>
                          <m:r>
                            <a:rPr lang="en-US" altLang="zh-TW" b="0" i="1" smtClean="0">
                              <a:latin typeface="Cambria Math" panose="02040503050406030204" pitchFamily="18" charset="0"/>
                            </a:rPr>
                            <m:t>𝑎𝑙𝑖𝑐𝑒</m:t>
                          </m:r>
                          <m:r>
                            <a:rPr lang="en-US" altLang="zh-TW" b="0" i="1" smtClean="0">
                              <a:latin typeface="Cambria Math" panose="02040503050406030204" pitchFamily="18" charset="0"/>
                            </a:rPr>
                            <m:t>,1</m:t>
                          </m:r>
                        </m:sub>
                      </m:sSub>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0.735∗3+0.912∗3</m:t>
                          </m:r>
                        </m:num>
                        <m:den>
                          <m:r>
                            <a:rPr lang="en-US" altLang="zh-TW" b="0" i="1" smtClean="0">
                              <a:latin typeface="Cambria Math" panose="02040503050406030204" pitchFamily="18" charset="0"/>
                            </a:rPr>
                            <m:t>0.735+0.912</m:t>
                          </m:r>
                        </m:den>
                      </m:f>
                      <m:r>
                        <a:rPr lang="en-US" altLang="zh-TW" b="0" i="1" smtClean="0">
                          <a:latin typeface="Cambria Math" panose="02040503050406030204" pitchFamily="18" charset="0"/>
                        </a:rPr>
                        <m:t>=3</m:t>
                      </m:r>
                    </m:oMath>
                  </m:oMathPara>
                </a14:m>
                <a:endParaRPr lang="en-US" altLang="zh-TW" b="0" dirty="0"/>
              </a:p>
              <a:p>
                <a:pPr/>
                <a14:m>
                  <m:oMathPara xmlns:m="http://schemas.openxmlformats.org/officeDocument/2006/math">
                    <m:oMathParaPr>
                      <m:jc m:val="centerGroup"/>
                    </m:oMathParaPr>
                    <m:oMath xmlns:m="http://schemas.openxmlformats.org/officeDocument/2006/math">
                      <m:sSub>
                        <m:sSubPr>
                          <m:ctrlPr>
                            <a:rPr lang="en-US" altLang="zh-TW" b="0" i="1">
                              <a:latin typeface="Cambria Math" panose="02040503050406030204" pitchFamily="18" charset="0"/>
                            </a:rPr>
                          </m:ctrlPr>
                        </m:sSubPr>
                        <m:e>
                          <m:acc>
                            <m:accPr>
                              <m:chr m:val="̂"/>
                              <m:ctrlPr>
                                <a:rPr lang="en-US" altLang="zh-TW" b="0" i="1">
                                  <a:latin typeface="Cambria Math" panose="02040503050406030204" pitchFamily="18" charset="0"/>
                                </a:rPr>
                              </m:ctrlPr>
                            </m:accPr>
                            <m:e>
                              <m:r>
                                <a:rPr lang="en-US" altLang="zh-TW" b="0" i="1">
                                  <a:latin typeface="Cambria Math" panose="02040503050406030204" pitchFamily="18" charset="0"/>
                                </a:rPr>
                                <m:t>𝑟</m:t>
                              </m:r>
                            </m:e>
                          </m:acc>
                        </m:e>
                        <m:sub>
                          <m:r>
                            <a:rPr lang="en-US" altLang="zh-TW" b="0" i="1">
                              <a:latin typeface="Cambria Math" panose="02040503050406030204" pitchFamily="18" charset="0"/>
                            </a:rPr>
                            <m:t>𝑎𝑙𝑖𝑐𝑒</m:t>
                          </m:r>
                          <m:r>
                            <a:rPr lang="en-US" altLang="zh-TW" b="0" i="1">
                              <a:latin typeface="Cambria Math" panose="02040503050406030204" pitchFamily="18" charset="0"/>
                            </a:rPr>
                            <m:t>,6</m:t>
                          </m:r>
                        </m:sub>
                      </m:sSub>
                      <m:r>
                        <a:rPr lang="en-US" altLang="zh-TW" b="0" i="1">
                          <a:latin typeface="Cambria Math" panose="02040503050406030204" pitchFamily="18" charset="0"/>
                        </a:rPr>
                        <m:t>=</m:t>
                      </m:r>
                      <m:f>
                        <m:fPr>
                          <m:ctrlPr>
                            <a:rPr lang="en-US" altLang="zh-TW" b="0" i="1">
                              <a:latin typeface="Cambria Math" panose="02040503050406030204" pitchFamily="18" charset="0"/>
                            </a:rPr>
                          </m:ctrlPr>
                        </m:fPr>
                        <m:num>
                          <m:r>
                            <a:rPr lang="en-US" altLang="zh-TW" b="0" i="1">
                              <a:latin typeface="Cambria Math" panose="02040503050406030204" pitchFamily="18" charset="0"/>
                            </a:rPr>
                            <m:t>0.</m:t>
                          </m:r>
                          <m:r>
                            <a:rPr lang="en-US" altLang="zh-TW" b="0" i="1" smtClean="0">
                              <a:latin typeface="Cambria Math" panose="02040503050406030204" pitchFamily="18" charset="0"/>
                            </a:rPr>
                            <m:t>829</m:t>
                          </m:r>
                          <m:r>
                            <a:rPr lang="en-US" altLang="zh-TW" b="0" i="1">
                              <a:latin typeface="Cambria Math" panose="02040503050406030204" pitchFamily="18" charset="0"/>
                            </a:rPr>
                            <m:t>∗</m:t>
                          </m:r>
                          <m:r>
                            <a:rPr lang="en-US" altLang="zh-TW" b="0" i="1" smtClean="0">
                              <a:latin typeface="Cambria Math" panose="02040503050406030204" pitchFamily="18" charset="0"/>
                            </a:rPr>
                            <m:t>1</m:t>
                          </m:r>
                          <m:r>
                            <a:rPr lang="en-US" altLang="zh-TW" b="0" i="1">
                              <a:latin typeface="Cambria Math" panose="02040503050406030204" pitchFamily="18" charset="0"/>
                            </a:rPr>
                            <m:t>+0.</m:t>
                          </m:r>
                          <m:r>
                            <a:rPr lang="en-US" altLang="zh-TW" b="0" i="1" smtClean="0">
                              <a:latin typeface="Cambria Math" panose="02040503050406030204" pitchFamily="18" charset="0"/>
                            </a:rPr>
                            <m:t>730</m:t>
                          </m:r>
                          <m:r>
                            <a:rPr lang="en-US" altLang="zh-TW" b="0" i="1">
                              <a:latin typeface="Cambria Math" panose="02040503050406030204" pitchFamily="18" charset="0"/>
                            </a:rPr>
                            <m:t>∗</m:t>
                          </m:r>
                          <m:r>
                            <a:rPr lang="en-US" altLang="zh-TW" b="0" i="1" smtClean="0">
                              <a:latin typeface="Cambria Math" panose="02040503050406030204" pitchFamily="18" charset="0"/>
                            </a:rPr>
                            <m:t>1</m:t>
                          </m:r>
                        </m:num>
                        <m:den>
                          <m:r>
                            <a:rPr lang="en-US" altLang="zh-TW" b="0" i="1">
                              <a:latin typeface="Cambria Math" panose="02040503050406030204" pitchFamily="18" charset="0"/>
                            </a:rPr>
                            <m:t>0.</m:t>
                          </m:r>
                          <m:r>
                            <a:rPr lang="en-US" altLang="zh-TW" b="0" i="1" smtClean="0">
                              <a:latin typeface="Cambria Math" panose="02040503050406030204" pitchFamily="18" charset="0"/>
                            </a:rPr>
                            <m:t>829</m:t>
                          </m:r>
                          <m:r>
                            <a:rPr lang="en-US" altLang="zh-TW" b="0" i="1">
                              <a:latin typeface="Cambria Math" panose="02040503050406030204" pitchFamily="18" charset="0"/>
                            </a:rPr>
                            <m:t>+0.</m:t>
                          </m:r>
                          <m:r>
                            <a:rPr lang="en-US" altLang="zh-TW" b="0" i="1" smtClean="0">
                              <a:latin typeface="Cambria Math" panose="02040503050406030204" pitchFamily="18" charset="0"/>
                            </a:rPr>
                            <m:t>730</m:t>
                          </m:r>
                        </m:den>
                      </m:f>
                      <m:r>
                        <a:rPr lang="en-US" altLang="zh-TW" b="0" i="1">
                          <a:latin typeface="Cambria Math" panose="02040503050406030204" pitchFamily="18" charset="0"/>
                        </a:rPr>
                        <m:t>=</m:t>
                      </m:r>
                      <m:r>
                        <a:rPr lang="en-US" altLang="zh-TW" b="0" i="1" smtClean="0">
                          <a:latin typeface="Cambria Math" panose="02040503050406030204" pitchFamily="18" charset="0"/>
                        </a:rPr>
                        <m:t>1</m:t>
                      </m:r>
                    </m:oMath>
                  </m:oMathPara>
                </a14:m>
                <a:endParaRPr lang="en-US" altLang="zh-TW" b="0" dirty="0"/>
              </a:p>
              <a:p>
                <a:endParaRPr lang="zh-TW" altLang="en-US" b="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323528" y="4963876"/>
                <a:ext cx="6120680" cy="1707519"/>
              </a:xfrm>
              <a:prstGeom prst="rect">
                <a:avLst/>
              </a:prstGeom>
              <a:blipFill>
                <a:blip r:embed="rId3"/>
                <a:stretch>
                  <a:fillRect l="-696" t="-1418"/>
                </a:stretch>
              </a:blipFill>
              <a:ln>
                <a:solidFill>
                  <a:srgbClr val="FF0000"/>
                </a:solidFill>
              </a:ln>
            </p:spPr>
            <p:txBody>
              <a:bodyPr/>
              <a:lstStyle/>
              <a:p>
                <a:r>
                  <a:rPr lang="zh-TW" altLang="en-US">
                    <a:noFill/>
                  </a:rPr>
                  <a:t> </a:t>
                </a:r>
              </a:p>
            </p:txBody>
          </p:sp>
        </mc:Fallback>
      </mc:AlternateContent>
      <p:graphicFrame>
        <p:nvGraphicFramePr>
          <p:cNvPr id="7" name="Tabelle 4"/>
          <p:cNvGraphicFramePr>
            <a:graphicFrameLocks noGrp="1"/>
          </p:cNvGraphicFramePr>
          <p:nvPr/>
        </p:nvGraphicFramePr>
        <p:xfrm>
          <a:off x="1710024" y="104267"/>
          <a:ext cx="6976776" cy="949960"/>
        </p:xfrm>
        <a:graphic>
          <a:graphicData uri="http://schemas.openxmlformats.org/drawingml/2006/table">
            <a:tbl>
              <a:tblPr firstRow="1" bandRow="1">
                <a:tableStyleId>{00A15C55-8517-42AA-B614-E9B94910E393}</a:tableStyleId>
              </a:tblPr>
              <a:tblGrid>
                <a:gridCol w="872097">
                  <a:extLst>
                    <a:ext uri="{9D8B030D-6E8A-4147-A177-3AD203B41FA5}">
                      <a16:colId xmlns:a16="http://schemas.microsoft.com/office/drawing/2014/main" val="20000"/>
                    </a:ext>
                  </a:extLst>
                </a:gridCol>
                <a:gridCol w="872097">
                  <a:extLst>
                    <a:ext uri="{9D8B030D-6E8A-4147-A177-3AD203B41FA5}">
                      <a16:colId xmlns:a16="http://schemas.microsoft.com/office/drawing/2014/main" val="20001"/>
                    </a:ext>
                  </a:extLst>
                </a:gridCol>
                <a:gridCol w="872097">
                  <a:extLst>
                    <a:ext uri="{9D8B030D-6E8A-4147-A177-3AD203B41FA5}">
                      <a16:colId xmlns:a16="http://schemas.microsoft.com/office/drawing/2014/main" val="20002"/>
                    </a:ext>
                  </a:extLst>
                </a:gridCol>
                <a:gridCol w="872097">
                  <a:extLst>
                    <a:ext uri="{9D8B030D-6E8A-4147-A177-3AD203B41FA5}">
                      <a16:colId xmlns:a16="http://schemas.microsoft.com/office/drawing/2014/main" val="20003"/>
                    </a:ext>
                  </a:extLst>
                </a:gridCol>
                <a:gridCol w="872097">
                  <a:extLst>
                    <a:ext uri="{9D8B030D-6E8A-4147-A177-3AD203B41FA5}">
                      <a16:colId xmlns:a16="http://schemas.microsoft.com/office/drawing/2014/main" val="20004"/>
                    </a:ext>
                  </a:extLst>
                </a:gridCol>
                <a:gridCol w="872097">
                  <a:extLst>
                    <a:ext uri="{9D8B030D-6E8A-4147-A177-3AD203B41FA5}">
                      <a16:colId xmlns:a16="http://schemas.microsoft.com/office/drawing/2014/main" val="3310201442"/>
                    </a:ext>
                  </a:extLst>
                </a:gridCol>
                <a:gridCol w="872097">
                  <a:extLst>
                    <a:ext uri="{9D8B030D-6E8A-4147-A177-3AD203B41FA5}">
                      <a16:colId xmlns:a16="http://schemas.microsoft.com/office/drawing/2014/main" val="20005"/>
                    </a:ext>
                  </a:extLst>
                </a:gridCol>
                <a:gridCol w="872097">
                  <a:extLst>
                    <a:ext uri="{9D8B030D-6E8A-4147-A177-3AD203B41FA5}">
                      <a16:colId xmlns:a16="http://schemas.microsoft.com/office/drawing/2014/main" val="3375765247"/>
                    </a:ext>
                  </a:extLst>
                </a:gridCol>
              </a:tblGrid>
              <a:tr h="370840">
                <a:tc>
                  <a:txBody>
                    <a:bodyPr/>
                    <a:lstStyle/>
                    <a:p>
                      <a:pPr algn="ctr"/>
                      <a:endParaRPr lang="en-US" sz="1600" baseline="0" dirty="0">
                        <a:latin typeface="Calibri" pitchFamily="34" charset="0"/>
                      </a:endParaRPr>
                    </a:p>
                  </a:txBody>
                  <a:tcPr/>
                </a:tc>
                <a:tc>
                  <a:txBody>
                    <a:bodyPr/>
                    <a:lstStyle/>
                    <a:p>
                      <a:pPr algn="ctr"/>
                      <a:r>
                        <a:rPr lang="en-US" sz="1600" baseline="0" dirty="0">
                          <a:latin typeface="Calibri" pitchFamily="34" charset="0"/>
                        </a:rPr>
                        <a:t>Item1</a:t>
                      </a:r>
                    </a:p>
                  </a:txBody>
                  <a:tcPr/>
                </a:tc>
                <a:tc>
                  <a:txBody>
                    <a:bodyPr/>
                    <a:lstStyle/>
                    <a:p>
                      <a:pPr algn="ctr"/>
                      <a:r>
                        <a:rPr lang="en-US" sz="1600" baseline="0" dirty="0">
                          <a:latin typeface="Calibri" pitchFamily="34" charset="0"/>
                        </a:rPr>
                        <a:t>Item2</a:t>
                      </a:r>
                    </a:p>
                  </a:txBody>
                  <a:tcPr/>
                </a:tc>
                <a:tc>
                  <a:txBody>
                    <a:bodyPr/>
                    <a:lstStyle/>
                    <a:p>
                      <a:pPr algn="ctr"/>
                      <a:r>
                        <a:rPr lang="en-US" sz="1600" baseline="0" dirty="0">
                          <a:latin typeface="Calibri" pitchFamily="34" charset="0"/>
                        </a:rPr>
                        <a:t>Item3</a:t>
                      </a:r>
                    </a:p>
                  </a:txBody>
                  <a:tcPr/>
                </a:tc>
                <a:tc>
                  <a:txBody>
                    <a:bodyPr/>
                    <a:lstStyle/>
                    <a:p>
                      <a:pPr algn="ctr"/>
                      <a:r>
                        <a:rPr lang="en-US" sz="1600" baseline="0" dirty="0">
                          <a:latin typeface="Calibri" pitchFamily="34" charset="0"/>
                        </a:rPr>
                        <a:t>Item4</a:t>
                      </a:r>
                    </a:p>
                  </a:txBody>
                  <a:tcPr/>
                </a:tc>
                <a:tc>
                  <a:txBody>
                    <a:bodyPr/>
                    <a:lstStyle/>
                    <a:p>
                      <a:pPr algn="ctr"/>
                      <a:r>
                        <a:rPr lang="en-US" sz="1600" baseline="0" dirty="0">
                          <a:latin typeface="Calibri" pitchFamily="34" charset="0"/>
                        </a:rPr>
                        <a:t>item5</a:t>
                      </a:r>
                    </a:p>
                  </a:txBody>
                  <a:tcPr/>
                </a:tc>
                <a:tc>
                  <a:txBody>
                    <a:bodyPr/>
                    <a:lstStyle/>
                    <a:p>
                      <a:pPr algn="ctr"/>
                      <a:r>
                        <a:rPr lang="en-US" sz="1600" baseline="0" dirty="0">
                          <a:latin typeface="Calibri" pitchFamily="34" charset="0"/>
                        </a:rPr>
                        <a:t>Item6</a:t>
                      </a:r>
                    </a:p>
                  </a:txBody>
                  <a:tcPr/>
                </a:tc>
                <a:tc>
                  <a:txBody>
                    <a:bodyPr/>
                    <a:lstStyle/>
                    <a:p>
                      <a:pPr algn="ctr"/>
                      <a:r>
                        <a:rPr lang="en-US" sz="1600" baseline="0" dirty="0">
                          <a:latin typeface="Calibri" pitchFamily="34" charset="0"/>
                        </a:rPr>
                        <a:t>Mean</a:t>
                      </a:r>
                    </a:p>
                    <a:p>
                      <a:pPr algn="ctr"/>
                      <a:r>
                        <a:rPr lang="en-US" sz="1600" baseline="0" dirty="0">
                          <a:latin typeface="Calibri" pitchFamily="34" charset="0"/>
                        </a:rPr>
                        <a:t>rating</a:t>
                      </a:r>
                    </a:p>
                  </a:txBody>
                  <a:tcPr/>
                </a:tc>
                <a:extLst>
                  <a:ext uri="{0D108BD9-81ED-4DB2-BD59-A6C34878D82A}">
                    <a16:rowId xmlns:a16="http://schemas.microsoft.com/office/drawing/2014/main" val="10000"/>
                  </a:ext>
                </a:extLst>
              </a:tr>
              <a:tr h="370840">
                <a:tc>
                  <a:txBody>
                    <a:bodyPr/>
                    <a:lstStyle/>
                    <a:p>
                      <a:pPr algn="ctr"/>
                      <a:r>
                        <a:rPr lang="en-US" sz="1600" baseline="0" dirty="0">
                          <a:latin typeface="Calibri" pitchFamily="34" charset="0"/>
                        </a:rPr>
                        <a:t>Alice</a:t>
                      </a:r>
                    </a:p>
                  </a:txBody>
                  <a:tcPr/>
                </a:tc>
                <a:tc>
                  <a:txBody>
                    <a:bodyPr/>
                    <a:lstStyle/>
                    <a:p>
                      <a:pPr algn="ctr"/>
                      <a:r>
                        <a:rPr lang="en-US" sz="1600" baseline="0" dirty="0">
                          <a:solidFill>
                            <a:srgbClr val="FF0000"/>
                          </a:solidFill>
                          <a:latin typeface="Calibri" pitchFamily="34" charset="0"/>
                        </a:rPr>
                        <a:t>?</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solidFill>
                            <a:srgbClr val="FF0000"/>
                          </a:solidFill>
                          <a:latin typeface="Calibri" pitchFamily="34" charset="0"/>
                        </a:rPr>
                        <a:t>?</a:t>
                      </a:r>
                    </a:p>
                  </a:txBody>
                  <a:tcPr/>
                </a:tc>
                <a:tc>
                  <a:txBody>
                    <a:bodyPr/>
                    <a:lstStyle/>
                    <a:p>
                      <a:pPr algn="ctr"/>
                      <a:r>
                        <a:rPr lang="en-US" sz="1600" baseline="0" dirty="0">
                          <a:solidFill>
                            <a:schemeClr val="tx1"/>
                          </a:solidFill>
                          <a:latin typeface="Calibri" pitchFamily="34" charset="0"/>
                        </a:rPr>
                        <a:t>2</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01672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Practice</a:t>
            </a:r>
          </a:p>
        </p:txBody>
      </p:sp>
      <p:sp>
        <p:nvSpPr>
          <p:cNvPr id="3" name="Inhaltsplatzhalter 2"/>
          <p:cNvSpPr>
            <a:spLocks noGrp="1"/>
          </p:cNvSpPr>
          <p:nvPr>
            <p:ph idx="1"/>
          </p:nvPr>
        </p:nvSpPr>
        <p:spPr>
          <a:xfrm>
            <a:off x="428596" y="1500174"/>
            <a:ext cx="8229600" cy="4525963"/>
          </a:xfrm>
        </p:spPr>
        <p:txBody>
          <a:bodyPr/>
          <a:lstStyle/>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lvl="1">
              <a:buNone/>
            </a:pPr>
            <a:r>
              <a:rPr lang="en-US" dirty="0"/>
              <a:t>Assume k=2</a:t>
            </a:r>
          </a:p>
          <a:p>
            <a:pPr lvl="1">
              <a:buNone/>
            </a:pPr>
            <a:endParaRPr lang="en-US" dirty="0"/>
          </a:p>
          <a:p>
            <a:pPr lvl="1">
              <a:buNone/>
            </a:pPr>
            <a:endParaRPr lang="en-US" dirty="0"/>
          </a:p>
          <a:p>
            <a:pPr lvl="1">
              <a:buNone/>
            </a:pPr>
            <a:endParaRPr lang="en-US" dirty="0"/>
          </a:p>
          <a:p>
            <a:pPr>
              <a:buNone/>
            </a:pPr>
            <a:endParaRPr lang="en-US" b="1" dirty="0"/>
          </a:p>
          <a:p>
            <a:endParaRPr lang="en-US" dirty="0"/>
          </a:p>
        </p:txBody>
      </p:sp>
      <p:sp>
        <p:nvSpPr>
          <p:cNvPr id="2050" name="Rectangle 2"/>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3" name="Rectangle 5"/>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9" name="Tabelle 18"/>
          <p:cNvGraphicFramePr>
            <a:graphicFrameLocks noGrp="1"/>
          </p:cNvGraphicFramePr>
          <p:nvPr>
            <p:extLst>
              <p:ext uri="{D42A27DB-BD31-4B8C-83A1-F6EECF244321}">
                <p14:modId xmlns:p14="http://schemas.microsoft.com/office/powerpoint/2010/main" val="3859541021"/>
              </p:ext>
            </p:extLst>
          </p:nvPr>
        </p:nvGraphicFramePr>
        <p:xfrm>
          <a:off x="428596" y="1628800"/>
          <a:ext cx="6096000" cy="1854200"/>
        </p:xfrm>
        <a:graphic>
          <a:graphicData uri="http://schemas.openxmlformats.org/drawingml/2006/table">
            <a:tbl>
              <a:tblPr firstRow="1" bandRow="1">
                <a:tableStyleId>{00A15C55-8517-42AA-B614-E9B94910E393}</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pPr algn="ctr"/>
                      <a:endParaRPr lang="en-US" sz="1600" baseline="0" dirty="0">
                        <a:latin typeface="Calibri" pitchFamily="34" charset="0"/>
                      </a:endParaRPr>
                    </a:p>
                  </a:txBody>
                  <a:tcPr/>
                </a:tc>
                <a:tc>
                  <a:txBody>
                    <a:bodyPr/>
                    <a:lstStyle/>
                    <a:p>
                      <a:pPr algn="ctr"/>
                      <a:r>
                        <a:rPr lang="en-US" sz="1600" baseline="0" dirty="0">
                          <a:latin typeface="Calibri" pitchFamily="34" charset="0"/>
                        </a:rPr>
                        <a:t>Item1</a:t>
                      </a:r>
                    </a:p>
                  </a:txBody>
                  <a:tcPr/>
                </a:tc>
                <a:tc>
                  <a:txBody>
                    <a:bodyPr/>
                    <a:lstStyle/>
                    <a:p>
                      <a:pPr algn="ctr"/>
                      <a:r>
                        <a:rPr lang="en-US" sz="1600" baseline="0" dirty="0">
                          <a:latin typeface="Calibri" pitchFamily="34" charset="0"/>
                        </a:rPr>
                        <a:t>Item2</a:t>
                      </a:r>
                    </a:p>
                  </a:txBody>
                  <a:tcPr/>
                </a:tc>
                <a:tc>
                  <a:txBody>
                    <a:bodyPr/>
                    <a:lstStyle/>
                    <a:p>
                      <a:pPr algn="ctr"/>
                      <a:r>
                        <a:rPr lang="en-US" sz="1600" baseline="0" dirty="0">
                          <a:latin typeface="Calibri" pitchFamily="34" charset="0"/>
                        </a:rPr>
                        <a:t>Item3</a:t>
                      </a:r>
                    </a:p>
                  </a:txBody>
                  <a:tcPr/>
                </a:tc>
                <a:tc>
                  <a:txBody>
                    <a:bodyPr/>
                    <a:lstStyle/>
                    <a:p>
                      <a:pPr algn="ctr"/>
                      <a:r>
                        <a:rPr lang="en-US" sz="1600" baseline="0" dirty="0">
                          <a:latin typeface="Calibri" pitchFamily="34" charset="0"/>
                        </a:rPr>
                        <a:t>Item4</a:t>
                      </a:r>
                    </a:p>
                  </a:txBody>
                  <a:tcPr/>
                </a:tc>
                <a:tc>
                  <a:txBody>
                    <a:bodyPr/>
                    <a:lstStyle/>
                    <a:p>
                      <a:pPr algn="ctr"/>
                      <a:r>
                        <a:rPr lang="en-US" sz="1600" baseline="0" dirty="0">
                          <a:latin typeface="Calibri" pitchFamily="34" charset="0"/>
                        </a:rPr>
                        <a:t>Item5</a:t>
                      </a:r>
                    </a:p>
                  </a:txBody>
                  <a:tcPr/>
                </a:tc>
                <a:extLst>
                  <a:ext uri="{0D108BD9-81ED-4DB2-BD59-A6C34878D82A}">
                    <a16:rowId xmlns:a16="http://schemas.microsoft.com/office/drawing/2014/main" val="10000"/>
                  </a:ext>
                </a:extLst>
              </a:tr>
              <a:tr h="370840">
                <a:tc>
                  <a:txBody>
                    <a:bodyPr/>
                    <a:lstStyle/>
                    <a:p>
                      <a:pPr algn="ctr"/>
                      <a:r>
                        <a:rPr lang="en-US" sz="1600" baseline="0" dirty="0">
                          <a:latin typeface="Calibri" pitchFamily="34" charset="0"/>
                        </a:rPr>
                        <a:t>Alice</a:t>
                      </a:r>
                    </a:p>
                  </a:txBody>
                  <a:tcPr/>
                </a:tc>
                <a:tc>
                  <a:txBody>
                    <a:bodyPr/>
                    <a:lstStyle/>
                    <a:p>
                      <a:pPr algn="ctr"/>
                      <a:r>
                        <a:rPr lang="en-US" sz="1600" baseline="0" dirty="0">
                          <a:latin typeface="Calibri" pitchFamily="34" charset="0"/>
                        </a:rPr>
                        <a:t>5</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4</a:t>
                      </a:r>
                    </a:p>
                  </a:txBody>
                  <a:tcPr/>
                </a:tc>
                <a:tc>
                  <a:txBody>
                    <a:bodyPr/>
                    <a:lstStyle/>
                    <a:p>
                      <a:pPr algn="ctr"/>
                      <a:r>
                        <a:rPr lang="en-US" sz="1600" baseline="0" dirty="0">
                          <a:latin typeface="Calibri" pitchFamily="34" charset="0"/>
                        </a:rPr>
                        <a:t>4</a:t>
                      </a:r>
                    </a:p>
                  </a:txBody>
                  <a:tcPr/>
                </a:tc>
                <a:tc>
                  <a:txBody>
                    <a:bodyPr/>
                    <a:lstStyle/>
                    <a:p>
                      <a:pPr algn="ctr"/>
                      <a:r>
                        <a:rPr lang="en-US" sz="1800" baseline="0" dirty="0">
                          <a:solidFill>
                            <a:schemeClr val="tx1"/>
                          </a:solidFill>
                          <a:latin typeface="Calibri" pitchFamily="34" charset="0"/>
                        </a:rPr>
                        <a:t>?</a:t>
                      </a:r>
                    </a:p>
                  </a:txBody>
                  <a:tcPr>
                    <a:solidFill>
                      <a:srgbClr val="FFC000"/>
                    </a:solidFill>
                  </a:tcPr>
                </a:tc>
                <a:extLst>
                  <a:ext uri="{0D108BD9-81ED-4DB2-BD59-A6C34878D82A}">
                    <a16:rowId xmlns:a16="http://schemas.microsoft.com/office/drawing/2014/main" val="10001"/>
                  </a:ext>
                </a:extLst>
              </a:tr>
              <a:tr h="370840">
                <a:tc>
                  <a:txBody>
                    <a:bodyPr/>
                    <a:lstStyle/>
                    <a:p>
                      <a:pPr algn="ctr"/>
                      <a:r>
                        <a:rPr lang="en-US" sz="1600" baseline="0" dirty="0">
                          <a:latin typeface="Calibri" pitchFamily="34" charset="0"/>
                        </a:rPr>
                        <a:t>User1</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a:t>
                      </a:r>
                    </a:p>
                  </a:txBody>
                  <a:tcPr/>
                </a:tc>
                <a:tc>
                  <a:txBody>
                    <a:bodyPr/>
                    <a:lstStyle/>
                    <a:p>
                      <a:pPr algn="ctr"/>
                      <a:r>
                        <a:rPr lang="en-US" sz="1600" baseline="0" dirty="0">
                          <a:latin typeface="Calibri" pitchFamily="34" charset="0"/>
                        </a:rPr>
                        <a:t>2</a:t>
                      </a:r>
                    </a:p>
                  </a:txBody>
                  <a:tcPr/>
                </a:tc>
                <a:tc>
                  <a:txBody>
                    <a:bodyPr/>
                    <a:lstStyle/>
                    <a:p>
                      <a:pPr algn="ctr"/>
                      <a:r>
                        <a:rPr lang="en-US" sz="1600" baseline="0" dirty="0">
                          <a:latin typeface="Calibri" pitchFamily="34" charset="0"/>
                        </a:rPr>
                        <a:t>4</a:t>
                      </a:r>
                    </a:p>
                  </a:txBody>
                  <a:tcPr/>
                </a:tc>
                <a:tc>
                  <a:txBody>
                    <a:bodyPr/>
                    <a:lstStyle/>
                    <a:p>
                      <a:pPr algn="ctr"/>
                      <a:r>
                        <a:rPr lang="en-US" sz="1600" baseline="0" dirty="0">
                          <a:latin typeface="Calibri" pitchFamily="34" charset="0"/>
                        </a:rPr>
                        <a:t>3</a:t>
                      </a:r>
                    </a:p>
                  </a:txBody>
                  <a:tcPr/>
                </a:tc>
                <a:extLst>
                  <a:ext uri="{0D108BD9-81ED-4DB2-BD59-A6C34878D82A}">
                    <a16:rowId xmlns:a16="http://schemas.microsoft.com/office/drawing/2014/main" val="10002"/>
                  </a:ext>
                </a:extLst>
              </a:tr>
              <a:tr h="370840">
                <a:tc>
                  <a:txBody>
                    <a:bodyPr/>
                    <a:lstStyle/>
                    <a:p>
                      <a:pPr algn="ctr"/>
                      <a:r>
                        <a:rPr lang="en-US" sz="1600" baseline="0" dirty="0">
                          <a:latin typeface="Calibri" pitchFamily="34" charset="0"/>
                        </a:rPr>
                        <a:t>User2</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latin typeface="Calibri" pitchFamily="34" charset="0"/>
                        </a:rPr>
                        <a:t>4</a:t>
                      </a:r>
                    </a:p>
                  </a:txBody>
                  <a:tcPr/>
                </a:tc>
                <a:tc>
                  <a:txBody>
                    <a:bodyPr/>
                    <a:lstStyle/>
                    <a:p>
                      <a:pPr algn="ctr"/>
                      <a:r>
                        <a:rPr lang="en-US" sz="1600" baseline="0" dirty="0">
                          <a:latin typeface="Calibri" pitchFamily="34" charset="0"/>
                        </a:rPr>
                        <a:t>4</a:t>
                      </a:r>
                    </a:p>
                  </a:txBody>
                  <a:tcPr/>
                </a:tc>
                <a:tc>
                  <a:txBody>
                    <a:bodyPr/>
                    <a:lstStyle/>
                    <a:p>
                      <a:pPr algn="ctr"/>
                      <a:r>
                        <a:rPr lang="en-US" sz="1600" baseline="0" dirty="0">
                          <a:latin typeface="Calibri" pitchFamily="34" charset="0"/>
                        </a:rPr>
                        <a:t>2</a:t>
                      </a:r>
                    </a:p>
                  </a:txBody>
                  <a:tcPr/>
                </a:tc>
                <a:tc>
                  <a:txBody>
                    <a:bodyPr/>
                    <a:lstStyle/>
                    <a:p>
                      <a:pPr algn="ctr"/>
                      <a:r>
                        <a:rPr lang="en-US" sz="1600" baseline="0" dirty="0">
                          <a:latin typeface="Calibri" pitchFamily="34" charset="0"/>
                        </a:rPr>
                        <a:t>4</a:t>
                      </a:r>
                    </a:p>
                  </a:txBody>
                  <a:tcPr/>
                </a:tc>
                <a:extLst>
                  <a:ext uri="{0D108BD9-81ED-4DB2-BD59-A6C34878D82A}">
                    <a16:rowId xmlns:a16="http://schemas.microsoft.com/office/drawing/2014/main" val="10003"/>
                  </a:ext>
                </a:extLst>
              </a:tr>
              <a:tr h="370840">
                <a:tc>
                  <a:txBody>
                    <a:bodyPr/>
                    <a:lstStyle/>
                    <a:p>
                      <a:pPr algn="ctr"/>
                      <a:r>
                        <a:rPr lang="en-US" sz="1600" baseline="0" dirty="0">
                          <a:latin typeface="Calibri" pitchFamily="34" charset="0"/>
                        </a:rPr>
                        <a:t>User3</a:t>
                      </a:r>
                    </a:p>
                  </a:txBody>
                  <a:tcPr/>
                </a:tc>
                <a:tc>
                  <a:txBody>
                    <a:bodyPr/>
                    <a:lstStyle/>
                    <a:p>
                      <a:pPr algn="ctr"/>
                      <a:r>
                        <a:rPr lang="en-US" sz="1600" baseline="0" dirty="0">
                          <a:latin typeface="Calibri" pitchFamily="34" charset="0"/>
                        </a:rPr>
                        <a:t>5</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4</a:t>
                      </a:r>
                    </a:p>
                  </a:txBody>
                  <a:tcPr/>
                </a:tc>
                <a:tc>
                  <a:txBody>
                    <a:bodyPr/>
                    <a:lstStyle/>
                    <a:p>
                      <a:pPr algn="ctr"/>
                      <a:r>
                        <a:rPr lang="en-US" sz="1600" baseline="0" dirty="0">
                          <a:latin typeface="Calibri" pitchFamily="34" charset="0"/>
                        </a:rPr>
                        <a:t>5</a:t>
                      </a:r>
                    </a:p>
                  </a:txBody>
                  <a:tcPr/>
                </a:tc>
                <a:tc>
                  <a:txBody>
                    <a:bodyPr/>
                    <a:lstStyle/>
                    <a:p>
                      <a:pPr algn="ctr"/>
                      <a:r>
                        <a:rPr lang="en-US" sz="1600" baseline="0" dirty="0">
                          <a:latin typeface="Calibri" pitchFamily="34" charset="0"/>
                        </a:rPr>
                        <a:t>3</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620210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Efficient Implementation and computational complexity</a:t>
            </a:r>
            <a:endParaRPr lang="zh-TW" altLang="en-US" dirty="0"/>
          </a:p>
        </p:txBody>
      </p:sp>
      <p:sp>
        <p:nvSpPr>
          <p:cNvPr id="3" name="內容版面配置區 2"/>
          <p:cNvSpPr>
            <a:spLocks noGrp="1"/>
          </p:cNvSpPr>
          <p:nvPr>
            <p:ph idx="1"/>
          </p:nvPr>
        </p:nvSpPr>
        <p:spPr/>
        <p:txBody>
          <a:bodyPr/>
          <a:lstStyle/>
          <a:p>
            <a:r>
              <a:rPr lang="en-US" altLang="zh-TW" b="0" dirty="0"/>
              <a:t>Neighborhood-based methods are always used to determine the best item recommendations for a target user or the best user recommendations for a target item.</a:t>
            </a:r>
          </a:p>
          <a:p>
            <a:pPr lvl="1"/>
            <a:r>
              <a:rPr lang="en-US" altLang="zh-TW" sz="2000" b="0" dirty="0"/>
              <a:t>A straightforward approach is to compute all possible rating predictions for the relevant user-item pairs (e.g., all items for a particular user) and then rank them.</a:t>
            </a:r>
          </a:p>
          <a:p>
            <a:r>
              <a:rPr lang="en-US" altLang="zh-TW" b="0" dirty="0"/>
              <a:t>It is important to observe that the prediction process for many user-item combinations reuses many intermediate quantities. </a:t>
            </a:r>
          </a:p>
          <a:p>
            <a:pPr lvl="1"/>
            <a:r>
              <a:rPr lang="en-US" altLang="zh-TW" sz="2000" b="0" dirty="0"/>
              <a:t>have an offline phase to store these intermediate computations and then leverage them in the ranking process.</a:t>
            </a:r>
            <a:endParaRPr lang="zh-TW" altLang="en-US" sz="2000" dirty="0"/>
          </a:p>
        </p:txBody>
      </p:sp>
    </p:spTree>
    <p:extLst>
      <p:ext uri="{BB962C8B-B14F-4D97-AF65-F5344CB8AC3E}">
        <p14:creationId xmlns:p14="http://schemas.microsoft.com/office/powerpoint/2010/main" val="21396806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Pre-processing for item-based filtering</a:t>
            </a:r>
          </a:p>
        </p:txBody>
      </p:sp>
      <p:sp>
        <p:nvSpPr>
          <p:cNvPr id="3" name="Inhaltsplatzhalter 2"/>
          <p:cNvSpPr>
            <a:spLocks noGrp="1"/>
          </p:cNvSpPr>
          <p:nvPr>
            <p:ph idx="1"/>
          </p:nvPr>
        </p:nvSpPr>
        <p:spPr>
          <a:xfrm>
            <a:off x="467544" y="1340768"/>
            <a:ext cx="8229600" cy="4525963"/>
          </a:xfrm>
        </p:spPr>
        <p:txBody>
          <a:bodyPr/>
          <a:lstStyle/>
          <a:p>
            <a:r>
              <a:rPr lang="en-US" sz="2400" dirty="0"/>
              <a:t>Item-based filtering does not solve the scalability problem itself</a:t>
            </a:r>
          </a:p>
          <a:p>
            <a:r>
              <a:rPr lang="en-US" sz="2400" dirty="0"/>
              <a:t>Pre-processing approach by Amazon.com (in 2003)</a:t>
            </a:r>
          </a:p>
          <a:p>
            <a:pPr lvl="1"/>
            <a:r>
              <a:rPr lang="en-US" sz="2000" dirty="0"/>
              <a:t>Calculate all pair-wise item similarities in advance</a:t>
            </a:r>
          </a:p>
          <a:p>
            <a:pPr lvl="1"/>
            <a:r>
              <a:rPr lang="en-US" sz="2000" dirty="0"/>
              <a:t>The neighborhood to be used at run-time is typically rather small, because only items are taken into account which the user has rated</a:t>
            </a:r>
          </a:p>
          <a:p>
            <a:pPr lvl="1"/>
            <a:r>
              <a:rPr lang="en-US" sz="2000" dirty="0"/>
              <a:t>Item similarities are supposed to be more stable than user similarities</a:t>
            </a:r>
          </a:p>
          <a:p>
            <a:endParaRPr lang="en-US" sz="2400" dirty="0"/>
          </a:p>
        </p:txBody>
      </p:sp>
    </p:spTree>
    <p:extLst>
      <p:ext uri="{BB962C8B-B14F-4D97-AF65-F5344CB8AC3E}">
        <p14:creationId xmlns:p14="http://schemas.microsoft.com/office/powerpoint/2010/main" val="23275771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Efficient Implementation and computational complexity</a:t>
            </a:r>
            <a:endParaRPr lang="zh-TW" altLang="en-US" dirty="0"/>
          </a:p>
        </p:txBody>
      </p:sp>
      <p:sp>
        <p:nvSpPr>
          <p:cNvPr id="3" name="內容版面配置區 2"/>
          <p:cNvSpPr>
            <a:spLocks noGrp="1"/>
          </p:cNvSpPr>
          <p:nvPr>
            <p:ph idx="1"/>
          </p:nvPr>
        </p:nvSpPr>
        <p:spPr>
          <a:xfrm>
            <a:off x="457200" y="1700808"/>
            <a:ext cx="8229600" cy="1540768"/>
          </a:xfrm>
        </p:spPr>
        <p:txBody>
          <a:bodyPr/>
          <a:lstStyle/>
          <a:p>
            <a:r>
              <a:rPr lang="en-US" altLang="zh-TW" b="0" dirty="0"/>
              <a:t>Neighborhood-based methods are always partitioned into an offline phase and an online phase. In the offline phase, the user-user (or item-item) similarity values and peer groups of the users (or items) are computed.</a:t>
            </a:r>
            <a:endParaRPr lang="zh-TW" altLang="en-US" dirty="0"/>
          </a:p>
        </p:txBody>
      </p:sp>
      <p:sp>
        <p:nvSpPr>
          <p:cNvPr id="4" name="矩形 3"/>
          <p:cNvSpPr/>
          <p:nvPr/>
        </p:nvSpPr>
        <p:spPr bwMode="auto">
          <a:xfrm>
            <a:off x="6154116" y="3438292"/>
            <a:ext cx="2232248" cy="158417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a:ln>
                <a:noFill/>
              </a:ln>
              <a:solidFill>
                <a:schemeClr val="tx1"/>
              </a:solidFill>
              <a:effectLst/>
              <a:latin typeface="Verdana" pitchFamily="34" charset="0"/>
            </a:endParaRPr>
          </a:p>
        </p:txBody>
      </p:sp>
      <p:sp>
        <p:nvSpPr>
          <p:cNvPr id="5" name="文字方塊 4"/>
          <p:cNvSpPr txBox="1"/>
          <p:nvPr/>
        </p:nvSpPr>
        <p:spPr>
          <a:xfrm>
            <a:off x="5004048" y="4005064"/>
            <a:ext cx="1224136" cy="369332"/>
          </a:xfrm>
          <a:prstGeom prst="rect">
            <a:avLst/>
          </a:prstGeom>
          <a:noFill/>
        </p:spPr>
        <p:txBody>
          <a:bodyPr wrap="square" rtlCol="0">
            <a:spAutoFit/>
          </a:bodyPr>
          <a:lstStyle/>
          <a:p>
            <a:r>
              <a:rPr lang="en-US" altLang="zh-TW" b="0" dirty="0"/>
              <a:t>m users</a:t>
            </a:r>
            <a:endParaRPr lang="zh-TW" altLang="en-US" b="0" dirty="0"/>
          </a:p>
        </p:txBody>
      </p:sp>
      <p:sp>
        <p:nvSpPr>
          <p:cNvPr id="6" name="文字方塊 5"/>
          <p:cNvSpPr txBox="1"/>
          <p:nvPr/>
        </p:nvSpPr>
        <p:spPr>
          <a:xfrm>
            <a:off x="6588224" y="2945368"/>
            <a:ext cx="1224136" cy="369332"/>
          </a:xfrm>
          <a:prstGeom prst="rect">
            <a:avLst/>
          </a:prstGeom>
          <a:noFill/>
        </p:spPr>
        <p:txBody>
          <a:bodyPr wrap="square" rtlCol="0">
            <a:spAutoFit/>
          </a:bodyPr>
          <a:lstStyle/>
          <a:p>
            <a:r>
              <a:rPr lang="en-US" altLang="zh-TW" b="0" dirty="0"/>
              <a:t>n items</a:t>
            </a:r>
            <a:endParaRPr lang="zh-TW" altLang="en-US" b="0" dirty="0"/>
          </a:p>
        </p:txBody>
      </p:sp>
      <p:sp>
        <p:nvSpPr>
          <p:cNvPr id="7" name="文字方塊 6"/>
          <p:cNvSpPr txBox="1"/>
          <p:nvPr/>
        </p:nvSpPr>
        <p:spPr>
          <a:xfrm>
            <a:off x="107504" y="3408218"/>
            <a:ext cx="4680520" cy="1477328"/>
          </a:xfrm>
          <a:prstGeom prst="rect">
            <a:avLst/>
          </a:prstGeom>
          <a:noFill/>
        </p:spPr>
        <p:txBody>
          <a:bodyPr wrap="square" rtlCol="0">
            <a:spAutoFit/>
          </a:bodyPr>
          <a:lstStyle/>
          <a:p>
            <a:r>
              <a:rPr lang="en-US" altLang="zh-TW" b="0" dirty="0"/>
              <a:t>Let n′ ≪ n be the maximum number of specified ratings of a user (row)</a:t>
            </a:r>
          </a:p>
          <a:p>
            <a:endParaRPr lang="en-US" altLang="zh-TW" b="0" dirty="0"/>
          </a:p>
          <a:p>
            <a:r>
              <a:rPr lang="en-US" altLang="zh-TW" b="0" dirty="0"/>
              <a:t>m′ ≪ m be the maximum number of specified ratings of an item (column).</a:t>
            </a:r>
            <a:endParaRPr lang="zh-TW" altLang="en-US" dirty="0"/>
          </a:p>
        </p:txBody>
      </p:sp>
      <p:sp>
        <p:nvSpPr>
          <p:cNvPr id="9" name="文字方塊 8"/>
          <p:cNvSpPr txBox="1"/>
          <p:nvPr/>
        </p:nvSpPr>
        <p:spPr>
          <a:xfrm>
            <a:off x="6228184" y="3861048"/>
            <a:ext cx="2088232" cy="369332"/>
          </a:xfrm>
          <a:prstGeom prst="rect">
            <a:avLst/>
          </a:prstGeom>
          <a:noFill/>
          <a:ln>
            <a:solidFill>
              <a:srgbClr val="FF0000"/>
            </a:solidFill>
          </a:ln>
        </p:spPr>
        <p:txBody>
          <a:bodyPr wrap="square" rtlCol="0">
            <a:spAutoFit/>
          </a:bodyPr>
          <a:lstStyle/>
          <a:p>
            <a:r>
              <a:rPr lang="en-US" altLang="zh-TW" dirty="0"/>
              <a:t>*   * *     *    *</a:t>
            </a:r>
            <a:endParaRPr lang="zh-TW" altLang="en-US" dirty="0"/>
          </a:p>
        </p:txBody>
      </p:sp>
      <p:sp>
        <p:nvSpPr>
          <p:cNvPr id="10" name="文字方塊 9"/>
          <p:cNvSpPr txBox="1"/>
          <p:nvPr/>
        </p:nvSpPr>
        <p:spPr>
          <a:xfrm>
            <a:off x="6228184" y="3570784"/>
            <a:ext cx="495672" cy="1477328"/>
          </a:xfrm>
          <a:prstGeom prst="rect">
            <a:avLst/>
          </a:prstGeom>
          <a:noFill/>
          <a:ln>
            <a:solidFill>
              <a:srgbClr val="FF0000"/>
            </a:solidFill>
          </a:ln>
        </p:spPr>
        <p:txBody>
          <a:bodyPr wrap="square" rtlCol="0">
            <a:spAutoFit/>
          </a:bodyPr>
          <a:lstStyle/>
          <a:p>
            <a:r>
              <a:rPr lang="en-US" altLang="zh-TW" dirty="0"/>
              <a:t>*  </a:t>
            </a:r>
          </a:p>
          <a:p>
            <a:r>
              <a:rPr lang="en-US" altLang="zh-TW" dirty="0"/>
              <a:t>  *</a:t>
            </a:r>
          </a:p>
          <a:p>
            <a:r>
              <a:rPr lang="en-US" altLang="zh-TW" dirty="0"/>
              <a:t>     *</a:t>
            </a:r>
            <a:endParaRPr lang="zh-TW" altLang="en-US" dirty="0"/>
          </a:p>
        </p:txBody>
      </p:sp>
      <p:sp>
        <p:nvSpPr>
          <p:cNvPr id="11" name="文字方塊 10"/>
          <p:cNvSpPr txBox="1"/>
          <p:nvPr/>
        </p:nvSpPr>
        <p:spPr>
          <a:xfrm>
            <a:off x="8456311" y="3867690"/>
            <a:ext cx="504056" cy="369332"/>
          </a:xfrm>
          <a:prstGeom prst="rect">
            <a:avLst/>
          </a:prstGeom>
          <a:noFill/>
        </p:spPr>
        <p:txBody>
          <a:bodyPr wrap="square" rtlCol="0">
            <a:spAutoFit/>
          </a:bodyPr>
          <a:lstStyle/>
          <a:p>
            <a:r>
              <a:rPr lang="en-US" altLang="zh-TW" dirty="0"/>
              <a:t>n’</a:t>
            </a:r>
            <a:endParaRPr lang="zh-TW" altLang="en-US" dirty="0"/>
          </a:p>
        </p:txBody>
      </p:sp>
      <p:sp>
        <p:nvSpPr>
          <p:cNvPr id="12" name="文字方塊 11"/>
          <p:cNvSpPr txBox="1"/>
          <p:nvPr/>
        </p:nvSpPr>
        <p:spPr>
          <a:xfrm>
            <a:off x="6228184" y="5109157"/>
            <a:ext cx="504056" cy="369332"/>
          </a:xfrm>
          <a:prstGeom prst="rect">
            <a:avLst/>
          </a:prstGeom>
          <a:noFill/>
        </p:spPr>
        <p:txBody>
          <a:bodyPr wrap="square" rtlCol="0">
            <a:spAutoFit/>
          </a:bodyPr>
          <a:lstStyle/>
          <a:p>
            <a:r>
              <a:rPr lang="en-US" altLang="zh-TW" dirty="0"/>
              <a:t>m’</a:t>
            </a:r>
            <a:endParaRPr lang="zh-TW" altLang="en-US" dirty="0"/>
          </a:p>
        </p:txBody>
      </p:sp>
      <p:sp>
        <p:nvSpPr>
          <p:cNvPr id="13" name="文字方塊 12"/>
          <p:cNvSpPr txBox="1"/>
          <p:nvPr/>
        </p:nvSpPr>
        <p:spPr>
          <a:xfrm>
            <a:off x="683568" y="5478489"/>
            <a:ext cx="4464496" cy="923330"/>
          </a:xfrm>
          <a:prstGeom prst="rect">
            <a:avLst/>
          </a:prstGeom>
          <a:noFill/>
        </p:spPr>
        <p:txBody>
          <a:bodyPr wrap="square" rtlCol="0">
            <a:spAutoFit/>
          </a:bodyPr>
          <a:lstStyle/>
          <a:p>
            <a:r>
              <a:rPr lang="en-US" altLang="zh-TW" b="0" dirty="0"/>
              <a:t>Compute two users’ similarity : O(n’)</a:t>
            </a:r>
          </a:p>
          <a:p>
            <a:endParaRPr lang="en-US" altLang="zh-TW" b="0" dirty="0"/>
          </a:p>
          <a:p>
            <a:r>
              <a:rPr lang="en-US" altLang="zh-TW" b="0" dirty="0"/>
              <a:t>Compute two items’ similarity : O(m’)</a:t>
            </a:r>
            <a:endParaRPr lang="zh-TW" altLang="en-US" b="0" dirty="0"/>
          </a:p>
        </p:txBody>
      </p:sp>
    </p:spTree>
    <p:extLst>
      <p:ext uri="{BB962C8B-B14F-4D97-AF65-F5344CB8AC3E}">
        <p14:creationId xmlns:p14="http://schemas.microsoft.com/office/powerpoint/2010/main" val="569953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Efficient Implementation and computational complexity</a:t>
            </a:r>
            <a:endParaRPr lang="zh-TW" altLang="en-US" dirty="0"/>
          </a:p>
        </p:txBody>
      </p:sp>
      <p:sp>
        <p:nvSpPr>
          <p:cNvPr id="4" name="矩形 3"/>
          <p:cNvSpPr/>
          <p:nvPr/>
        </p:nvSpPr>
        <p:spPr bwMode="auto">
          <a:xfrm>
            <a:off x="6082108" y="2191379"/>
            <a:ext cx="2232248" cy="158417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a:ln>
                <a:noFill/>
              </a:ln>
              <a:solidFill>
                <a:schemeClr val="tx1"/>
              </a:solidFill>
              <a:effectLst/>
              <a:latin typeface="Verdana" pitchFamily="34" charset="0"/>
            </a:endParaRPr>
          </a:p>
        </p:txBody>
      </p:sp>
      <p:sp>
        <p:nvSpPr>
          <p:cNvPr id="5" name="文字方塊 4"/>
          <p:cNvSpPr txBox="1"/>
          <p:nvPr/>
        </p:nvSpPr>
        <p:spPr>
          <a:xfrm>
            <a:off x="4932040" y="2758151"/>
            <a:ext cx="1224136" cy="369332"/>
          </a:xfrm>
          <a:prstGeom prst="rect">
            <a:avLst/>
          </a:prstGeom>
          <a:noFill/>
        </p:spPr>
        <p:txBody>
          <a:bodyPr wrap="square" rtlCol="0">
            <a:spAutoFit/>
          </a:bodyPr>
          <a:lstStyle/>
          <a:p>
            <a:r>
              <a:rPr lang="en-US" altLang="zh-TW" b="0" dirty="0"/>
              <a:t>m users</a:t>
            </a:r>
            <a:endParaRPr lang="zh-TW" altLang="en-US" b="0" dirty="0"/>
          </a:p>
        </p:txBody>
      </p:sp>
      <p:sp>
        <p:nvSpPr>
          <p:cNvPr id="6" name="文字方塊 5"/>
          <p:cNvSpPr txBox="1"/>
          <p:nvPr/>
        </p:nvSpPr>
        <p:spPr>
          <a:xfrm>
            <a:off x="6516216" y="1698455"/>
            <a:ext cx="1224136" cy="369332"/>
          </a:xfrm>
          <a:prstGeom prst="rect">
            <a:avLst/>
          </a:prstGeom>
          <a:noFill/>
        </p:spPr>
        <p:txBody>
          <a:bodyPr wrap="square" rtlCol="0">
            <a:spAutoFit/>
          </a:bodyPr>
          <a:lstStyle/>
          <a:p>
            <a:r>
              <a:rPr lang="en-US" altLang="zh-TW" b="0" dirty="0"/>
              <a:t>n items</a:t>
            </a:r>
            <a:endParaRPr lang="zh-TW" altLang="en-US" b="0" dirty="0"/>
          </a:p>
        </p:txBody>
      </p:sp>
      <p:sp>
        <p:nvSpPr>
          <p:cNvPr id="9" name="文字方塊 8"/>
          <p:cNvSpPr txBox="1"/>
          <p:nvPr/>
        </p:nvSpPr>
        <p:spPr>
          <a:xfrm>
            <a:off x="6156176" y="2614135"/>
            <a:ext cx="2088232" cy="369332"/>
          </a:xfrm>
          <a:prstGeom prst="rect">
            <a:avLst/>
          </a:prstGeom>
          <a:noFill/>
          <a:ln>
            <a:solidFill>
              <a:srgbClr val="FF0000"/>
            </a:solidFill>
          </a:ln>
        </p:spPr>
        <p:txBody>
          <a:bodyPr wrap="square" rtlCol="0">
            <a:spAutoFit/>
          </a:bodyPr>
          <a:lstStyle/>
          <a:p>
            <a:r>
              <a:rPr lang="en-US" altLang="zh-TW" dirty="0"/>
              <a:t>*   * *     *    *</a:t>
            </a:r>
            <a:endParaRPr lang="zh-TW" altLang="en-US" dirty="0"/>
          </a:p>
        </p:txBody>
      </p:sp>
      <p:sp>
        <p:nvSpPr>
          <p:cNvPr id="10" name="文字方塊 9"/>
          <p:cNvSpPr txBox="1"/>
          <p:nvPr/>
        </p:nvSpPr>
        <p:spPr>
          <a:xfrm>
            <a:off x="6156176" y="2323871"/>
            <a:ext cx="495672" cy="1477328"/>
          </a:xfrm>
          <a:prstGeom prst="rect">
            <a:avLst/>
          </a:prstGeom>
          <a:noFill/>
          <a:ln>
            <a:solidFill>
              <a:srgbClr val="FF0000"/>
            </a:solidFill>
          </a:ln>
        </p:spPr>
        <p:txBody>
          <a:bodyPr wrap="square" rtlCol="0">
            <a:spAutoFit/>
          </a:bodyPr>
          <a:lstStyle/>
          <a:p>
            <a:r>
              <a:rPr lang="en-US" altLang="zh-TW" dirty="0"/>
              <a:t>*  </a:t>
            </a:r>
          </a:p>
          <a:p>
            <a:r>
              <a:rPr lang="en-US" altLang="zh-TW" dirty="0"/>
              <a:t>  *</a:t>
            </a:r>
          </a:p>
          <a:p>
            <a:r>
              <a:rPr lang="en-US" altLang="zh-TW" dirty="0"/>
              <a:t>     *</a:t>
            </a:r>
            <a:endParaRPr lang="zh-TW" altLang="en-US" dirty="0"/>
          </a:p>
        </p:txBody>
      </p:sp>
      <p:sp>
        <p:nvSpPr>
          <p:cNvPr id="11" name="文字方塊 10"/>
          <p:cNvSpPr txBox="1"/>
          <p:nvPr/>
        </p:nvSpPr>
        <p:spPr>
          <a:xfrm>
            <a:off x="8384303" y="2620777"/>
            <a:ext cx="504056" cy="369332"/>
          </a:xfrm>
          <a:prstGeom prst="rect">
            <a:avLst/>
          </a:prstGeom>
          <a:noFill/>
        </p:spPr>
        <p:txBody>
          <a:bodyPr wrap="square" rtlCol="0">
            <a:spAutoFit/>
          </a:bodyPr>
          <a:lstStyle/>
          <a:p>
            <a:r>
              <a:rPr lang="en-US" altLang="zh-TW" dirty="0"/>
              <a:t>n’</a:t>
            </a:r>
            <a:endParaRPr lang="zh-TW" altLang="en-US" dirty="0"/>
          </a:p>
        </p:txBody>
      </p:sp>
      <p:sp>
        <p:nvSpPr>
          <p:cNvPr id="12" name="文字方塊 11"/>
          <p:cNvSpPr txBox="1"/>
          <p:nvPr/>
        </p:nvSpPr>
        <p:spPr>
          <a:xfrm>
            <a:off x="6156176" y="3862244"/>
            <a:ext cx="504056" cy="369332"/>
          </a:xfrm>
          <a:prstGeom prst="rect">
            <a:avLst/>
          </a:prstGeom>
          <a:noFill/>
        </p:spPr>
        <p:txBody>
          <a:bodyPr wrap="square" rtlCol="0">
            <a:spAutoFit/>
          </a:bodyPr>
          <a:lstStyle/>
          <a:p>
            <a:r>
              <a:rPr lang="en-US" altLang="zh-TW" dirty="0"/>
              <a:t>m’</a:t>
            </a:r>
            <a:endParaRPr lang="zh-TW" altLang="en-US" dirty="0"/>
          </a:p>
        </p:txBody>
      </p:sp>
      <p:sp>
        <p:nvSpPr>
          <p:cNvPr id="13" name="文字方塊 12"/>
          <p:cNvSpPr txBox="1"/>
          <p:nvPr/>
        </p:nvSpPr>
        <p:spPr>
          <a:xfrm>
            <a:off x="251520" y="1628800"/>
            <a:ext cx="4464496" cy="923330"/>
          </a:xfrm>
          <a:prstGeom prst="rect">
            <a:avLst/>
          </a:prstGeom>
          <a:noFill/>
        </p:spPr>
        <p:txBody>
          <a:bodyPr wrap="square" rtlCol="0">
            <a:spAutoFit/>
          </a:bodyPr>
          <a:lstStyle/>
          <a:p>
            <a:r>
              <a:rPr lang="en-US" altLang="zh-TW" b="0" dirty="0"/>
              <a:t>Compute two users’ similarity : O(n’)</a:t>
            </a:r>
          </a:p>
          <a:p>
            <a:endParaRPr lang="en-US" altLang="zh-TW" b="0" dirty="0"/>
          </a:p>
          <a:p>
            <a:r>
              <a:rPr lang="en-US" altLang="zh-TW" b="0" dirty="0"/>
              <a:t>Compute two items’ similarity : O(m’)</a:t>
            </a:r>
            <a:endParaRPr lang="zh-TW" altLang="en-US" b="0" dirty="0"/>
          </a:p>
        </p:txBody>
      </p:sp>
      <p:sp>
        <p:nvSpPr>
          <p:cNvPr id="14" name="文字方塊 13"/>
          <p:cNvSpPr txBox="1"/>
          <p:nvPr/>
        </p:nvSpPr>
        <p:spPr>
          <a:xfrm>
            <a:off x="251520" y="3346922"/>
            <a:ext cx="5544616" cy="2585323"/>
          </a:xfrm>
          <a:prstGeom prst="rect">
            <a:avLst/>
          </a:prstGeom>
          <a:noFill/>
        </p:spPr>
        <p:txBody>
          <a:bodyPr wrap="square" rtlCol="0">
            <a:spAutoFit/>
          </a:bodyPr>
          <a:lstStyle/>
          <a:p>
            <a:r>
              <a:rPr lang="en-US" altLang="zh-TW" dirty="0"/>
              <a:t>user-based methods </a:t>
            </a:r>
          </a:p>
          <a:p>
            <a:r>
              <a:rPr lang="en-US" altLang="zh-TW" b="0" dirty="0"/>
              <a:t>compute the peer group of a target user : O(</a:t>
            </a:r>
            <a:r>
              <a:rPr lang="en-US" altLang="zh-TW" b="0" dirty="0" err="1"/>
              <a:t>m·n</a:t>
            </a:r>
            <a:r>
              <a:rPr lang="en-US" altLang="zh-TW" b="0" dirty="0"/>
              <a:t>′)</a:t>
            </a:r>
          </a:p>
          <a:p>
            <a:r>
              <a:rPr lang="en-US" altLang="zh-TW" b="0" dirty="0"/>
              <a:t>the offline running time for computing the peer groups of all users is given by O(m</a:t>
            </a:r>
            <a:r>
              <a:rPr lang="en-US" altLang="zh-TW" b="0" baseline="30000" dirty="0"/>
              <a:t>2</a:t>
            </a:r>
            <a:r>
              <a:rPr lang="en-US" altLang="zh-TW" b="0" dirty="0"/>
              <a:t> · n′). </a:t>
            </a:r>
          </a:p>
          <a:p>
            <a:endParaRPr lang="en-US" altLang="zh-TW" b="0" dirty="0"/>
          </a:p>
          <a:p>
            <a:r>
              <a:rPr lang="en-US" altLang="zh-TW" dirty="0"/>
              <a:t>item-based methods</a:t>
            </a:r>
          </a:p>
          <a:p>
            <a:r>
              <a:rPr lang="en-US" altLang="zh-TW" b="0" dirty="0"/>
              <a:t>the corresponding offline running time is given by O(n</a:t>
            </a:r>
            <a:r>
              <a:rPr lang="en-US" altLang="zh-TW" b="0" baseline="30000" dirty="0"/>
              <a:t>2</a:t>
            </a:r>
            <a:r>
              <a:rPr lang="en-US" altLang="zh-TW" b="0" dirty="0"/>
              <a:t> · m′).</a:t>
            </a:r>
            <a:endParaRPr lang="zh-TW" altLang="en-US" dirty="0"/>
          </a:p>
        </p:txBody>
      </p:sp>
    </p:spTree>
    <p:extLst>
      <p:ext uri="{BB962C8B-B14F-4D97-AF65-F5344CB8AC3E}">
        <p14:creationId xmlns:p14="http://schemas.microsoft.com/office/powerpoint/2010/main" val="3984477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Efficient Implementation and computational complexity</a:t>
            </a:r>
            <a:endParaRPr lang="zh-TW" altLang="en-US" dirty="0"/>
          </a:p>
        </p:txBody>
      </p:sp>
      <p:sp>
        <p:nvSpPr>
          <p:cNvPr id="4" name="矩形 3"/>
          <p:cNvSpPr/>
          <p:nvPr/>
        </p:nvSpPr>
        <p:spPr bwMode="auto">
          <a:xfrm>
            <a:off x="6082108" y="2191379"/>
            <a:ext cx="2232248" cy="158417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a:ln>
                <a:noFill/>
              </a:ln>
              <a:solidFill>
                <a:schemeClr val="tx1"/>
              </a:solidFill>
              <a:effectLst/>
              <a:latin typeface="Verdana" pitchFamily="34" charset="0"/>
            </a:endParaRPr>
          </a:p>
        </p:txBody>
      </p:sp>
      <p:sp>
        <p:nvSpPr>
          <p:cNvPr id="5" name="文字方塊 4"/>
          <p:cNvSpPr txBox="1"/>
          <p:nvPr/>
        </p:nvSpPr>
        <p:spPr>
          <a:xfrm>
            <a:off x="4932040" y="2758151"/>
            <a:ext cx="1224136" cy="369332"/>
          </a:xfrm>
          <a:prstGeom prst="rect">
            <a:avLst/>
          </a:prstGeom>
          <a:noFill/>
        </p:spPr>
        <p:txBody>
          <a:bodyPr wrap="square" rtlCol="0">
            <a:spAutoFit/>
          </a:bodyPr>
          <a:lstStyle/>
          <a:p>
            <a:r>
              <a:rPr lang="en-US" altLang="zh-TW" b="0" dirty="0"/>
              <a:t>m users</a:t>
            </a:r>
            <a:endParaRPr lang="zh-TW" altLang="en-US" b="0" dirty="0"/>
          </a:p>
        </p:txBody>
      </p:sp>
      <p:sp>
        <p:nvSpPr>
          <p:cNvPr id="6" name="文字方塊 5"/>
          <p:cNvSpPr txBox="1"/>
          <p:nvPr/>
        </p:nvSpPr>
        <p:spPr>
          <a:xfrm>
            <a:off x="6516216" y="1698455"/>
            <a:ext cx="1224136" cy="369332"/>
          </a:xfrm>
          <a:prstGeom prst="rect">
            <a:avLst/>
          </a:prstGeom>
          <a:noFill/>
        </p:spPr>
        <p:txBody>
          <a:bodyPr wrap="square" rtlCol="0">
            <a:spAutoFit/>
          </a:bodyPr>
          <a:lstStyle/>
          <a:p>
            <a:r>
              <a:rPr lang="en-US" altLang="zh-TW" b="0" dirty="0"/>
              <a:t>n items</a:t>
            </a:r>
            <a:endParaRPr lang="zh-TW" altLang="en-US" b="0" dirty="0"/>
          </a:p>
        </p:txBody>
      </p:sp>
      <p:sp>
        <p:nvSpPr>
          <p:cNvPr id="9" name="文字方塊 8"/>
          <p:cNvSpPr txBox="1"/>
          <p:nvPr/>
        </p:nvSpPr>
        <p:spPr>
          <a:xfrm>
            <a:off x="6156176" y="2614135"/>
            <a:ext cx="2088232" cy="369332"/>
          </a:xfrm>
          <a:prstGeom prst="rect">
            <a:avLst/>
          </a:prstGeom>
          <a:noFill/>
          <a:ln>
            <a:solidFill>
              <a:srgbClr val="FF0000"/>
            </a:solidFill>
          </a:ln>
        </p:spPr>
        <p:txBody>
          <a:bodyPr wrap="square" rtlCol="0">
            <a:spAutoFit/>
          </a:bodyPr>
          <a:lstStyle/>
          <a:p>
            <a:r>
              <a:rPr lang="en-US" altLang="zh-TW" dirty="0"/>
              <a:t>*   * *     *    *</a:t>
            </a:r>
            <a:endParaRPr lang="zh-TW" altLang="en-US" dirty="0"/>
          </a:p>
        </p:txBody>
      </p:sp>
      <p:sp>
        <p:nvSpPr>
          <p:cNvPr id="10" name="文字方塊 9"/>
          <p:cNvSpPr txBox="1"/>
          <p:nvPr/>
        </p:nvSpPr>
        <p:spPr>
          <a:xfrm>
            <a:off x="6156176" y="2323871"/>
            <a:ext cx="495672" cy="1477328"/>
          </a:xfrm>
          <a:prstGeom prst="rect">
            <a:avLst/>
          </a:prstGeom>
          <a:noFill/>
          <a:ln>
            <a:solidFill>
              <a:srgbClr val="FF0000"/>
            </a:solidFill>
          </a:ln>
        </p:spPr>
        <p:txBody>
          <a:bodyPr wrap="square" rtlCol="0">
            <a:spAutoFit/>
          </a:bodyPr>
          <a:lstStyle/>
          <a:p>
            <a:r>
              <a:rPr lang="en-US" altLang="zh-TW" dirty="0"/>
              <a:t>*  </a:t>
            </a:r>
          </a:p>
          <a:p>
            <a:r>
              <a:rPr lang="en-US" altLang="zh-TW" dirty="0"/>
              <a:t>  *</a:t>
            </a:r>
          </a:p>
          <a:p>
            <a:r>
              <a:rPr lang="en-US" altLang="zh-TW" dirty="0"/>
              <a:t>     *</a:t>
            </a:r>
            <a:endParaRPr lang="zh-TW" altLang="en-US" dirty="0"/>
          </a:p>
        </p:txBody>
      </p:sp>
      <p:sp>
        <p:nvSpPr>
          <p:cNvPr id="11" name="文字方塊 10"/>
          <p:cNvSpPr txBox="1"/>
          <p:nvPr/>
        </p:nvSpPr>
        <p:spPr>
          <a:xfrm>
            <a:off x="8384303" y="2620777"/>
            <a:ext cx="504056" cy="369332"/>
          </a:xfrm>
          <a:prstGeom prst="rect">
            <a:avLst/>
          </a:prstGeom>
          <a:noFill/>
        </p:spPr>
        <p:txBody>
          <a:bodyPr wrap="square" rtlCol="0">
            <a:spAutoFit/>
          </a:bodyPr>
          <a:lstStyle/>
          <a:p>
            <a:r>
              <a:rPr lang="en-US" altLang="zh-TW" dirty="0"/>
              <a:t>n’</a:t>
            </a:r>
            <a:endParaRPr lang="zh-TW" altLang="en-US" dirty="0"/>
          </a:p>
        </p:txBody>
      </p:sp>
      <p:sp>
        <p:nvSpPr>
          <p:cNvPr id="12" name="文字方塊 11"/>
          <p:cNvSpPr txBox="1"/>
          <p:nvPr/>
        </p:nvSpPr>
        <p:spPr>
          <a:xfrm>
            <a:off x="6156176" y="3862244"/>
            <a:ext cx="504056" cy="369332"/>
          </a:xfrm>
          <a:prstGeom prst="rect">
            <a:avLst/>
          </a:prstGeom>
          <a:noFill/>
        </p:spPr>
        <p:txBody>
          <a:bodyPr wrap="square" rtlCol="0">
            <a:spAutoFit/>
          </a:bodyPr>
          <a:lstStyle/>
          <a:p>
            <a:r>
              <a:rPr lang="en-US" altLang="zh-TW" dirty="0"/>
              <a:t>m’</a:t>
            </a:r>
            <a:endParaRPr lang="zh-TW" altLang="en-US" dirty="0"/>
          </a:p>
        </p:txBody>
      </p:sp>
      <p:sp>
        <p:nvSpPr>
          <p:cNvPr id="14" name="文字方塊 13"/>
          <p:cNvSpPr txBox="1"/>
          <p:nvPr/>
        </p:nvSpPr>
        <p:spPr>
          <a:xfrm>
            <a:off x="179512" y="1231152"/>
            <a:ext cx="5544616" cy="2585323"/>
          </a:xfrm>
          <a:prstGeom prst="rect">
            <a:avLst/>
          </a:prstGeom>
          <a:noFill/>
        </p:spPr>
        <p:txBody>
          <a:bodyPr wrap="square" rtlCol="0">
            <a:spAutoFit/>
          </a:bodyPr>
          <a:lstStyle/>
          <a:p>
            <a:r>
              <a:rPr lang="en-US" altLang="zh-TW" dirty="0"/>
              <a:t>user-based methods </a:t>
            </a:r>
          </a:p>
          <a:p>
            <a:r>
              <a:rPr lang="en-US" altLang="zh-TW" b="0" dirty="0"/>
              <a:t>compute the peer group of a target user : O(</a:t>
            </a:r>
            <a:r>
              <a:rPr lang="en-US" altLang="zh-TW" b="0" dirty="0" err="1"/>
              <a:t>m·n</a:t>
            </a:r>
            <a:r>
              <a:rPr lang="en-US" altLang="zh-TW" b="0" dirty="0"/>
              <a:t>′)</a:t>
            </a:r>
          </a:p>
          <a:p>
            <a:r>
              <a:rPr lang="en-US" altLang="zh-TW" b="0" dirty="0"/>
              <a:t>the offline running time for computing the peer groups of all users is given by O(m</a:t>
            </a:r>
            <a:r>
              <a:rPr lang="en-US" altLang="zh-TW" b="0" baseline="30000" dirty="0"/>
              <a:t>2</a:t>
            </a:r>
            <a:r>
              <a:rPr lang="en-US" altLang="zh-TW" b="0" dirty="0"/>
              <a:t> · n′). </a:t>
            </a:r>
          </a:p>
          <a:p>
            <a:endParaRPr lang="en-US" altLang="zh-TW" b="0" dirty="0"/>
          </a:p>
          <a:p>
            <a:r>
              <a:rPr lang="en-US" altLang="zh-TW" dirty="0"/>
              <a:t>item-based methods</a:t>
            </a:r>
          </a:p>
          <a:p>
            <a:r>
              <a:rPr lang="en-US" altLang="zh-TW" b="0" dirty="0"/>
              <a:t>the corresponding offline running time is given by O(n</a:t>
            </a:r>
            <a:r>
              <a:rPr lang="en-US" altLang="zh-TW" b="0" baseline="30000" dirty="0"/>
              <a:t>2</a:t>
            </a:r>
            <a:r>
              <a:rPr lang="en-US" altLang="zh-TW" b="0" dirty="0"/>
              <a:t> · m′).</a:t>
            </a:r>
            <a:endParaRPr lang="zh-TW" altLang="en-US" dirty="0"/>
          </a:p>
        </p:txBody>
      </p:sp>
      <p:sp>
        <p:nvSpPr>
          <p:cNvPr id="3" name="文字方塊 2"/>
          <p:cNvSpPr txBox="1"/>
          <p:nvPr/>
        </p:nvSpPr>
        <p:spPr>
          <a:xfrm>
            <a:off x="321468" y="4207844"/>
            <a:ext cx="6770812" cy="2308324"/>
          </a:xfrm>
          <a:prstGeom prst="rect">
            <a:avLst/>
          </a:prstGeom>
          <a:noFill/>
        </p:spPr>
        <p:txBody>
          <a:bodyPr wrap="square" rtlCol="0">
            <a:spAutoFit/>
          </a:bodyPr>
          <a:lstStyle/>
          <a:p>
            <a:r>
              <a:rPr lang="en-US" altLang="zh-TW" b="0" dirty="0"/>
              <a:t>The space requirements </a:t>
            </a:r>
          </a:p>
          <a:p>
            <a:r>
              <a:rPr lang="en-US" altLang="zh-TW" dirty="0"/>
              <a:t>user-based methods :O(m</a:t>
            </a:r>
            <a:r>
              <a:rPr lang="en-US" altLang="zh-TW" baseline="30000" dirty="0"/>
              <a:t>2</a:t>
            </a:r>
            <a:r>
              <a:rPr lang="en-US" altLang="zh-TW" dirty="0"/>
              <a:t>) </a:t>
            </a:r>
          </a:p>
          <a:p>
            <a:r>
              <a:rPr lang="en-US" altLang="zh-TW" dirty="0"/>
              <a:t>item-based methods :O(n</a:t>
            </a:r>
            <a:r>
              <a:rPr lang="en-US" altLang="zh-TW" baseline="30000" dirty="0"/>
              <a:t>2</a:t>
            </a:r>
            <a:r>
              <a:rPr lang="en-US" altLang="zh-TW" dirty="0"/>
              <a:t>)</a:t>
            </a:r>
          </a:p>
          <a:p>
            <a:r>
              <a:rPr lang="en-US" altLang="zh-TW" b="0" dirty="0"/>
              <a:t> </a:t>
            </a:r>
          </a:p>
          <a:p>
            <a:r>
              <a:rPr lang="en-US" altLang="zh-TW" b="0" dirty="0"/>
              <a:t>Because the number of users is typically greater than the number of items (m &gt; n), the space requirements of user-based methods are generally greater than</a:t>
            </a:r>
          </a:p>
          <a:p>
            <a:r>
              <a:rPr lang="en-US" altLang="zh-TW" b="0" dirty="0"/>
              <a:t>those of item-based methods.</a:t>
            </a:r>
            <a:endParaRPr lang="zh-TW" altLang="en-US" dirty="0"/>
          </a:p>
        </p:txBody>
      </p:sp>
    </p:spTree>
    <p:extLst>
      <p:ext uri="{BB962C8B-B14F-4D97-AF65-F5344CB8AC3E}">
        <p14:creationId xmlns:p14="http://schemas.microsoft.com/office/powerpoint/2010/main" val="2476853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Neighborhood-based CF Approaches</a:t>
            </a:r>
          </a:p>
        </p:txBody>
      </p:sp>
      <p:sp>
        <p:nvSpPr>
          <p:cNvPr id="3" name="Inhaltsplatzhalter 2"/>
          <p:cNvSpPr>
            <a:spLocks noGrp="1"/>
          </p:cNvSpPr>
          <p:nvPr>
            <p:ph idx="1"/>
          </p:nvPr>
        </p:nvSpPr>
        <p:spPr/>
        <p:txBody>
          <a:bodyPr/>
          <a:lstStyle/>
          <a:p>
            <a:r>
              <a:rPr lang="en-US" dirty="0"/>
              <a:t>Memory-based algorithms</a:t>
            </a:r>
          </a:p>
          <a:p>
            <a:pPr lvl="1"/>
            <a:r>
              <a:rPr lang="en-US" dirty="0"/>
              <a:t>The earliest algorithms developed for CF</a:t>
            </a:r>
          </a:p>
          <a:p>
            <a:r>
              <a:rPr lang="en-US" dirty="0"/>
              <a:t>Input</a:t>
            </a:r>
          </a:p>
          <a:p>
            <a:pPr lvl="1"/>
            <a:r>
              <a:rPr lang="en-US" dirty="0"/>
              <a:t>Only a matrix of given user–item ratings</a:t>
            </a:r>
          </a:p>
          <a:p>
            <a:r>
              <a:rPr lang="en-US" dirty="0"/>
              <a:t>Basic models</a:t>
            </a:r>
          </a:p>
          <a:p>
            <a:pPr lvl="1"/>
            <a:r>
              <a:rPr lang="en-US" dirty="0"/>
              <a:t>User-based models</a:t>
            </a:r>
          </a:p>
          <a:p>
            <a:pPr lvl="2"/>
            <a:r>
              <a:rPr lang="en-US" dirty="0"/>
              <a:t>Similar users have similar ratings on the same item.</a:t>
            </a:r>
          </a:p>
          <a:p>
            <a:pPr lvl="1"/>
            <a:r>
              <a:rPr lang="en-US" dirty="0"/>
              <a:t>Item-based models</a:t>
            </a:r>
          </a:p>
          <a:p>
            <a:pPr lvl="2"/>
            <a:r>
              <a:rPr lang="en-US" dirty="0"/>
              <a:t>Similar items are rated in a similar way by the same user</a:t>
            </a:r>
          </a:p>
          <a:p>
            <a:r>
              <a:rPr lang="en-US" dirty="0"/>
              <a:t>Output types</a:t>
            </a:r>
          </a:p>
          <a:p>
            <a:pPr lvl="1"/>
            <a:r>
              <a:rPr lang="en-US" dirty="0"/>
              <a:t>A (numerical) prediction indicating to what degree the current user will like or dislike a certain item</a:t>
            </a:r>
          </a:p>
          <a:p>
            <a:pPr lvl="1"/>
            <a:r>
              <a:rPr lang="en-US" dirty="0"/>
              <a:t>A top-N list of recommended items</a:t>
            </a:r>
          </a:p>
        </p:txBody>
      </p:sp>
      <p:pic>
        <p:nvPicPr>
          <p:cNvPr id="4" name="圖片 3"/>
          <p:cNvPicPr>
            <a:picLocks noChangeAspect="1"/>
          </p:cNvPicPr>
          <p:nvPr/>
        </p:nvPicPr>
        <p:blipFill>
          <a:blip r:embed="rId3"/>
          <a:stretch>
            <a:fillRect/>
          </a:stretch>
        </p:blipFill>
        <p:spPr>
          <a:xfrm>
            <a:off x="5220072" y="2420888"/>
            <a:ext cx="3646074" cy="1359123"/>
          </a:xfrm>
          <a:prstGeom prst="rect">
            <a:avLst/>
          </a:prstGeom>
        </p:spPr>
      </p:pic>
    </p:spTree>
    <p:extLst>
      <p:ext uri="{BB962C8B-B14F-4D97-AF65-F5344CB8AC3E}">
        <p14:creationId xmlns:p14="http://schemas.microsoft.com/office/powerpoint/2010/main" val="19722626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Comparing User-Based and Item-Based Methods</a:t>
            </a:r>
            <a:endParaRPr lang="zh-TW" altLang="en-US" dirty="0"/>
          </a:p>
        </p:txBody>
      </p:sp>
      <p:sp>
        <p:nvSpPr>
          <p:cNvPr id="3" name="內容版面配置區 2"/>
          <p:cNvSpPr>
            <a:spLocks noGrp="1"/>
          </p:cNvSpPr>
          <p:nvPr>
            <p:ph idx="1"/>
          </p:nvPr>
        </p:nvSpPr>
        <p:spPr/>
        <p:txBody>
          <a:bodyPr/>
          <a:lstStyle/>
          <a:p>
            <a:r>
              <a:rPr lang="en-US" altLang="zh-TW" dirty="0"/>
              <a:t>Item-based methods often provide more relevant recommendations </a:t>
            </a:r>
          </a:p>
          <a:p>
            <a:pPr lvl="1"/>
            <a:r>
              <a:rPr lang="en-US" altLang="zh-TW" dirty="0"/>
              <a:t>because of the fact that a user’s own ratings are used to perform the recommendation</a:t>
            </a:r>
          </a:p>
          <a:p>
            <a:r>
              <a:rPr lang="en-US" altLang="zh-TW" dirty="0"/>
              <a:t>item-based methods are more stable with changes to the ratings</a:t>
            </a:r>
            <a:r>
              <a:rPr lang="en-US" altLang="zh-TW" b="0" dirty="0"/>
              <a:t> </a:t>
            </a:r>
          </a:p>
          <a:p>
            <a:pPr lvl="1"/>
            <a:r>
              <a:rPr lang="en-US" altLang="zh-TW" b="0" dirty="0"/>
              <a:t>the number of users is generally much larger than the number of items. In such cases, two users may have a very small number of mutually rated items, but two items are more likely to have a larger number of users who have co-rated them. </a:t>
            </a:r>
          </a:p>
          <a:p>
            <a:pPr lvl="1"/>
            <a:r>
              <a:rPr lang="en-US" altLang="zh-TW" dirty="0"/>
              <a:t>new users are likely to be added more frequently in </a:t>
            </a:r>
            <a:r>
              <a:rPr lang="en-US" altLang="zh-TW" b="0" dirty="0"/>
              <a:t>commercial systems than new items. In such cases, the computation of neighborhood items can be done only occasionally because item neighborhoods are unlikely to change drastically with the addition of new users.</a:t>
            </a:r>
            <a:endParaRPr lang="en-US" altLang="zh-TW" dirty="0"/>
          </a:p>
        </p:txBody>
      </p:sp>
    </p:spTree>
    <p:extLst>
      <p:ext uri="{BB962C8B-B14F-4D97-AF65-F5344CB8AC3E}">
        <p14:creationId xmlns:p14="http://schemas.microsoft.com/office/powerpoint/2010/main" val="32560844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0" dirty="0"/>
              <a:t>Strengths and Weaknesses of Neighborhood-Based Methods</a:t>
            </a:r>
            <a:endParaRPr lang="zh-TW" altLang="en-US" dirty="0"/>
          </a:p>
        </p:txBody>
      </p:sp>
      <p:sp>
        <p:nvSpPr>
          <p:cNvPr id="3" name="內容版面配置區 2"/>
          <p:cNvSpPr>
            <a:spLocks noGrp="1"/>
          </p:cNvSpPr>
          <p:nvPr>
            <p:ph idx="1"/>
          </p:nvPr>
        </p:nvSpPr>
        <p:spPr/>
        <p:txBody>
          <a:bodyPr/>
          <a:lstStyle/>
          <a:p>
            <a:r>
              <a:rPr lang="en-US" altLang="zh-TW" dirty="0" err="1"/>
              <a:t>Adv</a:t>
            </a:r>
            <a:endParaRPr lang="en-US" altLang="zh-TW" dirty="0"/>
          </a:p>
          <a:p>
            <a:pPr lvl="1"/>
            <a:r>
              <a:rPr lang="en-US" altLang="zh-TW" b="0" dirty="0"/>
              <a:t>easy to implement and debug.</a:t>
            </a:r>
          </a:p>
          <a:p>
            <a:pPr lvl="1"/>
            <a:r>
              <a:rPr lang="en-US" altLang="zh-TW" dirty="0"/>
              <a:t>easy to justify why a specific item is recommended</a:t>
            </a:r>
          </a:p>
          <a:p>
            <a:pPr lvl="1"/>
            <a:r>
              <a:rPr lang="en-US" altLang="zh-TW" b="0" dirty="0"/>
              <a:t>the recommendations are relatively stable</a:t>
            </a:r>
          </a:p>
          <a:p>
            <a:r>
              <a:rPr lang="en-US" altLang="zh-TW" dirty="0" err="1"/>
              <a:t>Disadv</a:t>
            </a:r>
            <a:endParaRPr lang="en-US" altLang="zh-TW" dirty="0"/>
          </a:p>
          <a:p>
            <a:pPr lvl="1"/>
            <a:r>
              <a:rPr lang="en-US" altLang="zh-TW" dirty="0"/>
              <a:t>offline phase can sometimes be impractical in large-scale settings</a:t>
            </a:r>
          </a:p>
          <a:p>
            <a:pPr lvl="2"/>
            <a:r>
              <a:rPr lang="en-US" altLang="zh-TW" sz="1800" b="0" dirty="0"/>
              <a:t>user-based method requires at least O(m</a:t>
            </a:r>
            <a:r>
              <a:rPr lang="en-US" altLang="zh-TW" sz="1800" b="0" baseline="30000" dirty="0"/>
              <a:t>2</a:t>
            </a:r>
            <a:r>
              <a:rPr lang="en-US" altLang="zh-TW" sz="1800" b="0" dirty="0"/>
              <a:t>) time and space. This might sometimes be too slow or space-intensive with desktop hardware, when m is of the order of tens of millions</a:t>
            </a:r>
          </a:p>
          <a:p>
            <a:pPr lvl="1"/>
            <a:r>
              <a:rPr lang="en-US" altLang="zh-TW" b="0" dirty="0"/>
              <a:t>Their limited coverage because of sparsity.</a:t>
            </a:r>
          </a:p>
          <a:p>
            <a:pPr lvl="2"/>
            <a:r>
              <a:rPr lang="en-US" altLang="zh-TW" b="0" dirty="0"/>
              <a:t> For example, if none of John’s nearest neighbors have rated Terminator, it is not possible to provide a rating prediction of Terminator for John.</a:t>
            </a:r>
          </a:p>
        </p:txBody>
      </p:sp>
    </p:spTree>
    <p:extLst>
      <p:ext uri="{BB962C8B-B14F-4D97-AF65-F5344CB8AC3E}">
        <p14:creationId xmlns:p14="http://schemas.microsoft.com/office/powerpoint/2010/main" val="1333221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User-based nearest-neighbor collaborative filtering (1)</a:t>
            </a:r>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290251" y="1340768"/>
                <a:ext cx="8229600" cy="4872077"/>
              </a:xfrm>
            </p:spPr>
            <p:txBody>
              <a:bodyPr/>
              <a:lstStyle/>
              <a:p>
                <a:r>
                  <a:rPr lang="en-US" sz="2200" dirty="0"/>
                  <a:t>The basic technique</a:t>
                </a:r>
              </a:p>
              <a:p>
                <a:pPr lvl="1"/>
                <a:r>
                  <a:rPr lang="en-US" dirty="0"/>
                  <a:t>Given an "active user" (Alice) and an item </a:t>
                </a:r>
                <a14:m>
                  <m:oMath xmlns:m="http://schemas.openxmlformats.org/officeDocument/2006/math">
                    <m:r>
                      <a:rPr lang="en-US" i="1" smtClean="0">
                        <a:latin typeface="Cambria Math"/>
                      </a:rPr>
                      <m:t>𝑖</m:t>
                    </m:r>
                  </m:oMath>
                </a14:m>
                <a:r>
                  <a:rPr lang="en-US" dirty="0"/>
                  <a:t> not yet seen by Alice</a:t>
                </a:r>
              </a:p>
              <a:p>
                <a:pPr lvl="2"/>
                <a:r>
                  <a:rPr lang="en-US" dirty="0"/>
                  <a:t>find a set of users (peers/nearest neighbors) who liked the same items as Alice in the past </a:t>
                </a:r>
                <a:r>
                  <a:rPr lang="en-US" b="1" dirty="0"/>
                  <a:t>and </a:t>
                </a:r>
                <a:r>
                  <a:rPr lang="en-US" dirty="0"/>
                  <a:t>who have rated item </a:t>
                </a:r>
                <a14:m>
                  <m:oMath xmlns:m="http://schemas.openxmlformats.org/officeDocument/2006/math">
                    <m:r>
                      <a:rPr lang="en-US" i="1">
                        <a:latin typeface="Cambria Math"/>
                      </a:rPr>
                      <m:t>𝑖</m:t>
                    </m:r>
                  </m:oMath>
                </a14:m>
                <a:endParaRPr lang="en-US" dirty="0"/>
              </a:p>
              <a:p>
                <a:pPr lvl="2"/>
                <a:r>
                  <a:rPr lang="en-US" dirty="0"/>
                  <a:t>use, e.g. the average of their ratings to predict, if Alice will like item </a:t>
                </a:r>
                <a14:m>
                  <m:oMath xmlns:m="http://schemas.openxmlformats.org/officeDocument/2006/math">
                    <m:r>
                      <a:rPr lang="en-US" i="1">
                        <a:latin typeface="Cambria Math"/>
                      </a:rPr>
                      <m:t>𝑖</m:t>
                    </m:r>
                  </m:oMath>
                </a14:m>
                <a:endParaRPr lang="en-US" dirty="0"/>
              </a:p>
              <a:p>
                <a:pPr lvl="2"/>
                <a:r>
                  <a:rPr lang="en-US" dirty="0"/>
                  <a:t>do this for all items Alice has not seen and recommend the best-rated</a:t>
                </a:r>
              </a:p>
              <a:p>
                <a:pPr lvl="2"/>
                <a:endParaRPr lang="en-US" dirty="0"/>
              </a:p>
              <a:p>
                <a:pPr lvl="2"/>
                <a:endParaRPr lang="en-US" dirty="0"/>
              </a:p>
              <a:p>
                <a:pPr lvl="2"/>
                <a:endParaRPr lang="en-US" dirty="0"/>
              </a:p>
              <a:p>
                <a:pPr lvl="2"/>
                <a:endParaRPr lang="en-US" dirty="0"/>
              </a:p>
              <a:p>
                <a:pPr lvl="2"/>
                <a:endParaRPr lang="en-US" dirty="0"/>
              </a:p>
              <a:p>
                <a:pPr lvl="2"/>
                <a:endParaRPr lang="en-US" dirty="0"/>
              </a:p>
              <a:p>
                <a:r>
                  <a:rPr lang="en-US" sz="2200" dirty="0"/>
                  <a:t>Basic assumption and idea</a:t>
                </a:r>
              </a:p>
              <a:p>
                <a:pPr lvl="1"/>
                <a:r>
                  <a:rPr lang="en-US" dirty="0"/>
                  <a:t>If users had similar tastes in the past they will have similar tastes in the future</a:t>
                </a:r>
              </a:p>
              <a:p>
                <a:pPr lvl="1"/>
                <a:r>
                  <a:rPr lang="en-US" dirty="0"/>
                  <a:t>User preferences remain stable and consistent over time</a:t>
                </a:r>
              </a:p>
              <a:p>
                <a:endParaRPr lang="en-US"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290251" y="1340768"/>
                <a:ext cx="8229600" cy="4872077"/>
              </a:xfrm>
              <a:blipFill>
                <a:blip r:embed="rId3"/>
                <a:stretch>
                  <a:fillRect l="-815" t="-876" r="-889" b="-3880"/>
                </a:stretch>
              </a:blipFill>
            </p:spPr>
            <p:txBody>
              <a:bodyPr/>
              <a:lstStyle/>
              <a:p>
                <a:r>
                  <a:rPr lang="zh-TW" altLang="en-US">
                    <a:noFill/>
                  </a:rPr>
                  <a:t> </a:t>
                </a:r>
              </a:p>
            </p:txBody>
          </p:sp>
        </mc:Fallback>
      </mc:AlternateContent>
      <p:sp>
        <p:nvSpPr>
          <p:cNvPr id="4" name="圓角矩形 3"/>
          <p:cNvSpPr/>
          <p:nvPr/>
        </p:nvSpPr>
        <p:spPr bwMode="auto">
          <a:xfrm>
            <a:off x="647564" y="5136454"/>
            <a:ext cx="7848872" cy="1224136"/>
          </a:xfrm>
          <a:prstGeom prst="round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a:ln>
                <a:noFill/>
              </a:ln>
              <a:noFill/>
              <a:effectLst/>
              <a:latin typeface="Verdana" pitchFamily="34" charset="0"/>
            </a:endParaRPr>
          </a:p>
        </p:txBody>
      </p:sp>
      <p:pic>
        <p:nvPicPr>
          <p:cNvPr id="5" name="圖片 4"/>
          <p:cNvPicPr>
            <a:picLocks noChangeAspect="1"/>
          </p:cNvPicPr>
          <p:nvPr/>
        </p:nvPicPr>
        <p:blipFill>
          <a:blip r:embed="rId4"/>
          <a:stretch>
            <a:fillRect/>
          </a:stretch>
        </p:blipFill>
        <p:spPr>
          <a:xfrm>
            <a:off x="3203848" y="3344928"/>
            <a:ext cx="2962275" cy="1543050"/>
          </a:xfrm>
          <a:prstGeom prst="rect">
            <a:avLst/>
          </a:prstGeom>
        </p:spPr>
      </p:pic>
      <p:sp>
        <p:nvSpPr>
          <p:cNvPr id="6" name="文字方塊 5"/>
          <p:cNvSpPr txBox="1"/>
          <p:nvPr/>
        </p:nvSpPr>
        <p:spPr>
          <a:xfrm>
            <a:off x="3065160" y="4550551"/>
            <a:ext cx="1339891" cy="307777"/>
          </a:xfrm>
          <a:prstGeom prst="rect">
            <a:avLst/>
          </a:prstGeom>
          <a:noFill/>
        </p:spPr>
        <p:txBody>
          <a:bodyPr wrap="square" rtlCol="0">
            <a:spAutoFit/>
          </a:bodyPr>
          <a:lstStyle/>
          <a:p>
            <a:r>
              <a:rPr lang="en-US" altLang="zh-TW" sz="1400" dirty="0">
                <a:solidFill>
                  <a:srgbClr val="FF0000"/>
                </a:solidFill>
              </a:rPr>
              <a:t>Active user</a:t>
            </a:r>
            <a:endParaRPr lang="zh-TW" altLang="en-US" sz="1400" dirty="0">
              <a:solidFill>
                <a:srgbClr val="FF0000"/>
              </a:solidFill>
            </a:endParaRPr>
          </a:p>
        </p:txBody>
      </p:sp>
    </p:spTree>
    <p:extLst>
      <p:ext uri="{BB962C8B-B14F-4D97-AF65-F5344CB8AC3E}">
        <p14:creationId xmlns:p14="http://schemas.microsoft.com/office/powerpoint/2010/main" val="1989736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User-based nearest-neighbor collaborative </a:t>
            </a:r>
            <a:r>
              <a:rPr lang="en-US"/>
              <a:t>filtering (2)</a:t>
            </a:r>
            <a:endParaRPr lang="en-US" dirty="0"/>
          </a:p>
        </p:txBody>
      </p:sp>
      <p:sp>
        <p:nvSpPr>
          <p:cNvPr id="3" name="Inhaltsplatzhalter 2"/>
          <p:cNvSpPr>
            <a:spLocks noGrp="1"/>
          </p:cNvSpPr>
          <p:nvPr>
            <p:ph idx="1"/>
          </p:nvPr>
        </p:nvSpPr>
        <p:spPr/>
        <p:txBody>
          <a:bodyPr/>
          <a:lstStyle/>
          <a:p>
            <a:r>
              <a:rPr lang="en-US" dirty="0"/>
              <a:t>Example</a:t>
            </a:r>
          </a:p>
          <a:p>
            <a:pPr lvl="1"/>
            <a:r>
              <a:rPr lang="en-US" dirty="0"/>
              <a:t>A database of ratings of the current user, Alice, and some other users is given:</a:t>
            </a:r>
          </a:p>
          <a:p>
            <a:pPr lvl="1"/>
            <a:endParaRPr lang="en-US" dirty="0"/>
          </a:p>
          <a:p>
            <a:pPr lvl="1"/>
            <a:endParaRPr lang="en-US" dirty="0"/>
          </a:p>
          <a:p>
            <a:pPr lvl="1"/>
            <a:endParaRPr lang="en-US" dirty="0"/>
          </a:p>
          <a:p>
            <a:pPr lvl="1"/>
            <a:endParaRPr lang="en-US" dirty="0"/>
          </a:p>
          <a:p>
            <a:pPr lvl="1"/>
            <a:endParaRPr lang="en-US" kern="1200" dirty="0">
              <a:solidFill>
                <a:schemeClr val="tx1"/>
              </a:solidFill>
              <a:ea typeface="+mn-ea"/>
              <a:cs typeface="+mn-cs"/>
            </a:endParaRPr>
          </a:p>
          <a:p>
            <a:pPr lvl="1"/>
            <a:endParaRPr lang="en-US" dirty="0"/>
          </a:p>
          <a:p>
            <a:pPr lvl="1"/>
            <a:endParaRPr lang="en-US" dirty="0"/>
          </a:p>
          <a:p>
            <a:pPr lvl="1"/>
            <a:endParaRPr lang="en-US" dirty="0"/>
          </a:p>
          <a:p>
            <a:pPr lvl="1"/>
            <a:r>
              <a:rPr lang="en-US" dirty="0"/>
              <a:t>Determine whether Alice will like or dislike </a:t>
            </a:r>
            <a:r>
              <a:rPr lang="en-US" i="1" dirty="0"/>
              <a:t>Item1</a:t>
            </a:r>
            <a:r>
              <a:rPr lang="en-US" dirty="0"/>
              <a:t>, which Alice has not yet rated or seen</a:t>
            </a:r>
          </a:p>
          <a:p>
            <a:pPr lvl="1"/>
            <a:endParaRPr lang="en-US" dirty="0"/>
          </a:p>
        </p:txBody>
      </p:sp>
      <p:graphicFrame>
        <p:nvGraphicFramePr>
          <p:cNvPr id="5" name="Tabelle 4"/>
          <p:cNvGraphicFramePr>
            <a:graphicFrameLocks noGrp="1"/>
          </p:cNvGraphicFramePr>
          <p:nvPr>
            <p:extLst>
              <p:ext uri="{D42A27DB-BD31-4B8C-83A1-F6EECF244321}">
                <p14:modId xmlns:p14="http://schemas.microsoft.com/office/powerpoint/2010/main" val="1092079699"/>
              </p:ext>
            </p:extLst>
          </p:nvPr>
        </p:nvGraphicFramePr>
        <p:xfrm>
          <a:off x="1788368" y="2420888"/>
          <a:ext cx="6095999" cy="2225040"/>
        </p:xfrm>
        <a:graphic>
          <a:graphicData uri="http://schemas.openxmlformats.org/drawingml/2006/table">
            <a:tbl>
              <a:tblPr firstRow="1" bandRow="1">
                <a:tableStyleId>{00A15C55-8517-42AA-B614-E9B94910E393}</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3310201442"/>
                    </a:ext>
                  </a:extLst>
                </a:gridCol>
                <a:gridCol w="870857">
                  <a:extLst>
                    <a:ext uri="{9D8B030D-6E8A-4147-A177-3AD203B41FA5}">
                      <a16:colId xmlns:a16="http://schemas.microsoft.com/office/drawing/2014/main" val="20005"/>
                    </a:ext>
                  </a:extLst>
                </a:gridCol>
              </a:tblGrid>
              <a:tr h="370840">
                <a:tc>
                  <a:txBody>
                    <a:bodyPr/>
                    <a:lstStyle/>
                    <a:p>
                      <a:pPr algn="ctr"/>
                      <a:endParaRPr lang="en-US" sz="1600" baseline="0" dirty="0">
                        <a:latin typeface="Calibri" pitchFamily="34" charset="0"/>
                      </a:endParaRPr>
                    </a:p>
                  </a:txBody>
                  <a:tcPr/>
                </a:tc>
                <a:tc>
                  <a:txBody>
                    <a:bodyPr/>
                    <a:lstStyle/>
                    <a:p>
                      <a:pPr algn="ctr"/>
                      <a:r>
                        <a:rPr lang="en-US" sz="1600" baseline="0" dirty="0">
                          <a:latin typeface="Calibri" pitchFamily="34" charset="0"/>
                        </a:rPr>
                        <a:t>Item1</a:t>
                      </a:r>
                    </a:p>
                  </a:txBody>
                  <a:tcPr/>
                </a:tc>
                <a:tc>
                  <a:txBody>
                    <a:bodyPr/>
                    <a:lstStyle/>
                    <a:p>
                      <a:pPr algn="ctr"/>
                      <a:r>
                        <a:rPr lang="en-US" sz="1600" baseline="0" dirty="0">
                          <a:latin typeface="Calibri" pitchFamily="34" charset="0"/>
                        </a:rPr>
                        <a:t>Item2</a:t>
                      </a:r>
                    </a:p>
                  </a:txBody>
                  <a:tcPr/>
                </a:tc>
                <a:tc>
                  <a:txBody>
                    <a:bodyPr/>
                    <a:lstStyle/>
                    <a:p>
                      <a:pPr algn="ctr"/>
                      <a:r>
                        <a:rPr lang="en-US" sz="1600" baseline="0" dirty="0">
                          <a:latin typeface="Calibri" pitchFamily="34" charset="0"/>
                        </a:rPr>
                        <a:t>Item3</a:t>
                      </a:r>
                    </a:p>
                  </a:txBody>
                  <a:tcPr/>
                </a:tc>
                <a:tc>
                  <a:txBody>
                    <a:bodyPr/>
                    <a:lstStyle/>
                    <a:p>
                      <a:pPr algn="ctr"/>
                      <a:r>
                        <a:rPr lang="en-US" sz="1600" baseline="0" dirty="0">
                          <a:latin typeface="Calibri" pitchFamily="34" charset="0"/>
                        </a:rPr>
                        <a:t>Item4</a:t>
                      </a:r>
                    </a:p>
                  </a:txBody>
                  <a:tcPr/>
                </a:tc>
                <a:tc>
                  <a:txBody>
                    <a:bodyPr/>
                    <a:lstStyle/>
                    <a:p>
                      <a:pPr algn="ctr"/>
                      <a:r>
                        <a:rPr lang="en-US" sz="1600" baseline="0" dirty="0">
                          <a:latin typeface="Calibri" pitchFamily="34" charset="0"/>
                        </a:rPr>
                        <a:t>item5</a:t>
                      </a:r>
                    </a:p>
                  </a:txBody>
                  <a:tcPr/>
                </a:tc>
                <a:tc>
                  <a:txBody>
                    <a:bodyPr/>
                    <a:lstStyle/>
                    <a:p>
                      <a:pPr algn="ctr"/>
                      <a:r>
                        <a:rPr lang="en-US" sz="1600" baseline="0" dirty="0">
                          <a:latin typeface="Calibri" pitchFamily="34" charset="0"/>
                        </a:rPr>
                        <a:t>Item6</a:t>
                      </a:r>
                    </a:p>
                  </a:txBody>
                  <a:tcPr/>
                </a:tc>
                <a:extLst>
                  <a:ext uri="{0D108BD9-81ED-4DB2-BD59-A6C34878D82A}">
                    <a16:rowId xmlns:a16="http://schemas.microsoft.com/office/drawing/2014/main" val="10000"/>
                  </a:ext>
                </a:extLst>
              </a:tr>
              <a:tr h="370840">
                <a:tc>
                  <a:txBody>
                    <a:bodyPr/>
                    <a:lstStyle/>
                    <a:p>
                      <a:pPr algn="ctr"/>
                      <a:r>
                        <a:rPr lang="en-US" sz="1600" baseline="0" dirty="0">
                          <a:latin typeface="Calibri" pitchFamily="34" charset="0"/>
                        </a:rPr>
                        <a:t>User1</a:t>
                      </a:r>
                    </a:p>
                  </a:txBody>
                  <a:tcPr/>
                </a:tc>
                <a:tc>
                  <a:txBody>
                    <a:bodyPr/>
                    <a:lstStyle/>
                    <a:p>
                      <a:pPr algn="ctr"/>
                      <a:r>
                        <a:rPr lang="en-US" sz="1600" baseline="0" dirty="0">
                          <a:latin typeface="Calibri" pitchFamily="34" charset="0"/>
                        </a:rPr>
                        <a:t>7</a:t>
                      </a:r>
                    </a:p>
                  </a:txBody>
                  <a:tcPr/>
                </a:tc>
                <a:tc>
                  <a:txBody>
                    <a:bodyPr/>
                    <a:lstStyle/>
                    <a:p>
                      <a:pPr algn="ctr"/>
                      <a:r>
                        <a:rPr lang="en-US" sz="1600" baseline="0" dirty="0">
                          <a:latin typeface="Calibri" pitchFamily="34" charset="0"/>
                        </a:rPr>
                        <a:t>6</a:t>
                      </a:r>
                    </a:p>
                  </a:txBody>
                  <a:tcPr/>
                </a:tc>
                <a:tc>
                  <a:txBody>
                    <a:bodyPr/>
                    <a:lstStyle/>
                    <a:p>
                      <a:pPr algn="ctr"/>
                      <a:r>
                        <a:rPr lang="en-US" sz="1600" baseline="0" dirty="0">
                          <a:latin typeface="Calibri" pitchFamily="34" charset="0"/>
                        </a:rPr>
                        <a:t>7</a:t>
                      </a:r>
                    </a:p>
                  </a:txBody>
                  <a:tcPr/>
                </a:tc>
                <a:tc>
                  <a:txBody>
                    <a:bodyPr/>
                    <a:lstStyle/>
                    <a:p>
                      <a:pPr algn="ctr"/>
                      <a:r>
                        <a:rPr lang="en-US" sz="1600" baseline="0" dirty="0">
                          <a:latin typeface="Calibri" pitchFamily="34" charset="0"/>
                        </a:rPr>
                        <a:t>4</a:t>
                      </a:r>
                    </a:p>
                  </a:txBody>
                  <a:tcPr/>
                </a:tc>
                <a:tc>
                  <a:txBody>
                    <a:bodyPr/>
                    <a:lstStyle/>
                    <a:p>
                      <a:pPr marL="0" algn="ctr" defTabSz="914400" rtl="0" eaLnBrk="1" latinLnBrk="0" hangingPunct="1"/>
                      <a:r>
                        <a:rPr lang="en-US" sz="1600" kern="1200" baseline="0" dirty="0">
                          <a:solidFill>
                            <a:schemeClr val="dk1"/>
                          </a:solidFill>
                          <a:latin typeface="Calibri" pitchFamily="34" charset="0"/>
                          <a:ea typeface="+mn-ea"/>
                          <a:cs typeface="+mn-cs"/>
                        </a:rPr>
                        <a:t>5</a:t>
                      </a:r>
                    </a:p>
                  </a:txBody>
                  <a:tcPr>
                    <a:solidFill>
                      <a:schemeClr val="bg2">
                        <a:lumMod val="40000"/>
                        <a:lumOff val="60000"/>
                      </a:schemeClr>
                    </a:solidFill>
                  </a:tcPr>
                </a:tc>
                <a:tc>
                  <a:txBody>
                    <a:bodyPr/>
                    <a:lstStyle/>
                    <a:p>
                      <a:pPr marL="0" algn="ctr" defTabSz="914400" rtl="0" eaLnBrk="1" latinLnBrk="0" hangingPunct="1"/>
                      <a:r>
                        <a:rPr lang="en-US" sz="1600" kern="1200" baseline="0" dirty="0">
                          <a:solidFill>
                            <a:schemeClr val="dk1"/>
                          </a:solidFill>
                          <a:latin typeface="Calibri" pitchFamily="34" charset="0"/>
                          <a:ea typeface="+mn-ea"/>
                          <a:cs typeface="+mn-cs"/>
                        </a:rPr>
                        <a:t>4</a:t>
                      </a:r>
                    </a:p>
                  </a:txBody>
                  <a:tcPr>
                    <a:solidFill>
                      <a:schemeClr val="bg2">
                        <a:lumMod val="40000"/>
                        <a:lumOff val="60000"/>
                      </a:schemeClr>
                    </a:solidFill>
                  </a:tcPr>
                </a:tc>
                <a:extLst>
                  <a:ext uri="{0D108BD9-81ED-4DB2-BD59-A6C34878D82A}">
                    <a16:rowId xmlns:a16="http://schemas.microsoft.com/office/drawing/2014/main" val="10001"/>
                  </a:ext>
                </a:extLst>
              </a:tr>
              <a:tr h="370840">
                <a:tc>
                  <a:txBody>
                    <a:bodyPr/>
                    <a:lstStyle/>
                    <a:p>
                      <a:pPr algn="ctr"/>
                      <a:r>
                        <a:rPr lang="en-US" sz="1600" baseline="0" dirty="0">
                          <a:latin typeface="Calibri" pitchFamily="34" charset="0"/>
                        </a:rPr>
                        <a:t>User2</a:t>
                      </a:r>
                    </a:p>
                  </a:txBody>
                  <a:tcPr/>
                </a:tc>
                <a:tc>
                  <a:txBody>
                    <a:bodyPr/>
                    <a:lstStyle/>
                    <a:p>
                      <a:pPr algn="ctr"/>
                      <a:r>
                        <a:rPr lang="en-US" sz="1600" baseline="0" dirty="0">
                          <a:latin typeface="Calibri" pitchFamily="34" charset="0"/>
                        </a:rPr>
                        <a:t>6</a:t>
                      </a:r>
                    </a:p>
                  </a:txBody>
                  <a:tcPr/>
                </a:tc>
                <a:tc>
                  <a:txBody>
                    <a:bodyPr/>
                    <a:lstStyle/>
                    <a:p>
                      <a:pPr algn="ctr"/>
                      <a:r>
                        <a:rPr lang="en-US" sz="1600" baseline="0" dirty="0">
                          <a:latin typeface="Calibri" pitchFamily="34" charset="0"/>
                        </a:rPr>
                        <a:t>7</a:t>
                      </a:r>
                    </a:p>
                  </a:txBody>
                  <a:tcPr/>
                </a:tc>
                <a:tc>
                  <a:txBody>
                    <a:bodyPr/>
                    <a:lstStyle/>
                    <a:p>
                      <a:pPr algn="ctr"/>
                      <a:r>
                        <a:rPr lang="en-US" sz="1600" baseline="0" dirty="0">
                          <a:solidFill>
                            <a:srgbClr val="FF0000"/>
                          </a:solidFill>
                          <a:latin typeface="Calibri" pitchFamily="34" charset="0"/>
                        </a:rPr>
                        <a:t>?</a:t>
                      </a:r>
                    </a:p>
                  </a:txBody>
                  <a:tcPr/>
                </a:tc>
                <a:tc>
                  <a:txBody>
                    <a:bodyPr/>
                    <a:lstStyle/>
                    <a:p>
                      <a:pPr algn="ctr"/>
                      <a:r>
                        <a:rPr lang="en-US" sz="1600" baseline="0" dirty="0">
                          <a:latin typeface="Calibri" pitchFamily="34" charset="0"/>
                        </a:rPr>
                        <a:t>4</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4</a:t>
                      </a:r>
                    </a:p>
                  </a:txBody>
                  <a:tcPr/>
                </a:tc>
                <a:extLst>
                  <a:ext uri="{0D108BD9-81ED-4DB2-BD59-A6C34878D82A}">
                    <a16:rowId xmlns:a16="http://schemas.microsoft.com/office/drawing/2014/main" val="10002"/>
                  </a:ext>
                </a:extLst>
              </a:tr>
              <a:tr h="370840">
                <a:tc>
                  <a:txBody>
                    <a:bodyPr/>
                    <a:lstStyle/>
                    <a:p>
                      <a:pPr algn="ctr"/>
                      <a:r>
                        <a:rPr lang="en-US" sz="1600" baseline="0" dirty="0">
                          <a:latin typeface="Calibri" pitchFamily="34" charset="0"/>
                        </a:rPr>
                        <a:t>Alice</a:t>
                      </a:r>
                    </a:p>
                  </a:txBody>
                  <a:tcPr/>
                </a:tc>
                <a:tc>
                  <a:txBody>
                    <a:bodyPr/>
                    <a:lstStyle/>
                    <a:p>
                      <a:pPr algn="ctr"/>
                      <a:r>
                        <a:rPr lang="en-US" sz="1600" baseline="0" dirty="0">
                          <a:solidFill>
                            <a:srgbClr val="FF0000"/>
                          </a:solidFill>
                          <a:latin typeface="Calibri" pitchFamily="34" charset="0"/>
                        </a:rPr>
                        <a:t>?</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solidFill>
                            <a:srgbClr val="FF0000"/>
                          </a:solidFill>
                          <a:latin typeface="Calibri" pitchFamily="34" charset="0"/>
                        </a:rPr>
                        <a:t>?</a:t>
                      </a:r>
                    </a:p>
                  </a:txBody>
                  <a:tcPr/>
                </a:tc>
                <a:extLst>
                  <a:ext uri="{0D108BD9-81ED-4DB2-BD59-A6C34878D82A}">
                    <a16:rowId xmlns:a16="http://schemas.microsoft.com/office/drawing/2014/main" val="10003"/>
                  </a:ext>
                </a:extLst>
              </a:tr>
              <a:tr h="370840">
                <a:tc>
                  <a:txBody>
                    <a:bodyPr/>
                    <a:lstStyle/>
                    <a:p>
                      <a:pPr algn="ctr"/>
                      <a:r>
                        <a:rPr lang="en-US" sz="1600" baseline="0" dirty="0">
                          <a:latin typeface="Calibri" pitchFamily="34" charset="0"/>
                        </a:rPr>
                        <a:t>User4</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latin typeface="Calibri" pitchFamily="34" charset="0"/>
                        </a:rPr>
                        <a:t>2</a:t>
                      </a:r>
                    </a:p>
                  </a:txBody>
                  <a:tcPr/>
                </a:tc>
                <a:tc>
                  <a:txBody>
                    <a:bodyPr/>
                    <a:lstStyle/>
                    <a:p>
                      <a:pPr algn="ctr"/>
                      <a:r>
                        <a:rPr lang="en-US" sz="1600" baseline="0" dirty="0">
                          <a:latin typeface="Calibri" pitchFamily="34" charset="0"/>
                        </a:rPr>
                        <a:t>2</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4</a:t>
                      </a:r>
                    </a:p>
                  </a:txBody>
                  <a:tcPr/>
                </a:tc>
                <a:extLst>
                  <a:ext uri="{0D108BD9-81ED-4DB2-BD59-A6C34878D82A}">
                    <a16:rowId xmlns:a16="http://schemas.microsoft.com/office/drawing/2014/main" val="10004"/>
                  </a:ext>
                </a:extLst>
              </a:tr>
              <a:tr h="370840">
                <a:tc>
                  <a:txBody>
                    <a:bodyPr/>
                    <a:lstStyle/>
                    <a:p>
                      <a:pPr algn="ctr"/>
                      <a:r>
                        <a:rPr lang="en-US" sz="1600" baseline="0" dirty="0">
                          <a:latin typeface="Calibri" pitchFamily="34" charset="0"/>
                        </a:rPr>
                        <a:t>User5</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solidFill>
                            <a:srgbClr val="FF0000"/>
                          </a:solidFill>
                          <a:latin typeface="Calibri" pitchFamily="34" charset="0"/>
                        </a:rPr>
                        <a:t>?</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latin typeface="Calibri" pitchFamily="34" charset="0"/>
                        </a:rPr>
                        <a:t>2</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3</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48082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User-based nearest-neighbor collaborative </a:t>
            </a:r>
            <a:r>
              <a:rPr lang="en-US"/>
              <a:t>filtering (3)</a:t>
            </a:r>
            <a:endParaRPr lang="en-US" dirty="0"/>
          </a:p>
        </p:txBody>
      </p:sp>
      <p:sp>
        <p:nvSpPr>
          <p:cNvPr id="3" name="Inhaltsplatzhalter 2"/>
          <p:cNvSpPr>
            <a:spLocks noGrp="1"/>
          </p:cNvSpPr>
          <p:nvPr>
            <p:ph idx="1"/>
          </p:nvPr>
        </p:nvSpPr>
        <p:spPr/>
        <p:txBody>
          <a:bodyPr/>
          <a:lstStyle/>
          <a:p>
            <a:r>
              <a:rPr lang="en-US" dirty="0"/>
              <a:t>Some first questions</a:t>
            </a:r>
          </a:p>
          <a:p>
            <a:pPr lvl="1"/>
            <a:r>
              <a:rPr lang="en-US" dirty="0"/>
              <a:t>How do we measure similarity?</a:t>
            </a:r>
          </a:p>
          <a:p>
            <a:pPr lvl="1"/>
            <a:r>
              <a:rPr lang="en-US" dirty="0"/>
              <a:t>How many neighbors should we consider?</a:t>
            </a:r>
          </a:p>
          <a:p>
            <a:pPr lvl="1"/>
            <a:r>
              <a:rPr lang="en-US" dirty="0"/>
              <a:t>How do we generate a prediction from the neighbors' ratings?</a:t>
            </a:r>
          </a:p>
          <a:p>
            <a:pPr marL="0" indent="0">
              <a:buNone/>
            </a:pPr>
            <a:endParaRPr lang="en-US" dirty="0"/>
          </a:p>
        </p:txBody>
      </p:sp>
      <p:pic>
        <p:nvPicPr>
          <p:cNvPr id="4" name="Grafik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84368" y="1700808"/>
            <a:ext cx="715144" cy="715144"/>
          </a:xfrm>
          <a:prstGeom prst="rect">
            <a:avLst/>
          </a:prstGeom>
        </p:spPr>
      </p:pic>
      <p:graphicFrame>
        <p:nvGraphicFramePr>
          <p:cNvPr id="7" name="Tabelle 4"/>
          <p:cNvGraphicFramePr>
            <a:graphicFrameLocks noGrp="1"/>
          </p:cNvGraphicFramePr>
          <p:nvPr>
            <p:extLst>
              <p:ext uri="{D42A27DB-BD31-4B8C-83A1-F6EECF244321}">
                <p14:modId xmlns:p14="http://schemas.microsoft.com/office/powerpoint/2010/main" val="3320030861"/>
              </p:ext>
            </p:extLst>
          </p:nvPr>
        </p:nvGraphicFramePr>
        <p:xfrm>
          <a:off x="1331640" y="3429000"/>
          <a:ext cx="6095999" cy="2225040"/>
        </p:xfrm>
        <a:graphic>
          <a:graphicData uri="http://schemas.openxmlformats.org/drawingml/2006/table">
            <a:tbl>
              <a:tblPr firstRow="1" bandRow="1">
                <a:tableStyleId>{00A15C55-8517-42AA-B614-E9B94910E393}</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3310201442"/>
                    </a:ext>
                  </a:extLst>
                </a:gridCol>
                <a:gridCol w="870857">
                  <a:extLst>
                    <a:ext uri="{9D8B030D-6E8A-4147-A177-3AD203B41FA5}">
                      <a16:colId xmlns:a16="http://schemas.microsoft.com/office/drawing/2014/main" val="20005"/>
                    </a:ext>
                  </a:extLst>
                </a:gridCol>
              </a:tblGrid>
              <a:tr h="370840">
                <a:tc>
                  <a:txBody>
                    <a:bodyPr/>
                    <a:lstStyle/>
                    <a:p>
                      <a:pPr algn="ctr"/>
                      <a:endParaRPr lang="en-US" sz="1600" baseline="0" dirty="0">
                        <a:latin typeface="Calibri" pitchFamily="34" charset="0"/>
                      </a:endParaRPr>
                    </a:p>
                  </a:txBody>
                  <a:tcPr/>
                </a:tc>
                <a:tc>
                  <a:txBody>
                    <a:bodyPr/>
                    <a:lstStyle/>
                    <a:p>
                      <a:pPr algn="ctr"/>
                      <a:r>
                        <a:rPr lang="en-US" sz="1600" baseline="0" dirty="0">
                          <a:latin typeface="Calibri" pitchFamily="34" charset="0"/>
                        </a:rPr>
                        <a:t>Item1</a:t>
                      </a:r>
                    </a:p>
                  </a:txBody>
                  <a:tcPr/>
                </a:tc>
                <a:tc>
                  <a:txBody>
                    <a:bodyPr/>
                    <a:lstStyle/>
                    <a:p>
                      <a:pPr algn="ctr"/>
                      <a:r>
                        <a:rPr lang="en-US" sz="1600" baseline="0" dirty="0">
                          <a:latin typeface="Calibri" pitchFamily="34" charset="0"/>
                        </a:rPr>
                        <a:t>Item2</a:t>
                      </a:r>
                    </a:p>
                  </a:txBody>
                  <a:tcPr/>
                </a:tc>
                <a:tc>
                  <a:txBody>
                    <a:bodyPr/>
                    <a:lstStyle/>
                    <a:p>
                      <a:pPr algn="ctr"/>
                      <a:r>
                        <a:rPr lang="en-US" sz="1600" baseline="0" dirty="0">
                          <a:latin typeface="Calibri" pitchFamily="34" charset="0"/>
                        </a:rPr>
                        <a:t>Item3</a:t>
                      </a:r>
                    </a:p>
                  </a:txBody>
                  <a:tcPr/>
                </a:tc>
                <a:tc>
                  <a:txBody>
                    <a:bodyPr/>
                    <a:lstStyle/>
                    <a:p>
                      <a:pPr algn="ctr"/>
                      <a:r>
                        <a:rPr lang="en-US" sz="1600" baseline="0" dirty="0">
                          <a:latin typeface="Calibri" pitchFamily="34" charset="0"/>
                        </a:rPr>
                        <a:t>Item4</a:t>
                      </a:r>
                    </a:p>
                  </a:txBody>
                  <a:tcPr/>
                </a:tc>
                <a:tc>
                  <a:txBody>
                    <a:bodyPr/>
                    <a:lstStyle/>
                    <a:p>
                      <a:pPr algn="ctr"/>
                      <a:r>
                        <a:rPr lang="en-US" sz="1600" baseline="0" dirty="0">
                          <a:latin typeface="Calibri" pitchFamily="34" charset="0"/>
                        </a:rPr>
                        <a:t>item5</a:t>
                      </a:r>
                    </a:p>
                  </a:txBody>
                  <a:tcPr/>
                </a:tc>
                <a:tc>
                  <a:txBody>
                    <a:bodyPr/>
                    <a:lstStyle/>
                    <a:p>
                      <a:pPr algn="ctr"/>
                      <a:r>
                        <a:rPr lang="en-US" sz="1600" baseline="0" dirty="0">
                          <a:latin typeface="Calibri" pitchFamily="34" charset="0"/>
                        </a:rPr>
                        <a:t>Item6</a:t>
                      </a:r>
                    </a:p>
                  </a:txBody>
                  <a:tcPr/>
                </a:tc>
                <a:extLst>
                  <a:ext uri="{0D108BD9-81ED-4DB2-BD59-A6C34878D82A}">
                    <a16:rowId xmlns:a16="http://schemas.microsoft.com/office/drawing/2014/main" val="10000"/>
                  </a:ext>
                </a:extLst>
              </a:tr>
              <a:tr h="370840">
                <a:tc>
                  <a:txBody>
                    <a:bodyPr/>
                    <a:lstStyle/>
                    <a:p>
                      <a:pPr algn="ctr"/>
                      <a:r>
                        <a:rPr lang="en-US" sz="1600" baseline="0" dirty="0">
                          <a:latin typeface="Calibri" pitchFamily="34" charset="0"/>
                        </a:rPr>
                        <a:t>User1</a:t>
                      </a:r>
                    </a:p>
                  </a:txBody>
                  <a:tcPr/>
                </a:tc>
                <a:tc>
                  <a:txBody>
                    <a:bodyPr/>
                    <a:lstStyle/>
                    <a:p>
                      <a:pPr algn="ctr"/>
                      <a:r>
                        <a:rPr lang="en-US" sz="1600" baseline="0" dirty="0">
                          <a:latin typeface="Calibri" pitchFamily="34" charset="0"/>
                        </a:rPr>
                        <a:t>7</a:t>
                      </a:r>
                    </a:p>
                  </a:txBody>
                  <a:tcPr/>
                </a:tc>
                <a:tc>
                  <a:txBody>
                    <a:bodyPr/>
                    <a:lstStyle/>
                    <a:p>
                      <a:pPr algn="ctr"/>
                      <a:r>
                        <a:rPr lang="en-US" sz="1600" baseline="0" dirty="0">
                          <a:latin typeface="Calibri" pitchFamily="34" charset="0"/>
                        </a:rPr>
                        <a:t>6</a:t>
                      </a:r>
                    </a:p>
                  </a:txBody>
                  <a:tcPr/>
                </a:tc>
                <a:tc>
                  <a:txBody>
                    <a:bodyPr/>
                    <a:lstStyle/>
                    <a:p>
                      <a:pPr algn="ctr"/>
                      <a:r>
                        <a:rPr lang="en-US" sz="1600" baseline="0" dirty="0">
                          <a:latin typeface="Calibri" pitchFamily="34" charset="0"/>
                        </a:rPr>
                        <a:t>7</a:t>
                      </a:r>
                    </a:p>
                  </a:txBody>
                  <a:tcPr/>
                </a:tc>
                <a:tc>
                  <a:txBody>
                    <a:bodyPr/>
                    <a:lstStyle/>
                    <a:p>
                      <a:pPr algn="ctr"/>
                      <a:r>
                        <a:rPr lang="en-US" sz="1600" baseline="0" dirty="0">
                          <a:latin typeface="Calibri" pitchFamily="34" charset="0"/>
                        </a:rPr>
                        <a:t>4</a:t>
                      </a:r>
                    </a:p>
                  </a:txBody>
                  <a:tcPr/>
                </a:tc>
                <a:tc>
                  <a:txBody>
                    <a:bodyPr/>
                    <a:lstStyle/>
                    <a:p>
                      <a:pPr marL="0" algn="ctr" defTabSz="914400" rtl="0" eaLnBrk="1" latinLnBrk="0" hangingPunct="1"/>
                      <a:r>
                        <a:rPr lang="en-US" sz="1600" kern="1200" baseline="0" dirty="0">
                          <a:solidFill>
                            <a:schemeClr val="dk1"/>
                          </a:solidFill>
                          <a:latin typeface="Calibri" pitchFamily="34" charset="0"/>
                          <a:ea typeface="+mn-ea"/>
                          <a:cs typeface="+mn-cs"/>
                        </a:rPr>
                        <a:t>5</a:t>
                      </a:r>
                    </a:p>
                  </a:txBody>
                  <a:tcPr>
                    <a:solidFill>
                      <a:schemeClr val="bg2">
                        <a:lumMod val="40000"/>
                        <a:lumOff val="60000"/>
                      </a:schemeClr>
                    </a:solidFill>
                  </a:tcPr>
                </a:tc>
                <a:tc>
                  <a:txBody>
                    <a:bodyPr/>
                    <a:lstStyle/>
                    <a:p>
                      <a:pPr marL="0" algn="ctr" defTabSz="914400" rtl="0" eaLnBrk="1" latinLnBrk="0" hangingPunct="1"/>
                      <a:r>
                        <a:rPr lang="en-US" sz="1600" kern="1200" baseline="0" dirty="0">
                          <a:solidFill>
                            <a:schemeClr val="dk1"/>
                          </a:solidFill>
                          <a:latin typeface="Calibri" pitchFamily="34" charset="0"/>
                          <a:ea typeface="+mn-ea"/>
                          <a:cs typeface="+mn-cs"/>
                        </a:rPr>
                        <a:t>4</a:t>
                      </a:r>
                    </a:p>
                  </a:txBody>
                  <a:tcPr>
                    <a:solidFill>
                      <a:schemeClr val="bg2">
                        <a:lumMod val="40000"/>
                        <a:lumOff val="60000"/>
                      </a:schemeClr>
                    </a:solidFill>
                  </a:tcPr>
                </a:tc>
                <a:extLst>
                  <a:ext uri="{0D108BD9-81ED-4DB2-BD59-A6C34878D82A}">
                    <a16:rowId xmlns:a16="http://schemas.microsoft.com/office/drawing/2014/main" val="10001"/>
                  </a:ext>
                </a:extLst>
              </a:tr>
              <a:tr h="370840">
                <a:tc>
                  <a:txBody>
                    <a:bodyPr/>
                    <a:lstStyle/>
                    <a:p>
                      <a:pPr algn="ctr"/>
                      <a:r>
                        <a:rPr lang="en-US" sz="1600" baseline="0" dirty="0">
                          <a:latin typeface="Calibri" pitchFamily="34" charset="0"/>
                        </a:rPr>
                        <a:t>User2</a:t>
                      </a:r>
                    </a:p>
                  </a:txBody>
                  <a:tcPr/>
                </a:tc>
                <a:tc>
                  <a:txBody>
                    <a:bodyPr/>
                    <a:lstStyle/>
                    <a:p>
                      <a:pPr algn="ctr"/>
                      <a:r>
                        <a:rPr lang="en-US" sz="1600" baseline="0" dirty="0">
                          <a:latin typeface="Calibri" pitchFamily="34" charset="0"/>
                        </a:rPr>
                        <a:t>6</a:t>
                      </a:r>
                    </a:p>
                  </a:txBody>
                  <a:tcPr/>
                </a:tc>
                <a:tc>
                  <a:txBody>
                    <a:bodyPr/>
                    <a:lstStyle/>
                    <a:p>
                      <a:pPr algn="ctr"/>
                      <a:r>
                        <a:rPr lang="en-US" sz="1600" baseline="0" dirty="0">
                          <a:latin typeface="Calibri" pitchFamily="34" charset="0"/>
                        </a:rPr>
                        <a:t>7</a:t>
                      </a:r>
                    </a:p>
                  </a:txBody>
                  <a:tcPr/>
                </a:tc>
                <a:tc>
                  <a:txBody>
                    <a:bodyPr/>
                    <a:lstStyle/>
                    <a:p>
                      <a:pPr algn="ctr"/>
                      <a:r>
                        <a:rPr lang="en-US" sz="1600" baseline="0" dirty="0">
                          <a:solidFill>
                            <a:srgbClr val="FF0000"/>
                          </a:solidFill>
                          <a:latin typeface="Calibri" pitchFamily="34" charset="0"/>
                        </a:rPr>
                        <a:t>?</a:t>
                      </a:r>
                    </a:p>
                  </a:txBody>
                  <a:tcPr/>
                </a:tc>
                <a:tc>
                  <a:txBody>
                    <a:bodyPr/>
                    <a:lstStyle/>
                    <a:p>
                      <a:pPr algn="ctr"/>
                      <a:r>
                        <a:rPr lang="en-US" sz="1600" baseline="0" dirty="0">
                          <a:latin typeface="Calibri" pitchFamily="34" charset="0"/>
                        </a:rPr>
                        <a:t>4</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4</a:t>
                      </a:r>
                    </a:p>
                  </a:txBody>
                  <a:tcPr/>
                </a:tc>
                <a:extLst>
                  <a:ext uri="{0D108BD9-81ED-4DB2-BD59-A6C34878D82A}">
                    <a16:rowId xmlns:a16="http://schemas.microsoft.com/office/drawing/2014/main" val="10002"/>
                  </a:ext>
                </a:extLst>
              </a:tr>
              <a:tr h="370840">
                <a:tc>
                  <a:txBody>
                    <a:bodyPr/>
                    <a:lstStyle/>
                    <a:p>
                      <a:pPr algn="ctr"/>
                      <a:r>
                        <a:rPr lang="en-US" sz="1600" baseline="0" dirty="0">
                          <a:latin typeface="Calibri" pitchFamily="34" charset="0"/>
                        </a:rPr>
                        <a:t>Alice</a:t>
                      </a:r>
                    </a:p>
                  </a:txBody>
                  <a:tcPr/>
                </a:tc>
                <a:tc>
                  <a:txBody>
                    <a:bodyPr/>
                    <a:lstStyle/>
                    <a:p>
                      <a:pPr algn="ctr"/>
                      <a:r>
                        <a:rPr lang="en-US" sz="1600" baseline="0" dirty="0">
                          <a:solidFill>
                            <a:srgbClr val="FF0000"/>
                          </a:solidFill>
                          <a:latin typeface="Calibri" pitchFamily="34" charset="0"/>
                        </a:rPr>
                        <a:t>?</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solidFill>
                            <a:srgbClr val="FF0000"/>
                          </a:solidFill>
                          <a:latin typeface="Calibri" pitchFamily="34" charset="0"/>
                        </a:rPr>
                        <a:t>?</a:t>
                      </a:r>
                    </a:p>
                  </a:txBody>
                  <a:tcPr/>
                </a:tc>
                <a:extLst>
                  <a:ext uri="{0D108BD9-81ED-4DB2-BD59-A6C34878D82A}">
                    <a16:rowId xmlns:a16="http://schemas.microsoft.com/office/drawing/2014/main" val="10003"/>
                  </a:ext>
                </a:extLst>
              </a:tr>
              <a:tr h="370840">
                <a:tc>
                  <a:txBody>
                    <a:bodyPr/>
                    <a:lstStyle/>
                    <a:p>
                      <a:pPr algn="ctr"/>
                      <a:r>
                        <a:rPr lang="en-US" sz="1600" baseline="0" dirty="0">
                          <a:latin typeface="Calibri" pitchFamily="34" charset="0"/>
                        </a:rPr>
                        <a:t>User4</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latin typeface="Calibri" pitchFamily="34" charset="0"/>
                        </a:rPr>
                        <a:t>2</a:t>
                      </a:r>
                    </a:p>
                  </a:txBody>
                  <a:tcPr/>
                </a:tc>
                <a:tc>
                  <a:txBody>
                    <a:bodyPr/>
                    <a:lstStyle/>
                    <a:p>
                      <a:pPr algn="ctr"/>
                      <a:r>
                        <a:rPr lang="en-US" sz="1600" baseline="0" dirty="0">
                          <a:latin typeface="Calibri" pitchFamily="34" charset="0"/>
                        </a:rPr>
                        <a:t>2</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4</a:t>
                      </a:r>
                    </a:p>
                  </a:txBody>
                  <a:tcPr/>
                </a:tc>
                <a:extLst>
                  <a:ext uri="{0D108BD9-81ED-4DB2-BD59-A6C34878D82A}">
                    <a16:rowId xmlns:a16="http://schemas.microsoft.com/office/drawing/2014/main" val="10004"/>
                  </a:ext>
                </a:extLst>
              </a:tr>
              <a:tr h="370840">
                <a:tc>
                  <a:txBody>
                    <a:bodyPr/>
                    <a:lstStyle/>
                    <a:p>
                      <a:pPr algn="ctr"/>
                      <a:r>
                        <a:rPr lang="en-US" sz="1600" baseline="0" dirty="0">
                          <a:latin typeface="Calibri" pitchFamily="34" charset="0"/>
                        </a:rPr>
                        <a:t>User5</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solidFill>
                            <a:srgbClr val="FF0000"/>
                          </a:solidFill>
                          <a:latin typeface="Calibri" pitchFamily="34" charset="0"/>
                        </a:rPr>
                        <a:t>?</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latin typeface="Calibri" pitchFamily="34" charset="0"/>
                        </a:rPr>
                        <a:t>2</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3</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055919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Measuring user similarity (1)</a:t>
            </a:r>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428596" y="1500174"/>
                <a:ext cx="8229600" cy="4525963"/>
              </a:xfrm>
            </p:spPr>
            <p:txBody>
              <a:bodyPr/>
              <a:lstStyle/>
              <a:p>
                <a:r>
                  <a:rPr lang="en-US" dirty="0"/>
                  <a:t>A popular similarity measure in user-based CF: </a:t>
                </a:r>
                <a:r>
                  <a:rPr lang="en-US" b="1" dirty="0"/>
                  <a:t>Pearson correlation</a:t>
                </a:r>
              </a:p>
              <a:p>
                <a:pPr lvl="1">
                  <a:buNone/>
                </a:pPr>
                <a:r>
                  <a:rPr lang="en-US" dirty="0"/>
                  <a:t>	</a:t>
                </a:r>
                <a:r>
                  <a:rPr lang="en-US" i="1" dirty="0"/>
                  <a:t>u, v </a:t>
                </a:r>
                <a:r>
                  <a:rPr lang="en-US" dirty="0"/>
                  <a:t>: users</a:t>
                </a:r>
              </a:p>
              <a:p>
                <a:pPr lvl="1">
                  <a:buNone/>
                </a:pPr>
                <a:r>
                  <a:rPr lang="en-US" dirty="0"/>
                  <a:t>	</a:t>
                </a:r>
                <a14:m>
                  <m:oMath xmlns:m="http://schemas.openxmlformats.org/officeDocument/2006/math">
                    <m:sSub>
                      <m:sSubPr>
                        <m:ctrlPr>
                          <a:rPr lang="de-DE" b="0" i="1" dirty="0" smtClean="0">
                            <a:latin typeface="Cambria Math" panose="02040503050406030204" pitchFamily="18" charset="0"/>
                          </a:rPr>
                        </m:ctrlPr>
                      </m:sSubPr>
                      <m:e>
                        <m:r>
                          <a:rPr lang="en-US" i="1" dirty="0" smtClean="0">
                            <a:latin typeface="Cambria Math"/>
                          </a:rPr>
                          <m:t>𝑟</m:t>
                        </m:r>
                      </m:e>
                      <m:sub>
                        <m:r>
                          <a:rPr lang="en-US" b="0" i="1" dirty="0" smtClean="0">
                            <a:latin typeface="Cambria Math" panose="02040503050406030204" pitchFamily="18" charset="0"/>
                          </a:rPr>
                          <m:t>𝑢</m:t>
                        </m:r>
                        <m:r>
                          <a:rPr lang="de-DE" b="0" i="1" dirty="0" smtClean="0">
                            <a:latin typeface="Cambria Math"/>
                          </a:rPr>
                          <m:t>,</m:t>
                        </m:r>
                        <m:r>
                          <a:rPr lang="en-US" b="0" i="1" dirty="0" smtClean="0">
                            <a:latin typeface="Cambria Math" panose="02040503050406030204" pitchFamily="18" charset="0"/>
                          </a:rPr>
                          <m:t>𝑖</m:t>
                        </m:r>
                      </m:sub>
                    </m:sSub>
                  </m:oMath>
                </a14:m>
                <a:r>
                  <a:rPr lang="en-US" baseline="-25000" dirty="0"/>
                  <a:t>    </a:t>
                </a:r>
                <a:r>
                  <a:rPr lang="en-US" dirty="0"/>
                  <a:t>: rating of user </a:t>
                </a:r>
                <a14:m>
                  <m:oMath xmlns:m="http://schemas.openxmlformats.org/officeDocument/2006/math">
                    <m:r>
                      <a:rPr lang="en-US" b="0" i="1" dirty="0" smtClean="0">
                        <a:latin typeface="Cambria Math" panose="02040503050406030204" pitchFamily="18" charset="0"/>
                      </a:rPr>
                      <m:t>𝑢</m:t>
                    </m:r>
                  </m:oMath>
                </a14:m>
                <a:r>
                  <a:rPr lang="en-US" dirty="0"/>
                  <a:t> for item </a:t>
                </a:r>
                <a14:m>
                  <m:oMath xmlns:m="http://schemas.openxmlformats.org/officeDocument/2006/math">
                    <m:r>
                      <a:rPr lang="en-US" b="0" i="1" dirty="0" smtClean="0">
                        <a:latin typeface="Cambria Math" panose="02040503050406030204" pitchFamily="18" charset="0"/>
                      </a:rPr>
                      <m:t>𝑖</m:t>
                    </m:r>
                  </m:oMath>
                </a14:m>
                <a:endParaRPr lang="en-US" i="1" dirty="0"/>
              </a:p>
              <a:p>
                <a:pPr lvl="1">
                  <a:buNone/>
                </a:pPr>
                <a:r>
                  <a:rPr lang="en-US" dirty="0"/>
                  <a:t>	</a:t>
                </a:r>
                <a14:m>
                  <m:oMath xmlns:m="http://schemas.openxmlformats.org/officeDocument/2006/math">
                    <m:sSub>
                      <m:sSubPr>
                        <m:ctrlPr>
                          <a:rPr lang="en-US" altLang="zh-TW" b="0" i="1" dirty="0" smtClean="0">
                            <a:latin typeface="Cambria Math" panose="02040503050406030204" pitchFamily="18" charset="0"/>
                          </a:rPr>
                        </m:ctrlPr>
                      </m:sSubPr>
                      <m:e>
                        <m:r>
                          <a:rPr lang="en-US" altLang="zh-TW" b="0" i="1" dirty="0" smtClean="0">
                            <a:latin typeface="Cambria Math" panose="02040503050406030204" pitchFamily="18" charset="0"/>
                          </a:rPr>
                          <m:t>𝐼</m:t>
                        </m:r>
                      </m:e>
                      <m:sub>
                        <m:r>
                          <a:rPr lang="en-US" altLang="zh-TW" b="0" i="1" dirty="0" smtClean="0">
                            <a:latin typeface="Cambria Math" panose="02040503050406030204" pitchFamily="18" charset="0"/>
                          </a:rPr>
                          <m:t>𝑢</m:t>
                        </m:r>
                      </m:sub>
                    </m:sSub>
                  </m:oMath>
                </a14:m>
                <a:r>
                  <a:rPr lang="en-US" dirty="0"/>
                  <a:t>     : set of items, rated by u</a:t>
                </a:r>
              </a:p>
              <a:p>
                <a:pPr lvl="1"/>
                <a:r>
                  <a:rPr lang="en-US" dirty="0"/>
                  <a:t>Possible similarity values between </a:t>
                </a:r>
                <a14:m>
                  <m:oMath xmlns:m="http://schemas.openxmlformats.org/officeDocument/2006/math">
                    <m:r>
                      <a:rPr lang="en-US" i="1" dirty="0" smtClean="0">
                        <a:latin typeface="Cambria Math"/>
                      </a:rPr>
                      <m:t>−1</m:t>
                    </m:r>
                  </m:oMath>
                </a14:m>
                <a:r>
                  <a:rPr lang="en-US" dirty="0"/>
                  <a:t> and </a:t>
                </a:r>
                <a14:m>
                  <m:oMath xmlns:m="http://schemas.openxmlformats.org/officeDocument/2006/math">
                    <m:r>
                      <a:rPr lang="en-US" i="1" dirty="0" smtClean="0">
                        <a:latin typeface="Cambria Math"/>
                      </a:rPr>
                      <m:t>1</m:t>
                    </m:r>
                  </m:oMath>
                </a14:m>
                <a:r>
                  <a:rPr lang="en-US" dirty="0"/>
                  <a:t> </a:t>
                </a:r>
              </a:p>
              <a:p>
                <a:pPr lvl="1"/>
                <a:endParaRPr lang="en-US" dirty="0"/>
              </a:p>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a:buNone/>
                </a:pPr>
                <a:endParaRPr lang="en-US" b="1" dirty="0"/>
              </a:p>
              <a:p>
                <a:endParaRPr lang="en-US"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428596" y="1500174"/>
                <a:ext cx="8229600" cy="4525963"/>
              </a:xfrm>
              <a:blipFill>
                <a:blip r:embed="rId4"/>
                <a:stretch>
                  <a:fillRect l="-667" t="-673"/>
                </a:stretch>
              </a:blipFill>
            </p:spPr>
            <p:txBody>
              <a:bodyPr/>
              <a:lstStyle/>
              <a:p>
                <a:r>
                  <a:rPr lang="zh-TW" altLang="en-US">
                    <a:noFill/>
                  </a:rPr>
                  <a:t> </a:t>
                </a:r>
              </a:p>
            </p:txBody>
          </p:sp>
        </mc:Fallback>
      </mc:AlternateContent>
      <p:sp>
        <p:nvSpPr>
          <p:cNvPr id="2050" name="Rectangle 2"/>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3" name="Rectangle 5"/>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4" name="Textfeld 3"/>
              <p:cNvSpPr txBox="1"/>
              <p:nvPr/>
            </p:nvSpPr>
            <p:spPr>
              <a:xfrm>
                <a:off x="1043608" y="4437112"/>
                <a:ext cx="6163354" cy="9943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𝒔𝒊𝒎</m:t>
                      </m:r>
                      <m:d>
                        <m:dPr>
                          <m:ctrlPr>
                            <a:rPr lang="en-US" b="1" i="1" smtClean="0">
                              <a:latin typeface="Cambria Math" panose="02040503050406030204" pitchFamily="18" charset="0"/>
                            </a:rPr>
                          </m:ctrlPr>
                        </m:dPr>
                        <m:e>
                          <m:r>
                            <a:rPr lang="en-US" b="1" i="1" smtClean="0">
                              <a:latin typeface="Cambria Math" panose="02040503050406030204" pitchFamily="18" charset="0"/>
                            </a:rPr>
                            <m:t>𝒖</m:t>
                          </m:r>
                          <m:r>
                            <a:rPr lang="en-US" b="1" i="1" smtClean="0">
                              <a:latin typeface="Cambria Math"/>
                            </a:rPr>
                            <m:t>,</m:t>
                          </m:r>
                          <m:r>
                            <a:rPr lang="en-US" b="1" i="1" smtClean="0">
                              <a:latin typeface="Cambria Math" panose="02040503050406030204" pitchFamily="18" charset="0"/>
                            </a:rPr>
                            <m:t>𝒗</m:t>
                          </m:r>
                        </m:e>
                      </m:d>
                      <m:r>
                        <a:rPr lang="en-US" b="1" i="1" smtClean="0">
                          <a:latin typeface="Cambria Math"/>
                        </a:rPr>
                        <m:t>= </m:t>
                      </m:r>
                      <m:f>
                        <m:fPr>
                          <m:ctrlPr>
                            <a:rPr lang="en-US" b="1" i="1" smtClean="0">
                              <a:latin typeface="Cambria Math" panose="02040503050406030204" pitchFamily="18" charset="0"/>
                            </a:rPr>
                          </m:ctrlPr>
                        </m:fPr>
                        <m:num>
                          <m:nary>
                            <m:naryPr>
                              <m:chr m:val="∑"/>
                              <m:supHide m:val="on"/>
                              <m:ctrlPr>
                                <a:rPr lang="en-US" b="1" i="1" smtClean="0">
                                  <a:latin typeface="Cambria Math" panose="02040503050406030204" pitchFamily="18" charset="0"/>
                                </a:rPr>
                              </m:ctrlPr>
                            </m:naryPr>
                            <m:sub>
                              <m:r>
                                <a:rPr lang="en-US" b="1" i="1" smtClean="0">
                                  <a:latin typeface="Cambria Math" panose="02040503050406030204" pitchFamily="18" charset="0"/>
                                </a:rPr>
                                <m:t>𝒌</m:t>
                              </m:r>
                              <m:r>
                                <a:rPr lang="en-US" b="1" i="1" smtClean="0">
                                  <a:latin typeface="Cambria Math"/>
                                </a:rPr>
                                <m:t> ∈</m:t>
                              </m:r>
                              <m:sSub>
                                <m:sSubPr>
                                  <m:ctrlPr>
                                    <a:rPr lang="en-US" altLang="zh-TW" b="1" i="1" smtClean="0">
                                      <a:latin typeface="Cambria Math" panose="02040503050406030204" pitchFamily="18" charset="0"/>
                                      <a:ea typeface="Cambria Math"/>
                                    </a:rPr>
                                  </m:ctrlPr>
                                </m:sSubPr>
                                <m:e>
                                  <m:r>
                                    <a:rPr lang="en-US" altLang="zh-TW" b="1" i="1" smtClean="0">
                                      <a:latin typeface="Cambria Math" panose="02040503050406030204" pitchFamily="18" charset="0"/>
                                      <a:ea typeface="Cambria Math"/>
                                    </a:rPr>
                                    <m:t>𝑰</m:t>
                                  </m:r>
                                </m:e>
                                <m:sub>
                                  <m:r>
                                    <a:rPr lang="en-US" altLang="zh-TW" b="1" i="1" smtClean="0">
                                      <a:latin typeface="Cambria Math" panose="02040503050406030204" pitchFamily="18" charset="0"/>
                                      <a:ea typeface="Cambria Math"/>
                                    </a:rPr>
                                    <m:t>𝒖</m:t>
                                  </m:r>
                                </m:sub>
                              </m:sSub>
                              <m:r>
                                <a:rPr lang="en-US" altLang="zh-TW" b="1" i="1" smtClean="0">
                                  <a:latin typeface="Cambria Math" panose="02040503050406030204" pitchFamily="18" charset="0"/>
                                  <a:ea typeface="Cambria Math" panose="02040503050406030204" pitchFamily="18" charset="0"/>
                                </a:rPr>
                                <m:t>∩</m:t>
                              </m:r>
                              <m:sSub>
                                <m:sSubPr>
                                  <m:ctrlPr>
                                    <a:rPr lang="en-US" altLang="zh-TW" b="1" i="1" smtClean="0">
                                      <a:latin typeface="Cambria Math" panose="02040503050406030204" pitchFamily="18" charset="0"/>
                                      <a:ea typeface="Cambria Math" panose="02040503050406030204" pitchFamily="18" charset="0"/>
                                    </a:rPr>
                                  </m:ctrlPr>
                                </m:sSubPr>
                                <m:e>
                                  <m:r>
                                    <a:rPr lang="en-US" altLang="zh-TW" b="1" i="1" smtClean="0">
                                      <a:latin typeface="Cambria Math" panose="02040503050406030204" pitchFamily="18" charset="0"/>
                                      <a:ea typeface="Cambria Math" panose="02040503050406030204" pitchFamily="18" charset="0"/>
                                    </a:rPr>
                                    <m:t>𝑰</m:t>
                                  </m:r>
                                </m:e>
                                <m:sub>
                                  <m:r>
                                    <a:rPr lang="en-US" altLang="zh-TW" b="1" i="1" smtClean="0">
                                      <a:latin typeface="Cambria Math" panose="02040503050406030204" pitchFamily="18" charset="0"/>
                                      <a:ea typeface="Cambria Math" panose="02040503050406030204" pitchFamily="18" charset="0"/>
                                    </a:rPr>
                                    <m:t>𝒗</m:t>
                                  </m:r>
                                </m:sub>
                              </m:sSub>
                            </m:sub>
                            <m:sup/>
                            <m:e>
                              <m:r>
                                <a:rPr lang="en-US" b="1" i="1" smtClean="0">
                                  <a:latin typeface="Cambria Math"/>
                                </a:rPr>
                                <m:t>(</m:t>
                              </m:r>
                              <m:sSub>
                                <m:sSubPr>
                                  <m:ctrlPr>
                                    <a:rPr lang="en-US" b="1" i="1" smtClean="0">
                                      <a:latin typeface="Cambria Math" panose="02040503050406030204" pitchFamily="18" charset="0"/>
                                    </a:rPr>
                                  </m:ctrlPr>
                                </m:sSubPr>
                                <m:e>
                                  <m:r>
                                    <a:rPr lang="en-US" b="1" i="1" smtClean="0">
                                      <a:latin typeface="Cambria Math"/>
                                    </a:rPr>
                                    <m:t>𝒓</m:t>
                                  </m:r>
                                </m:e>
                                <m:sub>
                                  <m:r>
                                    <a:rPr lang="en-US" b="1" i="1" smtClean="0">
                                      <a:latin typeface="Cambria Math" panose="02040503050406030204" pitchFamily="18" charset="0"/>
                                    </a:rPr>
                                    <m:t>𝒖</m:t>
                                  </m:r>
                                  <m:r>
                                    <a:rPr lang="en-US" b="1" i="1" smtClean="0">
                                      <a:latin typeface="Cambria Math"/>
                                    </a:rPr>
                                    <m:t>,</m:t>
                                  </m:r>
                                  <m:r>
                                    <a:rPr lang="en-US" b="1" i="1" smtClean="0">
                                      <a:latin typeface="Cambria Math" panose="02040503050406030204" pitchFamily="18" charset="0"/>
                                    </a:rPr>
                                    <m:t>𝒌</m:t>
                                  </m:r>
                                </m:sub>
                              </m:sSub>
                              <m:r>
                                <a:rPr lang="en-US" b="1" i="1" smtClean="0">
                                  <a:latin typeface="Cambria Math"/>
                                </a:rPr>
                                <m:t>−</m:t>
                              </m:r>
                              <m:sSub>
                                <m:sSubPr>
                                  <m:ctrlPr>
                                    <a:rPr lang="en-US" altLang="zh-TW" b="1" i="1" smtClean="0">
                                      <a:latin typeface="Cambria Math" panose="02040503050406030204" pitchFamily="18" charset="0"/>
                                    </a:rPr>
                                  </m:ctrlPr>
                                </m:sSubPr>
                                <m:e>
                                  <m:r>
                                    <a:rPr lang="zh-TW" altLang="en-US" b="1" i="1" smtClean="0">
                                      <a:latin typeface="Cambria Math" panose="02040503050406030204" pitchFamily="18" charset="0"/>
                                    </a:rPr>
                                    <m:t>𝝁</m:t>
                                  </m:r>
                                </m:e>
                                <m:sub>
                                  <m:r>
                                    <a:rPr lang="en-US" altLang="zh-TW" b="1" i="1" smtClean="0">
                                      <a:latin typeface="Cambria Math" panose="02040503050406030204" pitchFamily="18" charset="0"/>
                                    </a:rPr>
                                    <m:t>𝒖</m:t>
                                  </m:r>
                                </m:sub>
                              </m:sSub>
                              <m:r>
                                <a:rPr lang="en-US" b="1" i="1" smtClean="0">
                                  <a:latin typeface="Cambria Math"/>
                                </a:rPr>
                                <m:t>)</m:t>
                              </m:r>
                              <m:r>
                                <a:rPr lang="en-US" i="1">
                                  <a:latin typeface="Cambria Math"/>
                                </a:rPr>
                                <m:t>(</m:t>
                              </m:r>
                              <m:sSub>
                                <m:sSubPr>
                                  <m:ctrlPr>
                                    <a:rPr lang="en-US" i="1">
                                      <a:latin typeface="Cambria Math" panose="02040503050406030204" pitchFamily="18" charset="0"/>
                                    </a:rPr>
                                  </m:ctrlPr>
                                </m:sSubPr>
                                <m:e>
                                  <m:r>
                                    <a:rPr lang="en-US" i="1">
                                      <a:latin typeface="Cambria Math"/>
                                    </a:rPr>
                                    <m:t>𝒓</m:t>
                                  </m:r>
                                </m:e>
                                <m:sub>
                                  <m:r>
                                    <a:rPr lang="en-US" b="1" i="1" smtClean="0">
                                      <a:latin typeface="Cambria Math" panose="02040503050406030204" pitchFamily="18" charset="0"/>
                                    </a:rPr>
                                    <m:t>𝒗</m:t>
                                  </m:r>
                                  <m:r>
                                    <a:rPr lang="en-US" i="1">
                                      <a:latin typeface="Cambria Math"/>
                                    </a:rPr>
                                    <m:t>,</m:t>
                                  </m:r>
                                  <m:r>
                                    <a:rPr lang="en-US" b="1" i="1" smtClean="0">
                                      <a:latin typeface="Cambria Math" panose="02040503050406030204" pitchFamily="18" charset="0"/>
                                    </a:rPr>
                                    <m:t>𝒌</m:t>
                                  </m:r>
                                </m:sub>
                              </m:sSub>
                              <m:r>
                                <a:rPr lang="en-US" i="1">
                                  <a:latin typeface="Cambria Math"/>
                                </a:rPr>
                                <m:t>−</m:t>
                              </m:r>
                              <m:sSub>
                                <m:sSubPr>
                                  <m:ctrlPr>
                                    <a:rPr lang="en-US" altLang="zh-TW" i="1" smtClean="0">
                                      <a:latin typeface="Cambria Math" panose="02040503050406030204" pitchFamily="18" charset="0"/>
                                    </a:rPr>
                                  </m:ctrlPr>
                                </m:sSubPr>
                                <m:e>
                                  <m:r>
                                    <a:rPr lang="zh-TW" altLang="en-US" i="1" smtClean="0">
                                      <a:latin typeface="Cambria Math" panose="02040503050406030204" pitchFamily="18" charset="0"/>
                                    </a:rPr>
                                    <m:t>𝝁</m:t>
                                  </m:r>
                                </m:e>
                                <m:sub>
                                  <m:r>
                                    <a:rPr lang="en-US" altLang="zh-TW" b="1" i="1" smtClean="0">
                                      <a:latin typeface="Cambria Math" panose="02040503050406030204" pitchFamily="18" charset="0"/>
                                    </a:rPr>
                                    <m:t>𝒗</m:t>
                                  </m:r>
                                </m:sub>
                              </m:sSub>
                              <m:r>
                                <a:rPr lang="en-US" i="1">
                                  <a:latin typeface="Cambria Math"/>
                                </a:rPr>
                                <m:t>)</m:t>
                              </m:r>
                            </m:e>
                          </m:nary>
                        </m:num>
                        <m:den>
                          <m:rad>
                            <m:radPr>
                              <m:degHide m:val="on"/>
                              <m:ctrlPr>
                                <a:rPr lang="en-US" b="1" i="1" smtClean="0">
                                  <a:latin typeface="Cambria Math" panose="02040503050406030204" pitchFamily="18" charset="0"/>
                                </a:rPr>
                              </m:ctrlPr>
                            </m:radPr>
                            <m:deg/>
                            <m:e>
                              <m:nary>
                                <m:naryPr>
                                  <m:chr m:val="∑"/>
                                  <m:supHide m:val="on"/>
                                  <m:ctrlPr>
                                    <a:rPr lang="en-US" i="1">
                                      <a:latin typeface="Cambria Math" panose="02040503050406030204" pitchFamily="18" charset="0"/>
                                    </a:rPr>
                                  </m:ctrlPr>
                                </m:naryPr>
                                <m:sub>
                                  <m:r>
                                    <a:rPr lang="en-US" b="1" i="1" smtClean="0">
                                      <a:latin typeface="Cambria Math" panose="02040503050406030204" pitchFamily="18" charset="0"/>
                                    </a:rPr>
                                    <m:t>𝒌</m:t>
                                  </m:r>
                                  <m:r>
                                    <a:rPr lang="en-US" i="1">
                                      <a:latin typeface="Cambria Math"/>
                                    </a:rPr>
                                    <m:t> ∈</m:t>
                                  </m:r>
                                  <m:sSub>
                                    <m:sSubPr>
                                      <m:ctrlPr>
                                        <a:rPr lang="en-US" altLang="zh-TW" i="1">
                                          <a:latin typeface="Cambria Math" panose="02040503050406030204" pitchFamily="18" charset="0"/>
                                          <a:ea typeface="Cambria Math"/>
                                        </a:rPr>
                                      </m:ctrlPr>
                                    </m:sSubPr>
                                    <m:e>
                                      <m:r>
                                        <a:rPr lang="en-US" altLang="zh-TW" i="1">
                                          <a:latin typeface="Cambria Math" panose="02040503050406030204" pitchFamily="18" charset="0"/>
                                          <a:ea typeface="Cambria Math"/>
                                        </a:rPr>
                                        <m:t>𝑰</m:t>
                                      </m:r>
                                    </m:e>
                                    <m:sub>
                                      <m:r>
                                        <a:rPr lang="en-US" altLang="zh-TW" i="1">
                                          <a:latin typeface="Cambria Math" panose="02040503050406030204" pitchFamily="18" charset="0"/>
                                          <a:ea typeface="Cambria Math"/>
                                        </a:rPr>
                                        <m:t>𝒖</m:t>
                                      </m:r>
                                    </m:sub>
                                  </m:sSub>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𝑰</m:t>
                                      </m:r>
                                    </m:e>
                                    <m:sub>
                                      <m:r>
                                        <a:rPr lang="en-US" altLang="zh-TW" i="1">
                                          <a:latin typeface="Cambria Math" panose="02040503050406030204" pitchFamily="18" charset="0"/>
                                          <a:ea typeface="Cambria Math" panose="02040503050406030204" pitchFamily="18" charset="0"/>
                                        </a:rPr>
                                        <m:t>𝒗</m:t>
                                      </m:r>
                                    </m:sub>
                                  </m:sSub>
                                </m:sub>
                                <m:sup/>
                                <m:e>
                                  <m:sSup>
                                    <m:sSupPr>
                                      <m:ctrlPr>
                                        <a:rPr lang="en-US" b="1" i="1" smtClean="0">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𝒓</m:t>
                                              </m:r>
                                            </m:e>
                                            <m:sub>
                                              <m:r>
                                                <a:rPr lang="en-US" b="1" i="1" smtClean="0">
                                                  <a:latin typeface="Cambria Math" panose="02040503050406030204" pitchFamily="18" charset="0"/>
                                                </a:rPr>
                                                <m:t>𝒖</m:t>
                                              </m:r>
                                              <m:r>
                                                <a:rPr lang="en-US" i="1">
                                                  <a:latin typeface="Cambria Math"/>
                                                </a:rPr>
                                                <m:t>,</m:t>
                                              </m:r>
                                              <m:r>
                                                <a:rPr lang="en-US" b="1" i="1" smtClean="0">
                                                  <a:latin typeface="Cambria Math" panose="02040503050406030204" pitchFamily="18" charset="0"/>
                                                </a:rPr>
                                                <m:t>𝒌</m:t>
                                              </m:r>
                                            </m:sub>
                                          </m:sSub>
                                          <m:r>
                                            <a:rPr lang="en-US" i="1">
                                              <a:latin typeface="Cambria Math"/>
                                            </a:rPr>
                                            <m:t>−</m:t>
                                          </m:r>
                                          <m:sSub>
                                            <m:sSubPr>
                                              <m:ctrlPr>
                                                <a:rPr lang="en-US" altLang="zh-TW" i="1">
                                                  <a:latin typeface="Cambria Math" panose="02040503050406030204" pitchFamily="18" charset="0"/>
                                                </a:rPr>
                                              </m:ctrlPr>
                                            </m:sSubPr>
                                            <m:e>
                                              <m:r>
                                                <a:rPr lang="zh-TW" altLang="en-US" i="1">
                                                  <a:latin typeface="Cambria Math" panose="02040503050406030204" pitchFamily="18" charset="0"/>
                                                </a:rPr>
                                                <m:t>𝝁</m:t>
                                              </m:r>
                                            </m:e>
                                            <m:sub>
                                              <m:r>
                                                <a:rPr lang="en-US" altLang="zh-TW" i="1">
                                                  <a:latin typeface="Cambria Math" panose="02040503050406030204" pitchFamily="18" charset="0"/>
                                                </a:rPr>
                                                <m:t>𝒖</m:t>
                                              </m:r>
                                            </m:sub>
                                          </m:sSub>
                                        </m:e>
                                      </m:d>
                                    </m:e>
                                    <m:sup>
                                      <m:r>
                                        <a:rPr lang="en-US" b="1" i="1" smtClean="0">
                                          <a:latin typeface="Cambria Math"/>
                                        </a:rPr>
                                        <m:t>𝟐</m:t>
                                      </m:r>
                                    </m:sup>
                                  </m:sSup>
                                </m:e>
                              </m:nary>
                            </m:e>
                          </m:rad>
                          <m:rad>
                            <m:radPr>
                              <m:degHide m:val="on"/>
                              <m:ctrlPr>
                                <a:rPr lang="en-US" i="1">
                                  <a:latin typeface="Cambria Math" panose="02040503050406030204" pitchFamily="18" charset="0"/>
                                </a:rPr>
                              </m:ctrlPr>
                            </m:radPr>
                            <m:deg/>
                            <m:e>
                              <m:nary>
                                <m:naryPr>
                                  <m:chr m:val="∑"/>
                                  <m:supHide m:val="on"/>
                                  <m:ctrlPr>
                                    <a:rPr lang="en-US" i="1">
                                      <a:latin typeface="Cambria Math" panose="02040503050406030204" pitchFamily="18" charset="0"/>
                                    </a:rPr>
                                  </m:ctrlPr>
                                </m:naryPr>
                                <m:sub>
                                  <m:r>
                                    <a:rPr lang="en-US" b="1" i="1" smtClean="0">
                                      <a:latin typeface="Cambria Math" panose="02040503050406030204" pitchFamily="18" charset="0"/>
                                    </a:rPr>
                                    <m:t>𝒌</m:t>
                                  </m:r>
                                  <m:r>
                                    <a:rPr lang="en-US" i="1">
                                      <a:latin typeface="Cambria Math"/>
                                    </a:rPr>
                                    <m:t> ∈</m:t>
                                  </m:r>
                                  <m:sSub>
                                    <m:sSubPr>
                                      <m:ctrlPr>
                                        <a:rPr lang="en-US" altLang="zh-TW" i="1">
                                          <a:latin typeface="Cambria Math" panose="02040503050406030204" pitchFamily="18" charset="0"/>
                                          <a:ea typeface="Cambria Math"/>
                                        </a:rPr>
                                      </m:ctrlPr>
                                    </m:sSubPr>
                                    <m:e>
                                      <m:r>
                                        <a:rPr lang="en-US" altLang="zh-TW" i="1">
                                          <a:latin typeface="Cambria Math" panose="02040503050406030204" pitchFamily="18" charset="0"/>
                                          <a:ea typeface="Cambria Math"/>
                                        </a:rPr>
                                        <m:t>𝑰</m:t>
                                      </m:r>
                                    </m:e>
                                    <m:sub>
                                      <m:r>
                                        <a:rPr lang="en-US" altLang="zh-TW" i="1">
                                          <a:latin typeface="Cambria Math" panose="02040503050406030204" pitchFamily="18" charset="0"/>
                                          <a:ea typeface="Cambria Math"/>
                                        </a:rPr>
                                        <m:t>𝒖</m:t>
                                      </m:r>
                                    </m:sub>
                                  </m:sSub>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𝑰</m:t>
                                      </m:r>
                                    </m:e>
                                    <m:sub>
                                      <m:r>
                                        <a:rPr lang="en-US" altLang="zh-TW" i="1">
                                          <a:latin typeface="Cambria Math" panose="02040503050406030204" pitchFamily="18" charset="0"/>
                                          <a:ea typeface="Cambria Math" panose="02040503050406030204" pitchFamily="18" charset="0"/>
                                        </a:rPr>
                                        <m:t>𝒗</m:t>
                                      </m:r>
                                    </m:sub>
                                  </m:sSub>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𝒓</m:t>
                                              </m:r>
                                            </m:e>
                                            <m:sub>
                                              <m:r>
                                                <a:rPr lang="en-US" b="1" i="1" smtClean="0">
                                                  <a:latin typeface="Cambria Math" panose="02040503050406030204" pitchFamily="18" charset="0"/>
                                                </a:rPr>
                                                <m:t>𝒗</m:t>
                                              </m:r>
                                              <m:r>
                                                <a:rPr lang="en-US" i="1">
                                                  <a:latin typeface="Cambria Math"/>
                                                </a:rPr>
                                                <m:t>,</m:t>
                                              </m:r>
                                              <m:r>
                                                <a:rPr lang="en-US" b="1" i="1" smtClean="0">
                                                  <a:latin typeface="Cambria Math" panose="02040503050406030204" pitchFamily="18" charset="0"/>
                                                </a:rPr>
                                                <m:t>𝒌</m:t>
                                              </m:r>
                                            </m:sub>
                                          </m:sSub>
                                          <m:r>
                                            <a:rPr lang="en-US" i="1">
                                              <a:latin typeface="Cambria Math"/>
                                            </a:rPr>
                                            <m:t>−</m:t>
                                          </m:r>
                                          <m:sSub>
                                            <m:sSubPr>
                                              <m:ctrlPr>
                                                <a:rPr lang="en-US" altLang="zh-TW" i="1">
                                                  <a:latin typeface="Cambria Math" panose="02040503050406030204" pitchFamily="18" charset="0"/>
                                                </a:rPr>
                                              </m:ctrlPr>
                                            </m:sSubPr>
                                            <m:e>
                                              <m:r>
                                                <a:rPr lang="zh-TW" altLang="en-US" i="1">
                                                  <a:latin typeface="Cambria Math" panose="02040503050406030204" pitchFamily="18" charset="0"/>
                                                </a:rPr>
                                                <m:t>𝝁</m:t>
                                              </m:r>
                                            </m:e>
                                            <m:sub>
                                              <m:r>
                                                <a:rPr lang="en-US" altLang="zh-TW" i="1">
                                                  <a:latin typeface="Cambria Math" panose="02040503050406030204" pitchFamily="18" charset="0"/>
                                                </a:rPr>
                                                <m:t>𝒗</m:t>
                                              </m:r>
                                            </m:sub>
                                          </m:sSub>
                                        </m:e>
                                      </m:d>
                                    </m:e>
                                    <m:sup>
                                      <m:r>
                                        <a:rPr lang="en-US" i="1">
                                          <a:latin typeface="Cambria Math"/>
                                        </a:rPr>
                                        <m:t>𝟐</m:t>
                                      </m:r>
                                    </m:sup>
                                  </m:sSup>
                                </m:e>
                              </m:nary>
                            </m:e>
                          </m:rad>
                        </m:den>
                      </m:f>
                    </m:oMath>
                  </m:oMathPara>
                </a14:m>
                <a:endParaRPr lang="en-US" dirty="0"/>
              </a:p>
            </p:txBody>
          </p:sp>
        </mc:Choice>
        <mc:Fallback xmlns="">
          <p:sp>
            <p:nvSpPr>
              <p:cNvPr id="4" name="Textfeld 3"/>
              <p:cNvSpPr txBox="1">
                <a:spLocks noRot="1" noChangeAspect="1" noMove="1" noResize="1" noEditPoints="1" noAdjustHandles="1" noChangeArrowheads="1" noChangeShapeType="1" noTextEdit="1"/>
              </p:cNvSpPr>
              <p:nvPr/>
            </p:nvSpPr>
            <p:spPr>
              <a:xfrm>
                <a:off x="1043608" y="4437112"/>
                <a:ext cx="6163354" cy="994375"/>
              </a:xfrm>
              <a:prstGeom prst="rect">
                <a:avLst/>
              </a:prstGeom>
              <a:blipFill>
                <a:blip r:embed="rId5"/>
                <a:stretch>
                  <a:fillRect/>
                </a:stretch>
              </a:blipFill>
            </p:spPr>
            <p:txBody>
              <a:bodyPr/>
              <a:lstStyle/>
              <a:p>
                <a:r>
                  <a:rPr lang="zh-TW" altLang="en-US">
                    <a:noFill/>
                  </a:rPr>
                  <a:t> </a:t>
                </a:r>
              </a:p>
            </p:txBody>
          </p:sp>
        </mc:Fallback>
      </mc:AlternateContent>
      <p:graphicFrame>
        <p:nvGraphicFramePr>
          <p:cNvPr id="5" name="物件 4"/>
          <p:cNvGraphicFramePr>
            <a:graphicFrameLocks noChangeAspect="1"/>
          </p:cNvGraphicFramePr>
          <p:nvPr>
            <p:extLst>
              <p:ext uri="{D42A27DB-BD31-4B8C-83A1-F6EECF244321}">
                <p14:modId xmlns:p14="http://schemas.microsoft.com/office/powerpoint/2010/main" val="123293293"/>
              </p:ext>
            </p:extLst>
          </p:nvPr>
        </p:nvGraphicFramePr>
        <p:xfrm>
          <a:off x="1331640" y="3296262"/>
          <a:ext cx="1562868" cy="868260"/>
        </p:xfrm>
        <a:graphic>
          <a:graphicData uri="http://schemas.openxmlformats.org/presentationml/2006/ole">
            <mc:AlternateContent xmlns:mc="http://schemas.openxmlformats.org/markup-compatibility/2006">
              <mc:Choice xmlns:v="urn:schemas-microsoft-com:vml" Requires="v">
                <p:oleObj name="方程式" r:id="rId6" imgW="914400" imgH="507960" progId="Equation.3">
                  <p:embed/>
                </p:oleObj>
              </mc:Choice>
              <mc:Fallback>
                <p:oleObj name="方程式" r:id="rId6" imgW="914400" imgH="507960" progId="Equation.3">
                  <p:embed/>
                  <p:pic>
                    <p:nvPicPr>
                      <p:cNvPr id="0" name=""/>
                      <p:cNvPicPr/>
                      <p:nvPr/>
                    </p:nvPicPr>
                    <p:blipFill>
                      <a:blip r:embed="rId7"/>
                      <a:stretch>
                        <a:fillRect/>
                      </a:stretch>
                    </p:blipFill>
                    <p:spPr>
                      <a:xfrm>
                        <a:off x="1331640" y="3296262"/>
                        <a:ext cx="1562868" cy="868260"/>
                      </a:xfrm>
                      <a:prstGeom prst="rect">
                        <a:avLst/>
                      </a:prstGeom>
                    </p:spPr>
                  </p:pic>
                </p:oleObj>
              </mc:Fallback>
            </mc:AlternateContent>
          </a:graphicData>
        </a:graphic>
      </p:graphicFrame>
    </p:spTree>
    <p:extLst>
      <p:ext uri="{BB962C8B-B14F-4D97-AF65-F5344CB8AC3E}">
        <p14:creationId xmlns:p14="http://schemas.microsoft.com/office/powerpoint/2010/main" val="2937990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TW" dirty="0"/>
              <a:t>Measuring user similarity (2)</a:t>
            </a:r>
            <a:endParaRPr lang="en-US" dirty="0"/>
          </a:p>
        </p:txBody>
      </p:sp>
      <p:sp>
        <p:nvSpPr>
          <p:cNvPr id="3" name="Inhaltsplatzhalter 2"/>
          <p:cNvSpPr>
            <a:spLocks noGrp="1"/>
          </p:cNvSpPr>
          <p:nvPr>
            <p:ph idx="1"/>
          </p:nvPr>
        </p:nvSpPr>
        <p:spPr>
          <a:xfrm>
            <a:off x="457200" y="1262007"/>
            <a:ext cx="8229600" cy="4754563"/>
          </a:xfrm>
        </p:spPr>
        <p:txBody>
          <a:bodyPr/>
          <a:lstStyle/>
          <a:p>
            <a:r>
              <a:rPr lang="en-US" dirty="0"/>
              <a:t>Example</a:t>
            </a:r>
          </a:p>
          <a:p>
            <a:pPr lvl="1"/>
            <a:r>
              <a:rPr lang="en-US" dirty="0"/>
              <a:t>A database of ratings of the current user, Alice, and some other users is given:</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kern="1200" dirty="0">
              <a:solidFill>
                <a:schemeClr val="tx1"/>
              </a:solidFill>
              <a:ea typeface="+mn-ea"/>
              <a:cs typeface="+mn-cs"/>
            </a:endParaRPr>
          </a:p>
          <a:p>
            <a:pPr lvl="1"/>
            <a:endParaRPr lang="en-US" dirty="0"/>
          </a:p>
          <a:p>
            <a:pPr lvl="1"/>
            <a:endParaRPr lang="en-US" dirty="0"/>
          </a:p>
          <a:p>
            <a:pPr lvl="1"/>
            <a:endParaRPr lang="en-US" dirty="0"/>
          </a:p>
          <a:p>
            <a:pPr lvl="1"/>
            <a:endParaRPr lang="en-US" dirty="0"/>
          </a:p>
        </p:txBody>
      </p:sp>
      <p:graphicFrame>
        <p:nvGraphicFramePr>
          <p:cNvPr id="5" name="Tabelle 4"/>
          <p:cNvGraphicFramePr>
            <a:graphicFrameLocks noGrp="1"/>
          </p:cNvGraphicFramePr>
          <p:nvPr>
            <p:extLst>
              <p:ext uri="{D42A27DB-BD31-4B8C-83A1-F6EECF244321}">
                <p14:modId xmlns:p14="http://schemas.microsoft.com/office/powerpoint/2010/main" val="674752072"/>
              </p:ext>
            </p:extLst>
          </p:nvPr>
        </p:nvGraphicFramePr>
        <p:xfrm>
          <a:off x="539552" y="2072172"/>
          <a:ext cx="7848873" cy="2433320"/>
        </p:xfrm>
        <a:graphic>
          <a:graphicData uri="http://schemas.openxmlformats.org/drawingml/2006/table">
            <a:tbl>
              <a:tblPr firstRow="1" bandRow="1">
                <a:tableStyleId>{00A15C55-8517-42AA-B614-E9B94910E393}</a:tableStyleId>
              </a:tblPr>
              <a:tblGrid>
                <a:gridCol w="872097">
                  <a:extLst>
                    <a:ext uri="{9D8B030D-6E8A-4147-A177-3AD203B41FA5}">
                      <a16:colId xmlns:a16="http://schemas.microsoft.com/office/drawing/2014/main" val="20000"/>
                    </a:ext>
                  </a:extLst>
                </a:gridCol>
                <a:gridCol w="872097">
                  <a:extLst>
                    <a:ext uri="{9D8B030D-6E8A-4147-A177-3AD203B41FA5}">
                      <a16:colId xmlns:a16="http://schemas.microsoft.com/office/drawing/2014/main" val="20001"/>
                    </a:ext>
                  </a:extLst>
                </a:gridCol>
                <a:gridCol w="872097">
                  <a:extLst>
                    <a:ext uri="{9D8B030D-6E8A-4147-A177-3AD203B41FA5}">
                      <a16:colId xmlns:a16="http://schemas.microsoft.com/office/drawing/2014/main" val="20002"/>
                    </a:ext>
                  </a:extLst>
                </a:gridCol>
                <a:gridCol w="872097">
                  <a:extLst>
                    <a:ext uri="{9D8B030D-6E8A-4147-A177-3AD203B41FA5}">
                      <a16:colId xmlns:a16="http://schemas.microsoft.com/office/drawing/2014/main" val="20003"/>
                    </a:ext>
                  </a:extLst>
                </a:gridCol>
                <a:gridCol w="872097">
                  <a:extLst>
                    <a:ext uri="{9D8B030D-6E8A-4147-A177-3AD203B41FA5}">
                      <a16:colId xmlns:a16="http://schemas.microsoft.com/office/drawing/2014/main" val="20004"/>
                    </a:ext>
                  </a:extLst>
                </a:gridCol>
                <a:gridCol w="872097">
                  <a:extLst>
                    <a:ext uri="{9D8B030D-6E8A-4147-A177-3AD203B41FA5}">
                      <a16:colId xmlns:a16="http://schemas.microsoft.com/office/drawing/2014/main" val="3310201442"/>
                    </a:ext>
                  </a:extLst>
                </a:gridCol>
                <a:gridCol w="872097">
                  <a:extLst>
                    <a:ext uri="{9D8B030D-6E8A-4147-A177-3AD203B41FA5}">
                      <a16:colId xmlns:a16="http://schemas.microsoft.com/office/drawing/2014/main" val="20005"/>
                    </a:ext>
                  </a:extLst>
                </a:gridCol>
                <a:gridCol w="872097">
                  <a:extLst>
                    <a:ext uri="{9D8B030D-6E8A-4147-A177-3AD203B41FA5}">
                      <a16:colId xmlns:a16="http://schemas.microsoft.com/office/drawing/2014/main" val="3375765247"/>
                    </a:ext>
                  </a:extLst>
                </a:gridCol>
                <a:gridCol w="872097">
                  <a:extLst>
                    <a:ext uri="{9D8B030D-6E8A-4147-A177-3AD203B41FA5}">
                      <a16:colId xmlns:a16="http://schemas.microsoft.com/office/drawing/2014/main" val="1419284035"/>
                    </a:ext>
                  </a:extLst>
                </a:gridCol>
              </a:tblGrid>
              <a:tr h="370840">
                <a:tc>
                  <a:txBody>
                    <a:bodyPr/>
                    <a:lstStyle/>
                    <a:p>
                      <a:pPr algn="ctr"/>
                      <a:endParaRPr lang="en-US" sz="1600" baseline="0" dirty="0">
                        <a:latin typeface="Calibri" pitchFamily="34" charset="0"/>
                      </a:endParaRPr>
                    </a:p>
                  </a:txBody>
                  <a:tcPr/>
                </a:tc>
                <a:tc>
                  <a:txBody>
                    <a:bodyPr/>
                    <a:lstStyle/>
                    <a:p>
                      <a:pPr algn="ctr"/>
                      <a:r>
                        <a:rPr lang="en-US" sz="1600" baseline="0" dirty="0">
                          <a:latin typeface="Calibri" pitchFamily="34" charset="0"/>
                        </a:rPr>
                        <a:t>Item1</a:t>
                      </a:r>
                    </a:p>
                  </a:txBody>
                  <a:tcPr/>
                </a:tc>
                <a:tc>
                  <a:txBody>
                    <a:bodyPr/>
                    <a:lstStyle/>
                    <a:p>
                      <a:pPr algn="ctr"/>
                      <a:r>
                        <a:rPr lang="en-US" sz="1600" baseline="0" dirty="0">
                          <a:latin typeface="Calibri" pitchFamily="34" charset="0"/>
                        </a:rPr>
                        <a:t>Item2</a:t>
                      </a:r>
                    </a:p>
                  </a:txBody>
                  <a:tcPr/>
                </a:tc>
                <a:tc>
                  <a:txBody>
                    <a:bodyPr/>
                    <a:lstStyle/>
                    <a:p>
                      <a:pPr algn="ctr"/>
                      <a:r>
                        <a:rPr lang="en-US" sz="1600" baseline="0" dirty="0">
                          <a:latin typeface="Calibri" pitchFamily="34" charset="0"/>
                        </a:rPr>
                        <a:t>Item3</a:t>
                      </a:r>
                    </a:p>
                  </a:txBody>
                  <a:tcPr/>
                </a:tc>
                <a:tc>
                  <a:txBody>
                    <a:bodyPr/>
                    <a:lstStyle/>
                    <a:p>
                      <a:pPr algn="ctr"/>
                      <a:r>
                        <a:rPr lang="en-US" sz="1600" baseline="0" dirty="0">
                          <a:latin typeface="Calibri" pitchFamily="34" charset="0"/>
                        </a:rPr>
                        <a:t>Item4</a:t>
                      </a:r>
                    </a:p>
                  </a:txBody>
                  <a:tcPr/>
                </a:tc>
                <a:tc>
                  <a:txBody>
                    <a:bodyPr/>
                    <a:lstStyle/>
                    <a:p>
                      <a:pPr algn="ctr"/>
                      <a:r>
                        <a:rPr lang="en-US" sz="1600" baseline="0" dirty="0">
                          <a:latin typeface="Calibri" pitchFamily="34" charset="0"/>
                        </a:rPr>
                        <a:t>item5</a:t>
                      </a:r>
                    </a:p>
                  </a:txBody>
                  <a:tcPr/>
                </a:tc>
                <a:tc>
                  <a:txBody>
                    <a:bodyPr/>
                    <a:lstStyle/>
                    <a:p>
                      <a:pPr algn="ctr"/>
                      <a:r>
                        <a:rPr lang="en-US" sz="1600" baseline="0" dirty="0">
                          <a:latin typeface="Calibri" pitchFamily="34" charset="0"/>
                        </a:rPr>
                        <a:t>Item6</a:t>
                      </a:r>
                    </a:p>
                  </a:txBody>
                  <a:tcPr/>
                </a:tc>
                <a:tc>
                  <a:txBody>
                    <a:bodyPr/>
                    <a:lstStyle/>
                    <a:p>
                      <a:pPr algn="ctr"/>
                      <a:r>
                        <a:rPr lang="en-US" sz="1600" baseline="0" dirty="0">
                          <a:latin typeface="Calibri" pitchFamily="34" charset="0"/>
                        </a:rPr>
                        <a:t>Mean</a:t>
                      </a:r>
                    </a:p>
                    <a:p>
                      <a:pPr algn="ctr"/>
                      <a:r>
                        <a:rPr lang="en-US" sz="1600" baseline="0" dirty="0">
                          <a:latin typeface="Calibri" pitchFamily="34" charset="0"/>
                        </a:rPr>
                        <a:t>rating</a:t>
                      </a:r>
                    </a:p>
                  </a:txBody>
                  <a:tcPr/>
                </a:tc>
                <a:tc>
                  <a:txBody>
                    <a:bodyPr/>
                    <a:lstStyle/>
                    <a:p>
                      <a:pPr algn="ctr"/>
                      <a:r>
                        <a:rPr lang="en-US" sz="1600" baseline="0" dirty="0">
                          <a:latin typeface="Calibri" pitchFamily="34" charset="0"/>
                        </a:rPr>
                        <a:t>Pearson</a:t>
                      </a:r>
                    </a:p>
                    <a:p>
                      <a:pPr algn="ctr"/>
                      <a:r>
                        <a:rPr lang="en-US" sz="1600" baseline="0" dirty="0">
                          <a:latin typeface="Calibri" pitchFamily="34" charset="0"/>
                        </a:rPr>
                        <a:t>(</a:t>
                      </a:r>
                      <a:r>
                        <a:rPr lang="en-US" sz="1600" baseline="0" dirty="0" err="1">
                          <a:latin typeface="Calibri" pitchFamily="34" charset="0"/>
                        </a:rPr>
                        <a:t>i</a:t>
                      </a:r>
                      <a:r>
                        <a:rPr lang="en-US" sz="1600" baseline="0" dirty="0">
                          <a:latin typeface="Calibri" pitchFamily="34" charset="0"/>
                        </a:rPr>
                        <a:t>, Alice)</a:t>
                      </a:r>
                    </a:p>
                  </a:txBody>
                  <a:tcPr/>
                </a:tc>
                <a:extLst>
                  <a:ext uri="{0D108BD9-81ED-4DB2-BD59-A6C34878D82A}">
                    <a16:rowId xmlns:a16="http://schemas.microsoft.com/office/drawing/2014/main" val="10000"/>
                  </a:ext>
                </a:extLst>
              </a:tr>
              <a:tr h="370840">
                <a:tc>
                  <a:txBody>
                    <a:bodyPr/>
                    <a:lstStyle/>
                    <a:p>
                      <a:pPr algn="ctr"/>
                      <a:r>
                        <a:rPr lang="en-US" sz="1600" baseline="0" dirty="0">
                          <a:latin typeface="Calibri" pitchFamily="34" charset="0"/>
                        </a:rPr>
                        <a:t>User1</a:t>
                      </a:r>
                    </a:p>
                  </a:txBody>
                  <a:tcPr/>
                </a:tc>
                <a:tc>
                  <a:txBody>
                    <a:bodyPr/>
                    <a:lstStyle/>
                    <a:p>
                      <a:pPr algn="ctr"/>
                      <a:r>
                        <a:rPr lang="en-US" sz="1600" baseline="0" dirty="0">
                          <a:latin typeface="Calibri" pitchFamily="34" charset="0"/>
                        </a:rPr>
                        <a:t>7</a:t>
                      </a:r>
                    </a:p>
                  </a:txBody>
                  <a:tcPr/>
                </a:tc>
                <a:tc>
                  <a:txBody>
                    <a:bodyPr/>
                    <a:lstStyle/>
                    <a:p>
                      <a:pPr algn="ctr"/>
                      <a:r>
                        <a:rPr lang="en-US" sz="1600" baseline="0" dirty="0">
                          <a:latin typeface="Calibri" pitchFamily="34" charset="0"/>
                        </a:rPr>
                        <a:t>6</a:t>
                      </a:r>
                    </a:p>
                  </a:txBody>
                  <a:tcPr/>
                </a:tc>
                <a:tc>
                  <a:txBody>
                    <a:bodyPr/>
                    <a:lstStyle/>
                    <a:p>
                      <a:pPr algn="ctr"/>
                      <a:r>
                        <a:rPr lang="en-US" sz="1600" baseline="0" dirty="0">
                          <a:latin typeface="Calibri" pitchFamily="34" charset="0"/>
                        </a:rPr>
                        <a:t>7</a:t>
                      </a:r>
                    </a:p>
                  </a:txBody>
                  <a:tcPr/>
                </a:tc>
                <a:tc>
                  <a:txBody>
                    <a:bodyPr/>
                    <a:lstStyle/>
                    <a:p>
                      <a:pPr algn="ctr"/>
                      <a:r>
                        <a:rPr lang="en-US" sz="1600" baseline="0" dirty="0">
                          <a:latin typeface="Calibri" pitchFamily="34" charset="0"/>
                        </a:rPr>
                        <a:t>4</a:t>
                      </a:r>
                    </a:p>
                  </a:txBody>
                  <a:tcPr/>
                </a:tc>
                <a:tc>
                  <a:txBody>
                    <a:bodyPr/>
                    <a:lstStyle/>
                    <a:p>
                      <a:pPr marL="0" algn="ctr" defTabSz="914400" rtl="0" eaLnBrk="1" latinLnBrk="0" hangingPunct="1"/>
                      <a:r>
                        <a:rPr lang="en-US" sz="1600" kern="1200" baseline="0" dirty="0">
                          <a:solidFill>
                            <a:schemeClr val="dk1"/>
                          </a:solidFill>
                          <a:latin typeface="Calibri" pitchFamily="34" charset="0"/>
                          <a:ea typeface="+mn-ea"/>
                          <a:cs typeface="+mn-cs"/>
                        </a:rPr>
                        <a:t>5</a:t>
                      </a:r>
                    </a:p>
                  </a:txBody>
                  <a:tcPr>
                    <a:solidFill>
                      <a:schemeClr val="bg2">
                        <a:lumMod val="40000"/>
                        <a:lumOff val="60000"/>
                      </a:schemeClr>
                    </a:solidFill>
                  </a:tcPr>
                </a:tc>
                <a:tc>
                  <a:txBody>
                    <a:bodyPr/>
                    <a:lstStyle/>
                    <a:p>
                      <a:pPr marL="0" algn="ctr" defTabSz="914400" rtl="0" eaLnBrk="1" latinLnBrk="0" hangingPunct="1"/>
                      <a:r>
                        <a:rPr lang="en-US" sz="1600" kern="1200" baseline="0" dirty="0">
                          <a:solidFill>
                            <a:schemeClr val="dk1"/>
                          </a:solidFill>
                          <a:latin typeface="Calibri" pitchFamily="34" charset="0"/>
                          <a:ea typeface="+mn-ea"/>
                          <a:cs typeface="+mn-cs"/>
                        </a:rPr>
                        <a:t>4</a:t>
                      </a:r>
                    </a:p>
                  </a:txBody>
                  <a:tcPr>
                    <a:solidFill>
                      <a:schemeClr val="bg2">
                        <a:lumMod val="40000"/>
                        <a:lumOff val="60000"/>
                      </a:schemeClr>
                    </a:solidFill>
                  </a:tcPr>
                </a:tc>
                <a:tc>
                  <a:txBody>
                    <a:bodyPr/>
                    <a:lstStyle/>
                    <a:p>
                      <a:pPr marL="0" algn="ctr" defTabSz="914400" rtl="0" eaLnBrk="1" latinLnBrk="0" hangingPunct="1"/>
                      <a:r>
                        <a:rPr lang="en-US" sz="1600" kern="1200" baseline="0" dirty="0">
                          <a:solidFill>
                            <a:schemeClr val="dk1"/>
                          </a:solidFill>
                          <a:latin typeface="Calibri" pitchFamily="34" charset="0"/>
                          <a:ea typeface="+mn-ea"/>
                          <a:cs typeface="+mn-cs"/>
                        </a:rPr>
                        <a:t>5.5</a:t>
                      </a:r>
                    </a:p>
                  </a:txBody>
                  <a:tcPr>
                    <a:solidFill>
                      <a:schemeClr val="bg2">
                        <a:lumMod val="40000"/>
                        <a:lumOff val="60000"/>
                      </a:schemeClr>
                    </a:solidFill>
                  </a:tcPr>
                </a:tc>
                <a:tc>
                  <a:txBody>
                    <a:bodyPr/>
                    <a:lstStyle/>
                    <a:p>
                      <a:pPr marL="0" algn="ctr" defTabSz="914400" rtl="0" eaLnBrk="1" latinLnBrk="0" hangingPunct="1"/>
                      <a:r>
                        <a:rPr lang="en-US" sz="1600" kern="1200" baseline="0" dirty="0">
                          <a:solidFill>
                            <a:schemeClr val="dk1"/>
                          </a:solidFill>
                          <a:latin typeface="Calibri" pitchFamily="34" charset="0"/>
                          <a:ea typeface="+mn-ea"/>
                          <a:cs typeface="+mn-cs"/>
                        </a:rPr>
                        <a:t>0.894</a:t>
                      </a:r>
                    </a:p>
                  </a:txBody>
                  <a:tcPr>
                    <a:solidFill>
                      <a:schemeClr val="bg2">
                        <a:lumMod val="40000"/>
                        <a:lumOff val="60000"/>
                      </a:schemeClr>
                    </a:solidFill>
                  </a:tcPr>
                </a:tc>
                <a:extLst>
                  <a:ext uri="{0D108BD9-81ED-4DB2-BD59-A6C34878D82A}">
                    <a16:rowId xmlns:a16="http://schemas.microsoft.com/office/drawing/2014/main" val="10001"/>
                  </a:ext>
                </a:extLst>
              </a:tr>
              <a:tr h="370840">
                <a:tc>
                  <a:txBody>
                    <a:bodyPr/>
                    <a:lstStyle/>
                    <a:p>
                      <a:pPr algn="ctr"/>
                      <a:r>
                        <a:rPr lang="en-US" sz="1600" baseline="0" dirty="0">
                          <a:latin typeface="Calibri" pitchFamily="34" charset="0"/>
                        </a:rPr>
                        <a:t>User2</a:t>
                      </a:r>
                    </a:p>
                  </a:txBody>
                  <a:tcPr/>
                </a:tc>
                <a:tc>
                  <a:txBody>
                    <a:bodyPr/>
                    <a:lstStyle/>
                    <a:p>
                      <a:pPr algn="ctr"/>
                      <a:r>
                        <a:rPr lang="en-US" sz="1600" baseline="0" dirty="0">
                          <a:latin typeface="Calibri" pitchFamily="34" charset="0"/>
                        </a:rPr>
                        <a:t>6</a:t>
                      </a:r>
                    </a:p>
                  </a:txBody>
                  <a:tcPr/>
                </a:tc>
                <a:tc>
                  <a:txBody>
                    <a:bodyPr/>
                    <a:lstStyle/>
                    <a:p>
                      <a:pPr algn="ctr"/>
                      <a:r>
                        <a:rPr lang="en-US" sz="1600" baseline="0" dirty="0">
                          <a:latin typeface="Calibri" pitchFamily="34" charset="0"/>
                        </a:rPr>
                        <a:t>7</a:t>
                      </a:r>
                    </a:p>
                  </a:txBody>
                  <a:tcPr/>
                </a:tc>
                <a:tc>
                  <a:txBody>
                    <a:bodyPr/>
                    <a:lstStyle/>
                    <a:p>
                      <a:pPr algn="ctr"/>
                      <a:r>
                        <a:rPr lang="en-US" sz="1600" baseline="0" dirty="0">
                          <a:solidFill>
                            <a:srgbClr val="FF0000"/>
                          </a:solidFill>
                          <a:latin typeface="Calibri" pitchFamily="34" charset="0"/>
                        </a:rPr>
                        <a:t>?</a:t>
                      </a:r>
                    </a:p>
                  </a:txBody>
                  <a:tcPr/>
                </a:tc>
                <a:tc>
                  <a:txBody>
                    <a:bodyPr/>
                    <a:lstStyle/>
                    <a:p>
                      <a:pPr algn="ctr"/>
                      <a:r>
                        <a:rPr lang="en-US" sz="1600" baseline="0" dirty="0">
                          <a:latin typeface="Calibri" pitchFamily="34" charset="0"/>
                        </a:rPr>
                        <a:t>4</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4</a:t>
                      </a:r>
                    </a:p>
                  </a:txBody>
                  <a:tcPr/>
                </a:tc>
                <a:tc>
                  <a:txBody>
                    <a:bodyPr/>
                    <a:lstStyle/>
                    <a:p>
                      <a:pPr algn="ctr"/>
                      <a:r>
                        <a:rPr lang="en-US" sz="1600" baseline="0" dirty="0">
                          <a:latin typeface="Calibri" pitchFamily="34" charset="0"/>
                        </a:rPr>
                        <a:t>4.8</a:t>
                      </a:r>
                    </a:p>
                  </a:txBody>
                  <a:tcPr/>
                </a:tc>
                <a:tc>
                  <a:txBody>
                    <a:bodyPr/>
                    <a:lstStyle/>
                    <a:p>
                      <a:pPr algn="ctr"/>
                      <a:r>
                        <a:rPr lang="en-US" sz="1600" baseline="0" dirty="0">
                          <a:latin typeface="Calibri" pitchFamily="34" charset="0"/>
                        </a:rPr>
                        <a:t>0.939</a:t>
                      </a:r>
                    </a:p>
                  </a:txBody>
                  <a:tcPr/>
                </a:tc>
                <a:extLst>
                  <a:ext uri="{0D108BD9-81ED-4DB2-BD59-A6C34878D82A}">
                    <a16:rowId xmlns:a16="http://schemas.microsoft.com/office/drawing/2014/main" val="10002"/>
                  </a:ext>
                </a:extLst>
              </a:tr>
              <a:tr h="370840">
                <a:tc>
                  <a:txBody>
                    <a:bodyPr/>
                    <a:lstStyle/>
                    <a:p>
                      <a:pPr algn="ctr"/>
                      <a:r>
                        <a:rPr lang="en-US" sz="1600" baseline="0" dirty="0">
                          <a:latin typeface="Calibri" pitchFamily="34" charset="0"/>
                        </a:rPr>
                        <a:t>Alice</a:t>
                      </a:r>
                    </a:p>
                  </a:txBody>
                  <a:tcPr/>
                </a:tc>
                <a:tc>
                  <a:txBody>
                    <a:bodyPr/>
                    <a:lstStyle/>
                    <a:p>
                      <a:pPr algn="ctr"/>
                      <a:r>
                        <a:rPr lang="en-US" sz="1600" baseline="0" dirty="0">
                          <a:solidFill>
                            <a:srgbClr val="FF0000"/>
                          </a:solidFill>
                          <a:latin typeface="Calibri" pitchFamily="34" charset="0"/>
                        </a:rPr>
                        <a:t>?</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solidFill>
                            <a:srgbClr val="FF0000"/>
                          </a:solidFill>
                          <a:latin typeface="Calibri" pitchFamily="34" charset="0"/>
                        </a:rPr>
                        <a:t>?</a:t>
                      </a:r>
                    </a:p>
                  </a:txBody>
                  <a:tcPr/>
                </a:tc>
                <a:tc>
                  <a:txBody>
                    <a:bodyPr/>
                    <a:lstStyle/>
                    <a:p>
                      <a:pPr algn="ctr"/>
                      <a:r>
                        <a:rPr lang="en-US" sz="1600" baseline="0" dirty="0">
                          <a:solidFill>
                            <a:schemeClr val="tx1"/>
                          </a:solidFill>
                          <a:latin typeface="Calibri" pitchFamily="34" charset="0"/>
                        </a:rPr>
                        <a:t>2</a:t>
                      </a:r>
                    </a:p>
                  </a:txBody>
                  <a:tcPr/>
                </a:tc>
                <a:tc>
                  <a:txBody>
                    <a:bodyPr/>
                    <a:lstStyle/>
                    <a:p>
                      <a:pPr algn="ctr"/>
                      <a:r>
                        <a:rPr lang="en-US" sz="1600" baseline="0" dirty="0">
                          <a:solidFill>
                            <a:schemeClr val="tx1"/>
                          </a:solidFill>
                          <a:latin typeface="Calibri" pitchFamily="34" charset="0"/>
                        </a:rPr>
                        <a:t>1</a:t>
                      </a:r>
                    </a:p>
                  </a:txBody>
                  <a:tcPr/>
                </a:tc>
                <a:extLst>
                  <a:ext uri="{0D108BD9-81ED-4DB2-BD59-A6C34878D82A}">
                    <a16:rowId xmlns:a16="http://schemas.microsoft.com/office/drawing/2014/main" val="10003"/>
                  </a:ext>
                </a:extLst>
              </a:tr>
              <a:tr h="370840">
                <a:tc>
                  <a:txBody>
                    <a:bodyPr/>
                    <a:lstStyle/>
                    <a:p>
                      <a:pPr algn="ctr"/>
                      <a:r>
                        <a:rPr lang="en-US" sz="1600" baseline="0" dirty="0">
                          <a:latin typeface="Calibri" pitchFamily="34" charset="0"/>
                        </a:rPr>
                        <a:t>User4</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latin typeface="Calibri" pitchFamily="34" charset="0"/>
                        </a:rPr>
                        <a:t>2</a:t>
                      </a:r>
                    </a:p>
                  </a:txBody>
                  <a:tcPr/>
                </a:tc>
                <a:tc>
                  <a:txBody>
                    <a:bodyPr/>
                    <a:lstStyle/>
                    <a:p>
                      <a:pPr algn="ctr"/>
                      <a:r>
                        <a:rPr lang="en-US" sz="1600" baseline="0" dirty="0">
                          <a:latin typeface="Calibri" pitchFamily="34" charset="0"/>
                        </a:rPr>
                        <a:t>2</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4</a:t>
                      </a:r>
                    </a:p>
                  </a:txBody>
                  <a:tcPr/>
                </a:tc>
                <a:tc>
                  <a:txBody>
                    <a:bodyPr/>
                    <a:lstStyle/>
                    <a:p>
                      <a:pPr algn="ctr"/>
                      <a:r>
                        <a:rPr lang="en-US" sz="1600" baseline="0" dirty="0">
                          <a:latin typeface="Calibri" pitchFamily="34" charset="0"/>
                        </a:rPr>
                        <a:t>2.5</a:t>
                      </a:r>
                    </a:p>
                  </a:txBody>
                  <a:tcPr/>
                </a:tc>
                <a:tc>
                  <a:txBody>
                    <a:bodyPr/>
                    <a:lstStyle/>
                    <a:p>
                      <a:pPr algn="ctr"/>
                      <a:r>
                        <a:rPr lang="en-US" sz="1600" baseline="0" dirty="0">
                          <a:latin typeface="Calibri" pitchFamily="34" charset="0"/>
                        </a:rPr>
                        <a:t>-1.0</a:t>
                      </a:r>
                    </a:p>
                  </a:txBody>
                  <a:tcPr/>
                </a:tc>
                <a:extLst>
                  <a:ext uri="{0D108BD9-81ED-4DB2-BD59-A6C34878D82A}">
                    <a16:rowId xmlns:a16="http://schemas.microsoft.com/office/drawing/2014/main" val="10004"/>
                  </a:ext>
                </a:extLst>
              </a:tr>
              <a:tr h="370840">
                <a:tc>
                  <a:txBody>
                    <a:bodyPr/>
                    <a:lstStyle/>
                    <a:p>
                      <a:pPr algn="ctr"/>
                      <a:r>
                        <a:rPr lang="en-US" sz="1600" baseline="0" dirty="0">
                          <a:latin typeface="Calibri" pitchFamily="34" charset="0"/>
                        </a:rPr>
                        <a:t>User5</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solidFill>
                            <a:srgbClr val="FF0000"/>
                          </a:solidFill>
                          <a:latin typeface="Calibri" pitchFamily="34" charset="0"/>
                        </a:rPr>
                        <a:t>?</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latin typeface="Calibri" pitchFamily="34" charset="0"/>
                        </a:rPr>
                        <a:t>2</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2</a:t>
                      </a:r>
                    </a:p>
                  </a:txBody>
                  <a:tcPr/>
                </a:tc>
                <a:tc>
                  <a:txBody>
                    <a:bodyPr/>
                    <a:lstStyle/>
                    <a:p>
                      <a:pPr algn="ctr"/>
                      <a:r>
                        <a:rPr lang="en-US" sz="1600" baseline="0" dirty="0">
                          <a:latin typeface="Calibri" pitchFamily="34" charset="0"/>
                        </a:rPr>
                        <a:t>-0.817</a:t>
                      </a:r>
                    </a:p>
                  </a:txBody>
                  <a:tcPr/>
                </a:tc>
                <a:extLst>
                  <a:ext uri="{0D108BD9-81ED-4DB2-BD59-A6C34878D82A}">
                    <a16:rowId xmlns:a16="http://schemas.microsoft.com/office/drawing/2014/main" val="10005"/>
                  </a:ext>
                </a:extLst>
              </a:tr>
            </a:tbl>
          </a:graphicData>
        </a:graphic>
      </p:graphicFrame>
      <p:sp>
        <p:nvSpPr>
          <p:cNvPr id="4" name="橢圓 3"/>
          <p:cNvSpPr/>
          <p:nvPr/>
        </p:nvSpPr>
        <p:spPr bwMode="auto">
          <a:xfrm>
            <a:off x="1619672" y="3429000"/>
            <a:ext cx="504056" cy="36004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a:ln>
                <a:noFill/>
              </a:ln>
              <a:solidFill>
                <a:schemeClr val="tx1"/>
              </a:solidFill>
              <a:effectLst/>
              <a:latin typeface="Verdana" pitchFamily="34" charset="0"/>
            </a:endParaRPr>
          </a:p>
        </p:txBody>
      </p:sp>
      <mc:AlternateContent xmlns:mc="http://schemas.openxmlformats.org/markup-compatibility/2006" xmlns:a14="http://schemas.microsoft.com/office/drawing/2010/main">
        <mc:Choice Requires="a14">
          <p:sp>
            <p:nvSpPr>
              <p:cNvPr id="6" name="Textfeld 3"/>
              <p:cNvSpPr txBox="1"/>
              <p:nvPr/>
            </p:nvSpPr>
            <p:spPr>
              <a:xfrm>
                <a:off x="899592" y="5715056"/>
                <a:ext cx="6163354" cy="9943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𝒔𝒊𝒎</m:t>
                      </m:r>
                      <m:d>
                        <m:dPr>
                          <m:ctrlPr>
                            <a:rPr lang="en-US" b="1" i="1" smtClean="0">
                              <a:latin typeface="Cambria Math" panose="02040503050406030204" pitchFamily="18" charset="0"/>
                            </a:rPr>
                          </m:ctrlPr>
                        </m:dPr>
                        <m:e>
                          <m:r>
                            <a:rPr lang="en-US" b="1" i="1" smtClean="0">
                              <a:latin typeface="Cambria Math" panose="02040503050406030204" pitchFamily="18" charset="0"/>
                            </a:rPr>
                            <m:t>𝒖</m:t>
                          </m:r>
                          <m:r>
                            <a:rPr lang="en-US" b="1" i="1" smtClean="0">
                              <a:latin typeface="Cambria Math"/>
                            </a:rPr>
                            <m:t>,</m:t>
                          </m:r>
                          <m:r>
                            <a:rPr lang="en-US" b="1" i="1" smtClean="0">
                              <a:latin typeface="Cambria Math" panose="02040503050406030204" pitchFamily="18" charset="0"/>
                            </a:rPr>
                            <m:t>𝒗</m:t>
                          </m:r>
                        </m:e>
                      </m:d>
                      <m:r>
                        <a:rPr lang="en-US" b="1" i="1" smtClean="0">
                          <a:latin typeface="Cambria Math"/>
                        </a:rPr>
                        <m:t>= </m:t>
                      </m:r>
                      <m:f>
                        <m:fPr>
                          <m:ctrlPr>
                            <a:rPr lang="en-US" b="1" i="1" smtClean="0">
                              <a:latin typeface="Cambria Math" panose="02040503050406030204" pitchFamily="18" charset="0"/>
                            </a:rPr>
                          </m:ctrlPr>
                        </m:fPr>
                        <m:num>
                          <m:nary>
                            <m:naryPr>
                              <m:chr m:val="∑"/>
                              <m:supHide m:val="on"/>
                              <m:ctrlPr>
                                <a:rPr lang="en-US" b="1" i="1" smtClean="0">
                                  <a:latin typeface="Cambria Math" panose="02040503050406030204" pitchFamily="18" charset="0"/>
                                </a:rPr>
                              </m:ctrlPr>
                            </m:naryPr>
                            <m:sub>
                              <m:r>
                                <a:rPr lang="en-US" b="1" i="1" smtClean="0">
                                  <a:latin typeface="Cambria Math" panose="02040503050406030204" pitchFamily="18" charset="0"/>
                                </a:rPr>
                                <m:t>𝒌</m:t>
                              </m:r>
                              <m:r>
                                <a:rPr lang="en-US" b="1" i="1" smtClean="0">
                                  <a:latin typeface="Cambria Math"/>
                                </a:rPr>
                                <m:t> ∈</m:t>
                              </m:r>
                              <m:sSub>
                                <m:sSubPr>
                                  <m:ctrlPr>
                                    <a:rPr lang="en-US" altLang="zh-TW" b="1" i="1" smtClean="0">
                                      <a:latin typeface="Cambria Math" panose="02040503050406030204" pitchFamily="18" charset="0"/>
                                      <a:ea typeface="Cambria Math"/>
                                    </a:rPr>
                                  </m:ctrlPr>
                                </m:sSubPr>
                                <m:e>
                                  <m:r>
                                    <a:rPr lang="en-US" altLang="zh-TW" b="1" i="1" smtClean="0">
                                      <a:latin typeface="Cambria Math" panose="02040503050406030204" pitchFamily="18" charset="0"/>
                                      <a:ea typeface="Cambria Math"/>
                                    </a:rPr>
                                    <m:t>𝑰</m:t>
                                  </m:r>
                                </m:e>
                                <m:sub>
                                  <m:r>
                                    <a:rPr lang="en-US" altLang="zh-TW" b="1" i="1" smtClean="0">
                                      <a:latin typeface="Cambria Math" panose="02040503050406030204" pitchFamily="18" charset="0"/>
                                      <a:ea typeface="Cambria Math"/>
                                    </a:rPr>
                                    <m:t>𝒖</m:t>
                                  </m:r>
                                </m:sub>
                              </m:sSub>
                              <m:r>
                                <a:rPr lang="en-US" altLang="zh-TW" b="1" i="1" smtClean="0">
                                  <a:latin typeface="Cambria Math" panose="02040503050406030204" pitchFamily="18" charset="0"/>
                                  <a:ea typeface="Cambria Math" panose="02040503050406030204" pitchFamily="18" charset="0"/>
                                </a:rPr>
                                <m:t>∩</m:t>
                              </m:r>
                              <m:sSub>
                                <m:sSubPr>
                                  <m:ctrlPr>
                                    <a:rPr lang="en-US" altLang="zh-TW" b="1" i="1" smtClean="0">
                                      <a:latin typeface="Cambria Math" panose="02040503050406030204" pitchFamily="18" charset="0"/>
                                      <a:ea typeface="Cambria Math" panose="02040503050406030204" pitchFamily="18" charset="0"/>
                                    </a:rPr>
                                  </m:ctrlPr>
                                </m:sSubPr>
                                <m:e>
                                  <m:r>
                                    <a:rPr lang="en-US" altLang="zh-TW" b="1" i="1" smtClean="0">
                                      <a:latin typeface="Cambria Math" panose="02040503050406030204" pitchFamily="18" charset="0"/>
                                      <a:ea typeface="Cambria Math" panose="02040503050406030204" pitchFamily="18" charset="0"/>
                                    </a:rPr>
                                    <m:t>𝑰</m:t>
                                  </m:r>
                                </m:e>
                                <m:sub>
                                  <m:r>
                                    <a:rPr lang="en-US" altLang="zh-TW" b="1" i="1" smtClean="0">
                                      <a:latin typeface="Cambria Math" panose="02040503050406030204" pitchFamily="18" charset="0"/>
                                      <a:ea typeface="Cambria Math" panose="02040503050406030204" pitchFamily="18" charset="0"/>
                                    </a:rPr>
                                    <m:t>𝒗</m:t>
                                  </m:r>
                                </m:sub>
                              </m:sSub>
                            </m:sub>
                            <m:sup/>
                            <m:e>
                              <m:r>
                                <a:rPr lang="en-US" b="1" i="1" smtClean="0">
                                  <a:latin typeface="Cambria Math"/>
                                </a:rPr>
                                <m:t>(</m:t>
                              </m:r>
                              <m:sSub>
                                <m:sSubPr>
                                  <m:ctrlPr>
                                    <a:rPr lang="en-US" b="1" i="1" smtClean="0">
                                      <a:latin typeface="Cambria Math" panose="02040503050406030204" pitchFamily="18" charset="0"/>
                                    </a:rPr>
                                  </m:ctrlPr>
                                </m:sSubPr>
                                <m:e>
                                  <m:r>
                                    <a:rPr lang="en-US" b="1" i="1" smtClean="0">
                                      <a:latin typeface="Cambria Math"/>
                                    </a:rPr>
                                    <m:t>𝒓</m:t>
                                  </m:r>
                                </m:e>
                                <m:sub>
                                  <m:r>
                                    <a:rPr lang="en-US" b="1" i="1" smtClean="0">
                                      <a:latin typeface="Cambria Math" panose="02040503050406030204" pitchFamily="18" charset="0"/>
                                    </a:rPr>
                                    <m:t>𝒖</m:t>
                                  </m:r>
                                  <m:r>
                                    <a:rPr lang="en-US" b="1" i="1" smtClean="0">
                                      <a:latin typeface="Cambria Math"/>
                                    </a:rPr>
                                    <m:t>,</m:t>
                                  </m:r>
                                  <m:r>
                                    <a:rPr lang="en-US" b="1" i="1" smtClean="0">
                                      <a:latin typeface="Cambria Math" panose="02040503050406030204" pitchFamily="18" charset="0"/>
                                    </a:rPr>
                                    <m:t>𝒌</m:t>
                                  </m:r>
                                </m:sub>
                              </m:sSub>
                              <m:r>
                                <a:rPr lang="en-US" b="1" i="1" smtClean="0">
                                  <a:latin typeface="Cambria Math"/>
                                </a:rPr>
                                <m:t>−</m:t>
                              </m:r>
                              <m:sSub>
                                <m:sSubPr>
                                  <m:ctrlPr>
                                    <a:rPr lang="en-US" altLang="zh-TW" b="1" i="1" smtClean="0">
                                      <a:latin typeface="Cambria Math" panose="02040503050406030204" pitchFamily="18" charset="0"/>
                                    </a:rPr>
                                  </m:ctrlPr>
                                </m:sSubPr>
                                <m:e>
                                  <m:r>
                                    <a:rPr lang="zh-TW" altLang="en-US" b="1" i="1" smtClean="0">
                                      <a:latin typeface="Cambria Math" panose="02040503050406030204" pitchFamily="18" charset="0"/>
                                    </a:rPr>
                                    <m:t>𝝁</m:t>
                                  </m:r>
                                </m:e>
                                <m:sub>
                                  <m:r>
                                    <a:rPr lang="en-US" altLang="zh-TW" b="1" i="1" smtClean="0">
                                      <a:latin typeface="Cambria Math" panose="02040503050406030204" pitchFamily="18" charset="0"/>
                                    </a:rPr>
                                    <m:t>𝒖</m:t>
                                  </m:r>
                                </m:sub>
                              </m:sSub>
                              <m:r>
                                <a:rPr lang="en-US" b="1" i="1" smtClean="0">
                                  <a:latin typeface="Cambria Math"/>
                                </a:rPr>
                                <m:t>)</m:t>
                              </m:r>
                              <m:r>
                                <a:rPr lang="en-US" i="1">
                                  <a:latin typeface="Cambria Math"/>
                                </a:rPr>
                                <m:t>(</m:t>
                              </m:r>
                              <m:sSub>
                                <m:sSubPr>
                                  <m:ctrlPr>
                                    <a:rPr lang="en-US" i="1">
                                      <a:latin typeface="Cambria Math" panose="02040503050406030204" pitchFamily="18" charset="0"/>
                                    </a:rPr>
                                  </m:ctrlPr>
                                </m:sSubPr>
                                <m:e>
                                  <m:r>
                                    <a:rPr lang="en-US" i="1">
                                      <a:latin typeface="Cambria Math"/>
                                    </a:rPr>
                                    <m:t>𝒓</m:t>
                                  </m:r>
                                </m:e>
                                <m:sub>
                                  <m:r>
                                    <a:rPr lang="en-US" b="1" i="1" smtClean="0">
                                      <a:latin typeface="Cambria Math" panose="02040503050406030204" pitchFamily="18" charset="0"/>
                                    </a:rPr>
                                    <m:t>𝒗</m:t>
                                  </m:r>
                                  <m:r>
                                    <a:rPr lang="en-US" i="1">
                                      <a:latin typeface="Cambria Math"/>
                                    </a:rPr>
                                    <m:t>,</m:t>
                                  </m:r>
                                  <m:r>
                                    <a:rPr lang="en-US" b="1" i="1" smtClean="0">
                                      <a:latin typeface="Cambria Math" panose="02040503050406030204" pitchFamily="18" charset="0"/>
                                    </a:rPr>
                                    <m:t>𝒌</m:t>
                                  </m:r>
                                </m:sub>
                              </m:sSub>
                              <m:r>
                                <a:rPr lang="en-US" i="1">
                                  <a:latin typeface="Cambria Math"/>
                                </a:rPr>
                                <m:t>−</m:t>
                              </m:r>
                              <m:sSub>
                                <m:sSubPr>
                                  <m:ctrlPr>
                                    <a:rPr lang="en-US" altLang="zh-TW" i="1" smtClean="0">
                                      <a:latin typeface="Cambria Math" panose="02040503050406030204" pitchFamily="18" charset="0"/>
                                    </a:rPr>
                                  </m:ctrlPr>
                                </m:sSubPr>
                                <m:e>
                                  <m:r>
                                    <a:rPr lang="zh-TW" altLang="en-US" i="1" smtClean="0">
                                      <a:latin typeface="Cambria Math" panose="02040503050406030204" pitchFamily="18" charset="0"/>
                                    </a:rPr>
                                    <m:t>𝝁</m:t>
                                  </m:r>
                                </m:e>
                                <m:sub>
                                  <m:r>
                                    <a:rPr lang="en-US" altLang="zh-TW" b="1" i="1" smtClean="0">
                                      <a:latin typeface="Cambria Math" panose="02040503050406030204" pitchFamily="18" charset="0"/>
                                    </a:rPr>
                                    <m:t>𝒗</m:t>
                                  </m:r>
                                </m:sub>
                              </m:sSub>
                              <m:r>
                                <a:rPr lang="en-US" i="1">
                                  <a:latin typeface="Cambria Math"/>
                                </a:rPr>
                                <m:t>)</m:t>
                              </m:r>
                            </m:e>
                          </m:nary>
                        </m:num>
                        <m:den>
                          <m:rad>
                            <m:radPr>
                              <m:degHide m:val="on"/>
                              <m:ctrlPr>
                                <a:rPr lang="en-US" b="1" i="1" smtClean="0">
                                  <a:latin typeface="Cambria Math" panose="02040503050406030204" pitchFamily="18" charset="0"/>
                                </a:rPr>
                              </m:ctrlPr>
                            </m:radPr>
                            <m:deg/>
                            <m:e>
                              <m:nary>
                                <m:naryPr>
                                  <m:chr m:val="∑"/>
                                  <m:supHide m:val="on"/>
                                  <m:ctrlPr>
                                    <a:rPr lang="en-US" i="1">
                                      <a:latin typeface="Cambria Math" panose="02040503050406030204" pitchFamily="18" charset="0"/>
                                    </a:rPr>
                                  </m:ctrlPr>
                                </m:naryPr>
                                <m:sub>
                                  <m:r>
                                    <a:rPr lang="en-US" b="1" i="1" smtClean="0">
                                      <a:latin typeface="Cambria Math" panose="02040503050406030204" pitchFamily="18" charset="0"/>
                                    </a:rPr>
                                    <m:t>𝒌</m:t>
                                  </m:r>
                                  <m:r>
                                    <a:rPr lang="en-US" i="1">
                                      <a:latin typeface="Cambria Math"/>
                                    </a:rPr>
                                    <m:t> ∈</m:t>
                                  </m:r>
                                  <m:sSub>
                                    <m:sSubPr>
                                      <m:ctrlPr>
                                        <a:rPr lang="en-US" altLang="zh-TW" i="1">
                                          <a:latin typeface="Cambria Math" panose="02040503050406030204" pitchFamily="18" charset="0"/>
                                          <a:ea typeface="Cambria Math"/>
                                        </a:rPr>
                                      </m:ctrlPr>
                                    </m:sSubPr>
                                    <m:e>
                                      <m:r>
                                        <a:rPr lang="en-US" altLang="zh-TW" i="1">
                                          <a:latin typeface="Cambria Math" panose="02040503050406030204" pitchFamily="18" charset="0"/>
                                          <a:ea typeface="Cambria Math"/>
                                        </a:rPr>
                                        <m:t>𝑰</m:t>
                                      </m:r>
                                    </m:e>
                                    <m:sub>
                                      <m:r>
                                        <a:rPr lang="en-US" altLang="zh-TW" i="1">
                                          <a:latin typeface="Cambria Math" panose="02040503050406030204" pitchFamily="18" charset="0"/>
                                          <a:ea typeface="Cambria Math"/>
                                        </a:rPr>
                                        <m:t>𝒖</m:t>
                                      </m:r>
                                    </m:sub>
                                  </m:sSub>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𝑰</m:t>
                                      </m:r>
                                    </m:e>
                                    <m:sub>
                                      <m:r>
                                        <a:rPr lang="en-US" altLang="zh-TW" i="1">
                                          <a:latin typeface="Cambria Math" panose="02040503050406030204" pitchFamily="18" charset="0"/>
                                          <a:ea typeface="Cambria Math" panose="02040503050406030204" pitchFamily="18" charset="0"/>
                                        </a:rPr>
                                        <m:t>𝒗</m:t>
                                      </m:r>
                                    </m:sub>
                                  </m:sSub>
                                </m:sub>
                                <m:sup/>
                                <m:e>
                                  <m:sSup>
                                    <m:sSupPr>
                                      <m:ctrlPr>
                                        <a:rPr lang="en-US" b="1" i="1" smtClean="0">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𝒓</m:t>
                                              </m:r>
                                            </m:e>
                                            <m:sub>
                                              <m:r>
                                                <a:rPr lang="en-US" b="1" i="1" smtClean="0">
                                                  <a:latin typeface="Cambria Math" panose="02040503050406030204" pitchFamily="18" charset="0"/>
                                                </a:rPr>
                                                <m:t>𝒖</m:t>
                                              </m:r>
                                              <m:r>
                                                <a:rPr lang="en-US" i="1">
                                                  <a:latin typeface="Cambria Math"/>
                                                </a:rPr>
                                                <m:t>,</m:t>
                                              </m:r>
                                              <m:r>
                                                <a:rPr lang="en-US" b="1" i="1" smtClean="0">
                                                  <a:latin typeface="Cambria Math" panose="02040503050406030204" pitchFamily="18" charset="0"/>
                                                </a:rPr>
                                                <m:t>𝒌</m:t>
                                              </m:r>
                                            </m:sub>
                                          </m:sSub>
                                          <m:r>
                                            <a:rPr lang="en-US" i="1">
                                              <a:latin typeface="Cambria Math"/>
                                            </a:rPr>
                                            <m:t>−</m:t>
                                          </m:r>
                                          <m:sSub>
                                            <m:sSubPr>
                                              <m:ctrlPr>
                                                <a:rPr lang="en-US" altLang="zh-TW" i="1">
                                                  <a:latin typeface="Cambria Math" panose="02040503050406030204" pitchFamily="18" charset="0"/>
                                                </a:rPr>
                                              </m:ctrlPr>
                                            </m:sSubPr>
                                            <m:e>
                                              <m:r>
                                                <a:rPr lang="zh-TW" altLang="en-US" i="1">
                                                  <a:latin typeface="Cambria Math" panose="02040503050406030204" pitchFamily="18" charset="0"/>
                                                </a:rPr>
                                                <m:t>𝝁</m:t>
                                              </m:r>
                                            </m:e>
                                            <m:sub>
                                              <m:r>
                                                <a:rPr lang="en-US" altLang="zh-TW" i="1">
                                                  <a:latin typeface="Cambria Math" panose="02040503050406030204" pitchFamily="18" charset="0"/>
                                                </a:rPr>
                                                <m:t>𝒖</m:t>
                                              </m:r>
                                            </m:sub>
                                          </m:sSub>
                                        </m:e>
                                      </m:d>
                                    </m:e>
                                    <m:sup>
                                      <m:r>
                                        <a:rPr lang="en-US" b="1" i="1" smtClean="0">
                                          <a:latin typeface="Cambria Math"/>
                                        </a:rPr>
                                        <m:t>𝟐</m:t>
                                      </m:r>
                                    </m:sup>
                                  </m:sSup>
                                </m:e>
                              </m:nary>
                            </m:e>
                          </m:rad>
                          <m:rad>
                            <m:radPr>
                              <m:degHide m:val="on"/>
                              <m:ctrlPr>
                                <a:rPr lang="en-US" i="1">
                                  <a:latin typeface="Cambria Math" panose="02040503050406030204" pitchFamily="18" charset="0"/>
                                </a:rPr>
                              </m:ctrlPr>
                            </m:radPr>
                            <m:deg/>
                            <m:e>
                              <m:nary>
                                <m:naryPr>
                                  <m:chr m:val="∑"/>
                                  <m:supHide m:val="on"/>
                                  <m:ctrlPr>
                                    <a:rPr lang="en-US" i="1">
                                      <a:latin typeface="Cambria Math" panose="02040503050406030204" pitchFamily="18" charset="0"/>
                                    </a:rPr>
                                  </m:ctrlPr>
                                </m:naryPr>
                                <m:sub>
                                  <m:r>
                                    <a:rPr lang="en-US" b="1" i="1" smtClean="0">
                                      <a:latin typeface="Cambria Math" panose="02040503050406030204" pitchFamily="18" charset="0"/>
                                    </a:rPr>
                                    <m:t>𝒌</m:t>
                                  </m:r>
                                  <m:r>
                                    <a:rPr lang="en-US" i="1">
                                      <a:latin typeface="Cambria Math"/>
                                    </a:rPr>
                                    <m:t> ∈</m:t>
                                  </m:r>
                                  <m:sSub>
                                    <m:sSubPr>
                                      <m:ctrlPr>
                                        <a:rPr lang="en-US" altLang="zh-TW" i="1">
                                          <a:latin typeface="Cambria Math" panose="02040503050406030204" pitchFamily="18" charset="0"/>
                                          <a:ea typeface="Cambria Math"/>
                                        </a:rPr>
                                      </m:ctrlPr>
                                    </m:sSubPr>
                                    <m:e>
                                      <m:r>
                                        <a:rPr lang="en-US" altLang="zh-TW" i="1">
                                          <a:latin typeface="Cambria Math" panose="02040503050406030204" pitchFamily="18" charset="0"/>
                                          <a:ea typeface="Cambria Math"/>
                                        </a:rPr>
                                        <m:t>𝑰</m:t>
                                      </m:r>
                                    </m:e>
                                    <m:sub>
                                      <m:r>
                                        <a:rPr lang="en-US" altLang="zh-TW" i="1">
                                          <a:latin typeface="Cambria Math" panose="02040503050406030204" pitchFamily="18" charset="0"/>
                                          <a:ea typeface="Cambria Math"/>
                                        </a:rPr>
                                        <m:t>𝒖</m:t>
                                      </m:r>
                                    </m:sub>
                                  </m:sSub>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𝑰</m:t>
                                      </m:r>
                                    </m:e>
                                    <m:sub>
                                      <m:r>
                                        <a:rPr lang="en-US" altLang="zh-TW" i="1">
                                          <a:latin typeface="Cambria Math" panose="02040503050406030204" pitchFamily="18" charset="0"/>
                                          <a:ea typeface="Cambria Math" panose="02040503050406030204" pitchFamily="18" charset="0"/>
                                        </a:rPr>
                                        <m:t>𝒗</m:t>
                                      </m:r>
                                    </m:sub>
                                  </m:sSub>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𝒓</m:t>
                                              </m:r>
                                            </m:e>
                                            <m:sub>
                                              <m:r>
                                                <a:rPr lang="en-US" b="1" i="1" smtClean="0">
                                                  <a:latin typeface="Cambria Math" panose="02040503050406030204" pitchFamily="18" charset="0"/>
                                                </a:rPr>
                                                <m:t>𝒗</m:t>
                                              </m:r>
                                              <m:r>
                                                <a:rPr lang="en-US" i="1">
                                                  <a:latin typeface="Cambria Math"/>
                                                </a:rPr>
                                                <m:t>,</m:t>
                                              </m:r>
                                              <m:r>
                                                <a:rPr lang="en-US" b="1" i="1" smtClean="0">
                                                  <a:latin typeface="Cambria Math" panose="02040503050406030204" pitchFamily="18" charset="0"/>
                                                </a:rPr>
                                                <m:t>𝒌</m:t>
                                              </m:r>
                                            </m:sub>
                                          </m:sSub>
                                          <m:r>
                                            <a:rPr lang="en-US" i="1">
                                              <a:latin typeface="Cambria Math"/>
                                            </a:rPr>
                                            <m:t>−</m:t>
                                          </m:r>
                                          <m:sSub>
                                            <m:sSubPr>
                                              <m:ctrlPr>
                                                <a:rPr lang="en-US" altLang="zh-TW" i="1">
                                                  <a:latin typeface="Cambria Math" panose="02040503050406030204" pitchFamily="18" charset="0"/>
                                                </a:rPr>
                                              </m:ctrlPr>
                                            </m:sSubPr>
                                            <m:e>
                                              <m:r>
                                                <a:rPr lang="zh-TW" altLang="en-US" i="1">
                                                  <a:latin typeface="Cambria Math" panose="02040503050406030204" pitchFamily="18" charset="0"/>
                                                </a:rPr>
                                                <m:t>𝝁</m:t>
                                              </m:r>
                                            </m:e>
                                            <m:sub>
                                              <m:r>
                                                <a:rPr lang="en-US" altLang="zh-TW" i="1">
                                                  <a:latin typeface="Cambria Math" panose="02040503050406030204" pitchFamily="18" charset="0"/>
                                                </a:rPr>
                                                <m:t>𝒗</m:t>
                                              </m:r>
                                            </m:sub>
                                          </m:sSub>
                                        </m:e>
                                      </m:d>
                                    </m:e>
                                    <m:sup>
                                      <m:r>
                                        <a:rPr lang="en-US" i="1">
                                          <a:latin typeface="Cambria Math"/>
                                        </a:rPr>
                                        <m:t>𝟐</m:t>
                                      </m:r>
                                    </m:sup>
                                  </m:sSup>
                                </m:e>
                              </m:nary>
                            </m:e>
                          </m:rad>
                        </m:den>
                      </m:f>
                    </m:oMath>
                  </m:oMathPara>
                </a14:m>
                <a:endParaRPr lang="en-US" dirty="0"/>
              </a:p>
            </p:txBody>
          </p:sp>
        </mc:Choice>
        <mc:Fallback xmlns="">
          <p:sp>
            <p:nvSpPr>
              <p:cNvPr id="6" name="Textfeld 3"/>
              <p:cNvSpPr txBox="1">
                <a:spLocks noRot="1" noChangeAspect="1" noMove="1" noResize="1" noEditPoints="1" noAdjustHandles="1" noChangeArrowheads="1" noChangeShapeType="1" noTextEdit="1"/>
              </p:cNvSpPr>
              <p:nvPr/>
            </p:nvSpPr>
            <p:spPr>
              <a:xfrm>
                <a:off x="899592" y="5715056"/>
                <a:ext cx="6163354" cy="994375"/>
              </a:xfrm>
              <a:prstGeom prst="rect">
                <a:avLst/>
              </a:prstGeom>
              <a:blipFill>
                <a:blip r:embed="rId4"/>
                <a:stretch>
                  <a:fillRect/>
                </a:stretch>
              </a:blipFill>
            </p:spPr>
            <p:txBody>
              <a:bodyPr/>
              <a:lstStyle/>
              <a:p>
                <a:r>
                  <a:rPr lang="zh-TW" altLang="en-US">
                    <a:noFill/>
                  </a:rPr>
                  <a:t> </a:t>
                </a:r>
              </a:p>
            </p:txBody>
          </p:sp>
        </mc:Fallback>
      </mc:AlternateContent>
      <p:graphicFrame>
        <p:nvGraphicFramePr>
          <p:cNvPr id="8" name="物件 7"/>
          <p:cNvGraphicFramePr>
            <a:graphicFrameLocks noChangeAspect="1"/>
          </p:cNvGraphicFramePr>
          <p:nvPr>
            <p:extLst>
              <p:ext uri="{D42A27DB-BD31-4B8C-83A1-F6EECF244321}">
                <p14:modId xmlns:p14="http://schemas.microsoft.com/office/powerpoint/2010/main" val="2548220632"/>
              </p:ext>
            </p:extLst>
          </p:nvPr>
        </p:nvGraphicFramePr>
        <p:xfrm>
          <a:off x="728535" y="4830123"/>
          <a:ext cx="7629873" cy="690233"/>
        </p:xfrm>
        <a:graphic>
          <a:graphicData uri="http://schemas.openxmlformats.org/presentationml/2006/ole">
            <mc:AlternateContent xmlns:mc="http://schemas.openxmlformats.org/markup-compatibility/2006">
              <mc:Choice xmlns:v="urn:schemas-microsoft-com:vml" Requires="v">
                <p:oleObj name="方程式" r:id="rId5" imgW="5194080" imgH="469800" progId="Equation.3">
                  <p:embed/>
                </p:oleObj>
              </mc:Choice>
              <mc:Fallback>
                <p:oleObj name="方程式" r:id="rId5" imgW="5194080" imgH="469800" progId="Equation.3">
                  <p:embed/>
                  <p:pic>
                    <p:nvPicPr>
                      <p:cNvPr id="0" name=""/>
                      <p:cNvPicPr/>
                      <p:nvPr/>
                    </p:nvPicPr>
                    <p:blipFill>
                      <a:blip r:embed="rId6"/>
                      <a:stretch>
                        <a:fillRect/>
                      </a:stretch>
                    </p:blipFill>
                    <p:spPr>
                      <a:xfrm>
                        <a:off x="728535" y="4830123"/>
                        <a:ext cx="7629873" cy="690233"/>
                      </a:xfrm>
                      <a:prstGeom prst="rect">
                        <a:avLst/>
                      </a:prstGeom>
                    </p:spPr>
                  </p:pic>
                </p:oleObj>
              </mc:Fallback>
            </mc:AlternateContent>
          </a:graphicData>
        </a:graphic>
      </p:graphicFrame>
    </p:spTree>
    <p:extLst>
      <p:ext uri="{BB962C8B-B14F-4D97-AF65-F5344CB8AC3E}">
        <p14:creationId xmlns:p14="http://schemas.microsoft.com/office/powerpoint/2010/main" val="2111276534"/>
      </p:ext>
    </p:extLst>
  </p:cSld>
  <p:clrMapOvr>
    <a:masterClrMapping/>
  </p:clrMapOvr>
</p:sld>
</file>

<file path=ppt/theme/theme1.xml><?xml version="1.0" encoding="utf-8"?>
<a:theme xmlns:a="http://schemas.openxmlformats.org/drawingml/2006/main" name="17_habv">
  <a:themeElements>
    <a:clrScheme name="17_hab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7_habv">
      <a:majorFont>
        <a:latin typeface="Verdana"/>
        <a:ea typeface=""/>
        <a:cs typeface=""/>
      </a:majorFont>
      <a:minorFont>
        <a:latin typeface="Verdan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17_hab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7_habv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7_habv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7_habv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7_habv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7_habv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7_habv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7_habv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7_habv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7_habv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7_habv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7_habv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enutzerdefiniertes 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17_habv</Template>
  <TotalTime>8677</TotalTime>
  <Words>3116</Words>
  <Application>Microsoft Office PowerPoint</Application>
  <PresentationFormat>如螢幕大小 (4:3)</PresentationFormat>
  <Paragraphs>1127</Paragraphs>
  <Slides>41</Slides>
  <Notes>27</Notes>
  <HiddenSlides>0</HiddenSlides>
  <MMClips>0</MMClips>
  <ScaleCrop>false</ScaleCrop>
  <HeadingPairs>
    <vt:vector size="8" baseType="variant">
      <vt:variant>
        <vt:lpstr>使用字型</vt:lpstr>
      </vt:variant>
      <vt:variant>
        <vt:i4>6</vt:i4>
      </vt:variant>
      <vt:variant>
        <vt:lpstr>佈景主題</vt:lpstr>
      </vt:variant>
      <vt:variant>
        <vt:i4>2</vt:i4>
      </vt:variant>
      <vt:variant>
        <vt:lpstr>內嵌 OLE 伺服程式</vt:lpstr>
      </vt:variant>
      <vt:variant>
        <vt:i4>1</vt:i4>
      </vt:variant>
      <vt:variant>
        <vt:lpstr>投影片標題</vt:lpstr>
      </vt:variant>
      <vt:variant>
        <vt:i4>41</vt:i4>
      </vt:variant>
    </vt:vector>
  </HeadingPairs>
  <TitlesOfParts>
    <vt:vector size="50" baseType="lpstr">
      <vt:lpstr>Arial</vt:lpstr>
      <vt:lpstr>Calibri</vt:lpstr>
      <vt:lpstr>Cambria Math</vt:lpstr>
      <vt:lpstr>Symbol</vt:lpstr>
      <vt:lpstr>Verdana</vt:lpstr>
      <vt:lpstr>Wingdings</vt:lpstr>
      <vt:lpstr>17_habv</vt:lpstr>
      <vt:lpstr>Benutzerdefiniertes Design</vt:lpstr>
      <vt:lpstr>方程式</vt:lpstr>
      <vt:lpstr>Collaborative Filtering</vt:lpstr>
      <vt:lpstr>Collaborative Filtering (CF)</vt:lpstr>
      <vt:lpstr>Neighborhood-based CF Approaches</vt:lpstr>
      <vt:lpstr>Neighborhood-based CF Approaches</vt:lpstr>
      <vt:lpstr>User-based nearest-neighbor collaborative filtering (1)</vt:lpstr>
      <vt:lpstr>User-based nearest-neighbor collaborative filtering (2)</vt:lpstr>
      <vt:lpstr>User-based nearest-neighbor collaborative filtering (3)</vt:lpstr>
      <vt:lpstr>Measuring user similarity (1)</vt:lpstr>
      <vt:lpstr>Measuring user similarity (2)</vt:lpstr>
      <vt:lpstr>Measuring user similarity (2)</vt:lpstr>
      <vt:lpstr>Measuring user similarity (2)</vt:lpstr>
      <vt:lpstr>Pearson correlation</vt:lpstr>
      <vt:lpstr>Neighborhood selection</vt:lpstr>
      <vt:lpstr>Making predictions</vt:lpstr>
      <vt:lpstr>Making predictions</vt:lpstr>
      <vt:lpstr>Making predictions</vt:lpstr>
      <vt:lpstr>Practice</vt:lpstr>
      <vt:lpstr>Similarity function variants : cosine similarity measure</vt:lpstr>
      <vt:lpstr>Measuring user similarity (2)</vt:lpstr>
      <vt:lpstr>Improving the metrics  / prediction function</vt:lpstr>
      <vt:lpstr>Example</vt:lpstr>
      <vt:lpstr>Improving the metrics  / prediction function</vt:lpstr>
      <vt:lpstr>Example</vt:lpstr>
      <vt:lpstr>Long tail property</vt:lpstr>
      <vt:lpstr>Impact of the long tail </vt:lpstr>
      <vt:lpstr>Example</vt:lpstr>
      <vt:lpstr>Item-based Neighborhood Models</vt:lpstr>
      <vt:lpstr>The cosine similarity measure</vt:lpstr>
      <vt:lpstr>Item-based Neighborhood Models</vt:lpstr>
      <vt:lpstr>Item-based Neighborhood Models</vt:lpstr>
      <vt:lpstr>Item-based Neighborhood Models</vt:lpstr>
      <vt:lpstr>Item-based Neighborhood Models</vt:lpstr>
      <vt:lpstr>Item-based Neighborhood Models</vt:lpstr>
      <vt:lpstr>Practice</vt:lpstr>
      <vt:lpstr>Efficient Implementation and computational complexity</vt:lpstr>
      <vt:lpstr>Pre-processing for item-based filtering</vt:lpstr>
      <vt:lpstr>Efficient Implementation and computational complexity</vt:lpstr>
      <vt:lpstr>Efficient Implementation and computational complexity</vt:lpstr>
      <vt:lpstr>Efficient Implementation and computational complexity</vt:lpstr>
      <vt:lpstr>Comparing User-Based and Item-Based Methods</vt:lpstr>
      <vt:lpstr>Strengths and Weaknesses of Neighborhood-Based Methods</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Recommender Systems</dc:title>
  <dc:creator>markus</dc:creator>
  <cp:lastModifiedBy>杜昉紜</cp:lastModifiedBy>
  <cp:revision>1209</cp:revision>
  <cp:lastPrinted>2013-09-25T05:18:50Z</cp:lastPrinted>
  <dcterms:created xsi:type="dcterms:W3CDTF">2006-04-22T09:23:14Z</dcterms:created>
  <dcterms:modified xsi:type="dcterms:W3CDTF">2022-10-23T02:54:11Z</dcterms:modified>
</cp:coreProperties>
</file>