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8" r:id="rId7"/>
    <p:sldId id="262" r:id="rId8"/>
    <p:sldId id="263" r:id="rId9"/>
    <p:sldId id="264" r:id="rId10"/>
    <p:sldId id="265" r:id="rId11"/>
    <p:sldId id="269" r:id="rId12"/>
    <p:sldId id="270" r:id="rId13"/>
    <p:sldId id="271" r:id="rId14"/>
    <p:sldId id="272" r:id="rId15"/>
    <p:sldId id="273" r:id="rId16"/>
    <p:sldId id="276" r:id="rId17"/>
    <p:sldId id="275" r:id="rId18"/>
    <p:sldId id="274" r:id="rId19"/>
    <p:sldId id="277" r:id="rId20"/>
    <p:sldId id="278" r:id="rId21"/>
    <p:sldId id="280" r:id="rId22"/>
    <p:sldId id="279"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3675" y="-785948"/>
            <a:ext cx="8825658" cy="3329581"/>
          </a:xfrm>
        </p:spPr>
        <p:txBody>
          <a:bodyPr/>
          <a:lstStyle/>
          <a:p>
            <a:r>
              <a:rPr lang="en-US" sz="4000" b="1" dirty="0" smtClean="0"/>
              <a:t>XBS Vulnerability Scanner</a:t>
            </a:r>
            <a:endParaRPr lang="en-US" sz="4000" b="1" dirty="0"/>
          </a:p>
        </p:txBody>
      </p:sp>
      <p:sp>
        <p:nvSpPr>
          <p:cNvPr id="3" name="Subtitle 2"/>
          <p:cNvSpPr>
            <a:spLocks noGrp="1"/>
          </p:cNvSpPr>
          <p:nvPr>
            <p:ph type="subTitle" idx="1"/>
          </p:nvPr>
        </p:nvSpPr>
        <p:spPr>
          <a:xfrm>
            <a:off x="2905378" y="3422469"/>
            <a:ext cx="8825658" cy="2847702"/>
          </a:xfrm>
        </p:spPr>
        <p:txBody>
          <a:bodyPr>
            <a:normAutofit/>
          </a:bodyPr>
          <a:lstStyle/>
          <a:p>
            <a:r>
              <a:rPr lang="en-US" dirty="0" smtClean="0"/>
              <a:t>											</a:t>
            </a:r>
            <a:r>
              <a:rPr lang="en-US" u="sng" dirty="0" smtClean="0"/>
              <a:t>by:</a:t>
            </a:r>
          </a:p>
          <a:p>
            <a:r>
              <a:rPr lang="en-US" dirty="0"/>
              <a:t>	</a:t>
            </a:r>
            <a:r>
              <a:rPr lang="en-US" dirty="0" smtClean="0"/>
              <a:t>										CHENNA BHARGAVA</a:t>
            </a:r>
          </a:p>
          <a:p>
            <a:r>
              <a:rPr lang="en-US" dirty="0"/>
              <a:t>	</a:t>
            </a:r>
            <a:r>
              <a:rPr lang="en-US" dirty="0" smtClean="0"/>
              <a:t>										PANGI SUSANTH</a:t>
            </a:r>
          </a:p>
          <a:p>
            <a:r>
              <a:rPr lang="en-US" dirty="0"/>
              <a:t>	</a:t>
            </a:r>
            <a:r>
              <a:rPr lang="en-US" dirty="0" smtClean="0"/>
              <a:t>										SHAIK JAFAR SADHIK</a:t>
            </a:r>
          </a:p>
          <a:p>
            <a:r>
              <a:rPr lang="en-US" u="sng" dirty="0" smtClean="0"/>
              <a:t>Project guide :</a:t>
            </a:r>
          </a:p>
          <a:p>
            <a:r>
              <a:rPr lang="en-US" dirty="0" smtClean="0"/>
              <a:t>SUNIL </a:t>
            </a:r>
            <a:r>
              <a:rPr lang="en-US" dirty="0" err="1" smtClean="0"/>
              <a:t>singh</a:t>
            </a:r>
            <a:r>
              <a:rPr lang="en-US" dirty="0" smtClean="0"/>
              <a:t> sir.</a:t>
            </a:r>
            <a:endParaRPr lang="en-US" dirty="0"/>
          </a:p>
        </p:txBody>
      </p:sp>
    </p:spTree>
    <p:extLst>
      <p:ext uri="{BB962C8B-B14F-4D97-AF65-F5344CB8AC3E}">
        <p14:creationId xmlns:p14="http://schemas.microsoft.com/office/powerpoint/2010/main" val="1046963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6144026"/>
          </a:xfrm>
        </p:spPr>
        <p:txBody>
          <a:bodyPr/>
          <a:lstStyle/>
          <a:p>
            <a:r>
              <a:rPr lang="en-US" sz="3500" dirty="0" smtClean="0"/>
              <a:t>Technologies Used cont..</a:t>
            </a:r>
            <a:br>
              <a:rPr lang="en-US" sz="3500" dirty="0" smtClean="0"/>
            </a:br>
            <a:r>
              <a:rPr lang="en-US" sz="1000" dirty="0" smtClean="0"/>
              <a:t/>
            </a:r>
            <a:br>
              <a:rPr lang="en-US" sz="1000" dirty="0" smtClean="0"/>
            </a:br>
            <a:r>
              <a:rPr lang="en-US" sz="2800" b="1" dirty="0" smtClean="0"/>
              <a:t>NetBeans IDE </a:t>
            </a:r>
            <a:r>
              <a:rPr lang="en-US" sz="2800" dirty="0" smtClean="0"/>
              <a:t>: </a:t>
            </a:r>
            <a:r>
              <a:rPr lang="en-US" sz="2000" dirty="0" smtClean="0"/>
              <a:t>It’s a java integrated development platform to create 		     projects with ease.</a:t>
            </a:r>
            <a:r>
              <a:rPr lang="en-US" sz="2800" dirty="0" smtClean="0"/>
              <a:t/>
            </a:r>
            <a:br>
              <a:rPr lang="en-US" sz="2800" dirty="0" smtClean="0"/>
            </a:br>
            <a:r>
              <a:rPr lang="en-US" sz="2800" b="1" dirty="0" smtClean="0"/>
              <a:t>SQL Server 2003</a:t>
            </a:r>
            <a:r>
              <a:rPr lang="en-US" sz="2800" dirty="0" smtClean="0"/>
              <a:t> : </a:t>
            </a:r>
            <a:r>
              <a:rPr lang="en-US" sz="2000" dirty="0" smtClean="0"/>
              <a:t>It’s a SQL server allows multiple clients to use same 		     database concurrently.</a:t>
            </a:r>
            <a:endParaRPr lang="en-US" sz="2000" dirty="0"/>
          </a:p>
        </p:txBody>
      </p:sp>
      <p:sp>
        <p:nvSpPr>
          <p:cNvPr id="3" name="Content Placeholder 2"/>
          <p:cNvSpPr>
            <a:spLocks noGrp="1"/>
          </p:cNvSpPr>
          <p:nvPr>
            <p:ph idx="1"/>
          </p:nvPr>
        </p:nvSpPr>
        <p:spPr>
          <a:xfrm flipV="1">
            <a:off x="1103312" y="6248399"/>
            <a:ext cx="8946541"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456164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5819"/>
          </a:xfrm>
        </p:spPr>
        <p:txBody>
          <a:bodyPr/>
          <a:lstStyle/>
          <a:p>
            <a:r>
              <a:rPr lang="en-US" dirty="0" smtClean="0"/>
              <a:t>Scanning Process(Modules) :</a:t>
            </a:r>
            <a:endParaRPr lang="en-US" dirty="0"/>
          </a:p>
        </p:txBody>
      </p:sp>
      <p:sp>
        <p:nvSpPr>
          <p:cNvPr id="3" name="Content Placeholder 2"/>
          <p:cNvSpPr>
            <a:spLocks noGrp="1"/>
          </p:cNvSpPr>
          <p:nvPr>
            <p:ph idx="1"/>
          </p:nvPr>
        </p:nvSpPr>
        <p:spPr>
          <a:xfrm>
            <a:off x="646112" y="1240972"/>
            <a:ext cx="9403742" cy="5007428"/>
          </a:xfrm>
        </p:spPr>
        <p:txBody>
          <a:bodyPr/>
          <a:lstStyle/>
          <a:p>
            <a:r>
              <a:rPr lang="en-US" sz="2500" dirty="0" smtClean="0"/>
              <a:t>We have divided our project into 4 important modules.</a:t>
            </a:r>
          </a:p>
          <a:p>
            <a:pPr marL="857250" lvl="1" indent="-400050">
              <a:buFont typeface="+mj-lt"/>
              <a:buAutoNum type="arabicPeriod"/>
            </a:pPr>
            <a:r>
              <a:rPr lang="en-US" sz="2600" dirty="0" smtClean="0"/>
              <a:t>Crawling Module</a:t>
            </a:r>
          </a:p>
          <a:p>
            <a:pPr marL="857250" lvl="1" indent="-400050">
              <a:buFont typeface="+mj-lt"/>
              <a:buAutoNum type="arabicPeriod"/>
            </a:pPr>
            <a:r>
              <a:rPr lang="en-US" sz="2600" dirty="0" smtClean="0"/>
              <a:t>Attacking Module</a:t>
            </a:r>
          </a:p>
          <a:p>
            <a:pPr marL="857250" lvl="1" indent="-400050">
              <a:buFont typeface="+mj-lt"/>
              <a:buAutoNum type="arabicPeriod"/>
            </a:pPr>
            <a:r>
              <a:rPr lang="en-US" sz="2600" dirty="0" smtClean="0"/>
              <a:t>Analysis Module</a:t>
            </a:r>
          </a:p>
          <a:p>
            <a:pPr marL="857250" lvl="1" indent="-400050">
              <a:buFont typeface="+mj-lt"/>
              <a:buAutoNum type="arabicPeriod"/>
            </a:pPr>
            <a:r>
              <a:rPr lang="en-US" sz="2600" dirty="0" smtClean="0"/>
              <a:t>Solution or Patch Module</a:t>
            </a:r>
          </a:p>
        </p:txBody>
      </p:sp>
    </p:spTree>
    <p:extLst>
      <p:ext uri="{BB962C8B-B14F-4D97-AF65-F5344CB8AC3E}">
        <p14:creationId xmlns:p14="http://schemas.microsoft.com/office/powerpoint/2010/main" val="1355899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810" y="400468"/>
            <a:ext cx="9308767" cy="696814"/>
          </a:xfrm>
        </p:spPr>
        <p:txBody>
          <a:bodyPr/>
          <a:lstStyle/>
          <a:p>
            <a:r>
              <a:rPr lang="en-US" dirty="0" smtClean="0"/>
              <a:t>UML Diagrams : </a:t>
            </a:r>
            <a:endParaRPr lang="en-US" dirty="0"/>
          </a:p>
        </p:txBody>
      </p:sp>
      <p:sp>
        <p:nvSpPr>
          <p:cNvPr id="3" name="Content Placeholder 2"/>
          <p:cNvSpPr>
            <a:spLocks noGrp="1"/>
          </p:cNvSpPr>
          <p:nvPr>
            <p:ph idx="1"/>
          </p:nvPr>
        </p:nvSpPr>
        <p:spPr>
          <a:xfrm>
            <a:off x="370810" y="1452027"/>
            <a:ext cx="8946541" cy="4195481"/>
          </a:xfrm>
        </p:spPr>
        <p:txBody>
          <a:bodyPr/>
          <a:lstStyle/>
          <a:p>
            <a:r>
              <a:rPr lang="en-US" sz="2500" dirty="0"/>
              <a:t>Data Flow </a:t>
            </a:r>
            <a:r>
              <a:rPr lang="en-US" sz="2500" dirty="0" smtClean="0"/>
              <a:t>Diagram</a:t>
            </a:r>
          </a:p>
          <a:p>
            <a:r>
              <a:rPr lang="en-US" sz="2500" dirty="0"/>
              <a:t>Sequence </a:t>
            </a:r>
            <a:r>
              <a:rPr lang="en-US" sz="2500" dirty="0" smtClean="0"/>
              <a:t>Diagram</a:t>
            </a:r>
          </a:p>
          <a:p>
            <a:r>
              <a:rPr lang="en-US" sz="2500" dirty="0" smtClean="0"/>
              <a:t>Activity Diagram</a:t>
            </a:r>
          </a:p>
          <a:p>
            <a:pPr lvl="1"/>
            <a:r>
              <a:rPr lang="en-US" sz="2200" dirty="0"/>
              <a:t>Scanner Activity </a:t>
            </a:r>
            <a:r>
              <a:rPr lang="en-US" sz="2200" dirty="0" smtClean="0"/>
              <a:t>Diagram</a:t>
            </a:r>
          </a:p>
          <a:p>
            <a:pPr lvl="1"/>
            <a:r>
              <a:rPr lang="en-US" sz="2200" dirty="0"/>
              <a:t>User Activity Diagram</a:t>
            </a:r>
            <a:endParaRPr lang="en-US" sz="2200" dirty="0" smtClean="0"/>
          </a:p>
          <a:p>
            <a:r>
              <a:rPr lang="en-US" sz="2500" dirty="0"/>
              <a:t>Use Case Diagram</a:t>
            </a:r>
          </a:p>
        </p:txBody>
      </p:sp>
    </p:spTree>
    <p:extLst>
      <p:ext uri="{BB962C8B-B14F-4D97-AF65-F5344CB8AC3E}">
        <p14:creationId xmlns:p14="http://schemas.microsoft.com/office/powerpoint/2010/main" val="3209455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9065"/>
          </a:xfrm>
        </p:spPr>
        <p:txBody>
          <a:bodyPr/>
          <a:lstStyle/>
          <a:p>
            <a:r>
              <a:rPr lang="en-US" sz="3500" dirty="0"/>
              <a:t>Data Flow </a:t>
            </a:r>
            <a:r>
              <a:rPr lang="en-US" sz="3500" dirty="0" smtClean="0"/>
              <a:t>Diagram : </a:t>
            </a:r>
            <a:r>
              <a:rPr lang="en-US" sz="4400" dirty="0"/>
              <a:t/>
            </a:r>
            <a:br>
              <a:rPr lang="en-US" sz="4400"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201782"/>
            <a:ext cx="10757763" cy="5499463"/>
          </a:xfrm>
        </p:spPr>
      </p:pic>
    </p:spTree>
    <p:extLst>
      <p:ext uri="{BB962C8B-B14F-4D97-AF65-F5344CB8AC3E}">
        <p14:creationId xmlns:p14="http://schemas.microsoft.com/office/powerpoint/2010/main" val="1597421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6631"/>
          </a:xfrm>
        </p:spPr>
        <p:txBody>
          <a:bodyPr/>
          <a:lstStyle/>
          <a:p>
            <a:r>
              <a:rPr lang="en-US" sz="3500" dirty="0"/>
              <a:t>Sequence </a:t>
            </a:r>
            <a:r>
              <a:rPr lang="en-US" sz="3500" dirty="0" smtClean="0"/>
              <a:t>Diagram : </a:t>
            </a:r>
            <a:r>
              <a:rPr lang="en-US" sz="3500" dirty="0"/>
              <a:t/>
            </a:r>
            <a:br>
              <a:rPr lang="en-US" sz="3500" dirty="0"/>
            </a:br>
            <a:endParaRPr lang="en-US" sz="35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211" y="1319349"/>
            <a:ext cx="10293532" cy="5136339"/>
          </a:xfrm>
        </p:spPr>
      </p:pic>
    </p:spTree>
    <p:extLst>
      <p:ext uri="{BB962C8B-B14F-4D97-AF65-F5344CB8AC3E}">
        <p14:creationId xmlns:p14="http://schemas.microsoft.com/office/powerpoint/2010/main" val="2269548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79" y="-26126"/>
            <a:ext cx="9404723" cy="579248"/>
          </a:xfrm>
        </p:spPr>
        <p:txBody>
          <a:bodyPr/>
          <a:lstStyle/>
          <a:p>
            <a:r>
              <a:rPr lang="en-US" sz="3200" dirty="0" smtClean="0"/>
              <a:t>User </a:t>
            </a:r>
            <a:r>
              <a:rPr lang="en-US" sz="3200" dirty="0"/>
              <a:t>Activity Diagram</a:t>
            </a:r>
            <a:r>
              <a:rPr lang="en-US" sz="3600" dirty="0"/>
              <a:t/>
            </a:r>
            <a:br>
              <a:rPr lang="en-US" sz="3600"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172" y="553121"/>
            <a:ext cx="6283234" cy="6161187"/>
          </a:xfrm>
        </p:spPr>
      </p:pic>
    </p:spTree>
    <p:extLst>
      <p:ext uri="{BB962C8B-B14F-4D97-AF65-F5344CB8AC3E}">
        <p14:creationId xmlns:p14="http://schemas.microsoft.com/office/powerpoint/2010/main" val="375032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79" y="-26126"/>
            <a:ext cx="9404723" cy="579248"/>
          </a:xfrm>
        </p:spPr>
        <p:txBody>
          <a:bodyPr/>
          <a:lstStyle/>
          <a:p>
            <a:r>
              <a:rPr lang="en-US" sz="3200" dirty="0"/>
              <a:t>Scanner Activity Diagram</a:t>
            </a:r>
            <a:r>
              <a:rPr lang="en-US" sz="3600" dirty="0"/>
              <a:t/>
            </a:r>
            <a:br>
              <a:rPr lang="en-US" sz="3600"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348" y="553122"/>
            <a:ext cx="7249886" cy="6200375"/>
          </a:xfrm>
        </p:spPr>
      </p:pic>
    </p:spTree>
    <p:extLst>
      <p:ext uri="{BB962C8B-B14F-4D97-AF65-F5344CB8AC3E}">
        <p14:creationId xmlns:p14="http://schemas.microsoft.com/office/powerpoint/2010/main" val="3708995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665" y="0"/>
            <a:ext cx="9404723" cy="788253"/>
          </a:xfrm>
        </p:spPr>
        <p:txBody>
          <a:bodyPr/>
          <a:lstStyle/>
          <a:p>
            <a:r>
              <a:rPr lang="en-US" sz="4400" dirty="0"/>
              <a:t>Use Case Diagram</a:t>
            </a:r>
            <a:br>
              <a:rPr lang="en-US" sz="4400"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978" y="788253"/>
            <a:ext cx="8195902" cy="5860741"/>
          </a:xfrm>
        </p:spPr>
      </p:pic>
    </p:spTree>
    <p:extLst>
      <p:ext uri="{BB962C8B-B14F-4D97-AF65-F5344CB8AC3E}">
        <p14:creationId xmlns:p14="http://schemas.microsoft.com/office/powerpoint/2010/main" val="1155496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79" y="322089"/>
            <a:ext cx="9404723" cy="788253"/>
          </a:xfrm>
        </p:spPr>
        <p:txBody>
          <a:bodyPr/>
          <a:lstStyle/>
          <a:p>
            <a:r>
              <a:rPr lang="en-US" dirty="0" smtClean="0"/>
              <a:t>Experimental Results</a:t>
            </a:r>
            <a:endParaRPr lang="en-US" dirty="0"/>
          </a:p>
        </p:txBody>
      </p:sp>
      <p:sp>
        <p:nvSpPr>
          <p:cNvPr id="5" name="Content Placeholder 4"/>
          <p:cNvSpPr>
            <a:spLocks noGrp="1"/>
          </p:cNvSpPr>
          <p:nvPr>
            <p:ph idx="1"/>
          </p:nvPr>
        </p:nvSpPr>
        <p:spPr>
          <a:xfrm>
            <a:off x="410979" y="1110342"/>
            <a:ext cx="8946541" cy="4195481"/>
          </a:xfrm>
        </p:spPr>
        <p:txBody>
          <a:bodyPr/>
          <a:lstStyle/>
          <a:p>
            <a:r>
              <a:rPr lang="en-US" dirty="0" smtClean="0"/>
              <a:t>Cross – Site Scripting on ONB of RGUKT - 1</a:t>
            </a:r>
          </a:p>
          <a:p>
            <a:endParaRPr lang="en-US"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11" y="1611743"/>
            <a:ext cx="9509760" cy="5089503"/>
          </a:xfrm>
          <a:prstGeom prst="rect">
            <a:avLst/>
          </a:prstGeom>
        </p:spPr>
      </p:pic>
    </p:spTree>
    <p:extLst>
      <p:ext uri="{BB962C8B-B14F-4D97-AF65-F5344CB8AC3E}">
        <p14:creationId xmlns:p14="http://schemas.microsoft.com/office/powerpoint/2010/main" val="250880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40059"/>
          </a:xfrm>
        </p:spPr>
        <p:txBody>
          <a:bodyPr/>
          <a:lstStyle/>
          <a:p>
            <a:r>
              <a:rPr lang="en-US" sz="2000" dirty="0"/>
              <a:t>Cross – Site Scripting on ONB of RGUKT - </a:t>
            </a:r>
            <a:r>
              <a:rPr lang="en-US" sz="2000" dirty="0" smtClean="0"/>
              <a:t>1</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596" y="836023"/>
            <a:ext cx="9614308" cy="5826034"/>
          </a:xfrm>
        </p:spPr>
      </p:pic>
    </p:spTree>
    <p:extLst>
      <p:ext uri="{BB962C8B-B14F-4D97-AF65-F5344CB8AC3E}">
        <p14:creationId xmlns:p14="http://schemas.microsoft.com/office/powerpoint/2010/main" val="4226658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Web Vulnerabilities</a:t>
            </a:r>
          </a:p>
          <a:p>
            <a:r>
              <a:rPr lang="en-US" dirty="0" smtClean="0"/>
              <a:t>Technologies used</a:t>
            </a:r>
          </a:p>
          <a:p>
            <a:r>
              <a:rPr lang="en-US" dirty="0" smtClean="0"/>
              <a:t>Scanning</a:t>
            </a:r>
          </a:p>
          <a:p>
            <a:r>
              <a:rPr lang="en-US" dirty="0" smtClean="0"/>
              <a:t>UML Diagrams</a:t>
            </a:r>
          </a:p>
          <a:p>
            <a:r>
              <a:rPr lang="en-US" dirty="0" smtClean="0"/>
              <a:t>Experimental Results</a:t>
            </a:r>
            <a:endParaRPr lang="en-US" dirty="0"/>
          </a:p>
          <a:p>
            <a:r>
              <a:rPr lang="en-US" dirty="0" smtClean="0"/>
              <a:t>Limitations</a:t>
            </a:r>
          </a:p>
          <a:p>
            <a:r>
              <a:rPr lang="en-US" dirty="0" smtClean="0"/>
              <a:t>Conclusion and Future Implementation</a:t>
            </a:r>
          </a:p>
        </p:txBody>
      </p:sp>
    </p:spTree>
    <p:extLst>
      <p:ext uri="{BB962C8B-B14F-4D97-AF65-F5344CB8AC3E}">
        <p14:creationId xmlns:p14="http://schemas.microsoft.com/office/powerpoint/2010/main" val="301227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66185"/>
          </a:xfrm>
        </p:spPr>
        <p:txBody>
          <a:bodyPr/>
          <a:lstStyle/>
          <a:p>
            <a:r>
              <a:rPr lang="en-US" sz="2500" dirty="0" smtClean="0"/>
              <a:t>SQL Injection attack on NSS Update Portal -1 </a:t>
            </a:r>
            <a:endParaRPr lang="en-US" sz="25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254034"/>
            <a:ext cx="9404723" cy="5434149"/>
          </a:xfrm>
        </p:spPr>
      </p:pic>
    </p:spTree>
    <p:extLst>
      <p:ext uri="{BB962C8B-B14F-4D97-AF65-F5344CB8AC3E}">
        <p14:creationId xmlns:p14="http://schemas.microsoft.com/office/powerpoint/2010/main" val="1730728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66185"/>
          </a:xfrm>
        </p:spPr>
        <p:txBody>
          <a:bodyPr/>
          <a:lstStyle/>
          <a:p>
            <a:r>
              <a:rPr lang="en-US" sz="2500" dirty="0" smtClean="0"/>
              <a:t>SQL Injection attack on NSS Update Portal -2 </a:t>
            </a:r>
            <a:endParaRPr lang="en-US" sz="25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366" y="1214846"/>
            <a:ext cx="10695811" cy="5447211"/>
          </a:xfrm>
        </p:spPr>
      </p:pic>
    </p:spTree>
    <p:extLst>
      <p:ext uri="{BB962C8B-B14F-4D97-AF65-F5344CB8AC3E}">
        <p14:creationId xmlns:p14="http://schemas.microsoft.com/office/powerpoint/2010/main" val="4111752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9065"/>
          </a:xfrm>
        </p:spPr>
        <p:txBody>
          <a:bodyPr/>
          <a:lstStyle/>
          <a:p>
            <a:r>
              <a:rPr lang="en-US" dirty="0" smtClean="0"/>
              <a:t>Limitations of Scanner</a:t>
            </a:r>
            <a:endParaRPr lang="en-US" dirty="0"/>
          </a:p>
        </p:txBody>
      </p:sp>
      <p:sp>
        <p:nvSpPr>
          <p:cNvPr id="3" name="Content Placeholder 2"/>
          <p:cNvSpPr>
            <a:spLocks noGrp="1"/>
          </p:cNvSpPr>
          <p:nvPr>
            <p:ph idx="1"/>
          </p:nvPr>
        </p:nvSpPr>
        <p:spPr>
          <a:xfrm>
            <a:off x="646112" y="1397726"/>
            <a:ext cx="9403742" cy="4850673"/>
          </a:xfrm>
        </p:spPr>
        <p:txBody>
          <a:bodyPr/>
          <a:lstStyle/>
          <a:p>
            <a:r>
              <a:rPr lang="en-US" smtClean="0"/>
              <a:t>No. of </a:t>
            </a:r>
            <a:r>
              <a:rPr lang="en-US" dirty="0" smtClean="0"/>
              <a:t>sample attacks</a:t>
            </a:r>
          </a:p>
          <a:p>
            <a:endParaRPr lang="en-US" dirty="0"/>
          </a:p>
          <a:p>
            <a:r>
              <a:rPr lang="en-US" dirty="0" smtClean="0"/>
              <a:t>Dynamic web pages</a:t>
            </a:r>
          </a:p>
          <a:p>
            <a:endParaRPr lang="en-US" dirty="0"/>
          </a:p>
          <a:p>
            <a:r>
              <a:rPr lang="en-US" dirty="0" smtClean="0"/>
              <a:t>Infinity URL’s</a:t>
            </a:r>
          </a:p>
          <a:p>
            <a:endParaRPr lang="en-US" dirty="0"/>
          </a:p>
          <a:p>
            <a:r>
              <a:rPr lang="en-US" dirty="0" smtClean="0"/>
              <a:t>Settings of default </a:t>
            </a:r>
            <a:r>
              <a:rPr lang="en-US" dirty="0"/>
              <a:t>b</a:t>
            </a:r>
            <a:r>
              <a:rPr lang="en-US" dirty="0" smtClean="0"/>
              <a:t>rowser</a:t>
            </a:r>
          </a:p>
          <a:p>
            <a:endParaRPr lang="en-US" dirty="0" smtClean="0"/>
          </a:p>
          <a:p>
            <a:r>
              <a:rPr lang="en-US" dirty="0" smtClean="0"/>
              <a:t>Proxy authentication</a:t>
            </a:r>
            <a:endParaRPr lang="en-US" dirty="0"/>
          </a:p>
          <a:p>
            <a:endParaRPr lang="en-US" dirty="0"/>
          </a:p>
        </p:txBody>
      </p:sp>
    </p:spTree>
    <p:extLst>
      <p:ext uri="{BB962C8B-B14F-4D97-AF65-F5344CB8AC3E}">
        <p14:creationId xmlns:p14="http://schemas.microsoft.com/office/powerpoint/2010/main" val="857769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8253"/>
          </a:xfrm>
        </p:spPr>
        <p:txBody>
          <a:bodyPr/>
          <a:lstStyle/>
          <a:p>
            <a:r>
              <a:rPr lang="en-US" sz="3500" dirty="0"/>
              <a:t>Conclusion and Future Implementation</a:t>
            </a:r>
            <a:r>
              <a:rPr lang="en-US" dirty="0"/>
              <a:t/>
            </a:r>
            <a:br>
              <a:rPr lang="en-US" dirty="0"/>
            </a:br>
            <a:endParaRPr lang="en-US" dirty="0"/>
          </a:p>
        </p:txBody>
      </p:sp>
      <p:sp>
        <p:nvSpPr>
          <p:cNvPr id="3" name="Content Placeholder 2"/>
          <p:cNvSpPr>
            <a:spLocks noGrp="1"/>
          </p:cNvSpPr>
          <p:nvPr>
            <p:ph idx="1"/>
          </p:nvPr>
        </p:nvSpPr>
        <p:spPr>
          <a:xfrm>
            <a:off x="678269" y="1256083"/>
            <a:ext cx="8946541" cy="4195481"/>
          </a:xfrm>
        </p:spPr>
        <p:txBody>
          <a:bodyPr/>
          <a:lstStyle/>
          <a:p>
            <a:r>
              <a:rPr lang="en-US" sz="2400" dirty="0" smtClean="0"/>
              <a:t>We have developed this scanner only for two attacks XSS &amp; </a:t>
            </a:r>
            <a:r>
              <a:rPr lang="en-US" sz="2400" dirty="0" err="1" smtClean="0"/>
              <a:t>SQLi</a:t>
            </a:r>
            <a:r>
              <a:rPr lang="en-US" sz="2400" dirty="0" smtClean="0"/>
              <a:t>.</a:t>
            </a:r>
          </a:p>
          <a:p>
            <a:endParaRPr lang="en-US" dirty="0"/>
          </a:p>
          <a:p>
            <a:r>
              <a:rPr lang="en-US" sz="2400" dirty="0" smtClean="0"/>
              <a:t>We can increase the sample attacks.</a:t>
            </a:r>
            <a:endParaRPr lang="en-US" sz="2400" dirty="0"/>
          </a:p>
        </p:txBody>
      </p:sp>
    </p:spTree>
    <p:extLst>
      <p:ext uri="{BB962C8B-B14F-4D97-AF65-F5344CB8AC3E}">
        <p14:creationId xmlns:p14="http://schemas.microsoft.com/office/powerpoint/2010/main" val="3749483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631" y="2621152"/>
            <a:ext cx="9404723" cy="1400530"/>
          </a:xfrm>
        </p:spPr>
        <p:txBody>
          <a:bodyPr/>
          <a:lstStyle/>
          <a:p>
            <a:r>
              <a:rPr lang="en-US" sz="7600" dirty="0" smtClean="0"/>
              <a:t>    Thank you…</a:t>
            </a:r>
            <a:endParaRPr lang="en-US" sz="76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38581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03" y="-396369"/>
            <a:ext cx="9404723" cy="1400530"/>
          </a:xfrm>
        </p:spPr>
        <p:txBody>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Introduction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4043" y="1517341"/>
            <a:ext cx="8946541" cy="4195481"/>
          </a:xfrm>
        </p:spPr>
        <p:txBody>
          <a:bodyPr/>
          <a:lstStyle/>
          <a:p>
            <a:r>
              <a:rPr lang="en-US" sz="2800" dirty="0" smtClean="0">
                <a:latin typeface="Times New Roman" panose="02020603050405020304" pitchFamily="18" charset="0"/>
                <a:cs typeface="Times New Roman" panose="02020603050405020304" pitchFamily="18" charset="0"/>
              </a:rPr>
              <a:t>Problem Definition</a:t>
            </a:r>
          </a:p>
          <a:p>
            <a:pPr marL="0" indent="0">
              <a:buNone/>
            </a:pP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Web Vulnerabilities</a:t>
            </a:r>
          </a:p>
          <a:p>
            <a:pPr lvl="2"/>
            <a:r>
              <a:rPr lang="en-US" sz="2400" dirty="0" smtClean="0">
                <a:latin typeface="Times New Roman" panose="02020603050405020304" pitchFamily="18" charset="0"/>
                <a:cs typeface="Times New Roman" panose="02020603050405020304" pitchFamily="18" charset="0"/>
              </a:rPr>
              <a:t>Top 10 Vulnerabilities</a:t>
            </a:r>
          </a:p>
          <a:p>
            <a:pPr lvl="3"/>
            <a:r>
              <a:rPr lang="en-US" sz="2000" dirty="0" smtClean="0">
                <a:latin typeface="Times New Roman" panose="02020603050405020304" pitchFamily="18" charset="0"/>
                <a:cs typeface="Times New Roman" panose="02020603050405020304" pitchFamily="18" charset="0"/>
              </a:rPr>
              <a:t>SQL Injection</a:t>
            </a:r>
          </a:p>
          <a:p>
            <a:pPr lvl="3"/>
            <a:r>
              <a:rPr lang="en-US" sz="2000" dirty="0" smtClean="0">
                <a:latin typeface="Times New Roman" panose="02020603050405020304" pitchFamily="18" charset="0"/>
                <a:cs typeface="Times New Roman" panose="02020603050405020304" pitchFamily="18" charset="0"/>
              </a:rPr>
              <a:t>Cross-Site Scripting (XSS)</a:t>
            </a:r>
          </a:p>
          <a:p>
            <a:pPr marL="1371600" lvl="3"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859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145" y="1058092"/>
            <a:ext cx="8946541" cy="5072742"/>
          </a:xfrm>
        </p:spPr>
        <p:txBody>
          <a:bodyPr/>
          <a:lstStyle/>
          <a:p>
            <a:r>
              <a:rPr lang="en-US" dirty="0" err="1"/>
              <a:t>Trustwave’s</a:t>
            </a:r>
            <a:r>
              <a:rPr lang="en-US" dirty="0"/>
              <a:t> </a:t>
            </a:r>
            <a:r>
              <a:rPr lang="en-US" dirty="0" err="1"/>
              <a:t>Spiderlabs</a:t>
            </a:r>
            <a:r>
              <a:rPr lang="en-US" dirty="0"/>
              <a:t> estimates that “82% of web applications are vulnerable to </a:t>
            </a:r>
            <a:r>
              <a:rPr lang="en-US" dirty="0" smtClean="0"/>
              <a:t>XSS</a:t>
            </a:r>
            <a:r>
              <a:rPr lang="en-US" dirty="0"/>
              <a:t>” (2013</a:t>
            </a:r>
            <a:r>
              <a:rPr lang="en-US" dirty="0" smtClean="0"/>
              <a:t>).</a:t>
            </a:r>
          </a:p>
          <a:p>
            <a:endParaRPr lang="en-US" dirty="0"/>
          </a:p>
          <a:p>
            <a:r>
              <a:rPr lang="en-US" dirty="0" err="1"/>
              <a:t>WhiteHat</a:t>
            </a:r>
            <a:r>
              <a:rPr lang="en-US" dirty="0"/>
              <a:t> Security report says that “XSS regained the number one spot for being the </a:t>
            </a:r>
            <a:r>
              <a:rPr lang="en-US" dirty="0" smtClean="0"/>
              <a:t>most </a:t>
            </a:r>
            <a:r>
              <a:rPr lang="en-US" dirty="0"/>
              <a:t>common vulnerability” (2014</a:t>
            </a:r>
            <a:r>
              <a:rPr lang="en-US" dirty="0" smtClean="0"/>
              <a:t>).</a:t>
            </a:r>
          </a:p>
          <a:p>
            <a:endParaRPr lang="en-US" dirty="0"/>
          </a:p>
          <a:p>
            <a:r>
              <a:rPr lang="en-US" dirty="0"/>
              <a:t>Over 90% of XSS vulnerabilities can be exploited in such a manner that even </a:t>
            </a:r>
            <a:r>
              <a:rPr lang="en-US" dirty="0" smtClean="0"/>
              <a:t>advanced </a:t>
            </a:r>
            <a:r>
              <a:rPr lang="en-US" dirty="0"/>
              <a:t>users and IT people will not suspect anything</a:t>
            </a:r>
            <a:r>
              <a:rPr lang="en-US" dirty="0" smtClean="0"/>
              <a:t>.</a:t>
            </a:r>
          </a:p>
          <a:p>
            <a:endParaRPr lang="en-US" dirty="0"/>
          </a:p>
          <a:p>
            <a:r>
              <a:rPr lang="en-US" dirty="0" smtClean="0"/>
              <a:t>These are only statics of XSS attack. There are so many vulnerabilities are there in web world.</a:t>
            </a:r>
            <a:endParaRPr lang="en-US" dirty="0"/>
          </a:p>
        </p:txBody>
      </p:sp>
      <p:sp>
        <p:nvSpPr>
          <p:cNvPr id="4" name="Title 3"/>
          <p:cNvSpPr>
            <a:spLocks noGrp="1"/>
          </p:cNvSpPr>
          <p:nvPr>
            <p:ph type="title"/>
          </p:nvPr>
        </p:nvSpPr>
        <p:spPr>
          <a:xfrm>
            <a:off x="443145" y="178398"/>
            <a:ext cx="9404723" cy="879693"/>
          </a:xfrm>
        </p:spPr>
        <p:txBody>
          <a:bodyPr/>
          <a:lstStyle/>
          <a:p>
            <a:r>
              <a:rPr lang="en-US" dirty="0" smtClean="0"/>
              <a:t>Introduction :</a:t>
            </a:r>
            <a:endParaRPr lang="en-US" dirty="0"/>
          </a:p>
        </p:txBody>
      </p:sp>
    </p:spTree>
    <p:extLst>
      <p:ext uri="{BB962C8B-B14F-4D97-AF65-F5344CB8AC3E}">
        <p14:creationId xmlns:p14="http://schemas.microsoft.com/office/powerpoint/2010/main" val="616103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46111" y="406999"/>
            <a:ext cx="9404723" cy="45719"/>
          </a:xfrm>
        </p:spPr>
        <p:txBody>
          <a:bodyPr/>
          <a:lstStyle/>
          <a:p>
            <a:endParaRPr lang="en-US" dirty="0"/>
          </a:p>
        </p:txBody>
      </p:sp>
      <p:sp>
        <p:nvSpPr>
          <p:cNvPr id="3" name="Content Placeholder 2"/>
          <p:cNvSpPr>
            <a:spLocks noGrp="1"/>
          </p:cNvSpPr>
          <p:nvPr>
            <p:ph idx="1"/>
          </p:nvPr>
        </p:nvSpPr>
        <p:spPr>
          <a:xfrm>
            <a:off x="646112" y="692332"/>
            <a:ext cx="9403742" cy="5556068"/>
          </a:xfrm>
        </p:spPr>
        <p:txBody>
          <a:bodyPr/>
          <a:lstStyle/>
          <a:p>
            <a:endParaRPr lang="en-US" sz="2500" dirty="0" smtClean="0"/>
          </a:p>
          <a:p>
            <a:r>
              <a:rPr lang="en-US" sz="3000" dirty="0" smtClean="0"/>
              <a:t>White Box Testing :</a:t>
            </a:r>
            <a:r>
              <a:rPr lang="en-US" sz="1400" dirty="0"/>
              <a:t/>
            </a:r>
            <a:br>
              <a:rPr lang="en-US" sz="1400" dirty="0"/>
            </a:br>
            <a:r>
              <a:rPr lang="en-US" sz="1100" dirty="0"/>
              <a:t/>
            </a:r>
            <a:br>
              <a:rPr lang="en-US" sz="1100" dirty="0"/>
            </a:br>
            <a:r>
              <a:rPr lang="en-US" sz="2400" dirty="0"/>
              <a:t>It is a testing process where user knows the code</a:t>
            </a:r>
            <a:r>
              <a:rPr lang="en-US" sz="2400" dirty="0" smtClean="0"/>
              <a:t>.</a:t>
            </a:r>
          </a:p>
          <a:p>
            <a:endParaRPr lang="en-US" dirty="0"/>
          </a:p>
          <a:p>
            <a:pPr marL="0" indent="0">
              <a:buNone/>
            </a:pPr>
            <a:endParaRPr lang="en-US" dirty="0" smtClean="0"/>
          </a:p>
          <a:p>
            <a:r>
              <a:rPr lang="en-US" sz="3000" dirty="0" smtClean="0"/>
              <a:t>Block </a:t>
            </a:r>
            <a:r>
              <a:rPr lang="en-US" sz="3000" dirty="0"/>
              <a:t>Box Testing :</a:t>
            </a:r>
            <a:br>
              <a:rPr lang="en-US" sz="3000" dirty="0"/>
            </a:br>
            <a:r>
              <a:rPr lang="en-US" sz="1100" dirty="0"/>
              <a:t/>
            </a:r>
            <a:br>
              <a:rPr lang="en-US" sz="1100" dirty="0"/>
            </a:br>
            <a:r>
              <a:rPr lang="en-US" sz="2500" dirty="0"/>
              <a:t>It is a testing process where user don’t have </a:t>
            </a:r>
            <a:r>
              <a:rPr lang="en-US" sz="2500" dirty="0" smtClean="0"/>
              <a:t>any knowledge </a:t>
            </a:r>
            <a:r>
              <a:rPr lang="en-US" sz="2500" dirty="0"/>
              <a:t>about the code.</a:t>
            </a:r>
          </a:p>
        </p:txBody>
      </p:sp>
    </p:spTree>
    <p:extLst>
      <p:ext uri="{BB962C8B-B14F-4D97-AF65-F5344CB8AC3E}">
        <p14:creationId xmlns:p14="http://schemas.microsoft.com/office/powerpoint/2010/main" val="1892656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5819"/>
          </a:xfrm>
        </p:spPr>
        <p:txBody>
          <a:bodyPr/>
          <a:lstStyle/>
          <a:p>
            <a:r>
              <a:rPr lang="en-US" sz="4400" dirty="0"/>
              <a:t>Web </a:t>
            </a:r>
            <a:r>
              <a:rPr lang="en-US" sz="4400" dirty="0" smtClean="0"/>
              <a:t>Vulnerability:</a:t>
            </a:r>
            <a:r>
              <a:rPr lang="en-US" sz="4400" dirty="0"/>
              <a:t/>
            </a:r>
            <a:br>
              <a:rPr lang="en-US" sz="4400" dirty="0"/>
            </a:br>
            <a:endParaRPr lang="en-US" dirty="0"/>
          </a:p>
        </p:txBody>
      </p:sp>
      <p:sp>
        <p:nvSpPr>
          <p:cNvPr id="3" name="Content Placeholder 2"/>
          <p:cNvSpPr>
            <a:spLocks noGrp="1"/>
          </p:cNvSpPr>
          <p:nvPr>
            <p:ph idx="1"/>
          </p:nvPr>
        </p:nvSpPr>
        <p:spPr>
          <a:xfrm>
            <a:off x="646111" y="1606731"/>
            <a:ext cx="9403742" cy="5007428"/>
          </a:xfrm>
        </p:spPr>
        <p:txBody>
          <a:bodyPr>
            <a:normAutofit fontScale="92500" lnSpcReduction="20000"/>
          </a:bodyPr>
          <a:lstStyle/>
          <a:p>
            <a:r>
              <a:rPr lang="en-US" sz="2500" dirty="0"/>
              <a:t>It is like a loop hole in any web application where any hacker can have the control over the web application</a:t>
            </a:r>
            <a:r>
              <a:rPr lang="en-US" sz="2500" dirty="0" smtClean="0"/>
              <a:t>.</a:t>
            </a:r>
          </a:p>
          <a:p>
            <a:endParaRPr lang="en-US" sz="2500" dirty="0"/>
          </a:p>
          <a:p>
            <a:pPr marL="0" indent="0">
              <a:buNone/>
            </a:pPr>
            <a:r>
              <a:rPr lang="en-US" sz="3000" dirty="0"/>
              <a:t>Types of Web Vulnerabilities :</a:t>
            </a:r>
            <a:endParaRPr lang="en-US" sz="3000" dirty="0" smtClean="0"/>
          </a:p>
          <a:p>
            <a:r>
              <a:rPr lang="en-US" sz="2500" dirty="0"/>
              <a:t>Now a days there are many types of web vulnerabilities exists</a:t>
            </a:r>
            <a:r>
              <a:rPr lang="en-US" sz="2500" dirty="0" smtClean="0"/>
              <a:t>.</a:t>
            </a:r>
          </a:p>
          <a:p>
            <a:pPr marL="0" indent="0">
              <a:buNone/>
            </a:pPr>
            <a:endParaRPr lang="en-US" sz="2500" dirty="0" smtClean="0"/>
          </a:p>
          <a:p>
            <a:r>
              <a:rPr lang="en-US" sz="2500" dirty="0"/>
              <a:t>According to the different surveys, OWASP declared top 10 web </a:t>
            </a:r>
            <a:r>
              <a:rPr lang="en-US" sz="2500" dirty="0" smtClean="0"/>
              <a:t>vulnerabilities.</a:t>
            </a:r>
          </a:p>
          <a:p>
            <a:pPr marL="0" indent="0">
              <a:buNone/>
            </a:pPr>
            <a:endParaRPr lang="en-US" sz="2500" dirty="0" smtClean="0"/>
          </a:p>
          <a:p>
            <a:pPr marL="0" indent="0">
              <a:buNone/>
            </a:pPr>
            <a:r>
              <a:rPr lang="en-US" sz="2500" dirty="0" smtClean="0"/>
              <a:t>OWASP : Open Web Application Security Project.</a:t>
            </a:r>
          </a:p>
          <a:p>
            <a:pPr marL="0" indent="0">
              <a:buNone/>
            </a:pPr>
            <a:r>
              <a:rPr lang="en-US" sz="3000" dirty="0" smtClean="0"/>
              <a:t/>
            </a:r>
            <a:br>
              <a:rPr lang="en-US" sz="3000" dirty="0" smtClean="0"/>
            </a:br>
            <a:endParaRPr lang="en-US" sz="3000" dirty="0" smtClean="0"/>
          </a:p>
          <a:p>
            <a:pPr marL="0" indent="0">
              <a:buNone/>
            </a:pPr>
            <a:endParaRPr lang="en-US" sz="2500" dirty="0"/>
          </a:p>
        </p:txBody>
      </p:sp>
    </p:spTree>
    <p:extLst>
      <p:ext uri="{BB962C8B-B14F-4D97-AF65-F5344CB8AC3E}">
        <p14:creationId xmlns:p14="http://schemas.microsoft.com/office/powerpoint/2010/main" val="394665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795681"/>
          </a:xfrm>
        </p:spPr>
        <p:txBody>
          <a:bodyPr/>
          <a:lstStyle/>
          <a:p>
            <a:r>
              <a:rPr lang="en-US" sz="3500" dirty="0" smtClean="0"/>
              <a:t>TOP 10 Web Vulnerabilities :</a:t>
            </a:r>
            <a:br>
              <a:rPr lang="en-US" sz="3500" dirty="0" smtClean="0"/>
            </a:br>
            <a:r>
              <a:rPr lang="en-US" sz="1500" dirty="0"/>
              <a:t/>
            </a:r>
            <a:br>
              <a:rPr lang="en-US" sz="1500" dirty="0"/>
            </a:br>
            <a:r>
              <a:rPr lang="en-US" sz="2900" dirty="0" smtClean="0"/>
              <a:t>1. Injection.</a:t>
            </a:r>
            <a:br>
              <a:rPr lang="en-US" sz="2900" dirty="0" smtClean="0"/>
            </a:br>
            <a:r>
              <a:rPr lang="en-US" sz="2900" dirty="0" smtClean="0"/>
              <a:t>2. Session Hijacking.</a:t>
            </a:r>
            <a:br>
              <a:rPr lang="en-US" sz="2900" dirty="0" smtClean="0"/>
            </a:br>
            <a:r>
              <a:rPr lang="en-US" sz="2900" dirty="0" smtClean="0"/>
              <a:t>3. Cross Site Scripting.</a:t>
            </a:r>
            <a:br>
              <a:rPr lang="en-US" sz="2900" dirty="0" smtClean="0"/>
            </a:br>
            <a:r>
              <a:rPr lang="en-US" sz="2900" dirty="0" smtClean="0"/>
              <a:t>4. Insecure Direct object References.</a:t>
            </a:r>
            <a:br>
              <a:rPr lang="en-US" sz="2900" dirty="0" smtClean="0"/>
            </a:br>
            <a:r>
              <a:rPr lang="en-US" sz="2900" dirty="0" smtClean="0"/>
              <a:t>5. Security Misconfiguration.</a:t>
            </a:r>
            <a:br>
              <a:rPr lang="en-US" sz="2900" dirty="0" smtClean="0"/>
            </a:br>
            <a:r>
              <a:rPr lang="en-US" sz="2900" dirty="0" smtClean="0"/>
              <a:t>6. Sensitive Data Exposure.</a:t>
            </a:r>
            <a:br>
              <a:rPr lang="en-US" sz="2900" dirty="0" smtClean="0"/>
            </a:br>
            <a:r>
              <a:rPr lang="en-US" sz="2900" dirty="0" smtClean="0"/>
              <a:t>7. Missing Function Level Access Control.</a:t>
            </a:r>
            <a:br>
              <a:rPr lang="en-US" sz="2900" dirty="0" smtClean="0"/>
            </a:br>
            <a:r>
              <a:rPr lang="en-US" sz="2900" dirty="0" smtClean="0"/>
              <a:t>8. Cross Site Request Forgery.</a:t>
            </a:r>
            <a:br>
              <a:rPr lang="en-US" sz="2900" dirty="0" smtClean="0"/>
            </a:br>
            <a:r>
              <a:rPr lang="en-US" sz="2900" dirty="0" smtClean="0"/>
              <a:t>9. Using Components With Known Vulnerabilities.</a:t>
            </a:r>
            <a:br>
              <a:rPr lang="en-US" sz="2900" dirty="0" smtClean="0"/>
            </a:br>
            <a:r>
              <a:rPr lang="en-US" sz="2900" dirty="0" smtClean="0"/>
              <a:t>10. </a:t>
            </a:r>
            <a:r>
              <a:rPr lang="en-US" sz="2900" dirty="0" err="1" smtClean="0"/>
              <a:t>Unvalidated</a:t>
            </a:r>
            <a:r>
              <a:rPr lang="en-US" sz="2900" dirty="0" smtClean="0"/>
              <a:t> Redirects and Forwards</a:t>
            </a:r>
            <a:endParaRPr lang="en-US" sz="2900" dirty="0"/>
          </a:p>
        </p:txBody>
      </p:sp>
      <p:sp>
        <p:nvSpPr>
          <p:cNvPr id="3" name="Content Placeholder 2"/>
          <p:cNvSpPr>
            <a:spLocks noGrp="1"/>
          </p:cNvSpPr>
          <p:nvPr>
            <p:ph idx="1"/>
          </p:nvPr>
        </p:nvSpPr>
        <p:spPr>
          <a:xfrm flipV="1">
            <a:off x="1103312" y="6248399"/>
            <a:ext cx="8946541" cy="45719"/>
          </a:xfrm>
        </p:spPr>
        <p:txBody>
          <a:bodyPr>
            <a:normAutofit fontScale="25000" lnSpcReduction="20000"/>
          </a:bodyPr>
          <a:lstStyle/>
          <a:p>
            <a:endParaRPr lang="en-US" dirty="0"/>
          </a:p>
        </p:txBody>
      </p:sp>
    </p:spTree>
    <p:extLst>
      <p:ext uri="{BB962C8B-B14F-4D97-AF65-F5344CB8AC3E}">
        <p14:creationId xmlns:p14="http://schemas.microsoft.com/office/powerpoint/2010/main" val="1767002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7" y="182880"/>
            <a:ext cx="9815702" cy="6065517"/>
          </a:xfrm>
        </p:spPr>
        <p:txBody>
          <a:bodyPr/>
          <a:lstStyle/>
          <a:p>
            <a:r>
              <a:rPr lang="en-US" sz="2600" dirty="0" smtClean="0"/>
              <a:t>Securi</a:t>
            </a:r>
            <a:r>
              <a:rPr lang="en-US" sz="2600" dirty="0" smtClean="0"/>
              <a:t>ty Attacks Statics </a:t>
            </a:r>
            <a:r>
              <a:rPr lang="en-US" sz="2600" dirty="0" smtClean="0"/>
              <a:t>of Different Programming languages</a:t>
            </a:r>
            <a:endParaRPr lang="en-US" sz="2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53" y="1214843"/>
            <a:ext cx="11793010" cy="5373189"/>
          </a:xfrm>
        </p:spPr>
      </p:pic>
    </p:spTree>
    <p:extLst>
      <p:ext uri="{BB962C8B-B14F-4D97-AF65-F5344CB8AC3E}">
        <p14:creationId xmlns:p14="http://schemas.microsoft.com/office/powerpoint/2010/main" val="2630647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6144026"/>
          </a:xfrm>
        </p:spPr>
        <p:txBody>
          <a:bodyPr/>
          <a:lstStyle/>
          <a:p>
            <a:r>
              <a:rPr lang="en-US" sz="3500" dirty="0" smtClean="0"/>
              <a:t>Technologies Used</a:t>
            </a:r>
            <a:br>
              <a:rPr lang="en-US" sz="3500" dirty="0" smtClean="0"/>
            </a:br>
            <a:r>
              <a:rPr lang="en-US" sz="1500" dirty="0" smtClean="0"/>
              <a:t/>
            </a:r>
            <a:br>
              <a:rPr lang="en-US" sz="1500" dirty="0" smtClean="0"/>
            </a:br>
            <a:r>
              <a:rPr lang="en-US" sz="2500" b="1" dirty="0" err="1" smtClean="0"/>
              <a:t>Jsoup</a:t>
            </a:r>
            <a:r>
              <a:rPr lang="en-US" sz="2500" dirty="0" smtClean="0"/>
              <a:t> : </a:t>
            </a:r>
            <a:r>
              <a:rPr lang="en-US" sz="2000" dirty="0" smtClean="0"/>
              <a:t>A java library for working with real-world HTML.</a:t>
            </a:r>
            <a:br>
              <a:rPr lang="en-US" sz="2000" dirty="0" smtClean="0"/>
            </a:br>
            <a:r>
              <a:rPr lang="en-US" sz="2500" b="1" dirty="0" smtClean="0"/>
              <a:t>JDBC Driver</a:t>
            </a:r>
            <a:r>
              <a:rPr lang="en-US" sz="2500" dirty="0" smtClean="0"/>
              <a:t> : </a:t>
            </a:r>
            <a:r>
              <a:rPr lang="en-US" sz="2000" dirty="0" smtClean="0"/>
              <a:t>It’s java component which interact with database</a:t>
            </a:r>
            <a:r>
              <a:rPr lang="en-US" sz="2500" dirty="0" smtClean="0"/>
              <a:t/>
            </a:r>
            <a:br>
              <a:rPr lang="en-US" sz="2500" dirty="0" smtClean="0"/>
            </a:br>
            <a:r>
              <a:rPr lang="en-US" sz="2500" b="1" dirty="0" err="1" smtClean="0"/>
              <a:t>Jython</a:t>
            </a:r>
            <a:r>
              <a:rPr lang="en-US" sz="2500" dirty="0" smtClean="0"/>
              <a:t> : </a:t>
            </a:r>
            <a:r>
              <a:rPr lang="en-US" sz="2000" dirty="0" smtClean="0"/>
              <a:t>It’s a java library which can provide all the modules and 		  		     functionalities of PYTHON.</a:t>
            </a:r>
            <a:r>
              <a:rPr lang="en-US" sz="2500" dirty="0" smtClean="0"/>
              <a:t/>
            </a:r>
            <a:br>
              <a:rPr lang="en-US" sz="2500" dirty="0" smtClean="0"/>
            </a:br>
            <a:r>
              <a:rPr lang="en-US" sz="2500" b="1" dirty="0" err="1" smtClean="0"/>
              <a:t>ClientForm</a:t>
            </a:r>
            <a:r>
              <a:rPr lang="en-US" sz="2500" b="1" dirty="0" smtClean="0"/>
              <a:t> Module</a:t>
            </a:r>
            <a:r>
              <a:rPr lang="en-US" sz="2500" dirty="0" smtClean="0"/>
              <a:t> :</a:t>
            </a:r>
            <a:r>
              <a:rPr lang="en-US" sz="2000" dirty="0" smtClean="0"/>
              <a:t> It’s a python module for handling and parsing 			     HTML forms.</a:t>
            </a:r>
            <a:r>
              <a:rPr lang="en-US" sz="2500" dirty="0" smtClean="0"/>
              <a:t/>
            </a:r>
            <a:br>
              <a:rPr lang="en-US" sz="2500" dirty="0" smtClean="0"/>
            </a:br>
            <a:r>
              <a:rPr lang="en-US" sz="2500" b="1" dirty="0" err="1" smtClean="0"/>
              <a:t>Setuptools</a:t>
            </a:r>
            <a:r>
              <a:rPr lang="en-US" sz="2500" b="1" dirty="0" smtClean="0"/>
              <a:t> Package </a:t>
            </a:r>
            <a:r>
              <a:rPr lang="en-US" sz="2500" dirty="0" smtClean="0"/>
              <a:t>: </a:t>
            </a:r>
            <a:r>
              <a:rPr lang="en-US" sz="2000" dirty="0" smtClean="0"/>
              <a:t>It’s a fully featured stable library for python 				     projects where packaging includes.</a:t>
            </a:r>
            <a:r>
              <a:rPr lang="en-US" sz="2500" dirty="0" smtClean="0"/>
              <a:t/>
            </a:r>
            <a:br>
              <a:rPr lang="en-US" sz="2500" dirty="0" smtClean="0"/>
            </a:br>
            <a:r>
              <a:rPr lang="en-US" sz="2500" b="1" dirty="0" smtClean="0"/>
              <a:t>Mechanize Module</a:t>
            </a:r>
            <a:r>
              <a:rPr lang="en-US" sz="2500" dirty="0" smtClean="0"/>
              <a:t> : </a:t>
            </a:r>
            <a:r>
              <a:rPr lang="en-US" sz="2000" dirty="0" smtClean="0"/>
              <a:t>Which traverse browser objects, links,  history, 			     cookies and inputs</a:t>
            </a:r>
            <a:r>
              <a:rPr lang="en-US" sz="2500" dirty="0" smtClean="0"/>
              <a:t/>
            </a:r>
            <a:br>
              <a:rPr lang="en-US" sz="2500" dirty="0" smtClean="0"/>
            </a:br>
            <a:r>
              <a:rPr lang="en-US" sz="2500" b="1" dirty="0" err="1" smtClean="0"/>
              <a:t>BeautifulSoup</a:t>
            </a:r>
            <a:r>
              <a:rPr lang="en-US" sz="2500" b="1" dirty="0" smtClean="0"/>
              <a:t> Library</a:t>
            </a:r>
            <a:r>
              <a:rPr lang="en-US" sz="2500" dirty="0" smtClean="0"/>
              <a:t> : </a:t>
            </a:r>
            <a:r>
              <a:rPr lang="en-US" sz="2000" dirty="0" smtClean="0"/>
              <a:t>It’s a python library for pulling data from HTML 			     and XML files as parse tree.</a:t>
            </a:r>
            <a:endParaRPr lang="en-US" sz="2000" dirty="0"/>
          </a:p>
        </p:txBody>
      </p:sp>
      <p:sp>
        <p:nvSpPr>
          <p:cNvPr id="3" name="Content Placeholder 2"/>
          <p:cNvSpPr>
            <a:spLocks noGrp="1"/>
          </p:cNvSpPr>
          <p:nvPr>
            <p:ph idx="1"/>
          </p:nvPr>
        </p:nvSpPr>
        <p:spPr>
          <a:xfrm flipV="1">
            <a:off x="1103312" y="6248399"/>
            <a:ext cx="8946541"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1198960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276</TotalTime>
  <Words>350</Words>
  <Application>Microsoft Office PowerPoint</Application>
  <PresentationFormat>Widescreen</PresentationFormat>
  <Paragraphs>88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Times New Roman</vt:lpstr>
      <vt:lpstr>Wingdings 3</vt:lpstr>
      <vt:lpstr>Ion</vt:lpstr>
      <vt:lpstr>XBS Vulnerability Scanner</vt:lpstr>
      <vt:lpstr>Contents</vt:lpstr>
      <vt:lpstr> Introduction :</vt:lpstr>
      <vt:lpstr>Introduction :</vt:lpstr>
      <vt:lpstr>PowerPoint Presentation</vt:lpstr>
      <vt:lpstr>Web Vulnerability: </vt:lpstr>
      <vt:lpstr>TOP 10 Web Vulnerabilities :  1. Injection. 2. Session Hijacking. 3. Cross Site Scripting. 4. Insecure Direct object References. 5. Security Misconfiguration. 6. Sensitive Data Exposure. 7. Missing Function Level Access Control. 8. Cross Site Request Forgery. 9. Using Components With Known Vulnerabilities. 10. Unvalidated Redirects and Forwards</vt:lpstr>
      <vt:lpstr>Security Attacks Statics of Different Programming languages</vt:lpstr>
      <vt:lpstr>Technologies Used  Jsoup : A java library for working with real-world HTML. JDBC Driver : It’s java component which interact with database Jython : It’s a java library which can provide all the modules and            functionalities of PYTHON. ClientForm Module : It’s a python module for handling and parsing         HTML forms. Setuptools Package : It’s a fully featured stable library for python          projects where packaging includes. Mechanize Module : Which traverse browser objects, links,  history,         cookies and inputs BeautifulSoup Library : It’s a python library for pulling data from HTML         and XML files as parse tree.</vt:lpstr>
      <vt:lpstr>Technologies Used cont..  NetBeans IDE : It’s a java integrated development platform to create        projects with ease. SQL Server 2003 : It’s a SQL server allows multiple clients to use same        database concurrently.</vt:lpstr>
      <vt:lpstr>Scanning Process(Modules) :</vt:lpstr>
      <vt:lpstr>UML Diagrams : </vt:lpstr>
      <vt:lpstr>Data Flow Diagram :  </vt:lpstr>
      <vt:lpstr>Sequence Diagram :  </vt:lpstr>
      <vt:lpstr>User Activity Diagram </vt:lpstr>
      <vt:lpstr>Scanner Activity Diagram </vt:lpstr>
      <vt:lpstr>Use Case Diagram </vt:lpstr>
      <vt:lpstr>Experimental Results</vt:lpstr>
      <vt:lpstr>Cross – Site Scripting on ONB of RGUKT - 1</vt:lpstr>
      <vt:lpstr>SQL Injection attack on NSS Update Portal -1 </vt:lpstr>
      <vt:lpstr>SQL Injection attack on NSS Update Portal -2 </vt:lpstr>
      <vt:lpstr>Limitations of Scanner</vt:lpstr>
      <vt:lpstr>Conclusion and Future Implementation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XBS Vulnerability Scanner</dc:title>
  <dc:creator>susanth</dc:creator>
  <cp:lastModifiedBy>susanth</cp:lastModifiedBy>
  <cp:revision>84</cp:revision>
  <cp:lastPrinted>2016-04-19T20:43:35Z</cp:lastPrinted>
  <dcterms:created xsi:type="dcterms:W3CDTF">2016-04-19T15:50:59Z</dcterms:created>
  <dcterms:modified xsi:type="dcterms:W3CDTF">2016-04-19T21:32:03Z</dcterms:modified>
</cp:coreProperties>
</file>