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12192000"/>
  <p:notesSz cx="6858000" cy="9144000"/>
  <p:embeddedFontLs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1C9BBA-316C-4618-B67A-8DA5016C199D}">
  <a:tblStyle styleId="{C81C9BBA-316C-4618-B67A-8DA5016C19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60D3361-171C-4086-8A76-AF0E766165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Mono-bold.fntdata"/><Relationship Id="rId12" Type="http://schemas.openxmlformats.org/officeDocument/2006/relationships/slide" Target="slides/slide6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9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647fc09d7f_0_4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647fc09d7f_0_4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3647fc09d7f_0_4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647fc09d7f_0_4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647fc09d7f_0_4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3647fc09d7f_0_4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47fc09d7f_0_4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47fc09d7f_0_4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3647fc09d7f_0_4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647fc09d7f_0_4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647fc09d7f_0_4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3647fc09d7f_0_4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647fc09d7f_0_4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647fc09d7f_0_4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3647fc09d7f_0_4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647fc09d7f_0_4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647fc09d7f_0_4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3647fc09d7f_0_4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647fc09d7f_0_4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647fc09d7f_0_4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3647fc09d7f_0_4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647fc09d7f_0_4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647fc09d7f_0_4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3647fc09d7f_0_4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647fc09d7f_0_4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647fc09d7f_0_4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3647fc09d7f_0_4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647fc09d7f_0_4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647fc09d7f_0_4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3647fc09d7f_0_4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7044d7a67d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7044d7a67d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37044d7a67d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647fc09d7f_0_5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647fc09d7f_0_5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3647fc09d7f_0_5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647fc09d7f_0_5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647fc09d7f_0_5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3647fc09d7f_0_5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647fc09d7f_0_5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647fc09d7f_0_5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3647fc09d7f_0_5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647fc09d7f_0_5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647fc09d7f_0_5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3647fc09d7f_0_5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647fc09d7f_0_5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647fc09d7f_0_5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3647fc09d7f_0_5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647fc09d7f_0_5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647fc09d7f_0_5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3647fc09d7f_0_5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7044d7a67d_0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37044d7a67d_0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647fc09d7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647fc09d7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3647fc09d7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647fc09d7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647fc09d7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3647fc09d7f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647fc09d7f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647fc09d7f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3647fc09d7f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647fc09d7f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647fc09d7f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3647fc09d7f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647fc09d7f_0_2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647fc09d7f_0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3647fc09d7f_0_2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647fc09d7f_0_3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647fc09d7f_0_3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3647fc09d7f_0_3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647fc09d7f_0_4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647fc09d7f_0_4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3647fc09d7f_0_4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-Title-Image Right - top logos">
  <p:cSld name="Slide-Title-Image Right - top log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2"/>
          <p:cNvCxnSpPr/>
          <p:nvPr/>
        </p:nvCxnSpPr>
        <p:spPr>
          <a:xfrm>
            <a:off x="2332452" y="362857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1086" y="382132"/>
            <a:ext cx="1813606" cy="5623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logo with a star and a letter&#10;&#10;AI-generated content may be incorrect.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350" y="354159"/>
            <a:ext cx="1441824" cy="57975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>
            <p:ph idx="2" type="pic"/>
          </p:nvPr>
        </p:nvSpPr>
        <p:spPr>
          <a:xfrm>
            <a:off x="7394716" y="0"/>
            <a:ext cx="4797284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" name="Google Shape;20;p2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rge Content Left">
  <p:cSld name="1_Large Content Lef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6962660" y="2754216"/>
            <a:ext cx="4670540" cy="358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2" type="body"/>
          </p:nvPr>
        </p:nvSpPr>
        <p:spPr>
          <a:xfrm>
            <a:off x="6962660" y="469491"/>
            <a:ext cx="4670540" cy="20573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3" type="body"/>
          </p:nvPr>
        </p:nvSpPr>
        <p:spPr>
          <a:xfrm>
            <a:off x="327025" y="466725"/>
            <a:ext cx="6416675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1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2" name="Google Shape;9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8300"/>
            <a:ext cx="12032527" cy="150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rge Content Right">
  <p:cSld name="1_Large Content Righ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95" name="Google Shape;95;p12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97" name="Google Shape;97;p12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339979" y="1816679"/>
            <a:ext cx="5410826" cy="4556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339979" y="583893"/>
            <a:ext cx="5410826" cy="11077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3" type="body"/>
          </p:nvPr>
        </p:nvSpPr>
        <p:spPr>
          <a:xfrm>
            <a:off x="5905501" y="583893"/>
            <a:ext cx="5706278" cy="5789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1" name="Google Shape;10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8300"/>
            <a:ext cx="12032527" cy="150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Content Right">
  <p:cSld name="Large Content Righ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049"/>
          </a:solidFill>
          <a:ln cap="flat" cmpd="sng" w="19050">
            <a:solidFill>
              <a:srgbClr val="5024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5905500" y="378414"/>
            <a:ext cx="5724123" cy="5859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2" type="body"/>
          </p:nvPr>
        </p:nvSpPr>
        <p:spPr>
          <a:xfrm>
            <a:off x="339979" y="3285176"/>
            <a:ext cx="5221969" cy="2819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3" type="body"/>
          </p:nvPr>
        </p:nvSpPr>
        <p:spPr>
          <a:xfrm>
            <a:off x="340631" y="487997"/>
            <a:ext cx="5221969" cy="25543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3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10" name="Google Shape;110;p13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1" name="Google Shape;11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8300"/>
            <a:ext cx="12032527" cy="150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340631" y="838199"/>
            <a:ext cx="7480754" cy="1233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206923" y="2414683"/>
            <a:ext cx="5542374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3" type="body"/>
          </p:nvPr>
        </p:nvSpPr>
        <p:spPr>
          <a:xfrm>
            <a:off x="329614" y="2414683"/>
            <a:ext cx="5655465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4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19" name="Google Shape;119;p14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8300"/>
            <a:ext cx="12032527" cy="150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339979" y="2414683"/>
            <a:ext cx="3567992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340631" y="838199"/>
            <a:ext cx="7480754" cy="1233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i="0" sz="2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3" type="body"/>
          </p:nvPr>
        </p:nvSpPr>
        <p:spPr>
          <a:xfrm>
            <a:off x="4253393" y="2414683"/>
            <a:ext cx="3567992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4" type="body"/>
          </p:nvPr>
        </p:nvSpPr>
        <p:spPr>
          <a:xfrm>
            <a:off x="8166807" y="2414683"/>
            <a:ext cx="3567992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5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29" name="Google Shape;129;p15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0" name="Google Shape;13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8300"/>
            <a:ext cx="12032527" cy="150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35" name="Google Shape;135;p16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6" name="Google Shape;13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8300"/>
            <a:ext cx="12032527" cy="150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 with Pictures">
  <p:cSld name="2 Col with Picture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326569" y="1706870"/>
            <a:ext cx="3452215" cy="19781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2" type="body"/>
          </p:nvPr>
        </p:nvSpPr>
        <p:spPr>
          <a:xfrm>
            <a:off x="3973682" y="3172858"/>
            <a:ext cx="3711168" cy="293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7"/>
          <p:cNvSpPr/>
          <p:nvPr>
            <p:ph idx="3" type="pic"/>
          </p:nvPr>
        </p:nvSpPr>
        <p:spPr>
          <a:xfrm>
            <a:off x="3967587" y="753517"/>
            <a:ext cx="3711168" cy="2213147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7"/>
          <p:cNvSpPr txBox="1"/>
          <p:nvPr>
            <p:ph idx="4" type="body"/>
          </p:nvPr>
        </p:nvSpPr>
        <p:spPr>
          <a:xfrm>
            <a:off x="7873653" y="3172858"/>
            <a:ext cx="3711168" cy="293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7"/>
          <p:cNvSpPr/>
          <p:nvPr>
            <p:ph idx="5" type="pic"/>
          </p:nvPr>
        </p:nvSpPr>
        <p:spPr>
          <a:xfrm>
            <a:off x="7867558" y="753517"/>
            <a:ext cx="3711168" cy="2213147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17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46" name="Google Shape;146;p17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7" name="Google Shape;14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8300"/>
            <a:ext cx="12032527" cy="150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 with Images">
  <p:cSld name="3 Col with Image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3939240" y="3429000"/>
            <a:ext cx="2459037" cy="267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2" type="body"/>
          </p:nvPr>
        </p:nvSpPr>
        <p:spPr>
          <a:xfrm>
            <a:off x="6666112" y="3429000"/>
            <a:ext cx="2459037" cy="267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3" type="body"/>
          </p:nvPr>
        </p:nvSpPr>
        <p:spPr>
          <a:xfrm>
            <a:off x="9392984" y="3429000"/>
            <a:ext cx="2459037" cy="267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4" type="body"/>
          </p:nvPr>
        </p:nvSpPr>
        <p:spPr>
          <a:xfrm>
            <a:off x="326570" y="2717799"/>
            <a:ext cx="3349626" cy="1233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i="0" sz="2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8"/>
          <p:cNvSpPr/>
          <p:nvPr>
            <p:ph idx="5" type="pic"/>
          </p:nvPr>
        </p:nvSpPr>
        <p:spPr>
          <a:xfrm>
            <a:off x="3938588" y="1225176"/>
            <a:ext cx="2459037" cy="1741488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18"/>
          <p:cNvSpPr/>
          <p:nvPr>
            <p:ph idx="6" type="pic"/>
          </p:nvPr>
        </p:nvSpPr>
        <p:spPr>
          <a:xfrm>
            <a:off x="6660017" y="1225176"/>
            <a:ext cx="2459037" cy="1741488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18"/>
          <p:cNvSpPr/>
          <p:nvPr>
            <p:ph idx="7" type="pic"/>
          </p:nvPr>
        </p:nvSpPr>
        <p:spPr>
          <a:xfrm>
            <a:off x="9392331" y="1225176"/>
            <a:ext cx="2459037" cy="1741488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8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59" name="Google Shape;159;p18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0" name="Google Shape;16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8300"/>
            <a:ext cx="12032527" cy="150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x Content">
  <p:cSld name="Complex 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525689" y="794657"/>
            <a:ext cx="4492625" cy="962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i="0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2" type="body"/>
          </p:nvPr>
        </p:nvSpPr>
        <p:spPr>
          <a:xfrm>
            <a:off x="525689" y="4333218"/>
            <a:ext cx="5499807" cy="201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3" type="body"/>
          </p:nvPr>
        </p:nvSpPr>
        <p:spPr>
          <a:xfrm>
            <a:off x="525689" y="2027508"/>
            <a:ext cx="4492625" cy="2109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9"/>
          <p:cNvSpPr/>
          <p:nvPr>
            <p:ph idx="4" type="pic"/>
          </p:nvPr>
        </p:nvSpPr>
        <p:spPr>
          <a:xfrm>
            <a:off x="5203372" y="379939"/>
            <a:ext cx="6553199" cy="3757086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19"/>
          <p:cNvSpPr txBox="1"/>
          <p:nvPr>
            <p:ph idx="5" type="body"/>
          </p:nvPr>
        </p:nvSpPr>
        <p:spPr>
          <a:xfrm>
            <a:off x="6251575" y="4333218"/>
            <a:ext cx="5499807" cy="201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19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70" name="Google Shape;170;p19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1" name="Google Shape;17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8300"/>
            <a:ext cx="12032527" cy="150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3 Col">
  <p:cSld name="Split 3 Col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>
            <a:off x="0" y="2595237"/>
            <a:ext cx="5649696" cy="377787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326571" y="413229"/>
            <a:ext cx="9203795" cy="2055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i="0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0"/>
          <p:cNvSpPr txBox="1"/>
          <p:nvPr>
            <p:ph idx="2" type="body"/>
          </p:nvPr>
        </p:nvSpPr>
        <p:spPr>
          <a:xfrm>
            <a:off x="326571" y="2701216"/>
            <a:ext cx="5170715" cy="3581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3" type="body"/>
          </p:nvPr>
        </p:nvSpPr>
        <p:spPr>
          <a:xfrm>
            <a:off x="5861963" y="2695038"/>
            <a:ext cx="2884714" cy="358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4" type="body"/>
          </p:nvPr>
        </p:nvSpPr>
        <p:spPr>
          <a:xfrm>
            <a:off x="8958944" y="2695038"/>
            <a:ext cx="2884714" cy="358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0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81" name="Google Shape;181;p20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2" name="Google Shape;18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8300"/>
            <a:ext cx="12032527" cy="150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-Title-NO LINE">
  <p:cSld name="1_Slide-Title-NO LIN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3"/>
          <p:cNvCxnSpPr/>
          <p:nvPr/>
        </p:nvCxnSpPr>
        <p:spPr>
          <a:xfrm>
            <a:off x="2332452" y="362857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1086" y="382132"/>
            <a:ext cx="1813606" cy="5623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logo with a star and a letter&#10;&#10;AI-generated content may be incorrect."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350" y="354159"/>
            <a:ext cx="1441824" cy="57975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>
            <p:ph idx="2" type="pic"/>
          </p:nvPr>
        </p:nvSpPr>
        <p:spPr>
          <a:xfrm>
            <a:off x="7394716" y="0"/>
            <a:ext cx="4797284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3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2 Col">
  <p:cSld name="Split 2 Col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0" y="2582358"/>
            <a:ext cx="5649696" cy="377787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326571" y="572213"/>
            <a:ext cx="8795395" cy="18965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1"/>
          <p:cNvSpPr txBox="1"/>
          <p:nvPr>
            <p:ph idx="2" type="body"/>
          </p:nvPr>
        </p:nvSpPr>
        <p:spPr>
          <a:xfrm>
            <a:off x="326571" y="2688337"/>
            <a:ext cx="5170715" cy="3581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1"/>
          <p:cNvSpPr txBox="1"/>
          <p:nvPr>
            <p:ph idx="3" type="body"/>
          </p:nvPr>
        </p:nvSpPr>
        <p:spPr>
          <a:xfrm>
            <a:off x="5861962" y="2682159"/>
            <a:ext cx="5893035" cy="358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1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91" name="Google Shape;191;p21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2" name="Google Shape;19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8300"/>
            <a:ext cx="12032527" cy="150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cked 3 Row">
  <p:cSld name="Stacked 3 Row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/>
          <p:nvPr/>
        </p:nvSpPr>
        <p:spPr>
          <a:xfrm>
            <a:off x="0" y="477623"/>
            <a:ext cx="5323115" cy="586945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326571" y="852598"/>
            <a:ext cx="4583428" cy="1324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22"/>
          <p:cNvSpPr txBox="1"/>
          <p:nvPr>
            <p:ph idx="2" type="body"/>
          </p:nvPr>
        </p:nvSpPr>
        <p:spPr>
          <a:xfrm>
            <a:off x="326571" y="2736930"/>
            <a:ext cx="4583428" cy="1324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22"/>
          <p:cNvSpPr txBox="1"/>
          <p:nvPr>
            <p:ph idx="3" type="body"/>
          </p:nvPr>
        </p:nvSpPr>
        <p:spPr>
          <a:xfrm>
            <a:off x="326571" y="4615803"/>
            <a:ext cx="4583428" cy="1324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2"/>
          <p:cNvSpPr txBox="1"/>
          <p:nvPr>
            <p:ph idx="4" type="body"/>
          </p:nvPr>
        </p:nvSpPr>
        <p:spPr>
          <a:xfrm>
            <a:off x="5573713" y="2276475"/>
            <a:ext cx="6115050" cy="407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2"/>
          <p:cNvSpPr txBox="1"/>
          <p:nvPr>
            <p:ph idx="5" type="body"/>
          </p:nvPr>
        </p:nvSpPr>
        <p:spPr>
          <a:xfrm>
            <a:off x="5573713" y="477838"/>
            <a:ext cx="6115050" cy="1698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2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203" name="Google Shape;203;p22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4" name="Google Shape;20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8300"/>
            <a:ext cx="12032527" cy="150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Content Left">
  <p:cSld name="Large Content Lef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/>
        </p:nvSpPr>
        <p:spPr>
          <a:xfrm>
            <a:off x="204591" y="6526980"/>
            <a:ext cx="23010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11511186" y="6479585"/>
            <a:ext cx="476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9143745" y="6539985"/>
            <a:ext cx="1885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209" name="Google Shape;209;p23"/>
          <p:cNvCxnSpPr/>
          <p:nvPr/>
        </p:nvCxnSpPr>
        <p:spPr>
          <a:xfrm>
            <a:off x="2266682" y="6616426"/>
            <a:ext cx="67098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5194160" y="2512929"/>
            <a:ext cx="46704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23"/>
          <p:cNvSpPr txBox="1"/>
          <p:nvPr>
            <p:ph idx="2" type="body"/>
          </p:nvPr>
        </p:nvSpPr>
        <p:spPr>
          <a:xfrm>
            <a:off x="8125648" y="3278966"/>
            <a:ext cx="4670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23"/>
          <p:cNvSpPr txBox="1"/>
          <p:nvPr>
            <p:ph idx="3" type="body"/>
          </p:nvPr>
        </p:nvSpPr>
        <p:spPr>
          <a:xfrm>
            <a:off x="327025" y="2011663"/>
            <a:ext cx="6416700" cy="4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13" name="Google Shape;21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8300"/>
            <a:ext cx="12032527" cy="150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-Title Sunburst - top logos">
  <p:cSld name="Slide-Title Sunburst - top logo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ctrTitle"/>
          </p:nvPr>
        </p:nvSpPr>
        <p:spPr>
          <a:xfrm>
            <a:off x="706582" y="1673352"/>
            <a:ext cx="62508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9" name="Google Shape;219;p25"/>
          <p:cNvCxnSpPr/>
          <p:nvPr/>
        </p:nvCxnSpPr>
        <p:spPr>
          <a:xfrm>
            <a:off x="2224507" y="362857"/>
            <a:ext cx="0" cy="562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0" name="Google Shape;22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7096" y="414537"/>
            <a:ext cx="1761066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388774"/>
            <a:ext cx="1335337" cy="5460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ng shot of a server room&#10;&#10;AI-generated content may be incorrect." id="222" name="Google Shape;22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7713" y="0"/>
            <a:ext cx="46842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>
            <p:ph idx="1" type="subTitle"/>
          </p:nvPr>
        </p:nvSpPr>
        <p:spPr>
          <a:xfrm>
            <a:off x="706581" y="4295874"/>
            <a:ext cx="65391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4" name="Google Shape;224;p25"/>
          <p:cNvCxnSpPr/>
          <p:nvPr/>
        </p:nvCxnSpPr>
        <p:spPr>
          <a:xfrm>
            <a:off x="706581" y="4232076"/>
            <a:ext cx="6539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26"/>
          <p:cNvSpPr txBox="1"/>
          <p:nvPr/>
        </p:nvSpPr>
        <p:spPr>
          <a:xfrm>
            <a:off x="204591" y="6526980"/>
            <a:ext cx="23010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11511186" y="6479585"/>
            <a:ext cx="476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9143745" y="6539985"/>
            <a:ext cx="1885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230" name="Google Shape;230;p26"/>
          <p:cNvCxnSpPr/>
          <p:nvPr/>
        </p:nvCxnSpPr>
        <p:spPr>
          <a:xfrm>
            <a:off x="2266682" y="6616426"/>
            <a:ext cx="67098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1" name="Google Shape;231;p26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i="0" sz="3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Content Left">
  <p:cSld name="Large Content Lef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/>
        </p:nvSpPr>
        <p:spPr>
          <a:xfrm>
            <a:off x="204591" y="6526980"/>
            <a:ext cx="23010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235" name="Google Shape;235;p27"/>
          <p:cNvSpPr txBox="1"/>
          <p:nvPr/>
        </p:nvSpPr>
        <p:spPr>
          <a:xfrm>
            <a:off x="11511186" y="6479585"/>
            <a:ext cx="476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9143745" y="6539985"/>
            <a:ext cx="1885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237" name="Google Shape;237;p27"/>
          <p:cNvCxnSpPr/>
          <p:nvPr/>
        </p:nvCxnSpPr>
        <p:spPr>
          <a:xfrm>
            <a:off x="2266682" y="6616426"/>
            <a:ext cx="67098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6923935" y="2750073"/>
            <a:ext cx="46704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p27"/>
          <p:cNvSpPr txBox="1"/>
          <p:nvPr>
            <p:ph idx="2" type="body"/>
          </p:nvPr>
        </p:nvSpPr>
        <p:spPr>
          <a:xfrm>
            <a:off x="6923935" y="558785"/>
            <a:ext cx="4670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27"/>
          <p:cNvSpPr txBox="1"/>
          <p:nvPr>
            <p:ph idx="3" type="body"/>
          </p:nvPr>
        </p:nvSpPr>
        <p:spPr>
          <a:xfrm>
            <a:off x="327025" y="446400"/>
            <a:ext cx="6243300" cy="58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41" name="Google Shape;241;p27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Content Right">
  <p:cSld name="Large Content Righ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8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8"/>
          <p:cNvSpPr txBox="1"/>
          <p:nvPr/>
        </p:nvSpPr>
        <p:spPr>
          <a:xfrm>
            <a:off x="204591" y="6526980"/>
            <a:ext cx="23010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11511186" y="6479585"/>
            <a:ext cx="476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9143745" y="6539985"/>
            <a:ext cx="1885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247" name="Google Shape;247;p28"/>
          <p:cNvCxnSpPr/>
          <p:nvPr/>
        </p:nvCxnSpPr>
        <p:spPr>
          <a:xfrm>
            <a:off x="2266682" y="6616426"/>
            <a:ext cx="67098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339979" y="1816679"/>
            <a:ext cx="5410800" cy="4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9" name="Google Shape;249;p28"/>
          <p:cNvSpPr txBox="1"/>
          <p:nvPr>
            <p:ph idx="2" type="body"/>
          </p:nvPr>
        </p:nvSpPr>
        <p:spPr>
          <a:xfrm>
            <a:off x="339979" y="465818"/>
            <a:ext cx="54108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28"/>
          <p:cNvSpPr txBox="1"/>
          <p:nvPr>
            <p:ph idx="3" type="body"/>
          </p:nvPr>
        </p:nvSpPr>
        <p:spPr>
          <a:xfrm>
            <a:off x="6281126" y="2099368"/>
            <a:ext cx="5706300" cy="57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-Title Collage - top logos">
  <p:cSld name="1_Slide-Title Collage - top logos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ctrTitle"/>
          </p:nvPr>
        </p:nvSpPr>
        <p:spPr>
          <a:xfrm>
            <a:off x="706582" y="1673352"/>
            <a:ext cx="62508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3" name="Google Shape;253;p29"/>
          <p:cNvCxnSpPr/>
          <p:nvPr/>
        </p:nvCxnSpPr>
        <p:spPr>
          <a:xfrm>
            <a:off x="2224507" y="362857"/>
            <a:ext cx="0" cy="562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4" name="Google Shape;25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7096" y="414537"/>
            <a:ext cx="1761066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388774"/>
            <a:ext cx="1335337" cy="54606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>
            <p:ph idx="1" type="subTitle"/>
          </p:nvPr>
        </p:nvSpPr>
        <p:spPr>
          <a:xfrm>
            <a:off x="706581" y="4295874"/>
            <a:ext cx="65391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57" name="Google Shape;257;p29"/>
          <p:cNvCxnSpPr/>
          <p:nvPr/>
        </p:nvCxnSpPr>
        <p:spPr>
          <a:xfrm>
            <a:off x="706581" y="4232076"/>
            <a:ext cx="6539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erson looking at a computer screen&#10;&#10;AI-generated content may be incorrect." id="258" name="Google Shape;25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7906" y="0"/>
            <a:ext cx="4609186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-Title-Image Right">
  <p:cSld name="Slide-Title-Image Righ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ctrTitle"/>
          </p:nvPr>
        </p:nvSpPr>
        <p:spPr>
          <a:xfrm>
            <a:off x="706582" y="1673352"/>
            <a:ext cx="62508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1" name="Google Shape;261;p30"/>
          <p:cNvCxnSpPr/>
          <p:nvPr/>
        </p:nvCxnSpPr>
        <p:spPr>
          <a:xfrm>
            <a:off x="2224507" y="362857"/>
            <a:ext cx="0" cy="562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2" name="Google Shape;26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7096" y="414537"/>
            <a:ext cx="1761066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388774"/>
            <a:ext cx="1335337" cy="54606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/>
          <p:nvPr>
            <p:ph idx="2" type="pic"/>
          </p:nvPr>
        </p:nvSpPr>
        <p:spPr>
          <a:xfrm>
            <a:off x="7394716" y="0"/>
            <a:ext cx="47973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30"/>
          <p:cNvSpPr txBox="1"/>
          <p:nvPr>
            <p:ph idx="1" type="subTitle"/>
          </p:nvPr>
        </p:nvSpPr>
        <p:spPr>
          <a:xfrm>
            <a:off x="706581" y="4295874"/>
            <a:ext cx="65391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66" name="Google Shape;266;p30"/>
          <p:cNvCxnSpPr/>
          <p:nvPr/>
        </p:nvCxnSpPr>
        <p:spPr>
          <a:xfrm>
            <a:off x="706581" y="4232076"/>
            <a:ext cx="6539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-Title-NO LINE">
  <p:cSld name="Slide-Title-NO LINE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ctrTitle"/>
          </p:nvPr>
        </p:nvSpPr>
        <p:spPr>
          <a:xfrm>
            <a:off x="706582" y="1673352"/>
            <a:ext cx="62508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9" name="Google Shape;269;p31"/>
          <p:cNvCxnSpPr/>
          <p:nvPr/>
        </p:nvCxnSpPr>
        <p:spPr>
          <a:xfrm>
            <a:off x="2224507" y="362857"/>
            <a:ext cx="0" cy="562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0" name="Google Shape;27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7096" y="414537"/>
            <a:ext cx="1761066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388774"/>
            <a:ext cx="1335337" cy="54606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/>
          <p:nvPr>
            <p:ph idx="2" type="pic"/>
          </p:nvPr>
        </p:nvSpPr>
        <p:spPr>
          <a:xfrm>
            <a:off x="7394716" y="0"/>
            <a:ext cx="47973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31"/>
          <p:cNvSpPr txBox="1"/>
          <p:nvPr>
            <p:ph idx="1" type="subTitle"/>
          </p:nvPr>
        </p:nvSpPr>
        <p:spPr>
          <a:xfrm>
            <a:off x="706581" y="4295874"/>
            <a:ext cx="65391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-Title Only - no image">
  <p:cSld name="Slide-Title Only - no imag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4"/>
          <p:cNvCxnSpPr/>
          <p:nvPr/>
        </p:nvCxnSpPr>
        <p:spPr>
          <a:xfrm>
            <a:off x="2332452" y="362857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1086" y="382132"/>
            <a:ext cx="1813606" cy="5623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logo with a star and a letter&#10;&#10;AI-generated content may be incorrect." id="31" name="Google Shape;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350" y="354159"/>
            <a:ext cx="1441824" cy="57975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type="ctrTitle"/>
          </p:nvPr>
        </p:nvSpPr>
        <p:spPr>
          <a:xfrm>
            <a:off x="706582" y="1673352"/>
            <a:ext cx="9123218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4" name="Google Shape;34;p4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4"/>
          <p:cNvSpPr/>
          <p:nvPr/>
        </p:nvSpPr>
        <p:spPr>
          <a:xfrm>
            <a:off x="9294072" y="255496"/>
            <a:ext cx="2679274" cy="370338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title_ Sunburst - Logos below">
  <p:cSld name="Slide_title_ Sunburst - Logos below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p32"/>
          <p:cNvCxnSpPr/>
          <p:nvPr/>
        </p:nvCxnSpPr>
        <p:spPr>
          <a:xfrm>
            <a:off x="2224507" y="5849256"/>
            <a:ext cx="0" cy="562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6" name="Google Shape;27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1338" y="5875178"/>
            <a:ext cx="1761066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5875173"/>
            <a:ext cx="1335337" cy="54606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2"/>
          <p:cNvSpPr txBox="1"/>
          <p:nvPr>
            <p:ph idx="1" type="subTitle"/>
          </p:nvPr>
        </p:nvSpPr>
        <p:spPr>
          <a:xfrm>
            <a:off x="706581" y="4295874"/>
            <a:ext cx="65391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79" name="Google Shape;279;p32"/>
          <p:cNvCxnSpPr/>
          <p:nvPr/>
        </p:nvCxnSpPr>
        <p:spPr>
          <a:xfrm>
            <a:off x="706581" y="4232076"/>
            <a:ext cx="6539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0" name="Google Shape;280;p32"/>
          <p:cNvSpPr txBox="1"/>
          <p:nvPr>
            <p:ph type="ctrTitle"/>
          </p:nvPr>
        </p:nvSpPr>
        <p:spPr>
          <a:xfrm>
            <a:off x="706582" y="1673352"/>
            <a:ext cx="62508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long shot of a server room&#10;&#10;AI-generated content may be incorrect." id="281" name="Google Shape;28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7713" y="0"/>
            <a:ext cx="468428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_title_Collage- Logos below">
  <p:cSld name="1_Slide_title_Collage- Logos below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33"/>
          <p:cNvCxnSpPr/>
          <p:nvPr/>
        </p:nvCxnSpPr>
        <p:spPr>
          <a:xfrm>
            <a:off x="2224507" y="5849256"/>
            <a:ext cx="0" cy="562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4" name="Google Shape;28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1338" y="5875178"/>
            <a:ext cx="1761066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5875173"/>
            <a:ext cx="1335337" cy="54606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/>
          <p:nvPr>
            <p:ph idx="1" type="subTitle"/>
          </p:nvPr>
        </p:nvSpPr>
        <p:spPr>
          <a:xfrm>
            <a:off x="706581" y="4295874"/>
            <a:ext cx="65391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87" name="Google Shape;287;p33"/>
          <p:cNvCxnSpPr/>
          <p:nvPr/>
        </p:nvCxnSpPr>
        <p:spPr>
          <a:xfrm>
            <a:off x="706581" y="4232076"/>
            <a:ext cx="6539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8" name="Google Shape;288;p33"/>
          <p:cNvSpPr txBox="1"/>
          <p:nvPr>
            <p:ph type="ctrTitle"/>
          </p:nvPr>
        </p:nvSpPr>
        <p:spPr>
          <a:xfrm>
            <a:off x="706582" y="1673352"/>
            <a:ext cx="62508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person looking at a computer screen&#10;&#10;AI-generated content may be incorrect." id="289" name="Google Shape;28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7906" y="0"/>
            <a:ext cx="4609186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idx="1" type="body"/>
          </p:nvPr>
        </p:nvSpPr>
        <p:spPr>
          <a:xfrm>
            <a:off x="339979" y="2414683"/>
            <a:ext cx="35679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2" name="Google Shape;292;p34"/>
          <p:cNvSpPr txBox="1"/>
          <p:nvPr>
            <p:ph idx="2" type="body"/>
          </p:nvPr>
        </p:nvSpPr>
        <p:spPr>
          <a:xfrm>
            <a:off x="340631" y="838199"/>
            <a:ext cx="74808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34"/>
          <p:cNvSpPr txBox="1"/>
          <p:nvPr>
            <p:ph idx="3" type="body"/>
          </p:nvPr>
        </p:nvSpPr>
        <p:spPr>
          <a:xfrm>
            <a:off x="4253393" y="2414683"/>
            <a:ext cx="35679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4" name="Google Shape;294;p34"/>
          <p:cNvSpPr txBox="1"/>
          <p:nvPr>
            <p:ph idx="4" type="body"/>
          </p:nvPr>
        </p:nvSpPr>
        <p:spPr>
          <a:xfrm>
            <a:off x="8166807" y="2414683"/>
            <a:ext cx="35679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34"/>
          <p:cNvSpPr txBox="1"/>
          <p:nvPr/>
        </p:nvSpPr>
        <p:spPr>
          <a:xfrm>
            <a:off x="204591" y="6526980"/>
            <a:ext cx="23010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296" name="Google Shape;296;p34"/>
          <p:cNvSpPr txBox="1"/>
          <p:nvPr/>
        </p:nvSpPr>
        <p:spPr>
          <a:xfrm>
            <a:off x="11511186" y="6479585"/>
            <a:ext cx="476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9143745" y="6539985"/>
            <a:ext cx="1885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298" name="Google Shape;298;p34"/>
          <p:cNvCxnSpPr/>
          <p:nvPr/>
        </p:nvCxnSpPr>
        <p:spPr>
          <a:xfrm>
            <a:off x="2266682" y="6616426"/>
            <a:ext cx="67098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9" name="Google Shape;299;p34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/>
        </p:nvSpPr>
        <p:spPr>
          <a:xfrm>
            <a:off x="204591" y="6526980"/>
            <a:ext cx="23010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302" name="Google Shape;302;p35"/>
          <p:cNvSpPr txBox="1"/>
          <p:nvPr/>
        </p:nvSpPr>
        <p:spPr>
          <a:xfrm>
            <a:off x="11511186" y="6479585"/>
            <a:ext cx="476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5"/>
          <p:cNvSpPr txBox="1"/>
          <p:nvPr/>
        </p:nvSpPr>
        <p:spPr>
          <a:xfrm>
            <a:off x="9143745" y="6539985"/>
            <a:ext cx="1885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304" name="Google Shape;304;p35"/>
          <p:cNvCxnSpPr/>
          <p:nvPr/>
        </p:nvCxnSpPr>
        <p:spPr>
          <a:xfrm>
            <a:off x="2266682" y="6616426"/>
            <a:ext cx="67098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5" name="Google Shape;305;p35"/>
          <p:cNvSpPr txBox="1"/>
          <p:nvPr>
            <p:ph idx="1" type="body"/>
          </p:nvPr>
        </p:nvSpPr>
        <p:spPr>
          <a:xfrm>
            <a:off x="340631" y="838199"/>
            <a:ext cx="74808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35"/>
          <p:cNvSpPr txBox="1"/>
          <p:nvPr>
            <p:ph idx="2" type="body"/>
          </p:nvPr>
        </p:nvSpPr>
        <p:spPr>
          <a:xfrm>
            <a:off x="6206923" y="2414683"/>
            <a:ext cx="55425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35"/>
          <p:cNvSpPr txBox="1"/>
          <p:nvPr>
            <p:ph idx="3" type="body"/>
          </p:nvPr>
        </p:nvSpPr>
        <p:spPr>
          <a:xfrm>
            <a:off x="329614" y="2414683"/>
            <a:ext cx="56556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8" name="Google Shape;308;p35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/>
        </p:nvSpPr>
        <p:spPr>
          <a:xfrm>
            <a:off x="204591" y="6526980"/>
            <a:ext cx="23010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311" name="Google Shape;311;p36"/>
          <p:cNvSpPr txBox="1"/>
          <p:nvPr/>
        </p:nvSpPr>
        <p:spPr>
          <a:xfrm>
            <a:off x="11511186" y="6479585"/>
            <a:ext cx="476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9143745" y="6539985"/>
            <a:ext cx="1885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313" name="Google Shape;313;p36"/>
          <p:cNvCxnSpPr/>
          <p:nvPr/>
        </p:nvCxnSpPr>
        <p:spPr>
          <a:xfrm>
            <a:off x="2266682" y="6616426"/>
            <a:ext cx="67098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4" name="Google Shape;314;p36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 with Pictures">
  <p:cSld name="3 Col with Pictures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/>
          <p:nvPr>
            <p:ph idx="1" type="body"/>
          </p:nvPr>
        </p:nvSpPr>
        <p:spPr>
          <a:xfrm>
            <a:off x="3939240" y="3429000"/>
            <a:ext cx="24591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p37"/>
          <p:cNvSpPr txBox="1"/>
          <p:nvPr>
            <p:ph idx="2" type="body"/>
          </p:nvPr>
        </p:nvSpPr>
        <p:spPr>
          <a:xfrm>
            <a:off x="6666112" y="3429000"/>
            <a:ext cx="24591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8" name="Google Shape;318;p37"/>
          <p:cNvSpPr txBox="1"/>
          <p:nvPr>
            <p:ph idx="3" type="body"/>
          </p:nvPr>
        </p:nvSpPr>
        <p:spPr>
          <a:xfrm>
            <a:off x="9392984" y="3429000"/>
            <a:ext cx="24591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9" name="Google Shape;319;p37"/>
          <p:cNvSpPr txBox="1"/>
          <p:nvPr>
            <p:ph idx="4" type="body"/>
          </p:nvPr>
        </p:nvSpPr>
        <p:spPr>
          <a:xfrm>
            <a:off x="326569" y="2717799"/>
            <a:ext cx="33387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0" name="Google Shape;320;p37"/>
          <p:cNvSpPr/>
          <p:nvPr>
            <p:ph idx="5" type="pic"/>
          </p:nvPr>
        </p:nvSpPr>
        <p:spPr>
          <a:xfrm>
            <a:off x="3938588" y="1225176"/>
            <a:ext cx="2459100" cy="174150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37"/>
          <p:cNvSpPr/>
          <p:nvPr>
            <p:ph idx="6" type="pic"/>
          </p:nvPr>
        </p:nvSpPr>
        <p:spPr>
          <a:xfrm>
            <a:off x="6660017" y="1225176"/>
            <a:ext cx="2459100" cy="17415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7"/>
          <p:cNvSpPr/>
          <p:nvPr>
            <p:ph idx="7" type="pic"/>
          </p:nvPr>
        </p:nvSpPr>
        <p:spPr>
          <a:xfrm>
            <a:off x="9392331" y="1225176"/>
            <a:ext cx="2459100" cy="174150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37"/>
          <p:cNvSpPr txBox="1"/>
          <p:nvPr/>
        </p:nvSpPr>
        <p:spPr>
          <a:xfrm>
            <a:off x="204591" y="6526980"/>
            <a:ext cx="23010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324" name="Google Shape;324;p37"/>
          <p:cNvSpPr txBox="1"/>
          <p:nvPr/>
        </p:nvSpPr>
        <p:spPr>
          <a:xfrm>
            <a:off x="11511186" y="6479585"/>
            <a:ext cx="476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9143745" y="6539985"/>
            <a:ext cx="1885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326" name="Google Shape;326;p37"/>
          <p:cNvCxnSpPr/>
          <p:nvPr/>
        </p:nvCxnSpPr>
        <p:spPr>
          <a:xfrm>
            <a:off x="2266682" y="6616426"/>
            <a:ext cx="67098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7" name="Google Shape;327;p37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 with Pictures">
  <p:cSld name="2 Col with Pictures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/>
        </p:nvSpPr>
        <p:spPr>
          <a:xfrm>
            <a:off x="204591" y="6526980"/>
            <a:ext cx="23010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330" name="Google Shape;330;p38"/>
          <p:cNvSpPr txBox="1"/>
          <p:nvPr/>
        </p:nvSpPr>
        <p:spPr>
          <a:xfrm>
            <a:off x="11511186" y="6479585"/>
            <a:ext cx="476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9143745" y="6539985"/>
            <a:ext cx="1885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332" name="Google Shape;332;p38"/>
          <p:cNvCxnSpPr/>
          <p:nvPr/>
        </p:nvCxnSpPr>
        <p:spPr>
          <a:xfrm>
            <a:off x="2266682" y="6616426"/>
            <a:ext cx="67098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3" name="Google Shape;333;p38"/>
          <p:cNvSpPr txBox="1"/>
          <p:nvPr>
            <p:ph idx="1" type="body"/>
          </p:nvPr>
        </p:nvSpPr>
        <p:spPr>
          <a:xfrm>
            <a:off x="326569" y="1706870"/>
            <a:ext cx="3452100" cy="19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4" name="Google Shape;334;p38"/>
          <p:cNvSpPr txBox="1"/>
          <p:nvPr>
            <p:ph idx="2" type="body"/>
          </p:nvPr>
        </p:nvSpPr>
        <p:spPr>
          <a:xfrm>
            <a:off x="3973682" y="3172858"/>
            <a:ext cx="3711300" cy="29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5" name="Google Shape;335;p38"/>
          <p:cNvSpPr/>
          <p:nvPr>
            <p:ph idx="3" type="pic"/>
          </p:nvPr>
        </p:nvSpPr>
        <p:spPr>
          <a:xfrm>
            <a:off x="3967587" y="753517"/>
            <a:ext cx="3711300" cy="221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38"/>
          <p:cNvSpPr txBox="1"/>
          <p:nvPr>
            <p:ph idx="4" type="body"/>
          </p:nvPr>
        </p:nvSpPr>
        <p:spPr>
          <a:xfrm>
            <a:off x="7873653" y="3172858"/>
            <a:ext cx="3711300" cy="29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38"/>
          <p:cNvSpPr/>
          <p:nvPr>
            <p:ph idx="5" type="pic"/>
          </p:nvPr>
        </p:nvSpPr>
        <p:spPr>
          <a:xfrm>
            <a:off x="7867558" y="753517"/>
            <a:ext cx="3711300" cy="2213100"/>
          </a:xfrm>
          <a:prstGeom prst="rect">
            <a:avLst/>
          </a:prstGeom>
          <a:noFill/>
          <a:ln>
            <a:noFill/>
          </a:ln>
        </p:spPr>
      </p:sp>
      <p:pic>
        <p:nvPicPr>
          <p:cNvPr id="338" name="Google Shape;338;p38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x Content">
  <p:cSld name="Complex Content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>
            <p:ph idx="1" type="body"/>
          </p:nvPr>
        </p:nvSpPr>
        <p:spPr>
          <a:xfrm>
            <a:off x="525689" y="794656"/>
            <a:ext cx="44925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1" name="Google Shape;341;p39"/>
          <p:cNvSpPr txBox="1"/>
          <p:nvPr>
            <p:ph idx="2" type="body"/>
          </p:nvPr>
        </p:nvSpPr>
        <p:spPr>
          <a:xfrm>
            <a:off x="525689" y="4333218"/>
            <a:ext cx="5499900" cy="20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39"/>
          <p:cNvSpPr txBox="1"/>
          <p:nvPr>
            <p:ph idx="3" type="body"/>
          </p:nvPr>
        </p:nvSpPr>
        <p:spPr>
          <a:xfrm>
            <a:off x="525689" y="2200457"/>
            <a:ext cx="44925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3" name="Google Shape;343;p39"/>
          <p:cNvSpPr/>
          <p:nvPr>
            <p:ph idx="4" type="pic"/>
          </p:nvPr>
        </p:nvSpPr>
        <p:spPr>
          <a:xfrm>
            <a:off x="5203372" y="379939"/>
            <a:ext cx="6553200" cy="37572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39"/>
          <p:cNvSpPr txBox="1"/>
          <p:nvPr>
            <p:ph idx="5" type="body"/>
          </p:nvPr>
        </p:nvSpPr>
        <p:spPr>
          <a:xfrm>
            <a:off x="6251575" y="4333218"/>
            <a:ext cx="5499900" cy="20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5" name="Google Shape;345;p39"/>
          <p:cNvSpPr txBox="1"/>
          <p:nvPr/>
        </p:nvSpPr>
        <p:spPr>
          <a:xfrm>
            <a:off x="204591" y="6526980"/>
            <a:ext cx="23010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346" name="Google Shape;346;p39"/>
          <p:cNvSpPr txBox="1"/>
          <p:nvPr/>
        </p:nvSpPr>
        <p:spPr>
          <a:xfrm>
            <a:off x="11511186" y="6479585"/>
            <a:ext cx="476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9143745" y="6539985"/>
            <a:ext cx="1885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348" name="Google Shape;348;p39"/>
          <p:cNvCxnSpPr/>
          <p:nvPr/>
        </p:nvCxnSpPr>
        <p:spPr>
          <a:xfrm>
            <a:off x="2266682" y="6616426"/>
            <a:ext cx="67098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49" name="Google Shape;349;p39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3 Col">
  <p:cSld name="Split 3 Col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/>
          <p:nvPr/>
        </p:nvSpPr>
        <p:spPr>
          <a:xfrm>
            <a:off x="0" y="2659632"/>
            <a:ext cx="5649600" cy="377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0"/>
          <p:cNvSpPr txBox="1"/>
          <p:nvPr>
            <p:ph idx="1" type="body"/>
          </p:nvPr>
        </p:nvSpPr>
        <p:spPr>
          <a:xfrm>
            <a:off x="326571" y="477624"/>
            <a:ext cx="51708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40"/>
          <p:cNvSpPr txBox="1"/>
          <p:nvPr>
            <p:ph idx="2" type="body"/>
          </p:nvPr>
        </p:nvSpPr>
        <p:spPr>
          <a:xfrm>
            <a:off x="326571" y="2765611"/>
            <a:ext cx="5170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40"/>
          <p:cNvSpPr txBox="1"/>
          <p:nvPr>
            <p:ph idx="3" type="body"/>
          </p:nvPr>
        </p:nvSpPr>
        <p:spPr>
          <a:xfrm>
            <a:off x="5861963" y="2759433"/>
            <a:ext cx="2884800" cy="3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40"/>
          <p:cNvSpPr txBox="1"/>
          <p:nvPr>
            <p:ph idx="4" type="body"/>
          </p:nvPr>
        </p:nvSpPr>
        <p:spPr>
          <a:xfrm>
            <a:off x="8958944" y="2759433"/>
            <a:ext cx="2884800" cy="3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40"/>
          <p:cNvSpPr txBox="1"/>
          <p:nvPr/>
        </p:nvSpPr>
        <p:spPr>
          <a:xfrm>
            <a:off x="204591" y="6526980"/>
            <a:ext cx="23010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357" name="Google Shape;357;p40"/>
          <p:cNvSpPr txBox="1"/>
          <p:nvPr/>
        </p:nvSpPr>
        <p:spPr>
          <a:xfrm>
            <a:off x="11511186" y="6479585"/>
            <a:ext cx="476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0"/>
          <p:cNvSpPr txBox="1"/>
          <p:nvPr/>
        </p:nvSpPr>
        <p:spPr>
          <a:xfrm>
            <a:off x="9143745" y="6539985"/>
            <a:ext cx="1885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359" name="Google Shape;359;p40"/>
          <p:cNvCxnSpPr/>
          <p:nvPr/>
        </p:nvCxnSpPr>
        <p:spPr>
          <a:xfrm>
            <a:off x="2266682" y="6616426"/>
            <a:ext cx="67098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60" name="Google Shape;360;p40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2 Col">
  <p:cSld name="Split 2 Col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/>
          <p:nvPr/>
        </p:nvSpPr>
        <p:spPr>
          <a:xfrm>
            <a:off x="204591" y="6526980"/>
            <a:ext cx="23010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363" name="Google Shape;363;p41"/>
          <p:cNvSpPr txBox="1"/>
          <p:nvPr/>
        </p:nvSpPr>
        <p:spPr>
          <a:xfrm>
            <a:off x="11511186" y="6479585"/>
            <a:ext cx="476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1"/>
          <p:cNvSpPr txBox="1"/>
          <p:nvPr/>
        </p:nvSpPr>
        <p:spPr>
          <a:xfrm>
            <a:off x="9143745" y="6539985"/>
            <a:ext cx="1885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365" name="Google Shape;365;p41"/>
          <p:cNvCxnSpPr/>
          <p:nvPr/>
        </p:nvCxnSpPr>
        <p:spPr>
          <a:xfrm>
            <a:off x="2266682" y="6616426"/>
            <a:ext cx="67098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6" name="Google Shape;366;p41"/>
          <p:cNvSpPr/>
          <p:nvPr/>
        </p:nvSpPr>
        <p:spPr>
          <a:xfrm>
            <a:off x="0" y="2659632"/>
            <a:ext cx="5649600" cy="377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1"/>
          <p:cNvSpPr txBox="1"/>
          <p:nvPr>
            <p:ph idx="1" type="body"/>
          </p:nvPr>
        </p:nvSpPr>
        <p:spPr>
          <a:xfrm>
            <a:off x="326571" y="636608"/>
            <a:ext cx="8795400" cy="18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8" name="Google Shape;368;p41"/>
          <p:cNvSpPr txBox="1"/>
          <p:nvPr>
            <p:ph idx="2" type="body"/>
          </p:nvPr>
        </p:nvSpPr>
        <p:spPr>
          <a:xfrm>
            <a:off x="326571" y="2765611"/>
            <a:ext cx="5170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9" name="Google Shape;369;p41"/>
          <p:cNvSpPr txBox="1"/>
          <p:nvPr>
            <p:ph idx="3" type="body"/>
          </p:nvPr>
        </p:nvSpPr>
        <p:spPr>
          <a:xfrm>
            <a:off x="5861962" y="2759433"/>
            <a:ext cx="5892900" cy="3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70" name="Google Shape;370;p41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-Title Sunburst - top logos">
  <p:cSld name="Slide-Title Sunburst - top logo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ong shot of a server room&#10;&#10;AI-generated content may be incorrect."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7713" y="0"/>
            <a:ext cx="4684287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Google Shape;38;p5"/>
          <p:cNvCxnSpPr/>
          <p:nvPr/>
        </p:nvCxnSpPr>
        <p:spPr>
          <a:xfrm>
            <a:off x="2332452" y="362857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1086" y="382132"/>
            <a:ext cx="1813606" cy="5623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logo with a star and a letter&#10;&#10;AI-generated content may be incorrect." id="40" name="Google Shape;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350" y="354159"/>
            <a:ext cx="1441824" cy="57975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cked 3 Row">
  <p:cSld name="Stacked 3 Row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/>
          <p:nvPr/>
        </p:nvSpPr>
        <p:spPr>
          <a:xfrm>
            <a:off x="0" y="477623"/>
            <a:ext cx="5323200" cy="586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2"/>
          <p:cNvSpPr txBox="1"/>
          <p:nvPr>
            <p:ph idx="1" type="body"/>
          </p:nvPr>
        </p:nvSpPr>
        <p:spPr>
          <a:xfrm>
            <a:off x="326571" y="852598"/>
            <a:ext cx="45834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4" name="Google Shape;374;p42"/>
          <p:cNvSpPr txBox="1"/>
          <p:nvPr>
            <p:ph idx="2" type="body"/>
          </p:nvPr>
        </p:nvSpPr>
        <p:spPr>
          <a:xfrm>
            <a:off x="5573712" y="852598"/>
            <a:ext cx="5774100" cy="14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5" name="Google Shape;375;p42"/>
          <p:cNvSpPr txBox="1"/>
          <p:nvPr>
            <p:ph idx="3" type="body"/>
          </p:nvPr>
        </p:nvSpPr>
        <p:spPr>
          <a:xfrm>
            <a:off x="326571" y="2736930"/>
            <a:ext cx="45834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6" name="Google Shape;376;p42"/>
          <p:cNvSpPr txBox="1"/>
          <p:nvPr>
            <p:ph idx="4" type="body"/>
          </p:nvPr>
        </p:nvSpPr>
        <p:spPr>
          <a:xfrm>
            <a:off x="326571" y="4615803"/>
            <a:ext cx="45834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" name="Google Shape;377;p42"/>
          <p:cNvSpPr txBox="1"/>
          <p:nvPr>
            <p:ph idx="5" type="body"/>
          </p:nvPr>
        </p:nvSpPr>
        <p:spPr>
          <a:xfrm>
            <a:off x="5573713" y="2454275"/>
            <a:ext cx="6291600" cy="3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8" name="Google Shape;378;p42"/>
          <p:cNvSpPr txBox="1"/>
          <p:nvPr/>
        </p:nvSpPr>
        <p:spPr>
          <a:xfrm>
            <a:off x="204591" y="6526980"/>
            <a:ext cx="23010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379" name="Google Shape;379;p42"/>
          <p:cNvSpPr txBox="1"/>
          <p:nvPr/>
        </p:nvSpPr>
        <p:spPr>
          <a:xfrm>
            <a:off x="11511186" y="6479585"/>
            <a:ext cx="476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2"/>
          <p:cNvSpPr txBox="1"/>
          <p:nvPr/>
        </p:nvSpPr>
        <p:spPr>
          <a:xfrm>
            <a:off x="9143745" y="6539985"/>
            <a:ext cx="1885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381" name="Google Shape;381;p42"/>
          <p:cNvCxnSpPr/>
          <p:nvPr/>
        </p:nvCxnSpPr>
        <p:spPr>
          <a:xfrm>
            <a:off x="2266682" y="6616426"/>
            <a:ext cx="67098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82" name="Google Shape;382;p42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-Title collage - top logos">
  <p:cSld name="1_Slide-Title collage - top logo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6"/>
          <p:cNvCxnSpPr/>
          <p:nvPr/>
        </p:nvCxnSpPr>
        <p:spPr>
          <a:xfrm>
            <a:off x="2332452" y="362857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1086" y="382132"/>
            <a:ext cx="1813606" cy="5623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logo with a star and a letter&#10;&#10;AI-generated content may be incorrect." id="47" name="Google Shape;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350" y="354159"/>
            <a:ext cx="1441824" cy="5797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looking at a computer screen&#10;&#10;AI-generated content may be incorrect." id="48" name="Google Shape;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4089" y="0"/>
            <a:ext cx="4609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1" name="Google Shape;51;p6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lide-Title - Logos Bot">
  <p:cSld name="2_Slide-Title - Logos Bo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7"/>
          <p:cNvCxnSpPr/>
          <p:nvPr/>
        </p:nvCxnSpPr>
        <p:spPr>
          <a:xfrm>
            <a:off x="2332452" y="5779457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1086" y="5772974"/>
            <a:ext cx="1813606" cy="5623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logo with a star and a letter&#10;&#10;AI-generated content may be incorrect." id="55" name="Google Shape;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350" y="5770759"/>
            <a:ext cx="1441824" cy="57975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/>
          <p:nvPr>
            <p:ph idx="2" type="pic"/>
          </p:nvPr>
        </p:nvSpPr>
        <p:spPr>
          <a:xfrm>
            <a:off x="7394716" y="0"/>
            <a:ext cx="4797284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7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9" name="Google Shape;59;p7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-Title Sunburst Logos Bot">
  <p:cSld name="Slide-Title Sunburst Logos Bo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8"/>
          <p:cNvCxnSpPr/>
          <p:nvPr/>
        </p:nvCxnSpPr>
        <p:spPr>
          <a:xfrm>
            <a:off x="2332452" y="5779457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2" name="Google Shape;6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1086" y="5772974"/>
            <a:ext cx="1813606" cy="5623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logo with a star and a letter&#10;&#10;AI-generated content may be incorrect." id="63" name="Google Shape;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350" y="5770759"/>
            <a:ext cx="1441824" cy="5797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ng shot of a server room&#10;&#10;AI-generated content may be incorrect." id="64" name="Google Shape;6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7713" y="0"/>
            <a:ext cx="46842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7" name="Google Shape;67;p8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-Title- Collage - Logos Bot">
  <p:cSld name="1_Slide-Title- Collage - Logos Bo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9"/>
          <p:cNvCxnSpPr/>
          <p:nvPr/>
        </p:nvCxnSpPr>
        <p:spPr>
          <a:xfrm>
            <a:off x="2332452" y="5779457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1086" y="5772974"/>
            <a:ext cx="1813606" cy="5623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logo with a star and a letter&#10;&#10;AI-generated content may be incorrect." id="71" name="Google Shape;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350" y="5770759"/>
            <a:ext cx="1441824" cy="5797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looking at a computer screen&#10;&#10;AI-generated content may be incorrect." id="72" name="Google Shape;7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4089" y="0"/>
            <a:ext cx="4609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9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351450" y="607278"/>
            <a:ext cx="10360093" cy="1220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i="0" sz="3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350837" y="1971478"/>
            <a:ext cx="10360093" cy="4191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0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NSF Leadership-Class Computing Facility</a:t>
            </a:r>
            <a:endParaRPr/>
          </a:p>
        </p:txBody>
      </p:sp>
      <p:sp>
        <p:nvSpPr>
          <p:cNvPr id="80" name="Google Shape;80;p10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/>
          <p:nvPr/>
        </p:nvSpPr>
        <p:spPr>
          <a:xfrm>
            <a:off x="7289187" y="6539985"/>
            <a:ext cx="3898503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Texas Advanced Computing Center  | The University of Texas at Austin</a:t>
            </a:r>
            <a:endParaRPr/>
          </a:p>
        </p:txBody>
      </p:sp>
      <p:pic>
        <p:nvPicPr>
          <p:cNvPr id="82" name="Google Shape;8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8300"/>
            <a:ext cx="12032527" cy="15040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0"/>
          <p:cNvCxnSpPr/>
          <p:nvPr/>
        </p:nvCxnSpPr>
        <p:spPr>
          <a:xfrm>
            <a:off x="2561175" y="6655925"/>
            <a:ext cx="46377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049"/>
          </a:solidFill>
          <a:ln cap="flat" cmpd="sng" w="19050">
            <a:solidFill>
              <a:srgbClr val="5024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85003"/>
            <a:ext cx="10515600" cy="767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253330"/>
            <a:ext cx="10515600" cy="4754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838200" y="385003"/>
            <a:ext cx="105156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838200" y="1331849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marR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4777"/>
              <a:buFont typeface="Arial"/>
              <a:buNone/>
            </a:pPr>
            <a:r>
              <a:rPr lang="en-US" sz="3488"/>
              <a:t>Feature Engineering - Questions? Comments?</a:t>
            </a:r>
            <a:endParaRPr sz="348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4777"/>
              <a:buFont typeface="Arial"/>
              <a:buNone/>
            </a:pPr>
            <a:r>
              <a:t/>
            </a:r>
            <a:endParaRPr sz="348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Time to Hack.</a:t>
            </a:r>
            <a:endParaRPr/>
          </a:p>
        </p:txBody>
      </p:sp>
      <p:sp>
        <p:nvSpPr>
          <p:cNvPr id="388" name="Google Shape;388;p43"/>
          <p:cNvSpPr txBox="1"/>
          <p:nvPr>
            <p:ph idx="1" type="subTitle"/>
          </p:nvPr>
        </p:nvSpPr>
        <p:spPr>
          <a:xfrm>
            <a:off x="562443" y="5433549"/>
            <a:ext cx="65391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32500" lnSpcReduction="20000"/>
          </a:bodyPr>
          <a:lstStyle/>
          <a:p>
            <a:pPr indent="0" lvl="0" marL="1397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389" name="Google Shape;389;p43"/>
          <p:cNvGraphicFramePr/>
          <p:nvPr/>
        </p:nvGraphicFramePr>
        <p:xfrm>
          <a:off x="491325" y="439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{C81C9BBA-316C-4618-B67A-8DA5016C199D}</a:tableStyleId>
              </a:tblPr>
              <a:tblGrid>
                <a:gridCol w="3370800"/>
                <a:gridCol w="3095275"/>
              </a:tblGrid>
              <a:tr h="1412675">
                <a:tc>
                  <a:txBody>
                    <a:bodyPr/>
                    <a:lstStyle/>
                    <a:p>
                      <a:pPr indent="0" lvl="0" marL="1397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00"/>
                          </a:solidFill>
                        </a:rPr>
                        <a:t>S. Charlie Dey</a:t>
                      </a:r>
                      <a:br>
                        <a:rPr lang="en-US">
                          <a:solidFill>
                            <a:srgbClr val="FFFF00"/>
                          </a:solidFill>
                        </a:rPr>
                      </a:br>
                      <a:r>
                        <a:rPr lang="en-US">
                          <a:solidFill>
                            <a:srgbClr val="FFFF00"/>
                          </a:solidFill>
                        </a:rPr>
                        <a:t>Texas Advanced Computing Center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  <a:p>
                      <a:pPr indent="0" lvl="0" marL="1397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  <a:p>
                      <a:pPr indent="0" lvl="0" marL="1397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00"/>
                          </a:solidFill>
                        </a:rPr>
                        <a:t>charlie@tacc.utexas.edu</a:t>
                      </a:r>
                      <a:endParaRPr sz="1200">
                        <a:solidFill>
                          <a:srgbClr val="FFFF00"/>
                        </a:solidFill>
                      </a:endParaRPr>
                    </a:p>
                    <a:p>
                      <a:pPr indent="0" lvl="0" marL="13970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00"/>
                          </a:solidFill>
                        </a:rPr>
                        <a:t>Susan Lindsey</a:t>
                      </a:r>
                      <a:endParaRPr b="1">
                        <a:solidFill>
                          <a:srgbClr val="FF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00"/>
                          </a:solidFill>
                        </a:rPr>
                        <a:t>Texas Advanced Computing Center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00"/>
                          </a:solidFill>
                        </a:rPr>
                        <a:t>slindsey@tacc.utexas.edu</a:t>
                      </a:r>
                      <a:endParaRPr sz="1200">
                        <a:solidFill>
                          <a:srgbClr val="FF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2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🌟 Transformations &amp; Their Purpose:</a:t>
            </a:r>
            <a:endParaRPr/>
          </a:p>
        </p:txBody>
      </p:sp>
      <p:pic>
        <p:nvPicPr>
          <p:cNvPr id="457" name="Google Shape;457;p52" title="Screenshot 2025-08-18 at 9.01.4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9028"/>
            <a:ext cx="11887198" cy="3423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🌟 Transformations &amp; Their Purpose:</a:t>
            </a:r>
            <a:endParaRPr/>
          </a:p>
        </p:txBody>
      </p:sp>
      <p:pic>
        <p:nvPicPr>
          <p:cNvPr id="464" name="Google Shape;464;p53" title="Screenshot 2025-08-18 at 9.02.3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9028"/>
            <a:ext cx="11887203" cy="3321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4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🌟 Transformations &amp; Their Purpose:</a:t>
            </a:r>
            <a:endParaRPr/>
          </a:p>
        </p:txBody>
      </p:sp>
      <p:pic>
        <p:nvPicPr>
          <p:cNvPr id="471" name="Google Shape;471;p54" title="Screenshot 2025-08-18 at 9.03.20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9028"/>
            <a:ext cx="11887198" cy="3348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5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US" sz="1500">
                <a:solidFill>
                  <a:srgbClr val="000000"/>
                </a:solidFill>
              </a:rPr>
              <a:t>Traffic incidents are inherently temporal.</a:t>
            </a:r>
            <a:br>
              <a:rPr b="1" lang="en-US" sz="1500">
                <a:solidFill>
                  <a:srgbClr val="000000"/>
                </a:solidFill>
              </a:rPr>
            </a:br>
            <a:r>
              <a:rPr lang="en-US" sz="1500">
                <a:solidFill>
                  <a:srgbClr val="000000"/>
                </a:solidFill>
              </a:rPr>
              <a:t> Patterns in collisions, hazards, and stalled vehicles </a:t>
            </a:r>
            <a:r>
              <a:rPr b="1" lang="en-US" sz="1500">
                <a:solidFill>
                  <a:srgbClr val="000000"/>
                </a:solidFill>
              </a:rPr>
              <a:t>follow time-of-day and day-of-week rhythms</a:t>
            </a:r>
            <a:r>
              <a:rPr lang="en-US" sz="1500">
                <a:solidFill>
                  <a:srgbClr val="000000"/>
                </a:solidFill>
              </a:rPr>
              <a:t>.</a:t>
            </a:r>
            <a:br>
              <a:rPr lang="en-US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US" sz="1500">
                <a:solidFill>
                  <a:srgbClr val="000000"/>
                </a:solidFill>
              </a:rPr>
              <a:t>Machine Learning models don't understand timestamps.</a:t>
            </a:r>
            <a:br>
              <a:rPr b="1" lang="en-US" sz="1500">
                <a:solidFill>
                  <a:srgbClr val="000000"/>
                </a:solidFill>
              </a:rPr>
            </a:br>
            <a:r>
              <a:rPr lang="en-US" sz="1500">
                <a:solidFill>
                  <a:srgbClr val="000000"/>
                </a:solidFill>
              </a:rPr>
              <a:t> They need </a:t>
            </a:r>
            <a:r>
              <a:rPr b="1" lang="en-US" sz="1500">
                <a:solidFill>
                  <a:srgbClr val="000000"/>
                </a:solidFill>
              </a:rPr>
              <a:t>explicit numerical or categorical features</a:t>
            </a:r>
            <a:r>
              <a:rPr lang="en-US" sz="1500">
                <a:solidFill>
                  <a:srgbClr val="000000"/>
                </a:solidFill>
              </a:rPr>
              <a:t> representing patterns (e.g., rush hours, weekends).</a:t>
            </a:r>
            <a:br>
              <a:rPr lang="en-US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US" sz="1500">
                <a:solidFill>
                  <a:srgbClr val="000000"/>
                </a:solidFill>
              </a:rPr>
              <a:t>For Clustering</a:t>
            </a:r>
            <a:r>
              <a:rPr lang="en-US" sz="1500">
                <a:solidFill>
                  <a:srgbClr val="000000"/>
                </a:solidFill>
              </a:rPr>
              <a:t>, time-of-day and day-of-week help reveal "incident patterns" that are </a:t>
            </a:r>
            <a:r>
              <a:rPr b="1" lang="en-US" sz="1500">
                <a:solidFill>
                  <a:srgbClr val="000000"/>
                </a:solidFill>
              </a:rPr>
              <a:t>spatial-temporal</a:t>
            </a:r>
            <a:r>
              <a:rPr lang="en-US" sz="1500">
                <a:solidFill>
                  <a:srgbClr val="000000"/>
                </a:solidFill>
              </a:rPr>
              <a:t>: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-US" sz="1500">
                <a:solidFill>
                  <a:srgbClr val="000000"/>
                </a:solidFill>
              </a:rPr>
              <a:t>Where and when do collisions spike?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-US" sz="1500">
                <a:solidFill>
                  <a:srgbClr val="000000"/>
                </a:solidFill>
              </a:rPr>
              <a:t>Are stalled vehicles more common on weekends?</a:t>
            </a:r>
            <a:br>
              <a:rPr lang="en-US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US" sz="1500">
                <a:solidFill>
                  <a:srgbClr val="000000"/>
                </a:solidFill>
              </a:rPr>
              <a:t>For Classification</a:t>
            </a:r>
            <a:r>
              <a:rPr lang="en-US" sz="1500">
                <a:solidFill>
                  <a:srgbClr val="000000"/>
                </a:solidFill>
              </a:rPr>
              <a:t>, datetime-derived features add valuable predictive signals: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-US" sz="1500">
                <a:solidFill>
                  <a:srgbClr val="000000"/>
                </a:solidFill>
              </a:rPr>
              <a:t>If it’s Friday 5 PM, there’s a higher chance it’s a collision.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-US" sz="1500">
                <a:solidFill>
                  <a:srgbClr val="000000"/>
                </a:solidFill>
              </a:rPr>
              <a:t>If it’s Sunday afternoon, it might be a hazard or road closure.</a:t>
            </a:r>
            <a:endParaRPr sz="2400"/>
          </a:p>
        </p:txBody>
      </p:sp>
      <p:sp>
        <p:nvSpPr>
          <p:cNvPr id="478" name="Google Shape;478;p55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🧠 High-Level Why: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 fontScale="32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713"/>
              <a:t>📝 Why We Need to Encode Issue Reported</a:t>
            </a:r>
            <a:endParaRPr sz="1171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5" name="Google Shape;485;p56" title="Screenshot 2025-08-18 at 9.08.3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9028"/>
            <a:ext cx="11887198" cy="3392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7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 fontScale="32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713"/>
              <a:t>📝 Why We Need to Encode Issue Reported</a:t>
            </a:r>
            <a:endParaRPr sz="1171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2" name="Google Shape;492;p57" title="Screenshot 2025-08-18 at 9.09.5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450" y="1412478"/>
            <a:ext cx="10634609" cy="4756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8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 fontScale="32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713"/>
              <a:t>📝 Why We Need to Encode Issue Reported</a:t>
            </a:r>
            <a:endParaRPr sz="1171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9" name="Google Shape;499;p58" title="Screenshot 2025-08-18 at 9.11.1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575" y="1337928"/>
            <a:ext cx="7833818" cy="4756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9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 fontScale="32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713"/>
              <a:t>📝 Why We Need to Encode Issue Reported</a:t>
            </a:r>
            <a:endParaRPr sz="1171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6" name="Google Shape;506;p59" title="Screenshot 2025-08-18 at 9.13.47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550" y="1427378"/>
            <a:ext cx="9200897" cy="4756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0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 fontScale="32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713"/>
              <a:t>📝 Why We Need to Encode Issue Reported</a:t>
            </a:r>
            <a:endParaRPr sz="1171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3" name="Google Shape;513;p60" title="Screenshot 2025-08-18 at 9.16.2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9028"/>
            <a:ext cx="11887202" cy="36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1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ML models </a:t>
            </a:r>
            <a:r>
              <a:rPr b="1" lang="en-US" sz="2100">
                <a:solidFill>
                  <a:srgbClr val="000000"/>
                </a:solidFill>
              </a:rPr>
              <a:t>don’t understand text labels as categorical concepts</a:t>
            </a:r>
            <a:r>
              <a:rPr lang="en-US" sz="2100">
                <a:solidFill>
                  <a:srgbClr val="000000"/>
                </a:solidFill>
              </a:rPr>
              <a:t> unless we explicitly transform them.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-US" sz="2100">
                <a:solidFill>
                  <a:srgbClr val="000000"/>
                </a:solidFill>
              </a:rPr>
              <a:t>Encoding ‘Issue Reported’</a:t>
            </a:r>
            <a:r>
              <a:rPr lang="en-US" sz="2100">
                <a:solidFill>
                  <a:srgbClr val="000000"/>
                </a:solidFill>
              </a:rPr>
              <a:t> injects semantic meaning into a format ML models can process—allowing them to group similar incidents or predict categories effectively.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Choosing </a:t>
            </a:r>
            <a:r>
              <a:rPr b="1" lang="en-US" sz="2100">
                <a:solidFill>
                  <a:srgbClr val="000000"/>
                </a:solidFill>
              </a:rPr>
              <a:t>One-Hot vs Frequency Encoding</a:t>
            </a:r>
            <a:r>
              <a:rPr lang="en-US" sz="2100">
                <a:solidFill>
                  <a:srgbClr val="000000"/>
                </a:solidFill>
              </a:rPr>
              <a:t> depends on </a:t>
            </a:r>
            <a:r>
              <a:rPr b="1" lang="en-US" sz="2100">
                <a:solidFill>
                  <a:srgbClr val="000000"/>
                </a:solidFill>
              </a:rPr>
              <a:t>cardinality</a:t>
            </a:r>
            <a:r>
              <a:rPr lang="en-US" sz="2100">
                <a:solidFill>
                  <a:srgbClr val="000000"/>
                </a:solidFill>
              </a:rPr>
              <a:t> and </a:t>
            </a:r>
            <a:r>
              <a:rPr b="1" lang="en-US" sz="2100">
                <a:solidFill>
                  <a:srgbClr val="000000"/>
                </a:solidFill>
              </a:rPr>
              <a:t>model sensitivity to dimensionality</a:t>
            </a:r>
            <a:r>
              <a:rPr lang="en-US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</p:txBody>
      </p:sp>
      <p:sp>
        <p:nvSpPr>
          <p:cNvPr id="520" name="Google Shape;520;p61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🧠 High-Level Why: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/>
          <p:nvPr>
            <p:ph idx="1" type="body"/>
          </p:nvPr>
        </p:nvSpPr>
        <p:spPr>
          <a:xfrm>
            <a:off x="351450" y="60727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100">
                <a:solidFill>
                  <a:srgbClr val="FFFF00"/>
                </a:solidFill>
              </a:rPr>
              <a:t>What is it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96" name="Google Shape;396;p44"/>
          <p:cNvSpPr txBox="1"/>
          <p:nvPr>
            <p:ph idx="2" type="body"/>
          </p:nvPr>
        </p:nvSpPr>
        <p:spPr>
          <a:xfrm>
            <a:off x="350825" y="1971475"/>
            <a:ext cx="113343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🔹 Definition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Feature engineering is the process of transforming raw data into meaningful inputs (features) that machine learning models can understand.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2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🗺️ Why We Need to Engineer Spatial Features (Latitude, Longitude)</a:t>
            </a:r>
            <a:endParaRPr sz="4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7" name="Google Shape;527;p62" title="Screenshot 2025-08-18 at 9.33.20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9028"/>
            <a:ext cx="11887202" cy="3619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🗺️ Why We Need to Engineer Spatial Features (Latitude, Longitude)</a:t>
            </a:r>
            <a:endParaRPr sz="4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Google Shape;534;p63" title="Screenshot 2025-08-18 at 9.34.0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456" y="1442270"/>
            <a:ext cx="11887201" cy="433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🗺️ Why We Need to Engineer Spatial Features (Latitude, Longitude)</a:t>
            </a:r>
            <a:endParaRPr sz="4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1" name="Google Shape;541;p64" title="Screenshot 2025-08-18 at 9.35.0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9028"/>
            <a:ext cx="11887201" cy="3495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🗺️ Why We Need to Engineer Spatial Features (Latitude, Longitude)</a:t>
            </a:r>
            <a:endParaRPr sz="4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8" name="Google Shape;548;p65" title="Screenshot 2025-08-18 at 9.37.1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9028"/>
            <a:ext cx="11887198" cy="352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🗺️ Why We Need to Engineer Spatial Features (Latitude, Longitude)</a:t>
            </a:r>
            <a:endParaRPr sz="4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5" name="Google Shape;555;p66" title="Screenshot 2025-08-18 at 9.38.57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91" y="1949028"/>
            <a:ext cx="11887200" cy="4013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7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US" sz="1800">
                <a:solidFill>
                  <a:srgbClr val="000000"/>
                </a:solidFill>
              </a:rPr>
              <a:t>Raw Latitude/Longitude values lack context.</a:t>
            </a:r>
            <a:br>
              <a:rPr b="1"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 The model doesn’t understand that (30.27, -97.74) is “Downtown” and (30.30, -97.70) is “East Austin.”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US" sz="1800">
                <a:solidFill>
                  <a:srgbClr val="000000"/>
                </a:solidFill>
              </a:rPr>
              <a:t>Distance metrics on Lat/Lon are misleading unless scaled or converted to real-world distances.</a:t>
            </a:r>
            <a:br>
              <a:rPr b="1" lang="en-US" sz="1800">
                <a:solidFill>
                  <a:srgbClr val="000000"/>
                </a:solidFill>
              </a:rPr>
            </a:b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For </a:t>
            </a:r>
            <a:r>
              <a:rPr b="1" lang="en-US" sz="1800">
                <a:solidFill>
                  <a:srgbClr val="000000"/>
                </a:solidFill>
              </a:rPr>
              <a:t>Clustering</a:t>
            </a:r>
            <a:r>
              <a:rPr lang="en-US" sz="1800">
                <a:solidFill>
                  <a:srgbClr val="000000"/>
                </a:solidFill>
              </a:rPr>
              <a:t>, spatial features often need: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Scaling (Min-Max, Standard)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Distance from central reference points (Downtown)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Optional: Pre-clustered into categorical “zones”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62" name="Google Shape;562;p67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🧠 High-Level Why: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8"/>
          <p:cNvSpPr txBox="1"/>
          <p:nvPr>
            <p:ph type="ctrTitle"/>
          </p:nvPr>
        </p:nvSpPr>
        <p:spPr>
          <a:xfrm>
            <a:off x="706582" y="1673352"/>
            <a:ext cx="62508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3488"/>
              <a:t>Coding through Storytelling</a:t>
            </a:r>
            <a:r>
              <a:rPr lang="en-US" sz="2733"/>
              <a:t>: </a:t>
            </a:r>
            <a:r>
              <a:rPr lang="en-US" sz="2333"/>
              <a:t>Narrative Reasoning and</a:t>
            </a:r>
            <a:br>
              <a:rPr lang="en-US" sz="2333"/>
            </a:br>
            <a:r>
              <a:rPr lang="en-US" sz="2333"/>
              <a:t>Software Engineering Education</a:t>
            </a:r>
            <a:endParaRPr sz="233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8" name="Google Shape;568;p68"/>
          <p:cNvSpPr txBox="1"/>
          <p:nvPr>
            <p:ph idx="1" type="subTitle"/>
          </p:nvPr>
        </p:nvSpPr>
        <p:spPr>
          <a:xfrm>
            <a:off x="562443" y="5433549"/>
            <a:ext cx="65391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32500" lnSpcReduction="20000"/>
          </a:bodyPr>
          <a:lstStyle/>
          <a:p>
            <a:pPr indent="0" lvl="0" marL="1397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569" name="Google Shape;569;p68"/>
          <p:cNvGraphicFramePr/>
          <p:nvPr/>
        </p:nvGraphicFramePr>
        <p:xfrm>
          <a:off x="491325" y="439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{C81C9BBA-316C-4618-B67A-8DA5016C199D}</a:tableStyleId>
              </a:tblPr>
              <a:tblGrid>
                <a:gridCol w="1505025"/>
                <a:gridCol w="1243600"/>
                <a:gridCol w="1382000"/>
                <a:gridCol w="1328175"/>
                <a:gridCol w="1382000"/>
              </a:tblGrid>
              <a:tr h="1412675">
                <a:tc>
                  <a:txBody>
                    <a:bodyPr/>
                    <a:lstStyle/>
                    <a:p>
                      <a:pPr indent="0" lvl="0" marL="1397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00"/>
                          </a:solidFill>
                        </a:rPr>
                        <a:t>S. Charlie Dey</a:t>
                      </a:r>
                      <a:br>
                        <a:rPr lang="en-US" sz="1000">
                          <a:solidFill>
                            <a:srgbClr val="FFFF00"/>
                          </a:solidFill>
                        </a:rPr>
                      </a:br>
                      <a:r>
                        <a:rPr lang="en-US" sz="1000">
                          <a:solidFill>
                            <a:srgbClr val="FFFF00"/>
                          </a:solidFill>
                        </a:rPr>
                        <a:t>Texas Advanced Computing Center</a:t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  <a:p>
                      <a:pPr indent="0" lvl="0" marL="1397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  <a:p>
                      <a:pPr indent="0" lvl="0" marL="1397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FF00"/>
                          </a:solidFill>
                        </a:rPr>
                        <a:t>charlie@tacc.utexas.edu</a:t>
                      </a:r>
                      <a:endParaRPr sz="800">
                        <a:solidFill>
                          <a:srgbClr val="FFFF00"/>
                        </a:solidFill>
                      </a:endParaRPr>
                    </a:p>
                    <a:p>
                      <a:pPr indent="0" lvl="0" marL="13970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00"/>
                          </a:solidFill>
                        </a:rPr>
                        <a:t>Jeaime H. Powell</a:t>
                      </a:r>
                      <a:endParaRPr b="1" sz="1000">
                        <a:solidFill>
                          <a:srgbClr val="FF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00"/>
                          </a:solidFill>
                        </a:rPr>
                        <a:t>Omnibond Systems</a:t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000">
                          <a:solidFill>
                            <a:srgbClr val="FFFF00"/>
                          </a:solidFill>
                        </a:rPr>
                      </a:br>
                      <a:r>
                        <a:rPr lang="en-US" sz="700">
                          <a:solidFill>
                            <a:srgbClr val="FFFF00"/>
                          </a:solidFill>
                        </a:rPr>
                        <a:t>jeaime@omnibond.com</a:t>
                      </a:r>
                      <a:endParaRPr sz="700">
                        <a:solidFill>
                          <a:srgbClr val="FF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00"/>
                          </a:solidFill>
                        </a:rPr>
                        <a:t>Victor Eijkhout</a:t>
                      </a:r>
                      <a:endParaRPr b="1" sz="1000">
                        <a:solidFill>
                          <a:srgbClr val="FF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00"/>
                          </a:solidFill>
                        </a:rPr>
                        <a:t>Texas Advanced Computing Center</a:t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FF00"/>
                          </a:solidFill>
                        </a:rPr>
                        <a:t>eijkhout@tacc.utexas.edu</a:t>
                      </a:r>
                      <a:endParaRPr sz="800">
                        <a:solidFill>
                          <a:srgbClr val="FF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00"/>
                          </a:solidFill>
                        </a:rPr>
                        <a:t>Joshua Freeze</a:t>
                      </a:r>
                      <a:endParaRPr b="1" sz="1000">
                        <a:solidFill>
                          <a:srgbClr val="FF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00"/>
                          </a:solidFill>
                        </a:rPr>
                        <a:t>Texas Advanced Computing Center</a:t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00"/>
                          </a:solidFill>
                        </a:rPr>
                        <a:t> </a:t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FF00"/>
                          </a:solidFill>
                        </a:rPr>
                        <a:t>jfreeze@tacc.utexas.edu</a:t>
                      </a:r>
                      <a:endParaRPr sz="800">
                        <a:solidFill>
                          <a:srgbClr val="FF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00"/>
                          </a:solidFill>
                        </a:rPr>
                        <a:t>Susan Lindsey</a:t>
                      </a:r>
                      <a:endParaRPr b="1" sz="1000">
                        <a:solidFill>
                          <a:srgbClr val="FF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00"/>
                          </a:solidFill>
                        </a:rPr>
                        <a:t>Texas Advanced Computing Center</a:t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FF00"/>
                          </a:solidFill>
                        </a:rPr>
                        <a:t>slindsey@tacc.utexas.edu</a:t>
                      </a:r>
                      <a:endParaRPr sz="800">
                        <a:solidFill>
                          <a:srgbClr val="FF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9"/>
          <p:cNvSpPr txBox="1"/>
          <p:nvPr/>
        </p:nvSpPr>
        <p:spPr>
          <a:xfrm>
            <a:off x="768627" y="2115405"/>
            <a:ext cx="5592416" cy="1492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1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 FOR ATTENDING.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6" name="Google Shape;576;p69"/>
          <p:cNvSpPr txBox="1"/>
          <p:nvPr/>
        </p:nvSpPr>
        <p:spPr>
          <a:xfrm>
            <a:off x="768628" y="3780488"/>
            <a:ext cx="4658138" cy="1358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more information and news about the TACC visit: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tacc.utexas.edu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9"/>
          <p:cNvSpPr txBox="1"/>
          <p:nvPr/>
        </p:nvSpPr>
        <p:spPr>
          <a:xfrm>
            <a:off x="768627" y="5973414"/>
            <a:ext cx="3107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Connect with us: /</a:t>
            </a: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taccutexas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qr code on a white background&#10;&#10;AI-generated content may be incorrect." id="578" name="Google Shape;57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5236" y="1521890"/>
            <a:ext cx="4136787" cy="413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375" y="5529671"/>
            <a:ext cx="1556896" cy="3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 txBox="1"/>
          <p:nvPr>
            <p:ph idx="1" type="body"/>
          </p:nvPr>
        </p:nvSpPr>
        <p:spPr>
          <a:xfrm>
            <a:off x="351450" y="60727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100">
                <a:solidFill>
                  <a:srgbClr val="FFFF00"/>
                </a:solidFill>
              </a:rPr>
              <a:t>What is it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03" name="Google Shape;403;p45"/>
          <p:cNvSpPr txBox="1"/>
          <p:nvPr>
            <p:ph idx="2" type="body"/>
          </p:nvPr>
        </p:nvSpPr>
        <p:spPr>
          <a:xfrm>
            <a:off x="350825" y="1971475"/>
            <a:ext cx="113343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🔹 Why it matters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quality of your features often matters more than the choice of algorithm.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 well-chosen feature can reveal hidden patterns, making the model smarter and more accurate.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/>
          <p:nvPr>
            <p:ph idx="1" type="body"/>
          </p:nvPr>
        </p:nvSpPr>
        <p:spPr>
          <a:xfrm>
            <a:off x="351450" y="60727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100">
                <a:solidFill>
                  <a:srgbClr val="FFFF00"/>
                </a:solidFill>
              </a:rPr>
              <a:t>What is it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10" name="Google Shape;410;p46"/>
          <p:cNvSpPr txBox="1"/>
          <p:nvPr>
            <p:ph idx="2" type="body"/>
          </p:nvPr>
        </p:nvSpPr>
        <p:spPr>
          <a:xfrm>
            <a:off x="350825" y="1971475"/>
            <a:ext cx="113343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🔹 Analogy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Imagine you’re predicting whether a football - uhem soccer - player will score.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Raw data might be: player’s speed, accuracy, team name, jersey number, last game date.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After feature engineering, useful features might be: average points per game, shooting percentage in the last 5 games, fatigue level, opponent’s defense rating.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Same raw data, but better structured information.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6"/>
          <p:cNvSpPr txBox="1"/>
          <p:nvPr/>
        </p:nvSpPr>
        <p:spPr>
          <a:xfrm>
            <a:off x="4784400" y="3729150"/>
            <a:ext cx="743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7"/>
          <p:cNvSpPr txBox="1"/>
          <p:nvPr>
            <p:ph idx="1" type="body"/>
          </p:nvPr>
        </p:nvSpPr>
        <p:spPr>
          <a:xfrm>
            <a:off x="351450" y="60727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 fontScale="775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100">
                <a:solidFill>
                  <a:srgbClr val="FFFF00"/>
                </a:solidFill>
              </a:rPr>
              <a:t>Key Types of Feature Engineering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18" name="Google Shape;418;p47"/>
          <p:cNvSpPr txBox="1"/>
          <p:nvPr>
            <p:ph idx="2" type="body"/>
          </p:nvPr>
        </p:nvSpPr>
        <p:spPr>
          <a:xfrm>
            <a:off x="350825" y="1971475"/>
            <a:ext cx="113343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Cleaning – Fixing missing values, removing duplicates, converting data types.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Transformation – Scaling numbers, normalizing values, encoding categorical data.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Creation – Making new features from old ones.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Example: from “Published Date” you can create “Hour of Day,” “Day of Week,” “	"Is Weekend.”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Selection – Choosing the most important features to avoid noise.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7"/>
          <p:cNvSpPr txBox="1"/>
          <p:nvPr/>
        </p:nvSpPr>
        <p:spPr>
          <a:xfrm>
            <a:off x="4784400" y="3729150"/>
            <a:ext cx="743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8"/>
          <p:cNvSpPr txBox="1"/>
          <p:nvPr>
            <p:ph idx="1" type="body"/>
          </p:nvPr>
        </p:nvSpPr>
        <p:spPr>
          <a:xfrm>
            <a:off x="351450" y="60727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100">
                <a:solidFill>
                  <a:srgbClr val="FFFF00"/>
                </a:solidFill>
              </a:rPr>
              <a:t>In a nutshell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26" name="Google Shape;426;p48"/>
          <p:cNvSpPr txBox="1"/>
          <p:nvPr>
            <p:ph idx="2" type="body"/>
          </p:nvPr>
        </p:nvSpPr>
        <p:spPr>
          <a:xfrm>
            <a:off x="350825" y="1971475"/>
            <a:ext cx="113343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Feature engineering is how we turn messy real-world data into the smart signals that help AI make better predictions. It’s less about magic algorithms and more about asking the right questions of your data.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8"/>
          <p:cNvSpPr txBox="1"/>
          <p:nvPr/>
        </p:nvSpPr>
        <p:spPr>
          <a:xfrm>
            <a:off x="4784400" y="3729150"/>
            <a:ext cx="743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9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9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Useful Engineering Features</a:t>
            </a:r>
            <a:endParaRPr/>
          </a:p>
        </p:txBody>
      </p:sp>
      <p:pic>
        <p:nvPicPr>
          <p:cNvPr id="435" name="Google Shape;435;p49" title="Screenshot 2025-08-18 at 8.55.4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756" y="2066150"/>
            <a:ext cx="7819893" cy="419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0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 fontScale="775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🎯 Why Engineer Datetime Features from Published Date?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2" name="Google Shape;442;p50"/>
          <p:cNvGraphicFramePr/>
          <p:nvPr/>
        </p:nvGraphicFramePr>
        <p:xfrm>
          <a:off x="629350" y="329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{660D3361-171C-4086-8A76-AF0E76616547}</a:tableStyleId>
              </a:tblPr>
              <a:tblGrid>
                <a:gridCol w="1800525"/>
                <a:gridCol w="2383200"/>
                <a:gridCol w="4981650"/>
              </a:tblGrid>
              <a:tr h="655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Column Name</a:t>
                      </a:r>
                      <a:endParaRPr sz="18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Example Value</a:t>
                      </a:r>
                      <a:endParaRPr sz="18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Problem with Raw Form</a:t>
                      </a:r>
                      <a:endParaRPr sz="18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9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Published Date</a:t>
                      </a:r>
                      <a:endParaRPr sz="18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2025-08-03 14:30:00</a:t>
                      </a:r>
                      <a:endParaRPr sz="18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raw timestamp is meaningless to ML models</a:t>
                      </a:r>
                      <a:endParaRPr sz="18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3" name="Google Shape;443;p50"/>
          <p:cNvSpPr txBox="1"/>
          <p:nvPr/>
        </p:nvSpPr>
        <p:spPr>
          <a:xfrm>
            <a:off x="228600" y="1891900"/>
            <a:ext cx="9325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1300"/>
              <a:t>Raw Column:</a:t>
            </a:r>
            <a:endParaRPr b="1"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🌟 Transformations &amp; Their Purpose:</a:t>
            </a:r>
            <a:endParaRPr/>
          </a:p>
        </p:txBody>
      </p:sp>
      <p:pic>
        <p:nvPicPr>
          <p:cNvPr id="450" name="Google Shape;450;p51" title="Screenshot 2025-08-18 at 9.00.5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9028"/>
            <a:ext cx="11887198" cy="409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-Theme">
  <a:themeElements>
    <a:clrScheme name="Custom 2">
      <a:dk1>
        <a:srgbClr val="221E1D"/>
      </a:dk1>
      <a:lt1>
        <a:srgbClr val="FBFDF2"/>
      </a:lt1>
      <a:dk2>
        <a:srgbClr val="003049"/>
      </a:dk2>
      <a:lt2>
        <a:srgbClr val="E7E5E5"/>
      </a:lt2>
      <a:accent1>
        <a:srgbClr val="BF5700"/>
      </a:accent1>
      <a:accent2>
        <a:srgbClr val="FBBF48"/>
      </a:accent2>
      <a:accent3>
        <a:srgbClr val="E9E1B7"/>
      </a:accent3>
      <a:accent4>
        <a:srgbClr val="FBFDF2"/>
      </a:accent4>
      <a:accent5>
        <a:srgbClr val="FBFDF2"/>
      </a:accent5>
      <a:accent6>
        <a:srgbClr val="FBFDF2"/>
      </a:accent6>
      <a:hlink>
        <a:srgbClr val="008AD0"/>
      </a:hlink>
      <a:folHlink>
        <a:srgbClr val="008A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 Theme">
  <a:themeElements>
    <a:clrScheme name="Custom 2">
      <a:dk1>
        <a:srgbClr val="221E1D"/>
      </a:dk1>
      <a:lt1>
        <a:srgbClr val="FBFDF2"/>
      </a:lt1>
      <a:dk2>
        <a:srgbClr val="003049"/>
      </a:dk2>
      <a:lt2>
        <a:srgbClr val="E7E5E5"/>
      </a:lt2>
      <a:accent1>
        <a:srgbClr val="BF5700"/>
      </a:accent1>
      <a:accent2>
        <a:srgbClr val="FBBF48"/>
      </a:accent2>
      <a:accent3>
        <a:srgbClr val="E9E1B7"/>
      </a:accent3>
      <a:accent4>
        <a:srgbClr val="FBFDF2"/>
      </a:accent4>
      <a:accent5>
        <a:srgbClr val="FBFDF2"/>
      </a:accent5>
      <a:accent6>
        <a:srgbClr val="FBFDF2"/>
      </a:accent6>
      <a:hlink>
        <a:srgbClr val="008AD0"/>
      </a:hlink>
      <a:folHlink>
        <a:srgbClr val="008A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