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Condensed"/>
      <p:regular r:id="rId37"/>
      <p:bold r:id="rId38"/>
      <p:italic r:id="rId39"/>
      <p:boldItalic r:id="rId40"/>
    </p:embeddedFont>
    <p:embeddedFont>
      <p:font typeface="Helvetica Neue"/>
      <p:bold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660FF0-4E8E-4791-BE1B-36D9081B4118}">
  <a:tblStyle styleId="{DF660FF0-4E8E-4791-BE1B-36D9081B41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Italic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5fd746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5fd746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45fd746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6f4e60141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6f4e60141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66f4e60141_0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6f4e60141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6f4e60141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66f4e60141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6f4e60141_0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6f4e60141_0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66f4e60141_0_2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6f4e60141_0_2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6f4e60141_0_2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66f4e60141_0_2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6f4e60141_0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6f4e60141_0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66f4e60141_0_2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6f4e60141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6f4e60141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66f4e60141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6f4e60141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6f4e60141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6f4e60141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6f4e60141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6f4e60141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66f4e60141_0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6f4e60141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6f4e60141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66f4e60141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6f4e60141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6f4e60141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66f4e60141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4e6014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4e6014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66f4e6014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6f4e60141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6f4e60141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66f4e60141_0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6f4e60141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66f4e60141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66f4e60141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6f4e60141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6f4e60141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66f4e60141_0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6f4e60141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66f4e60141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66f4e60141_0_2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6f4e60141_0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6f4e60141_0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66f4e60141_0_2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6f4e60141_0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66f4e60141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66f4e60141_0_3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6f4e60141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6f4e60141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66f4e60141_0_3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6f4e60141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66f4e60141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66f4e60141_0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4e60141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4e6014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66f4e60141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4e6014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4e60141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66f4e60141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6f4e60141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6f4e60141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66f4e60141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6f4e60141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6f4e60141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66f4e60141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6f4e60141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6f4e60141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66f4e60141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6f4e60141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6f4e60141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6f4e60141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6f4e60141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6f4e60141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66f4e60141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028701" y="1857375"/>
            <a:ext cx="10325098" cy="2157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028701" y="4289522"/>
            <a:ext cx="5114924" cy="1582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6962775" y="4246650"/>
            <a:ext cx="229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2"/>
          <p:cNvCxnSpPr/>
          <p:nvPr/>
        </p:nvCxnSpPr>
        <p:spPr>
          <a:xfrm>
            <a:off x="6672263" y="4289522"/>
            <a:ext cx="0" cy="158264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6962774" y="4585212"/>
            <a:ext cx="4391025" cy="1286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0" sz="1000" u="none" cap="none" strike="noStrike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ctrTitle"/>
          </p:nvPr>
        </p:nvSpPr>
        <p:spPr>
          <a:xfrm>
            <a:off x="1028701" y="1857375"/>
            <a:ext cx="10325098" cy="2157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6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1028701" y="4289522"/>
            <a:ext cx="10325098" cy="1582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  <a:defRPr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3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sz="240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sz="240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Roboto Mono"/>
              <a:buNone/>
              <a:defRPr i="0" sz="2400" u="none" cap="none" strike="noStrike">
                <a:solidFill>
                  <a:srgbClr val="7F7F7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Char char="•"/>
              <a:defRPr i="0" sz="2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sz="3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i="0" sz="2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318172" y="6356350"/>
            <a:ext cx="7837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70028" y="6356350"/>
            <a:ext cx="783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10319657" y="6356350"/>
            <a:ext cx="0" cy="365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Data_scienc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ctrTitle"/>
          </p:nvPr>
        </p:nvSpPr>
        <p:spPr>
          <a:xfrm>
            <a:off x="1028701" y="1857375"/>
            <a:ext cx="10325100" cy="21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What Is Data Science, and Why Does It Matter?</a:t>
            </a: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500">
                <a:latin typeface="Arial"/>
                <a:ea typeface="Arial"/>
                <a:cs typeface="Arial"/>
                <a:sym typeface="Arial"/>
              </a:rPr>
              <a:t>“From Caveman Art to Spotify Streams”</a:t>
            </a:r>
            <a:endParaRPr sz="8400"/>
          </a:p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6962774" y="4585212"/>
            <a:ext cx="4391100" cy="1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1028701" y="4289522"/>
            <a:ext cx="5115000" cy="15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students to the concepts, history, tools, and relevance of Data Science, preparing them to explore it hands-on.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Data Science? - A Deeper Dive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Science is the process of using math, coding, and knowledge to extract meaning from data - finding the story!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It blends: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Math &amp; Stats to </a:t>
            </a:r>
            <a:r>
              <a:rPr b="1" lang="en-US"/>
              <a:t>analyze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Programming to </a:t>
            </a:r>
            <a:r>
              <a:rPr b="1" lang="en-US"/>
              <a:t>process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Domain knowledge to </a:t>
            </a:r>
            <a:r>
              <a:rPr b="1" lang="en-US"/>
              <a:t>understand context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/>
              <a:t>data alone is just numbers</a:t>
            </a:r>
            <a:endParaRPr b="1" i="1"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Turning Raw Data into Insight and Action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The Three Cornerstones of Modern Data Science</a:t>
            </a:r>
            <a:endParaRPr sz="4100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Scale</a:t>
            </a:r>
            <a:r>
              <a:rPr lang="en-US"/>
              <a:t>: We create 2.5 quintillion bytes of data daily (that’s 2.5 million terabytes!)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Speed</a:t>
            </a:r>
            <a:r>
              <a:rPr lang="en-US"/>
              <a:t>: Real-time fraud detection, instant recommendations, live traffic updates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Ubiquity</a:t>
            </a:r>
            <a:r>
              <a:rPr lang="en-US"/>
              <a:t>: Data is everywhere—from your phone to city cameras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is like oxygen—unseen but everywhere and essential.</a:t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Scale, Speed, Ubiquity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Three Cornerstones: SCALE</a:t>
            </a:r>
            <a:endParaRPr sz="4100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Netflix </a:t>
            </a:r>
            <a:r>
              <a:rPr lang="en-US"/>
              <a:t>processes hundreds of millions of viewing sessions per day to recommend shows.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Every second of your binge-watch is analyzed to find patterns.</a:t>
            </a:r>
            <a:endParaRPr i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Walmart </a:t>
            </a:r>
            <a:r>
              <a:rPr lang="en-US"/>
              <a:t>collects over 2.5 petabytes of customer data per hour—from scanners, inventory, and purchases.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NASA </a:t>
            </a:r>
            <a:r>
              <a:rPr lang="en-US"/>
              <a:t>satellites generate terabytes of climate data daily, monitoring everything from hurricanes to ice caps.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Massive amounts of data being generated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Three Cornerstones: SPEED</a:t>
            </a:r>
            <a:endParaRPr sz="4100"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Spotify </a:t>
            </a:r>
            <a:r>
              <a:rPr lang="en-US"/>
              <a:t>adapts your “Daily Mix” while you're still listening to music.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US"/>
              <a:t>Skip a song, and it starts reshaping your playlist immediately.</a:t>
            </a:r>
            <a:br>
              <a:rPr i="1" lang="en-US"/>
            </a:b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Delta Airlines</a:t>
            </a:r>
            <a:r>
              <a:rPr lang="en-US"/>
              <a:t> uses real-time data to reroute flights and reschedule crews to minimize delays.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Uber Eats</a:t>
            </a:r>
            <a:r>
              <a:rPr lang="en-US"/>
              <a:t> tracks both driver location and restaurant prep time to adjust delivery estimates on the fly.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Amazon</a:t>
            </a:r>
            <a:r>
              <a:rPr lang="en-US"/>
              <a:t>’s dynamic pricing engine changes product prices millions of times a day based on demand, stock, and competition.</a:t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Real-time or near real-time processing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Three Cornerstones: </a:t>
            </a:r>
            <a:r>
              <a:rPr lang="en-US" sz="4100"/>
              <a:t>UBIQUITY</a:t>
            </a:r>
            <a:endParaRPr sz="4100"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Y</a:t>
            </a:r>
            <a:r>
              <a:rPr lang="en-US"/>
              <a:t>our </a:t>
            </a:r>
            <a:r>
              <a:rPr b="1" lang="en-US"/>
              <a:t>Smart Watch</a:t>
            </a:r>
            <a:r>
              <a:rPr lang="en-US"/>
              <a:t> tracks your steps, sleep, and heart rate—generating health data 24/7.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Smart thermostats</a:t>
            </a:r>
            <a:r>
              <a:rPr lang="en-US"/>
              <a:t> like Nest learn your habits and adjust temperature automatically.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Traffic lights</a:t>
            </a:r>
            <a:r>
              <a:rPr lang="en-US"/>
              <a:t> in smart cities adapt timing based on real-time congestion data.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Grocery stores</a:t>
            </a:r>
            <a:r>
              <a:rPr lang="en-US"/>
              <a:t> use loyalty card data to understand customer behavior and send you personalized coupons.</a:t>
            </a:r>
            <a:endParaRPr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Data is everywhere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Why Does Data Science Matter?</a:t>
            </a:r>
            <a:endParaRPr sz="4100"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Understand behavior</a:t>
            </a:r>
            <a:r>
              <a:rPr lang="en-US"/>
              <a:t>: What songs do you like?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Predict outcomes</a:t>
            </a:r>
            <a:r>
              <a:rPr lang="en-US"/>
              <a:t>: When will traffic be heaviest?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Make smarter choices</a:t>
            </a:r>
            <a:r>
              <a:rPr lang="en-US"/>
              <a:t>: When to restock a store or launch a new product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/>
              <a:t>TikTok </a:t>
            </a:r>
            <a:r>
              <a:rPr lang="en-US"/>
              <a:t>uses your viewing time to customize your “For You” page, tailoring content just for you.</a:t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It Helps Us Understand, Predict, and Decide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Data Science in Action</a:t>
            </a:r>
            <a:endParaRPr sz="4100"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Real World Applications</a:t>
            </a:r>
            <a:endParaRPr/>
          </a:p>
        </p:txBody>
      </p:sp>
      <p:graphicFrame>
        <p:nvGraphicFramePr>
          <p:cNvPr id="202" name="Google Shape;202;p25"/>
          <p:cNvGraphicFramePr/>
          <p:nvPr/>
        </p:nvGraphicFramePr>
        <p:xfrm>
          <a:off x="1288438" y="19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{DF660FF0-4E8E-4791-BE1B-36D9081B4118}</a:tableStyleId>
              </a:tblPr>
              <a:tblGrid>
                <a:gridCol w="1608275"/>
                <a:gridCol w="8006850"/>
              </a:tblGrid>
              <a:tr h="379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Company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Use Case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Amazon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 recommendations based on your browsing and purchase history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Spotify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Creates “Discover Weekly” playlists just for you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Uber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Predicts demand to match drivers and riders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9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CDC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Tracks and predicts disease outbreaks using data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89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 of Austin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Monitors traffic incidents to improve safety and flow***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The Data Science Pipeline</a:t>
            </a:r>
            <a:endParaRPr sz="4100"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Steps: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/>
              <a:t>Ask a question (e.g., When is traffic worst in Austin?)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/>
              <a:t>Collect data (files, sensors, APIs)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/>
              <a:t>Clean data (fix errors, remove duplicates)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/>
              <a:t>Explore data (summarize, visualize)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/>
              <a:t>Model data (make predictions)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-US"/>
              <a:t>Share insights (dashboards, reports)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How Do We Work with Data?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The Tools of the Trade</a:t>
            </a:r>
            <a:endParaRPr sz="4100"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Pandas:</a:t>
            </a:r>
            <a:r>
              <a:rPr lang="en-US"/>
              <a:t> Like Excel but much more powerful for data wrangling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Matplotlib: </a:t>
            </a:r>
            <a:r>
              <a:rPr lang="en-US"/>
              <a:t>A way to create charts and graphs from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Pandas = your data chef’s knife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/>
              <a:t>Matplotlib = your data artist’s paintbrush</a:t>
            </a:r>
            <a:endParaRPr i="1"/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Meet Pandas and Matplotlib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What Can You Do With Data Science?</a:t>
            </a:r>
            <a:endParaRPr sz="4100"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Analyze cafeteria usage to reduce waste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Build an app to find best driving times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Study climate impacts on neighborhoods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Discover trends in music or social media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/>
              <a:t>Data science lets you tell stories with data and influence change</a:t>
            </a:r>
            <a:endParaRPr b="1" i="1"/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8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The Possibilities Are Endless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Oldest Profession You’ve Never Heard Of</a:t>
            </a:r>
            <a:br>
              <a:rPr lang="en-US"/>
            </a:b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Data Science Isn’t New—We’ve Been Doing It for Thousands of Years</a:t>
            </a:r>
            <a:endParaRPr sz="3300"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Cave paintings</a:t>
            </a:r>
            <a:r>
              <a:rPr lang="en-US"/>
              <a:t> were early data logs—recording what was hunted or important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Ancient civilizations</a:t>
            </a:r>
            <a:r>
              <a:rPr lang="en-US"/>
              <a:t> used census data to allocate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Humans </a:t>
            </a:r>
            <a:r>
              <a:rPr lang="en-US"/>
              <a:t>are natural data collectors, always looking for patterns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Like tracking scores in a game or keeping a diary, we’ve always collected data to understand the world better.</a:t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Jobs You Could Have</a:t>
            </a:r>
            <a:endParaRPr sz="4100"/>
          </a:p>
        </p:txBody>
      </p: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There’s a wide range of careers—no one path</a:t>
            </a:r>
            <a:endParaRPr/>
          </a:p>
        </p:txBody>
      </p:sp>
      <p:graphicFrame>
        <p:nvGraphicFramePr>
          <p:cNvPr id="238" name="Google Shape;238;p29"/>
          <p:cNvGraphicFramePr/>
          <p:nvPr/>
        </p:nvGraphicFramePr>
        <p:xfrm>
          <a:off x="2353625" y="17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{DF660FF0-4E8E-4791-BE1B-36D9081B4118}</a:tableStyleId>
              </a:tblPr>
              <a:tblGrid>
                <a:gridCol w="3210275"/>
                <a:gridCol w="4274475"/>
              </a:tblGrid>
              <a:tr h="465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Role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What You Do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67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Data Analyst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Look for trends and summaries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67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Data Scientist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Build models and automate decisions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6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Machine Learning Engineer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Deploy AI-powered systems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67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Public Policy Analyst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Use data to influence fair laws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67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Entrepreneur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Create data-driven apps and products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Data Justice: Why Ethics Matter</a:t>
            </a:r>
            <a:endParaRPr sz="4100"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Algorithms can reinforce bias if not designed carefully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Ethical data science is about fairness, transparency, and inclusion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The </a:t>
            </a:r>
            <a:r>
              <a:rPr b="1" lang="en-US"/>
              <a:t>quiet</a:t>
            </a:r>
            <a:r>
              <a:rPr b="1" lang="en-US"/>
              <a:t> part out loud:</a:t>
            </a:r>
            <a:br>
              <a:rPr lang="en-US"/>
            </a:br>
            <a:r>
              <a:rPr lang="en-US"/>
              <a:t>			</a:t>
            </a:r>
            <a:r>
              <a:rPr b="1" i="1" lang="en-US"/>
              <a:t>“How can data be biased?” </a:t>
            </a:r>
            <a:endParaRPr b="1" i="1"/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0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Data Isn’t Neutral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How to Get Started</a:t>
            </a:r>
            <a:endParaRPr sz="4100"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Start with curiosity and ask questions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Learn Python and explore data projects</a:t>
            </a:r>
            <a:br>
              <a:rPr lang="en-US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 free resources like DataCamp, Kaggle, HPC-ED, or ScienceGateways.org</a:t>
            </a:r>
            <a:endParaRPr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Let's do this thing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Final Thoughts</a:t>
            </a:r>
            <a:endParaRPr sz="4100"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“Data Science is a superpower. With it, you can discover patterns, solve problems, and shape the world… But there's a catch.”</a:t>
            </a:r>
            <a:endParaRPr b="1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i="1" lang="en-US"/>
              <a:t>- Anonymous TACCster</a:t>
            </a:r>
            <a:endParaRPr b="1" i="1"/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The Future Belongs to Data-Literate People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The Catch</a:t>
            </a:r>
            <a:endParaRPr sz="4100"/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"D</a:t>
            </a:r>
            <a:r>
              <a:rPr b="1" lang="en-US"/>
              <a:t>ata without context is just noise."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is powerful, but </a:t>
            </a:r>
            <a:r>
              <a:rPr b="1" i="1" lang="en-US"/>
              <a:t>only </a:t>
            </a:r>
            <a:r>
              <a:rPr lang="en-US"/>
              <a:t>if we understand:</a:t>
            </a:r>
            <a:endParaRPr/>
          </a:p>
          <a:p>
            <a:pPr indent="-317500" lvl="0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How it was collected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Why it was collected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Who collected it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was left out</a:t>
            </a:r>
            <a:endParaRPr/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The Future Belongs to Data-Literate People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The Catch</a:t>
            </a:r>
            <a:endParaRPr sz="4100"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Real-World Examples: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1. Salary Data Misinterpretation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“The average salary is $100K”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 But: Does that include the CEO? Interns? Is it median or mean?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2. Facial Recognition Bias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AI performed poorly on darker-skinned individuals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 Why? The training dataset had mostly lighter-skinned faces.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3. Austin Traffic Spike at 5 PM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Are drivers more reckless then?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Arial"/>
                <a:ea typeface="Arial"/>
                <a:cs typeface="Arial"/>
                <a:sym typeface="Arial"/>
              </a:rPr>
              <a:t> Or is it rush hour + bad weather + school zones?</a:t>
            </a:r>
            <a:endParaRPr b="1" sz="3300"/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34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The Future Belongs to Data-Literate People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The Catch</a:t>
            </a:r>
            <a:endParaRPr sz="4100"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Science</a:t>
            </a:r>
            <a:r>
              <a:rPr b="1" i="1" lang="en-US"/>
              <a:t> </a:t>
            </a:r>
            <a:r>
              <a:rPr lang="en-US"/>
              <a:t>isn’t just about crunching numbers. It’s </a:t>
            </a:r>
            <a:r>
              <a:rPr b="1" i="1" lang="en-US"/>
              <a:t>about asking thoughtful questions and understanding the story behind the data.</a:t>
            </a:r>
            <a:endParaRPr b="1" i="1"/>
          </a:p>
        </p:txBody>
      </p:sp>
      <p:sp>
        <p:nvSpPr>
          <p:cNvPr id="291" name="Google Shape;291;p35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35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The Future Belongs to Data-Literate People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838200" y="517525"/>
            <a:ext cx="10515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What's Next?</a:t>
            </a:r>
            <a:endParaRPr sz="4100"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838200" y="184527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Your Questions &amp; Ideas</a:t>
            </a:r>
            <a:endParaRPr i="1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/>
              <a:t>What data projects interest you?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/>
              <a:t>Anything surprise you today?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838200" y="1089150"/>
            <a:ext cx="10515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700">
                <a:latin typeface="Calibri"/>
                <a:ea typeface="Calibri"/>
                <a:cs typeface="Calibri"/>
                <a:sym typeface="Calibri"/>
              </a:rPr>
              <a:t>The Future Belongs to Data-Literate People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101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is Data?</a:t>
            </a:r>
            <a:endParaRPr/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101</a:t>
            </a:r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13" y="1825624"/>
            <a:ext cx="10349385" cy="39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101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is a set of values of subjects with respect to qualitative or quantitative variables. Data and information or knowledge are often used interchangeably; however </a:t>
            </a:r>
            <a:r>
              <a:rPr lang="en-US" sz="3000">
                <a:solidFill>
                  <a:srgbClr val="22222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data becomes information when it is viewed in context or in post-analysis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3000" u="sng">
                <a:solidFill>
                  <a:srgbClr val="1A0DA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3000"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101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makes data important?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101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88" y="1825625"/>
            <a:ext cx="10623426" cy="39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101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science is a multi-disciplinary field that </a:t>
            </a:r>
            <a:r>
              <a:rPr lang="en-US" sz="3000">
                <a:solidFill>
                  <a:srgbClr val="22222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uses scientific methods, processes, algorithms and systems to extract knowledge and insights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from structured and unstructured data. </a:t>
            </a:r>
            <a:r>
              <a:rPr lang="en-US" sz="3000" u="sng">
                <a:solidFill>
                  <a:srgbClr val="1A0DA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3000"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101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Data Science is the ability to understand that there is a story hidden in the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570028" y="6356350"/>
            <a:ext cx="783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