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oboto Condensed"/>
      <p:regular r:id="rId27"/>
      <p:bold r:id="rId28"/>
      <p:italic r:id="rId29"/>
      <p:boldItalic r:id="rId30"/>
    </p:embeddedFont>
    <p:embeddedFont>
      <p:font typeface="Helvetica Neue"/>
      <p:bold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Condensed-bold.fntdata"/><Relationship Id="rId27" Type="http://schemas.openxmlformats.org/officeDocument/2006/relationships/font" Target="fonts/Roboto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RobotoCondensed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5fd746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5fd746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45fd746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59be2a0c5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59be2a0c5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659be2a0c5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59be2a0c5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59be2a0c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659be2a0c5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59be2a0c5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59be2a0c5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659be2a0c5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59be2a0c5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59be2a0c5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659be2a0c5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59be2a0c5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59be2a0c5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659be2a0c5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59be2a0c5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59be2a0c5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659be2a0c5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59be2a0c5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59be2a0c5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59be2a0c5_0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59be2a0c5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59be2a0c5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659be2a0c5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59be2a0c5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59be2a0c5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659be2a0c5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59be2a0c5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59be2a0c5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659be2a0c5_0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59be2a0c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59be2a0c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659be2a0c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59be2a0c5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59be2a0c5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659be2a0c5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59be2a0c5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659be2a0c5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659be2a0c5_0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59be2a0c5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59be2a0c5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659be2a0c5_0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6c4e9c43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6c4e9c43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36c4e9c43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59be2a0c5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59be2a0c5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659be2a0c5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59be2a0c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59be2a0c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CSV = Comma Separated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659be2a0c5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59be2a0c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59be2a0c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659be2a0c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59be2a0c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59be2a0c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659be2a0c5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59be2a0c5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59be2a0c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659be2a0c5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59be2a0c5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59be2a0c5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659be2a0c5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028701" y="1857375"/>
            <a:ext cx="10325098" cy="2157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028701" y="4289522"/>
            <a:ext cx="5114924" cy="1582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6962775" y="4246650"/>
            <a:ext cx="229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2"/>
          <p:cNvCxnSpPr/>
          <p:nvPr/>
        </p:nvCxnSpPr>
        <p:spPr>
          <a:xfrm>
            <a:off x="6672263" y="4289522"/>
            <a:ext cx="0" cy="158264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6962774" y="4585212"/>
            <a:ext cx="4391025" cy="1286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ctrTitle"/>
          </p:nvPr>
        </p:nvSpPr>
        <p:spPr>
          <a:xfrm>
            <a:off x="1028701" y="1857375"/>
            <a:ext cx="10325098" cy="2157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028701" y="4289522"/>
            <a:ext cx="10325098" cy="1582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3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sz="240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sz="240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sz="240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3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0319657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austintexas.gov/Transportation-and-Mobility/Real-Time-Traffic-Incident-Reports/dx9v-zd7x/about_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ctrTitle"/>
          </p:nvPr>
        </p:nvSpPr>
        <p:spPr>
          <a:xfrm>
            <a:off x="1028701" y="1857375"/>
            <a:ext cx="10325100" cy="21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Pandas</a:t>
            </a:r>
            <a:endParaRPr/>
          </a:p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6962774" y="4585212"/>
            <a:ext cx="4391100" cy="1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Charlie Dey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Susan Lindsey</a:t>
            </a:r>
            <a:endParaRPr/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1028701" y="4289522"/>
            <a:ext cx="5115000" cy="15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Chef's Knife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💬 Mini Challenge: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Print how many unique values are in the 'Issue Reported' column.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may have to Google or ask ChatGPT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💬 Mini Challenge: A solution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How many unique types of issues are reported?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df['Issue Reported'].nunique()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Optional: list the top 10 most frequent issues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df['Issue Reported'].value_counts().head(10)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🧭 Part 2: Querying and Filtering Data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We Ask Questions of Our Data?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Simple query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df[df['Issue Reported'] == 'Crash Urgent']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Incidents on a specific street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df[df['Address'].str.contains('IH 35', na=False)]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Multiple conditions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df[(df['Issue Reported'] == 'Crash Urgent') &amp;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df['Address'].str.contains('IH 35', na=False))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💬 Mini Challenge: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How many “Traffic Hazard” incidents occurred in 2023?</a:t>
            </a:r>
            <a:endParaRPr/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How about</a:t>
            </a:r>
            <a:r>
              <a:rPr lang="en-US"/>
              <a:t> in 2024?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may have to Google or ask ChatGPT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💬 Mini Challenge: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Convert date column to datetime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df['Published Date'] = pd.to_datetime(df['Published Date'])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Filter for year 2023 and "Traffic Hazard"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hazards_2023 = df[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(df['Published Date'].dt.year == 2023) &amp;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(df['Issue Reported'] == 'Traffic Hazard')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Count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len(hazards_2023)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may have to Google or ask ChatGPT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🧭 Part 3: Lambda Functions + Side Quest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Anonymous one-line function: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 x: x + 1</a:t>
            </a:r>
            <a:b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Useful for short operations in data transformations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# Clean up issue descriptions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df['Issue Lower'] = df['Issue Reported'].apply</a:t>
            </a:r>
            <a:b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(lambda x: x.lower() if pd.notnull(x) else x)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# Extract year from date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df['Year'] = pd.to_datetime</a:t>
            </a:r>
            <a:b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(df['Published Date']).apply(lambda x: x.year)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Lambda Function?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⚔️ 🧭 Side Quest: Lambda in Machine Learning</a:t>
            </a:r>
            <a:endParaRPr sz="4100"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lambda functions are often used for quick feature engineering or inside pipelines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from sklearn.preprocessing import FunctionTransformer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# Use lambda inside a pipeline step (optional preview)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transformer = FunctionTransformer(lambda x: x**2)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Lambda Function?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💬 Macro Challenge: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Create a new column that returns True if the incident occurred in rush hour (e.g., 7–9am or 4–6pm).</a:t>
            </a:r>
            <a:endParaRPr/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Hint - Just like we scraped out the year, we have to scrape out the hour part. (Python might change our AM/PM into 24 time. 7 through 9 or 16 through 18) put this in a new column called 'hour'</a:t>
            </a:r>
            <a:endParaRPr/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Analyze that new </a:t>
            </a:r>
            <a:r>
              <a:rPr lang="en-US"/>
              <a:t>column</a:t>
            </a:r>
            <a:r>
              <a:rPr lang="en-US"/>
              <a:t> (if it's </a:t>
            </a:r>
            <a:r>
              <a:rPr lang="en-US"/>
              <a:t>between</a:t>
            </a:r>
            <a:r>
              <a:rPr lang="en-US"/>
              <a:t> 7-9 or 16-18, value=True, else Value = False)</a:t>
            </a:r>
            <a:endParaRPr/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may have to Google or ask ChatGPT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💬 Macro Challenge: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# Extract hour from datetime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df['Hour'] = df['Published Date'].dt.hour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# Define rush hour times (7–9am and 4–6pm)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def is_rush_hour(hour):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return (7 &lt;= hour &lt;= 9) or (16 &lt;= hour &lt;= 18)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df['Rush Hour'] = df['Hour'].apply(is_rush_hour)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# Preview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df[['Published Date', 'Hour', 'Rush Hour']].head()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may have to Google or ask ChatGPT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🧭 Part 4: Advanced Pandas Techniques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# Grouping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df.groupby('Issue Reported').size().sort_values(ascending=False).head(10)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# Time-based grouping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df['Date'] = pd.to_datetime(df['Published Date'])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df['Month'] = df['Date'].dt.month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monthly_counts = df.groupby('Month').size()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# Aggregations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df.groupby('Issue Reported')['Traffic Report ID'].count()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# Sorting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df.sort_values(by='Published Date', ascending=False).head()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 Up with Pandas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Pandas + Lambda Functions + Advanced Techniques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🎯 Learning Goals: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Ultimate Goal: Understand what Pandas is and why it’s useful.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Load and inspect real-world data (Austin Traffic).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Perform basic data exploration and statistics.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Query and filter data (using conditions and lambda functions).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Connect lambda functions to their broader use in Machine Learning.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Explore advanced Pandas techniques like groupby, sorting, and aggregation.</a:t>
            </a:r>
            <a:endParaRPr sz="3600"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💬 Mini Challenge: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Which month has the highest number of “Crash Urgent” reports?</a:t>
            </a:r>
            <a:endParaRPr/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Which month has the highest number of “LOOSE LIVESTOCK” reports?</a:t>
            </a:r>
            <a:endParaRPr/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may have to Google or ask ChatGPT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💬 Mini Challenge: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crash_urgent = df[df['Issue Reported'] == 'Crash Urgent']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crash_urgent.groupby('Month').size().sort_values(ascending=False)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may have to Google or ask ChatGPT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Question? Comments?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16987"/>
            <a:ext cx="621250" cy="5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Let's Do This!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Fire up Jupyter!</a:t>
            </a:r>
            <a:br>
              <a:rPr lang="en-US"/>
            </a:br>
            <a:br>
              <a:rPr lang="en-US"/>
            </a:br>
            <a:r>
              <a:rPr lang="en-US"/>
              <a:t>Download Austin Real-Time Traffic Incident Reports from: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https://data.austintexas.gov/Transportation-and-Mobility/Real-Time-Traffic-Incident-Reports/dx9v-zd7x/about_data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(or GOOGLE: Austin Real-Time Traffic Incidents)</a:t>
            </a:r>
            <a:br>
              <a:rPr lang="en-US"/>
            </a:br>
            <a:endParaRPr/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Data</a:t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00" y="1548525"/>
            <a:ext cx="10147000" cy="344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Data</a:t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00" y="1548525"/>
            <a:ext cx="10147000" cy="344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13" y="1390650"/>
            <a:ext cx="55911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838200" y="365125"/>
            <a:ext cx="10515600" cy="8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🧭 Part 1: Introduction to Pandas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838200" y="1825625"/>
            <a:ext cx="50376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Python library for working with tabular data.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Like Excel, but way more powerful and programmable.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48400" y="1122200"/>
            <a:ext cx="1030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Pandas?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800" y="1465425"/>
            <a:ext cx="5403876" cy="39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✅ Hands-on Steps: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Load the dataset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 = pd.read_csv("Austin_traffic_data.csv")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Preview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df.head()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🔍 Inspecting the Data:</a:t>
            </a:r>
            <a:br>
              <a:rPr lang="en-US"/>
            </a:br>
            <a:r>
              <a:rPr lang="en-US"/>
              <a:t>What do these commands do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df.shape  # (rows, columns)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df.columns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df.info()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df.describe()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🔍 Inspecting the Data: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Shape of the data (rows, columns)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df.shape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Column names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df.columns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Quick summary of the dataframe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df.info()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Summary statistics (only numerical columns)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df.describe()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