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y="6858000" cx="12192000"/>
  <p:notesSz cx="6858000" cy="9144000"/>
  <p:embeddedFontLst>
    <p:embeddedFont>
      <p:font typeface="Roboto Mono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font" Target="fonts/RobotoMono-regular.fntdata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font" Target="fonts/RobotoMono-italic.fntdata"/><Relationship Id="rId34" Type="http://schemas.openxmlformats.org/officeDocument/2006/relationships/slide" Target="slides/slide30.xml"/><Relationship Id="rId78" Type="http://schemas.openxmlformats.org/officeDocument/2006/relationships/font" Target="fonts/RobotoMono-bold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b3a5af0c6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b3a5af0c6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7b3a5af0c6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b3a5af0c6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7b3a5af0c6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7b3a5af0c6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b3a5af0c6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7b3a5af0c6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7b3a5af0c6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7b3a5af0c6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7b3a5af0c6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7b3a5af0c6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b3a5af0c6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b3a5af0c6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7b3a5af0c6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7b3a5af0c6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7b3a5af0c6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7b3a5af0c6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7b3a5af0c6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7b3a5af0c6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7b3a5af0c6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b3a5af0c6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b3a5af0c6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7b3a5af0c6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7b3a5af0c6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7b3a5af0c6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7b3a5af0c6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b3a5af0c6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b3a5af0c6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7b3a5af0c6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b3a5af0c6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7b3a5af0c6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7b3a5af0c6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7b3a5af0c6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37b3a5af0c6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7b3a5af0c6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7b3a5af0c6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7b3a5af0c6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7b3a5af0c6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7b3a5af0c6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7b3a5af0c6_0_1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7b3a5af0c6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7b3a5af0c6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7b3a5af0c6_0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7b3a5af0c6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7b3a5af0c6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37b3a5af0c6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7b3a5af0c6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7b3a5af0c6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37b3a5af0c6_0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7b3a5af0c6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7b3a5af0c6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7b3a5af0c6_0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7b3a5af0c6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7b3a5af0c6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37b3a5af0c6_0_1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b3a5af0c6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7b3a5af0c6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37b3a5af0c6_0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7b3a5af0c6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7b3a5af0c6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37b3a5af0c6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7b3a5af0c6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7b3a5af0c6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7b3a5af0c6_0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7b3a5af0c6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7b3a5af0c6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37b3a5af0c6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7b3a5af0c6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7b3a5af0c6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37b3a5af0c6_0_1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b3a5af0c6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7b3a5af0c6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37b3a5af0c6_0_2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7b3a5af0c6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7b3a5af0c6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37b3a5af0c6_0_2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7b3a5af0c6_0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7b3a5af0c6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37b3a5af0c6_0_2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7b3a5af0c6_0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7b3a5af0c6_0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37b3a5af0c6_0_2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7b3a5af0c6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7b3a5af0c6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37b3a5af0c6_0_2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7b3a5af0c6_0_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37b3a5af0c6_0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7b3a5af0c6_0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7b3a5af0c6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37b3a5af0c6_0_2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281d1230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281d123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7281d1230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7b3a5af0c6_0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7b3a5af0c6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37b3a5af0c6_0_2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7b3a5af0c6_0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7b3a5af0c6_0_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37b3a5af0c6_0_2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7b3a5af0c6_0_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7b3a5af0c6_0_2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37b3a5af0c6_0_2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7b3a5af0c6_0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7b3a5af0c6_0_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37b3a5af0c6_0_2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7b3a5af0c6_0_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7b3a5af0c6_0_2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37b3a5af0c6_0_2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b3a5af0c6_0_3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7b3a5af0c6_0_3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37b3a5af0c6_0_3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7b3a5af0c6_0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7b3a5af0c6_0_2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37b3a5af0c6_0_2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7b3a5af0c6_0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7b3a5af0c6_0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37b3a5af0c6_0_2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7b3a5af0c6_0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7b3a5af0c6_0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37b3a5af0c6_0_3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7b3a5af0c6_0_3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7b3a5af0c6_0_3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37b3a5af0c6_0_3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b3a5af0c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b3a5af0c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7b3a5af0c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7b3a5af0c6_0_3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7b3a5af0c6_0_3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37b3a5af0c6_0_3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7b3a5af0c6_0_3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7b3a5af0c6_0_3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37b3a5af0c6_0_3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7b3a5af0c6_0_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7b3a5af0c6_0_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37b3a5af0c6_0_3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7b3a5af0c6_0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7b3a5af0c6_0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37b3a5af0c6_0_3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7b3a5af0c6_0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7b3a5af0c6_0_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37b3a5af0c6_0_3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7b3a5af0c6_0_3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7b3a5af0c6_0_3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37b3a5af0c6_0_3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7b3a5af0c6_0_4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7b3a5af0c6_0_4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37b3a5af0c6_0_4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7b3a5af0c6_0_4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7b3a5af0c6_0_4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37b3a5af0c6_0_4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7b3a5af0c6_0_3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7b3a5af0c6_0_3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37b3a5af0c6_0_3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7b3a5af0c6_0_3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7b3a5af0c6_0_3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37b3a5af0c6_0_3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b3a5af0c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b3a5af0c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7b3a5af0c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7b3a5af0c6_0_3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7b3a5af0c6_0_3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37b3a5af0c6_0_3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7b3a5af0c6_0_3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7b3a5af0c6_0_3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37b3a5af0c6_0_3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7b3a5af0c6_0_3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7b3a5af0c6_0_3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37b3a5af0c6_0_3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7b3a5af0c6_0_3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7b3a5af0c6_0_3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37b3a5af0c6_0_3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7b3a5af0c6_0_3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7b3a5af0c6_0_3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37b3a5af0c6_0_3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7b3a5af0c6_0_3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7b3a5af0c6_0_3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37b3a5af0c6_0_3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7b3a5af0c6_0_4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7b3a5af0c6_0_4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37b3a5af0c6_0_4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7b3a5af0c6_0_4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7b3a5af0c6_0_4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37b3a5af0c6_0_4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7b3a5af0c6_0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7b3a5af0c6_0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37b3a5af0c6_0_4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7b3a5af0c6_0_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7b3a5af0c6_0_4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37b3a5af0c6_0_4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b3a5af0c6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b3a5af0c6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7b3a5af0c6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7b3a5af0c6_0_4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7b3a5af0c6_0_4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37b3a5af0c6_0_4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7b3a5af0c6_0_4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7b3a5af0c6_0_4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37b3a5af0c6_0_4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7b3a5af0c6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37b3a5af0c6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b3a5af0c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7b3a5af0c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7b3a5af0c6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7b3a5af0c6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7b3a5af0c6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7b3a5af0c6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 Sunburst - top logos">
  <p:cSld name="Slide-Title Sunburst - top logo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2224507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8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ng shot of a server room&#10;&#10;AI-generated content may be incorrect."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7713" y="0"/>
            <a:ext cx="46842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339979" y="2414683"/>
            <a:ext cx="3567992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2" type="body"/>
          </p:nvPr>
        </p:nvSpPr>
        <p:spPr>
          <a:xfrm>
            <a:off x="340631" y="838199"/>
            <a:ext cx="7480754" cy="123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3" type="body"/>
          </p:nvPr>
        </p:nvSpPr>
        <p:spPr>
          <a:xfrm>
            <a:off x="4253393" y="2414683"/>
            <a:ext cx="3567992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4" type="body"/>
          </p:nvPr>
        </p:nvSpPr>
        <p:spPr>
          <a:xfrm>
            <a:off x="8166807" y="2414683"/>
            <a:ext cx="3567992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93" name="Google Shape;93;p11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4" name="Google Shape;94;p11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99" name="Google Shape;99;p12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340631" y="838199"/>
            <a:ext cx="7480754" cy="123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2" type="body"/>
          </p:nvPr>
        </p:nvSpPr>
        <p:spPr>
          <a:xfrm>
            <a:off x="6206923" y="2414683"/>
            <a:ext cx="5542374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3" type="body"/>
          </p:nvPr>
        </p:nvSpPr>
        <p:spPr>
          <a:xfrm>
            <a:off x="329614" y="2414683"/>
            <a:ext cx="5655465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3" name="Google Shape;103;p12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9" name="Google Shape;109;p13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 with Pictures">
  <p:cSld name="3 Col with Picture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3939240" y="3429000"/>
            <a:ext cx="2459037" cy="267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6666112" y="3429000"/>
            <a:ext cx="2459037" cy="267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3" type="body"/>
          </p:nvPr>
        </p:nvSpPr>
        <p:spPr>
          <a:xfrm>
            <a:off x="9392984" y="3429000"/>
            <a:ext cx="2459037" cy="267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4" type="body"/>
          </p:nvPr>
        </p:nvSpPr>
        <p:spPr>
          <a:xfrm>
            <a:off x="326569" y="2717799"/>
            <a:ext cx="3338741" cy="1233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4"/>
          <p:cNvSpPr/>
          <p:nvPr>
            <p:ph idx="5" type="pic"/>
          </p:nvPr>
        </p:nvSpPr>
        <p:spPr>
          <a:xfrm>
            <a:off x="3938588" y="1225176"/>
            <a:ext cx="2459037" cy="1741488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4"/>
          <p:cNvSpPr/>
          <p:nvPr>
            <p:ph idx="6" type="pic"/>
          </p:nvPr>
        </p:nvSpPr>
        <p:spPr>
          <a:xfrm>
            <a:off x="6660017" y="1225176"/>
            <a:ext cx="2459037" cy="1741488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4"/>
          <p:cNvSpPr/>
          <p:nvPr>
            <p:ph idx="7" type="pic"/>
          </p:nvPr>
        </p:nvSpPr>
        <p:spPr>
          <a:xfrm>
            <a:off x="9392331" y="1225176"/>
            <a:ext cx="2459037" cy="1741488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4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21" name="Google Shape;121;p14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2" name="Google Shape;122;p14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 with Pictures">
  <p:cSld name="2 Col with Picture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27" name="Google Shape;127;p15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326569" y="1706870"/>
            <a:ext cx="3452215" cy="19781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2" type="body"/>
          </p:nvPr>
        </p:nvSpPr>
        <p:spPr>
          <a:xfrm>
            <a:off x="3973682" y="3172858"/>
            <a:ext cx="3711168" cy="293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5"/>
          <p:cNvSpPr/>
          <p:nvPr>
            <p:ph idx="3" type="pic"/>
          </p:nvPr>
        </p:nvSpPr>
        <p:spPr>
          <a:xfrm>
            <a:off x="3967587" y="753517"/>
            <a:ext cx="3711168" cy="2213147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5"/>
          <p:cNvSpPr txBox="1"/>
          <p:nvPr>
            <p:ph idx="4" type="body"/>
          </p:nvPr>
        </p:nvSpPr>
        <p:spPr>
          <a:xfrm>
            <a:off x="7873653" y="3172858"/>
            <a:ext cx="3711168" cy="293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5"/>
          <p:cNvSpPr/>
          <p:nvPr>
            <p:ph idx="5" type="pic"/>
          </p:nvPr>
        </p:nvSpPr>
        <p:spPr>
          <a:xfrm>
            <a:off x="7867558" y="753517"/>
            <a:ext cx="3711168" cy="2213147"/>
          </a:xfrm>
          <a:prstGeom prst="rect">
            <a:avLst/>
          </a:prstGeom>
          <a:noFill/>
          <a:ln>
            <a:noFill/>
          </a:ln>
        </p:spPr>
      </p:sp>
      <p:pic>
        <p:nvPicPr>
          <p:cNvPr id="133" name="Google Shape;133;p15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x Content">
  <p:cSld name="Complex Conte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525689" y="794656"/>
            <a:ext cx="4492625" cy="12617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body"/>
          </p:nvPr>
        </p:nvSpPr>
        <p:spPr>
          <a:xfrm>
            <a:off x="525689" y="4333218"/>
            <a:ext cx="5499807" cy="201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3" type="body"/>
          </p:nvPr>
        </p:nvSpPr>
        <p:spPr>
          <a:xfrm>
            <a:off x="525689" y="2200457"/>
            <a:ext cx="4492625" cy="1936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6"/>
          <p:cNvSpPr/>
          <p:nvPr>
            <p:ph idx="4" type="pic"/>
          </p:nvPr>
        </p:nvSpPr>
        <p:spPr>
          <a:xfrm>
            <a:off x="5203372" y="379939"/>
            <a:ext cx="6553199" cy="3757086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6"/>
          <p:cNvSpPr txBox="1"/>
          <p:nvPr>
            <p:ph idx="5" type="body"/>
          </p:nvPr>
        </p:nvSpPr>
        <p:spPr>
          <a:xfrm>
            <a:off x="6251575" y="4333218"/>
            <a:ext cx="5499807" cy="201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6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4" name="Google Shape;144;p16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3 Col">
  <p:cSld name="Split 3 Col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0" y="2659632"/>
            <a:ext cx="5649696" cy="37778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26571" y="477624"/>
            <a:ext cx="5170715" cy="2055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2" type="body"/>
          </p:nvPr>
        </p:nvSpPr>
        <p:spPr>
          <a:xfrm>
            <a:off x="326571" y="2765611"/>
            <a:ext cx="5170715" cy="3581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3" type="body"/>
          </p:nvPr>
        </p:nvSpPr>
        <p:spPr>
          <a:xfrm>
            <a:off x="5861963" y="2759433"/>
            <a:ext cx="2884714" cy="358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4" type="body"/>
          </p:nvPr>
        </p:nvSpPr>
        <p:spPr>
          <a:xfrm>
            <a:off x="8958944" y="2759433"/>
            <a:ext cx="2884714" cy="358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7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54" name="Google Shape;154;p17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5" name="Google Shape;155;p17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2 Col">
  <p:cSld name="Split 2 Col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60" name="Google Shape;160;p18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8"/>
          <p:cNvSpPr/>
          <p:nvPr/>
        </p:nvSpPr>
        <p:spPr>
          <a:xfrm>
            <a:off x="0" y="2659632"/>
            <a:ext cx="5649696" cy="37778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326571" y="636608"/>
            <a:ext cx="8795395" cy="18965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326571" y="2765611"/>
            <a:ext cx="5170715" cy="3581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3" type="body"/>
          </p:nvPr>
        </p:nvSpPr>
        <p:spPr>
          <a:xfrm>
            <a:off x="5861962" y="2759433"/>
            <a:ext cx="5893035" cy="358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5" name="Google Shape;165;p18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cked 3 Row">
  <p:cSld name="Stacked 3 Row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0" y="477623"/>
            <a:ext cx="5323115" cy="58694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326571" y="852598"/>
            <a:ext cx="4583428" cy="132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5573712" y="852598"/>
            <a:ext cx="5773991" cy="1457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3" type="body"/>
          </p:nvPr>
        </p:nvSpPr>
        <p:spPr>
          <a:xfrm>
            <a:off x="326571" y="2736930"/>
            <a:ext cx="4583428" cy="132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4" type="body"/>
          </p:nvPr>
        </p:nvSpPr>
        <p:spPr>
          <a:xfrm>
            <a:off x="326571" y="4615803"/>
            <a:ext cx="4583428" cy="132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5" type="body"/>
          </p:nvPr>
        </p:nvSpPr>
        <p:spPr>
          <a:xfrm>
            <a:off x="5573713" y="2454275"/>
            <a:ext cx="6291716" cy="3892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9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76" name="Google Shape;176;p19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7" name="Google Shape;177;p19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25" name="Google Shape;25;p3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" name="Google Shape;26;p3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i="0"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Content Left">
  <p:cSld name="Large Content Lef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923935" y="2750073"/>
            <a:ext cx="46704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6923935" y="558785"/>
            <a:ext cx="4670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3" type="body"/>
          </p:nvPr>
        </p:nvSpPr>
        <p:spPr>
          <a:xfrm>
            <a:off x="327025" y="446400"/>
            <a:ext cx="6243300" cy="5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6" name="Google Shape;36;p4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Content Right">
  <p:cSld name="Large Content Righ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339979" y="1816679"/>
            <a:ext cx="5410800" cy="4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339979" y="465818"/>
            <a:ext cx="54108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body"/>
          </p:nvPr>
        </p:nvSpPr>
        <p:spPr>
          <a:xfrm>
            <a:off x="6281126" y="2099368"/>
            <a:ext cx="5706300" cy="57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-Title Collage - top logos">
  <p:cSld name="1_Slide-Title Collage - top log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6"/>
          <p:cNvCxnSpPr/>
          <p:nvPr/>
        </p:nvCxnSpPr>
        <p:spPr>
          <a:xfrm>
            <a:off x="2224507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2" name="Google Shape;52;p6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erson looking at a computer screen&#10;&#10;AI-generated content may be incorrect." id="53" name="Google Shape;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7906" y="0"/>
            <a:ext cx="46091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-Image Right">
  <p:cSld name="Slide-Title-Image Righ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p7"/>
          <p:cNvCxnSpPr/>
          <p:nvPr/>
        </p:nvCxnSpPr>
        <p:spPr>
          <a:xfrm>
            <a:off x="2224507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/>
          <p:nvPr>
            <p:ph idx="2" type="pic"/>
          </p:nvPr>
        </p:nvSpPr>
        <p:spPr>
          <a:xfrm>
            <a:off x="7394716" y="0"/>
            <a:ext cx="479728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1" name="Google Shape;61;p7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-NO LINE">
  <p:cSld name="Slide-Title-NO LIN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8"/>
          <p:cNvCxnSpPr/>
          <p:nvPr/>
        </p:nvCxnSpPr>
        <p:spPr>
          <a:xfrm>
            <a:off x="2224507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>
            <p:ph idx="2" type="pic"/>
          </p:nvPr>
        </p:nvSpPr>
        <p:spPr>
          <a:xfrm>
            <a:off x="7394716" y="0"/>
            <a:ext cx="479728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title_ Sunburst - Logos below">
  <p:cSld name="Slide_title_ Sunburst - Logos below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9"/>
          <p:cNvCxnSpPr/>
          <p:nvPr/>
        </p:nvCxnSpPr>
        <p:spPr>
          <a:xfrm>
            <a:off x="2224507" y="5849256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1338" y="5875178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5875173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4" name="Google Shape;74;p9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9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long shot of a server room&#10;&#10;AI-generated content may be incorrect." id="76" name="Google Shape;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7713" y="0"/>
            <a:ext cx="46842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_title_Collage- Logos below">
  <p:cSld name="1_Slide_title_Collage- Logos below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0"/>
          <p:cNvCxnSpPr/>
          <p:nvPr/>
        </p:nvCxnSpPr>
        <p:spPr>
          <a:xfrm>
            <a:off x="2224507" y="5849256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9" name="Google Shape;7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1338" y="5875178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5875173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2" name="Google Shape;82;p10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10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person looking at a computer screen&#10;&#10;AI-generated content may be incorrect." id="84" name="Google Shape;8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7906" y="0"/>
            <a:ext cx="46091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85003"/>
            <a:ext cx="10515600" cy="76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3318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harlie@tacc.utexas.edu" TargetMode="External"/><Relationship Id="rId4" Type="http://schemas.openxmlformats.org/officeDocument/2006/relationships/hyperlink" Target="mailto:slndsey@tacc.utexas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charlie@tacc.utexas.edu" TargetMode="External"/><Relationship Id="rId4" Type="http://schemas.openxmlformats.org/officeDocument/2006/relationships/hyperlink" Target="mailto:slndsey@tacc.utexas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mailto:charlie@tacc.utexas.edu" TargetMode="External"/><Relationship Id="rId4" Type="http://schemas.openxmlformats.org/officeDocument/2006/relationships/hyperlink" Target="mailto:slndsey@tacc.utexas.edu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hyperlink" Target="mailto:charlie@tacc.utexas.edu" TargetMode="External"/><Relationship Id="rId4" Type="http://schemas.openxmlformats.org/officeDocument/2006/relationships/hyperlink" Target="mailto:slndsey@tacc.utexas.ed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Classification and Clustering</a:t>
            </a:r>
            <a:endParaRPr/>
          </a:p>
        </p:txBody>
      </p:sp>
      <p:sp>
        <p:nvSpPr>
          <p:cNvPr id="183" name="Google Shape;183;p20"/>
          <p:cNvSpPr txBox="1"/>
          <p:nvPr>
            <p:ph idx="1" type="subTitle"/>
          </p:nvPr>
        </p:nvSpPr>
        <p:spPr>
          <a:xfrm>
            <a:off x="706575" y="4295876"/>
            <a:ext cx="65391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92500" lnSpcReduction="20000"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/>
              <a:t>Charlie Dey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charlie@tacc.utexas.edu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br>
              <a:rPr lang="en-US"/>
            </a:br>
            <a:r>
              <a:rPr lang="en-US"/>
              <a:t>Susan Lindsey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slndsey@tacc.utexas.edu</a:t>
            </a:r>
            <a:br>
              <a:rPr lang="en-US" sz="1600"/>
            </a:b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000000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Say at some node: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8 incidents are Highway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2 incidents are Local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246" name="Google Shape;246;p2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200">
                <a:solidFill>
                  <a:srgbClr val="000000"/>
                </a:solidFill>
              </a:rPr>
              <a:t>Example with Highway vs Local:</a:t>
            </a:r>
            <a:endParaRPr sz="5500"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89" y="1872239"/>
            <a:ext cx="85301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So this node has some uncertainty (not perfectly pure), but leaning strongly toward "Highway."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254" name="Google Shape;254;p3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200">
                <a:solidFill>
                  <a:srgbClr val="000000"/>
                </a:solidFill>
              </a:rPr>
              <a:t>Example with Highway vs Local:</a:t>
            </a:r>
            <a:endParaRPr sz="5500"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588" y="1840375"/>
            <a:ext cx="7886224" cy="36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</a:rPr>
              <a:t>🔹 Step 1: Entropy</a:t>
            </a:r>
            <a:endParaRPr b="1" sz="2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200">
                <a:solidFill>
                  <a:srgbClr val="000000"/>
                </a:solidFill>
              </a:rPr>
            </a:br>
            <a:r>
              <a:rPr lang="en-US" sz="2200">
                <a:solidFill>
                  <a:srgbClr val="000000"/>
                </a:solidFill>
              </a:rPr>
              <a:t>If a node is perfectly pure (all "Highway"), entropy = 0.</a:t>
            </a:r>
            <a:br>
              <a:rPr lang="en-US" sz="2200">
                <a:solidFill>
                  <a:srgbClr val="000000"/>
                </a:solidFill>
              </a:rPr>
            </a:br>
            <a:r>
              <a:rPr lang="en-US" sz="2200">
                <a:solidFill>
                  <a:srgbClr val="000000"/>
                </a:solidFill>
              </a:rPr>
              <a:t> If it’s a 50/50 split (max uncertainty), entropy = 1 (for binary classification).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833">
              <a:solidFill>
                <a:srgbClr val="000000"/>
              </a:solidFill>
            </a:endParaRPr>
          </a:p>
        </p:txBody>
      </p:sp>
      <p:sp>
        <p:nvSpPr>
          <p:cNvPr id="262" name="Google Shape;262;p3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Information Gain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</a:rPr>
              <a:t>🔹 Step 2: Splitting the Data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Suppose we’re trying to classify </a:t>
            </a:r>
            <a:r>
              <a:rPr b="1" lang="en-US" sz="2200">
                <a:solidFill>
                  <a:srgbClr val="000000"/>
                </a:solidFill>
              </a:rPr>
              <a:t>Highway vs Local</a:t>
            </a:r>
            <a:r>
              <a:rPr lang="en-US" sz="2200">
                <a:solidFill>
                  <a:srgbClr val="000000"/>
                </a:solidFill>
              </a:rPr>
              <a:t>.</a:t>
            </a:r>
            <a:br>
              <a:rPr lang="en-US" sz="2200">
                <a:solidFill>
                  <a:srgbClr val="000000"/>
                </a:solidFill>
              </a:rPr>
            </a:br>
            <a:r>
              <a:rPr lang="en-US" sz="2200">
                <a:solidFill>
                  <a:srgbClr val="000000"/>
                </a:solidFill>
              </a:rPr>
              <a:t> We pick a feature (say,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"Street Name starts with 'I-'</a:t>
            </a:r>
            <a:r>
              <a:rPr lang="en-US" sz="2200">
                <a:solidFill>
                  <a:srgbClr val="000000"/>
                </a:solidFill>
              </a:rPr>
              <a:t> → interstate).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Splitting on this feature divides the dataset into </a:t>
            </a:r>
            <a:r>
              <a:rPr b="1" lang="en-US" sz="2200">
                <a:solidFill>
                  <a:srgbClr val="000000"/>
                </a:solidFill>
              </a:rPr>
              <a:t>subsets</a:t>
            </a:r>
            <a:r>
              <a:rPr lang="en-US" sz="2200">
                <a:solidFill>
                  <a:srgbClr val="000000"/>
                </a:solidFill>
              </a:rPr>
              <a:t>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Subset A: incidents where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Street starts with I-</a:t>
            </a:r>
            <a:b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Subset B: incidents where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Street does not start with I-</a:t>
            </a:r>
            <a:b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Each subset will have its own entropy.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900">
              <a:solidFill>
                <a:srgbClr val="000000"/>
              </a:solidFill>
            </a:endParaRPr>
          </a:p>
        </p:txBody>
      </p:sp>
      <p:sp>
        <p:nvSpPr>
          <p:cNvPr id="269" name="Google Shape;269;p3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Information Gain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00"/>
                </a:solidFill>
              </a:rPr>
              <a:t>🔹 Step 3: Weighted Average Entropy After Split</a:t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After the split, the </a:t>
            </a:r>
            <a:r>
              <a:rPr b="1" lang="en-US" sz="1700">
                <a:solidFill>
                  <a:srgbClr val="000000"/>
                </a:solidFill>
              </a:rPr>
              <a:t>expected entropy</a:t>
            </a:r>
            <a:r>
              <a:rPr lang="en-US" sz="1700">
                <a:solidFill>
                  <a:srgbClr val="000000"/>
                </a:solidFill>
              </a:rPr>
              <a:t> is: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The algorithm chooses the feature/split that </a:t>
            </a:r>
            <a:r>
              <a:rPr b="1" lang="en-US" sz="1700">
                <a:solidFill>
                  <a:srgbClr val="000000"/>
                </a:solidFill>
              </a:rPr>
              <a:t>maximizes information gain</a:t>
            </a:r>
            <a:r>
              <a:rPr lang="en-US" sz="1700">
                <a:solidFill>
                  <a:srgbClr val="000000"/>
                </a:solidFill>
              </a:rPr>
              <a:t>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Sj = subset j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∣Sj∣/∣S∣ = proportion of samples in that subset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76" name="Google Shape;276;p3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Information Gain</a:t>
            </a:r>
            <a:endParaRPr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888" y="3009875"/>
            <a:ext cx="7411626" cy="14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</a:rPr>
              <a:t>🔹 Step 4: Information Gain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The </a:t>
            </a:r>
            <a:r>
              <a:rPr b="1" lang="en-US" sz="2000">
                <a:solidFill>
                  <a:srgbClr val="000000"/>
                </a:solidFill>
              </a:rPr>
              <a:t>information gain</a:t>
            </a:r>
            <a:r>
              <a:rPr lang="en-US" sz="2000">
                <a:solidFill>
                  <a:srgbClr val="000000"/>
                </a:solidFill>
              </a:rPr>
              <a:t> tells us how much uncertainty was reduced:</a:t>
            </a:r>
            <a:endParaRPr sz="20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000000"/>
                </a:solidFill>
              </a:rPr>
              <a:t>IG(S,feature)=Entropy(S)−Entropysplit</a:t>
            </a:r>
            <a:endParaRPr i="1" sz="3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If IG is </a:t>
            </a:r>
            <a:r>
              <a:rPr b="1" lang="en-US" sz="2000">
                <a:solidFill>
                  <a:srgbClr val="000000"/>
                </a:solidFill>
              </a:rPr>
              <a:t>high</a:t>
            </a:r>
            <a:r>
              <a:rPr lang="en-US" sz="2000">
                <a:solidFill>
                  <a:srgbClr val="000000"/>
                </a:solidFill>
              </a:rPr>
              <a:t>, that feature is a great split (makes subsets purer).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If IG is </a:t>
            </a:r>
            <a:r>
              <a:rPr b="1" lang="en-US" sz="2000">
                <a:solidFill>
                  <a:srgbClr val="000000"/>
                </a:solidFill>
              </a:rPr>
              <a:t>low</a:t>
            </a:r>
            <a:r>
              <a:rPr lang="en-US" sz="2000">
                <a:solidFill>
                  <a:srgbClr val="000000"/>
                </a:solidFill>
              </a:rPr>
              <a:t>, the feature doesn’t help much.</a:t>
            </a:r>
            <a:br>
              <a:rPr lang="en-US" sz="2000">
                <a:solidFill>
                  <a:srgbClr val="000000"/>
                </a:solidFill>
              </a:rPr>
            </a:br>
            <a:endParaRPr b="1" sz="3200">
              <a:solidFill>
                <a:srgbClr val="000000"/>
              </a:solidFill>
            </a:endParaRPr>
          </a:p>
        </p:txBody>
      </p:sp>
      <p:sp>
        <p:nvSpPr>
          <p:cNvPr id="284" name="Google Shape;284;p3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Information Gain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Say we have 10 traffic reports:</a:t>
            </a:r>
            <a:endParaRPr sz="2700">
              <a:solidFill>
                <a:srgbClr val="000000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00"/>
              <a:buChar char="●"/>
            </a:pPr>
            <a:r>
              <a:rPr lang="en-US" sz="2700">
                <a:solidFill>
                  <a:srgbClr val="000000"/>
                </a:solidFill>
              </a:rPr>
              <a:t>6 Highway, 4 Local</a:t>
            </a:r>
            <a:endParaRPr b="1" sz="4200">
              <a:solidFill>
                <a:srgbClr val="000000"/>
              </a:solidFill>
            </a:endParaRPr>
          </a:p>
        </p:txBody>
      </p:sp>
      <p:sp>
        <p:nvSpPr>
          <p:cNvPr id="291" name="Google Shape;291;p3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🔹 Example with Numbers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🔹 Example with Numbers</a:t>
            </a:r>
            <a:endParaRPr/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00" y="1938350"/>
            <a:ext cx="8396012" cy="43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✅ </a:t>
            </a:r>
            <a:r>
              <a:rPr b="1" lang="en-US" sz="2500">
                <a:solidFill>
                  <a:srgbClr val="000000"/>
                </a:solidFill>
              </a:rPr>
              <a:t>Interpretation:</a:t>
            </a:r>
            <a:br>
              <a:rPr b="1" lang="en-US" sz="2500">
                <a:solidFill>
                  <a:srgbClr val="000000"/>
                </a:solidFill>
              </a:rPr>
            </a:br>
            <a:r>
              <a:rPr lang="en-US" sz="2500">
                <a:solidFill>
                  <a:srgbClr val="000000"/>
                </a:solidFill>
              </a:rPr>
              <a:t> Splitting on "Street starts with I-" reduces uncertainty (good feature). The decision tree will prefer this feature if no other feature has higher information gain.</a:t>
            </a:r>
            <a:endParaRPr b="1" sz="5600">
              <a:solidFill>
                <a:srgbClr val="000000"/>
              </a:solidFill>
            </a:endParaRPr>
          </a:p>
        </p:txBody>
      </p:sp>
      <p:sp>
        <p:nvSpPr>
          <p:cNvPr id="305" name="Google Shape;305;p3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🔹 Example with Numbers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3800">
                <a:solidFill>
                  <a:srgbClr val="000000"/>
                </a:solidFill>
              </a:rPr>
              <a:t>🧠 Classification: Highway vs Local</a:t>
            </a:r>
            <a:endParaRPr b="1" sz="7100">
              <a:solidFill>
                <a:srgbClr val="000000"/>
              </a:solidFill>
            </a:endParaRPr>
          </a:p>
        </p:txBody>
      </p:sp>
      <p:sp>
        <p:nvSpPr>
          <p:cNvPr id="312" name="Google Shape;312;p3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First up: Classification</a:t>
            </a:r>
            <a:endParaRPr/>
          </a:p>
        </p:txBody>
      </p:sp>
      <p:sp>
        <p:nvSpPr>
          <p:cNvPr id="189" name="Google Shape;189;p21"/>
          <p:cNvSpPr txBox="1"/>
          <p:nvPr>
            <p:ph idx="1" type="subTitle"/>
          </p:nvPr>
        </p:nvSpPr>
        <p:spPr>
          <a:xfrm>
            <a:off x="706575" y="4295876"/>
            <a:ext cx="65391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92500" lnSpcReduction="20000"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/>
              <a:t>Charlie Dey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charlie@tacc.utexas.edu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br>
              <a:rPr lang="en-US"/>
            </a:br>
            <a:r>
              <a:rPr lang="en-US"/>
              <a:t>Susan Lindsey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slndsey@tacc.utexas.edu</a:t>
            </a:r>
            <a:br>
              <a:rPr lang="en-US" sz="1600"/>
            </a:b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00"/>
                </a:solidFill>
              </a:rPr>
              <a:t>🌟 Learning Objectives</a:t>
            </a:r>
            <a:endParaRPr b="1" sz="4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By the end of this lesson: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Understand the difference between simple queries, logistic regression, and decision trees for classification.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Be able to classify incidents as Highway vs Local using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lang="en-US" sz="2100">
                <a:solidFill>
                  <a:srgbClr val="000000"/>
                </a:solidFill>
              </a:rPr>
              <a:t> or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-US" sz="2100">
                <a:solidFill>
                  <a:srgbClr val="000000"/>
                </a:solidFill>
              </a:rPr>
              <a:t>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Visualize and interpret a Decision Tree.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Critically think about feature engineering and model limitations.</a:t>
            </a:r>
            <a:endParaRPr b="1" sz="8100">
              <a:solidFill>
                <a:srgbClr val="000000"/>
              </a:solidFill>
            </a:endParaRPr>
          </a:p>
        </p:txBody>
      </p:sp>
      <p:sp>
        <p:nvSpPr>
          <p:cNvPr id="319" name="Google Shape;319;p3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5300"/>
              <a:t>🧠 Classification Lecture: Highway vs Local</a:t>
            </a:r>
            <a:endParaRPr sz="5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</a:rPr>
              <a:t>1️⃣ Simple Query / Filtering Approach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Concept:</a:t>
            </a:r>
            <a:r>
              <a:rPr lang="en-US" sz="1600">
                <a:solidFill>
                  <a:srgbClr val="000000"/>
                </a:solidFill>
              </a:rPr>
              <a:t> Use keywords to classify incidents without ML.</a:t>
            </a:r>
            <a:endParaRPr sz="16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 sz="1600">
                <a:solidFill>
                  <a:srgbClr val="000000"/>
                </a:solidFill>
              </a:rPr>
              <a:t>Works because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lang="en-US" sz="1600">
                <a:solidFill>
                  <a:srgbClr val="000000"/>
                </a:solidFill>
              </a:rPr>
              <a:t>/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-US" sz="1600">
                <a:solidFill>
                  <a:srgbClr val="000000"/>
                </a:solidFill>
              </a:rPr>
              <a:t> contains highway identifiers.</a:t>
            </a:r>
            <a:br>
              <a:rPr lang="en-US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Load dataset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pd.read_csv("austin_traffic_incidents.csv")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Highway keywords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highway_keywords = ["I-35", "IH-35, "US 183", "Mopac", "Loop 1", "SH 71"]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Classify using simple filter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df['road_type'] = df['address'].fillna("").str.upper().apply(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lambda x: "Highway" if any(k.upper() in x for k in highway_keywords) else "Local"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print(df['road_type'].value_counts())</a:t>
            </a:r>
            <a:endParaRPr b="1" sz="2300">
              <a:solidFill>
                <a:srgbClr val="000000"/>
              </a:solidFill>
            </a:endParaRPr>
          </a:p>
        </p:txBody>
      </p:sp>
      <p:sp>
        <p:nvSpPr>
          <p:cNvPr id="326" name="Google Shape;326;p4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5300"/>
              <a:t>🧠 Classification Lecture: Highway vs Local</a:t>
            </a:r>
            <a:endParaRPr sz="5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</a:rPr>
              <a:t>1️⃣ Simple Query / Filtering Approach</a:t>
            </a:r>
            <a:endParaRPr b="1" sz="1700">
              <a:solidFill>
                <a:srgbClr val="000000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Think of this like a “keyword detector” — a quick rule-of-thumb classifier.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00"/>
                </a:solidFill>
              </a:rPr>
              <a:t>Challenge:</a:t>
            </a:r>
            <a:endParaRPr b="1"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-US" sz="2300">
                <a:solidFill>
                  <a:srgbClr val="000000"/>
                </a:solidFill>
              </a:rPr>
              <a:t>Modify the code to include </a:t>
            </a:r>
            <a:r>
              <a:rPr b="1" lang="en-US" sz="2300">
                <a:solidFill>
                  <a:srgbClr val="000000"/>
                </a:solidFill>
              </a:rPr>
              <a:t>more highway identifiers</a:t>
            </a:r>
            <a:r>
              <a:rPr lang="en-US" sz="2300">
                <a:solidFill>
                  <a:srgbClr val="000000"/>
                </a:solidFill>
              </a:rPr>
              <a:t>.</a:t>
            </a:r>
            <a:br>
              <a:rPr lang="en-US" sz="2300">
                <a:solidFill>
                  <a:srgbClr val="000000"/>
                </a:solidFill>
              </a:rPr>
            </a:b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-US" sz="2300">
                <a:solidFill>
                  <a:srgbClr val="000000"/>
                </a:solidFill>
              </a:rPr>
              <a:t>Count how many incidents are classified differently if you add/remove keywords.</a:t>
            </a:r>
            <a:br>
              <a:rPr lang="en-US" sz="2300">
                <a:solidFill>
                  <a:srgbClr val="000000"/>
                </a:solidFill>
              </a:rPr>
            </a:br>
            <a:endParaRPr b="1" sz="2900">
              <a:solidFill>
                <a:srgbClr val="000000"/>
              </a:solidFill>
            </a:endParaRPr>
          </a:p>
        </p:txBody>
      </p:sp>
      <p:sp>
        <p:nvSpPr>
          <p:cNvPr id="333" name="Google Shape;333;p4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5300"/>
              <a:t>🧠 Classification Lecture: Highway vs Local</a:t>
            </a:r>
            <a:endParaRPr sz="5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00"/>
                </a:solidFill>
              </a:rPr>
              <a:t>🔹 The Problem</a:t>
            </a:r>
            <a:endParaRPr b="1" sz="23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Linear Regression</a:t>
            </a:r>
            <a:r>
              <a:rPr lang="en-US" sz="2100">
                <a:solidFill>
                  <a:srgbClr val="000000"/>
                </a:solidFill>
              </a:rPr>
              <a:t> predicts continuous values (like predicting temperature or house price).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But sometimes we want to predict </a:t>
            </a:r>
            <a:r>
              <a:rPr b="1" lang="en-US" sz="2100">
                <a:solidFill>
                  <a:srgbClr val="000000"/>
                </a:solidFill>
              </a:rPr>
              <a:t>categories</a:t>
            </a:r>
            <a:r>
              <a:rPr lang="en-US" sz="2100">
                <a:solidFill>
                  <a:srgbClr val="000000"/>
                </a:solidFill>
              </a:rPr>
              <a:t> (e.g., “Highway” vs “Local” or “Accident” vs “Non-Accident”).</a:t>
            </a:r>
            <a:endParaRPr b="1" sz="2300">
              <a:solidFill>
                <a:srgbClr val="000000"/>
              </a:solidFill>
            </a:endParaRPr>
          </a:p>
        </p:txBody>
      </p:sp>
      <p:sp>
        <p:nvSpPr>
          <p:cNvPr id="340" name="Google Shape;340;p4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Logistic Regression in a nutshell</a:t>
            </a:r>
            <a:r>
              <a:rPr b="0" lang="en-US" sz="2400">
                <a:solidFill>
                  <a:srgbClr val="000000"/>
                </a:solidFill>
              </a:rPr>
              <a:t> 🚦:</a:t>
            </a:r>
            <a:endParaRPr sz="6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</a:rPr>
              <a:t>🔹 The Trick</a:t>
            </a:r>
            <a:endParaRPr b="1" sz="19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Logistic Regression takes a </a:t>
            </a:r>
            <a:r>
              <a:rPr b="1" lang="en-US" sz="1700">
                <a:solidFill>
                  <a:srgbClr val="000000"/>
                </a:solidFill>
              </a:rPr>
              <a:t>linear combination of inputs</a:t>
            </a:r>
            <a:r>
              <a:rPr lang="en-US" sz="1700">
                <a:solidFill>
                  <a:srgbClr val="000000"/>
                </a:solidFill>
              </a:rPr>
              <a:t> (like Linear Regression does), but instead of outputting any number on the real line, it squashes it into a range </a:t>
            </a:r>
            <a:r>
              <a:rPr b="1" lang="en-US" sz="1700">
                <a:solidFill>
                  <a:srgbClr val="000000"/>
                </a:solidFill>
              </a:rPr>
              <a:t>between 0 and 1</a:t>
            </a:r>
            <a:r>
              <a:rPr lang="en-US" sz="1700">
                <a:solidFill>
                  <a:srgbClr val="000000"/>
                </a:solidFill>
              </a:rPr>
              <a:t> using the </a:t>
            </a:r>
            <a:r>
              <a:rPr b="1" lang="en-US" sz="1700">
                <a:solidFill>
                  <a:srgbClr val="000000"/>
                </a:solidFill>
              </a:rPr>
              <a:t>sigmoid function</a:t>
            </a:r>
            <a:r>
              <a:rPr lang="en-US" sz="1700">
                <a:solidFill>
                  <a:srgbClr val="000000"/>
                </a:solidFill>
              </a:rPr>
              <a:t>: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🔹 The Output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The output is interpreted as a </a:t>
            </a:r>
            <a:r>
              <a:rPr b="1" lang="en-US" sz="1600">
                <a:solidFill>
                  <a:srgbClr val="000000"/>
                </a:solidFill>
              </a:rPr>
              <a:t>probability</a:t>
            </a:r>
            <a:r>
              <a:rPr lang="en-US" sz="1600">
                <a:solidFill>
                  <a:srgbClr val="000000"/>
                </a:solidFill>
              </a:rPr>
              <a:t>: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If P(y=1∣x)&gt;0.5 → predict </a:t>
            </a:r>
            <a:r>
              <a:rPr b="1" lang="en-US" sz="1600">
                <a:solidFill>
                  <a:srgbClr val="000000"/>
                </a:solidFill>
              </a:rPr>
              <a:t>class 1</a:t>
            </a:r>
            <a:r>
              <a:rPr lang="en-US" sz="1600">
                <a:solidFill>
                  <a:srgbClr val="000000"/>
                </a:solidFill>
              </a:rPr>
              <a:t> (e.g., Highway).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If P(y=1∣x)≤0.5 → predict </a:t>
            </a:r>
            <a:r>
              <a:rPr b="1" lang="en-US" sz="1600">
                <a:solidFill>
                  <a:srgbClr val="000000"/>
                </a:solidFill>
              </a:rPr>
              <a:t>class 0</a:t>
            </a:r>
            <a:r>
              <a:rPr lang="en-US" sz="1600">
                <a:solidFill>
                  <a:srgbClr val="000000"/>
                </a:solidFill>
              </a:rPr>
              <a:t> (e.g., Local).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347" name="Google Shape;347;p4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Logistic Regression in a nutshell</a:t>
            </a:r>
            <a:r>
              <a:rPr b="0" lang="en-US" sz="2400">
                <a:solidFill>
                  <a:srgbClr val="000000"/>
                </a:solidFill>
              </a:rPr>
              <a:t> 🚦:</a:t>
            </a:r>
            <a:endParaRPr sz="6600"/>
          </a:p>
        </p:txBody>
      </p:sp>
      <p:pic>
        <p:nvPicPr>
          <p:cNvPr id="348" name="Google Shape;3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782" y="3502400"/>
            <a:ext cx="7848943" cy="12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</a:rPr>
              <a:t>🔹 Why It’s Useful</a:t>
            </a:r>
            <a:endParaRPr b="1" sz="19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Logistic Regression is one of the </a:t>
            </a:r>
            <a:r>
              <a:rPr b="1" lang="en-US" sz="1700">
                <a:solidFill>
                  <a:srgbClr val="000000"/>
                </a:solidFill>
              </a:rPr>
              <a:t>simplest, most interpretable classification algorithms</a:t>
            </a:r>
            <a:r>
              <a:rPr lang="en-US" sz="1700">
                <a:solidFill>
                  <a:srgbClr val="000000"/>
                </a:solidFill>
              </a:rPr>
              <a:t>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It’s often a </a:t>
            </a:r>
            <a:r>
              <a:rPr b="1" lang="en-US" sz="1700">
                <a:solidFill>
                  <a:srgbClr val="000000"/>
                </a:solidFill>
              </a:rPr>
              <a:t>baseline model</a:t>
            </a:r>
            <a:r>
              <a:rPr lang="en-US" sz="1700">
                <a:solidFill>
                  <a:srgbClr val="000000"/>
                </a:solidFill>
              </a:rPr>
              <a:t> before trying more complex ones (like Decision Trees, Random Forests, or Neural Nets).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It gives you </a:t>
            </a:r>
            <a:r>
              <a:rPr b="1" lang="en-US" sz="1700">
                <a:solidFill>
                  <a:srgbClr val="000000"/>
                </a:solidFill>
              </a:rPr>
              <a:t>probabilities</a:t>
            </a:r>
            <a:r>
              <a:rPr lang="en-US" sz="1700">
                <a:solidFill>
                  <a:srgbClr val="000000"/>
                </a:solidFill>
              </a:rPr>
              <a:t>, not just a hard class label, which can be very valuable.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✅ </a:t>
            </a:r>
            <a:r>
              <a:rPr b="1" lang="en-US" sz="1700">
                <a:solidFill>
                  <a:srgbClr val="000000"/>
                </a:solidFill>
              </a:rPr>
              <a:t>In the Austin Traffic dataset example</a:t>
            </a:r>
            <a:r>
              <a:rPr lang="en-US" sz="1700">
                <a:solidFill>
                  <a:srgbClr val="000000"/>
                </a:solidFill>
              </a:rPr>
              <a:t>:</a:t>
            </a:r>
            <a:br>
              <a:rPr lang="en-US" sz="1700">
                <a:solidFill>
                  <a:srgbClr val="000000"/>
                </a:solidFill>
              </a:rPr>
            </a:br>
            <a:r>
              <a:rPr lang="en-US" sz="1700">
                <a:solidFill>
                  <a:srgbClr val="000000"/>
                </a:solidFill>
              </a:rPr>
              <a:t> We could use Logistic Regression to classify whether an incident is on a </a:t>
            </a:r>
            <a:r>
              <a:rPr b="1" lang="en-US" sz="1700">
                <a:solidFill>
                  <a:srgbClr val="000000"/>
                </a:solidFill>
              </a:rPr>
              <a:t>Highway</a:t>
            </a:r>
            <a:r>
              <a:rPr lang="en-US" sz="1700">
                <a:solidFill>
                  <a:srgbClr val="000000"/>
                </a:solidFill>
              </a:rPr>
              <a:t> (1) or </a:t>
            </a:r>
            <a:r>
              <a:rPr b="1" lang="en-US" sz="1700">
                <a:solidFill>
                  <a:srgbClr val="000000"/>
                </a:solidFill>
              </a:rPr>
              <a:t>Local road</a:t>
            </a:r>
            <a:r>
              <a:rPr lang="en-US" sz="1700">
                <a:solidFill>
                  <a:srgbClr val="000000"/>
                </a:solidFill>
              </a:rPr>
              <a:t> (0) based on features like latitude, longitude, issue_reported, etc.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55" name="Google Shape;355;p4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Logistic Regression in a nutshell</a:t>
            </a:r>
            <a:r>
              <a:rPr b="0" lang="en-US" sz="2400">
                <a:solidFill>
                  <a:srgbClr val="000000"/>
                </a:solidFill>
              </a:rPr>
              <a:t> 🚦:</a:t>
            </a:r>
            <a:endParaRPr sz="6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Concept:</a:t>
            </a:r>
            <a:r>
              <a:rPr lang="en-US">
                <a:solidFill>
                  <a:srgbClr val="000000"/>
                </a:solidFill>
              </a:rPr>
              <a:t> Use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-US">
                <a:solidFill>
                  <a:srgbClr val="000000"/>
                </a:solidFill>
              </a:rPr>
              <a:t> text and/or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issue_reported</a:t>
            </a:r>
            <a:r>
              <a:rPr lang="en-US">
                <a:solidFill>
                  <a:srgbClr val="000000"/>
                </a:solidFill>
              </a:rPr>
              <a:t> as features.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Convert text to numeric with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CountVectorizer</a:t>
            </a:r>
            <a:r>
              <a:rPr lang="en-US">
                <a:solidFill>
                  <a:srgbClr val="000000"/>
                </a:solidFill>
              </a:rPr>
              <a:t> or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TfidfVectorizer</a:t>
            </a:r>
            <a:r>
              <a:rPr lang="en-US">
                <a:solidFill>
                  <a:srgbClr val="000000"/>
                </a:solidFill>
              </a:rPr>
              <a:t>.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Logistic Regression predicts </a:t>
            </a:r>
            <a:r>
              <a:rPr b="1" lang="en-US">
                <a:solidFill>
                  <a:srgbClr val="000000"/>
                </a:solidFill>
              </a:rPr>
              <a:t>probability of Highway vs Local</a:t>
            </a:r>
            <a:r>
              <a:rPr lang="en-US">
                <a:solidFill>
                  <a:srgbClr val="000000"/>
                </a:solidFill>
              </a:rPr>
              <a:t>.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362" name="Google Shape;362;p4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2️⃣ Logistic Regression Baseline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22860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🔹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CountVectorizer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-US" sz="2200">
                <a:solidFill>
                  <a:srgbClr val="000000"/>
                </a:solidFill>
              </a:rPr>
              <a:t>Turns text into numbers by counting words.</a:t>
            </a:r>
            <a:br>
              <a:rPr b="1" lang="en-US" sz="2200">
                <a:solidFill>
                  <a:srgbClr val="000000"/>
                </a:solidFill>
              </a:rPr>
            </a:br>
            <a:endParaRPr b="1"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It builds a </a:t>
            </a:r>
            <a:r>
              <a:rPr b="1" lang="en-US" sz="2200">
                <a:solidFill>
                  <a:srgbClr val="000000"/>
                </a:solidFill>
              </a:rPr>
              <a:t>vocabulary</a:t>
            </a:r>
            <a:r>
              <a:rPr lang="en-US" sz="2200">
                <a:solidFill>
                  <a:srgbClr val="000000"/>
                </a:solidFill>
              </a:rPr>
              <a:t> of all unique words across your dataset.</a:t>
            </a:r>
            <a:br>
              <a:rPr lang="en-US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Each text entry (like an incident description) becomes a vector where each dimension is the </a:t>
            </a:r>
            <a:r>
              <a:rPr b="1" lang="en-US" sz="2200">
                <a:solidFill>
                  <a:srgbClr val="000000"/>
                </a:solidFill>
              </a:rPr>
              <a:t>count of a word</a:t>
            </a:r>
            <a:r>
              <a:rPr lang="en-US" sz="2200">
                <a:solidFill>
                  <a:srgbClr val="000000"/>
                </a:solidFill>
              </a:rPr>
              <a:t> in that entry.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369" name="Google Shape;369;p4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Sidequest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22860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🔹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CountVectorizer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Suppose we have three reports: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"Crash on highway"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"Stalled vehicle"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"Crash on local road"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Vocabulary =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[crash, on, highway, stalled, vehicle, local, road]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Vectors: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"Crash on highway"</a:t>
            </a:r>
            <a:r>
              <a:rPr lang="en-US" sz="1800">
                <a:solidFill>
                  <a:srgbClr val="000000"/>
                </a:solidFill>
              </a:rPr>
              <a:t> →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[1,1,1,0,0,0,0]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"Stalled vehicle"</a:t>
            </a:r>
            <a:r>
              <a:rPr lang="en-US" sz="1800">
                <a:solidFill>
                  <a:srgbClr val="000000"/>
                </a:solidFill>
              </a:rPr>
              <a:t> →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[0,0,0,1,1,0,0]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"Crash on local road"</a:t>
            </a:r>
            <a:r>
              <a:rPr lang="en-US" sz="1800">
                <a:solidFill>
                  <a:srgbClr val="000000"/>
                </a:solidFill>
              </a:rPr>
              <a:t> →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[1,1,0,0,0,1,1]</a:t>
            </a:r>
            <a:b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 sz="2900">
              <a:solidFill>
                <a:srgbClr val="000000"/>
              </a:solidFill>
            </a:endParaRPr>
          </a:p>
        </p:txBody>
      </p:sp>
      <p:sp>
        <p:nvSpPr>
          <p:cNvPr id="376" name="Google Shape;376;p4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Sidequest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22860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</a:rPr>
              <a:t>🔹 </a:t>
            </a:r>
            <a:r>
              <a:rPr b="1"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TfidfVectorizer</a:t>
            </a:r>
            <a:r>
              <a:rPr b="1" lang="en-US" sz="2200">
                <a:solidFill>
                  <a:srgbClr val="000000"/>
                </a:solidFill>
              </a:rPr>
              <a:t> (Term Frequency–Inverse Document Frequency)</a:t>
            </a:r>
            <a:endParaRPr b="1" sz="22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Similar to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CountVectorizer</a:t>
            </a:r>
            <a:r>
              <a:rPr lang="en-US" sz="2000">
                <a:solidFill>
                  <a:srgbClr val="000000"/>
                </a:solidFill>
              </a:rPr>
              <a:t>, but instead of raw counts, it weighs words by how </a:t>
            </a:r>
            <a:r>
              <a:rPr b="1" lang="en-US" sz="2000">
                <a:solidFill>
                  <a:srgbClr val="000000"/>
                </a:solidFill>
              </a:rPr>
              <a:t>important</a:t>
            </a:r>
            <a:r>
              <a:rPr lang="en-US" sz="2000">
                <a:solidFill>
                  <a:srgbClr val="000000"/>
                </a:solidFill>
              </a:rPr>
              <a:t> they are.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Common words like "on" or "road" appear in many reports → less informative → </a:t>
            </a:r>
            <a:r>
              <a:rPr b="1" lang="en-US" sz="2000">
                <a:solidFill>
                  <a:srgbClr val="000000"/>
                </a:solidFill>
              </a:rPr>
              <a:t>down-weighted</a:t>
            </a:r>
            <a:r>
              <a:rPr lang="en-US" sz="2000">
                <a:solidFill>
                  <a:srgbClr val="000000"/>
                </a:solidFill>
              </a:rPr>
              <a:t>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Rare but meaningful words like "fatality" or "hazmat" get </a:t>
            </a:r>
            <a:r>
              <a:rPr b="1" lang="en-US" sz="2000">
                <a:solidFill>
                  <a:srgbClr val="000000"/>
                </a:solidFill>
              </a:rPr>
              <a:t>higher weight</a:t>
            </a:r>
            <a:r>
              <a:rPr lang="en-US" sz="2000">
                <a:solidFill>
                  <a:srgbClr val="000000"/>
                </a:solidFill>
              </a:rPr>
              <a:t>.</a:t>
            </a:r>
            <a:endParaRPr b="1" sz="3300">
              <a:solidFill>
                <a:srgbClr val="000000"/>
              </a:solidFill>
            </a:endParaRPr>
          </a:p>
        </p:txBody>
      </p:sp>
      <p:sp>
        <p:nvSpPr>
          <p:cNvPr id="383" name="Google Shape;383;p4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Sidequest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🎯 Learning Objectives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Understand the difference between supervised and unsupervised learning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Implement and explain basic classification (e.g., decision trees) and clustering (e.g., K-means) algorithms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Use real-world traffic incident data to solve classification and clustering problems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Interpret model outputs and performance metrics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Concept:</a:t>
            </a:r>
            <a:r>
              <a:rPr lang="en-US">
                <a:solidFill>
                  <a:srgbClr val="000000"/>
                </a:solidFill>
              </a:rPr>
              <a:t> Use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-US">
                <a:solidFill>
                  <a:srgbClr val="000000"/>
                </a:solidFill>
              </a:rPr>
              <a:t> text and/or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issue_reported</a:t>
            </a:r>
            <a:r>
              <a:rPr lang="en-US">
                <a:solidFill>
                  <a:srgbClr val="000000"/>
                </a:solidFill>
              </a:rPr>
              <a:t> as features.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Convert text to numeric with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CountVectorizer</a:t>
            </a:r>
            <a:r>
              <a:rPr lang="en-US">
                <a:solidFill>
                  <a:srgbClr val="000000"/>
                </a:solidFill>
              </a:rPr>
              <a:t> or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TfidfVectorizer</a:t>
            </a:r>
            <a:r>
              <a:rPr lang="en-US">
                <a:solidFill>
                  <a:srgbClr val="000000"/>
                </a:solidFill>
              </a:rPr>
              <a:t>.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Logistic Regression predicts </a:t>
            </a:r>
            <a:r>
              <a:rPr b="1" lang="en-US">
                <a:solidFill>
                  <a:srgbClr val="000000"/>
                </a:solidFill>
              </a:rPr>
              <a:t>probability of Highway vs Local</a:t>
            </a:r>
            <a:r>
              <a:rPr lang="en-US">
                <a:solidFill>
                  <a:srgbClr val="000000"/>
                </a:solidFill>
              </a:rPr>
              <a:t>.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390" name="Google Shape;390;p4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2️⃣ Logistic Regression Baseline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Concept:</a:t>
            </a:r>
            <a:r>
              <a:rPr lang="en-US">
                <a:solidFill>
                  <a:srgbClr val="000000"/>
                </a:solidFill>
              </a:rPr>
              <a:t> Use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-US">
                <a:solidFill>
                  <a:srgbClr val="000000"/>
                </a:solidFill>
              </a:rPr>
              <a:t> text and/or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issue_reported</a:t>
            </a:r>
            <a:r>
              <a:rPr lang="en-US">
                <a:solidFill>
                  <a:srgbClr val="000000"/>
                </a:solidFill>
              </a:rPr>
              <a:t> as features.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Convert text to numeric with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CountVectorizer</a:t>
            </a:r>
            <a:r>
              <a:rPr lang="en-US">
                <a:solidFill>
                  <a:srgbClr val="000000"/>
                </a:solidFill>
              </a:rPr>
              <a:t> or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TfidfVectorizer</a:t>
            </a:r>
            <a:r>
              <a:rPr lang="en-US">
                <a:solidFill>
                  <a:srgbClr val="000000"/>
                </a:solidFill>
              </a:rPr>
              <a:t>.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Logistic Regression predicts </a:t>
            </a:r>
            <a:r>
              <a:rPr b="1" lang="en-US">
                <a:solidFill>
                  <a:srgbClr val="000000"/>
                </a:solidFill>
              </a:rPr>
              <a:t>probability of Highway vs Local</a:t>
            </a:r>
            <a:r>
              <a:rPr lang="en-US">
                <a:solidFill>
                  <a:srgbClr val="000000"/>
                </a:solidFill>
              </a:rPr>
              <a:t>.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397" name="Google Shape;397;p5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2️⃣ Logistic Regression Baseline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sklearn.model_selection import train_test_split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sklearn.feature_extraction.text import CountVectorizer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sklearn.linear_model import LogisticRegression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sklearn.metrics import classification_report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Features and labels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df['address'].fillna("")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 = (df['road_type'] == "Highway").astype(int)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Text to numeric features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vectorizer = CountVectorizer()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X_vec = vectorizer.fit_transform(X)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Train/test split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X_test, y_train, y_test = train_test_split(X_vec, y, test_size=0.2, random_state=42)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Train Logistic Regression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clf = LogisticRegression(max_iter=200)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clf.fit(X_train, y_train)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Evaluate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y_pred = clf.predict(X_test)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print(classification_report(y_test, y_pred))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04" name="Google Shape;404;p5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2️⃣ Logistic Regression Baseline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Logistic Regression is like drawing a smooth boundary between Local and Highway based on text features.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</a:rPr>
              <a:t>Challenge: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Try using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issue_reported</a:t>
            </a:r>
            <a:r>
              <a:rPr lang="en-US" sz="2100">
                <a:solidFill>
                  <a:srgbClr val="000000"/>
                </a:solidFill>
              </a:rPr>
              <a:t> instead of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-US" sz="2100">
                <a:solidFill>
                  <a:srgbClr val="000000"/>
                </a:solidFill>
              </a:rPr>
              <a:t>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Compare performance: which feature gives better classification?</a:t>
            </a:r>
            <a:endParaRPr b="1" sz="3400">
              <a:solidFill>
                <a:srgbClr val="000000"/>
              </a:solidFill>
            </a:endParaRPr>
          </a:p>
        </p:txBody>
      </p:sp>
      <p:sp>
        <p:nvSpPr>
          <p:cNvPr id="411" name="Google Shape;411;p5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2️⃣ Logistic Regression Baseline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</a:rPr>
              <a:t>Concept:</a:t>
            </a:r>
            <a:r>
              <a:rPr lang="en-US" sz="1400">
                <a:solidFill>
                  <a:srgbClr val="000000"/>
                </a:solidFill>
              </a:rPr>
              <a:t> Visual, interpretable classification.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The tree splits on features like keywords in </a:t>
            </a: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-US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sklearn.tree import DecisionTreeClassifier, plot_tree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matplotlib.pyplot as plt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Train Decision Tree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tree = DecisionTreeClassifier(max_depth=4, random_state=42)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tree.fit(X_train, y_train)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Evaluate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print("Accuracy:", tree.score(X_test, y_test))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Visualize the tree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plt.figure(figsize=(16,10))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plot_tree(tree, feature_names=vectorizer.get_feature_names_out(),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class_names=["Local", "Highway"], filled=True, fontsize=10)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8" name="Google Shape;418;p5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3️⃣ Decision Tree Approach</a:t>
            </a:r>
            <a:endParaRPr sz="3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The Decision Tree is like a flowchart: each node asks a question (“Does the address contain I-35?”) and routes the incident down the appropriate branch.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</a:rPr>
              <a:t>Student Challenge: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Change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max_depth</a:t>
            </a:r>
            <a:r>
              <a:rPr lang="en-US" sz="2100">
                <a:solidFill>
                  <a:srgbClr val="000000"/>
                </a:solidFill>
              </a:rPr>
              <a:t> and see how the tree grows/shrinks.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Identify which words/features the tree uses to split.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Compare Decision Tree vs Logistic Regression performance.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25" name="Google Shape;425;p5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3️⃣ Decision Tree Approach</a:t>
            </a:r>
            <a:endParaRPr sz="3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-US" sz="1900">
                <a:solidFill>
                  <a:srgbClr val="000000"/>
                </a:solidFill>
              </a:rPr>
              <a:t>Why might a simple query work well for Highway vs Local? When might it fail?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-US" sz="1900">
                <a:solidFill>
                  <a:srgbClr val="000000"/>
                </a:solidFill>
              </a:rPr>
              <a:t>What advantages does ML provide over keyword rules?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-US" sz="1900">
                <a:solidFill>
                  <a:srgbClr val="000000"/>
                </a:solidFill>
              </a:rPr>
              <a:t>How could you add additional features (time, lat/lon, issue_reported) to improve classification?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-US" sz="1900">
                <a:solidFill>
                  <a:srgbClr val="000000"/>
                </a:solidFill>
              </a:rPr>
              <a:t>How would you evaluate whether Logistic Regression or Decision Tree is “better”?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-US" sz="1900">
                <a:solidFill>
                  <a:srgbClr val="000000"/>
                </a:solidFill>
              </a:rPr>
              <a:t>Could you extend this to multi-class classification (e.g., different highway types or traffic incident types)?</a:t>
            </a:r>
            <a:br>
              <a:rPr lang="en-US" sz="1900">
                <a:solidFill>
                  <a:srgbClr val="000000"/>
                </a:solidFill>
              </a:rPr>
            </a:br>
            <a:endParaRPr sz="3200"/>
          </a:p>
        </p:txBody>
      </p:sp>
      <p:sp>
        <p:nvSpPr>
          <p:cNvPr id="432" name="Google Shape;432;p5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🔄 Discussion Prompts</a:t>
            </a:r>
            <a:endParaRPr sz="2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Predict </a:t>
            </a:r>
            <a:r>
              <a:rPr b="1" lang="en-US" sz="2100">
                <a:solidFill>
                  <a:srgbClr val="000000"/>
                </a:solidFill>
              </a:rPr>
              <a:t>peak vs off-peak highway usage</a:t>
            </a:r>
            <a:r>
              <a:rPr lang="en-US" sz="2100">
                <a:solidFill>
                  <a:srgbClr val="000000"/>
                </a:solidFill>
              </a:rPr>
              <a:t> using time features.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Combine Decision Tree with </a:t>
            </a:r>
            <a:r>
              <a:rPr b="1" lang="en-US" sz="2100">
                <a:solidFill>
                  <a:srgbClr val="000000"/>
                </a:solidFill>
              </a:rPr>
              <a:t>latitude/longitude clustering</a:t>
            </a:r>
            <a:r>
              <a:rPr lang="en-US" sz="2100">
                <a:solidFill>
                  <a:srgbClr val="000000"/>
                </a:solidFill>
              </a:rPr>
              <a:t> to see patterns on a map.</a:t>
            </a:r>
            <a:br>
              <a:rPr lang="en-US" sz="2100">
                <a:solidFill>
                  <a:srgbClr val="000000"/>
                </a:solidFill>
              </a:rPr>
            </a:br>
            <a:endParaRPr sz="3400"/>
          </a:p>
        </p:txBody>
      </p:sp>
      <p:sp>
        <p:nvSpPr>
          <p:cNvPr id="439" name="Google Shape;439;p5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✅ Challenges</a:t>
            </a:r>
            <a:endParaRPr sz="2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Now:</a:t>
            </a:r>
            <a:br>
              <a:rPr lang="en-US"/>
            </a:br>
            <a:r>
              <a:rPr lang="en-US"/>
              <a:t>Clustering</a:t>
            </a:r>
            <a:endParaRPr/>
          </a:p>
        </p:txBody>
      </p:sp>
      <p:sp>
        <p:nvSpPr>
          <p:cNvPr id="445" name="Google Shape;445;p57"/>
          <p:cNvSpPr txBox="1"/>
          <p:nvPr>
            <p:ph idx="1" type="subTitle"/>
          </p:nvPr>
        </p:nvSpPr>
        <p:spPr>
          <a:xfrm>
            <a:off x="706575" y="4295876"/>
            <a:ext cx="65391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92500" lnSpcReduction="20000"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/>
              <a:t>Charlie Dey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charlie@tacc.utexas.edu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br>
              <a:rPr lang="en-US"/>
            </a:br>
            <a:r>
              <a:rPr lang="en-US"/>
              <a:t>Susan Lindsey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slndsey@tacc.utexas.edu</a:t>
            </a:r>
            <a:br>
              <a:rPr lang="en-US" sz="1600"/>
            </a:br>
            <a:endParaRPr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Clustering</a:t>
            </a:r>
            <a:r>
              <a:rPr lang="en-US" sz="2000">
                <a:solidFill>
                  <a:srgbClr val="000000"/>
                </a:solidFill>
              </a:rPr>
              <a:t> is an </a:t>
            </a:r>
            <a:r>
              <a:rPr b="1" lang="en-US" sz="2000">
                <a:solidFill>
                  <a:srgbClr val="000000"/>
                </a:solidFill>
              </a:rPr>
              <a:t>unsupervised learning technique</a:t>
            </a:r>
            <a:r>
              <a:rPr lang="en-US" sz="2000">
                <a:solidFill>
                  <a:srgbClr val="000000"/>
                </a:solidFill>
              </a:rPr>
              <a:t> used to group data points that are </a:t>
            </a:r>
            <a:r>
              <a:rPr b="1" lang="en-US" sz="2000">
                <a:solidFill>
                  <a:srgbClr val="000000"/>
                </a:solidFill>
              </a:rPr>
              <a:t>similar</a:t>
            </a:r>
            <a:r>
              <a:rPr lang="en-US" sz="2000">
                <a:solidFill>
                  <a:srgbClr val="000000"/>
                </a:solidFill>
              </a:rPr>
              <a:t> to each other.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Unlike </a:t>
            </a:r>
            <a:r>
              <a:rPr b="1" lang="en-US" sz="2000">
                <a:solidFill>
                  <a:srgbClr val="000000"/>
                </a:solidFill>
              </a:rPr>
              <a:t>classification or regression</a:t>
            </a:r>
            <a:r>
              <a:rPr lang="en-US" sz="2000">
                <a:solidFill>
                  <a:srgbClr val="000000"/>
                </a:solidFill>
              </a:rPr>
              <a:t> (supervised learning), clustering doesn’t require </a:t>
            </a:r>
            <a:r>
              <a:rPr b="1" lang="en-US" sz="2000">
                <a:solidFill>
                  <a:srgbClr val="000000"/>
                </a:solidFill>
              </a:rPr>
              <a:t>labels</a:t>
            </a:r>
            <a:r>
              <a:rPr lang="en-US" sz="2000">
                <a:solidFill>
                  <a:srgbClr val="000000"/>
                </a:solidFill>
              </a:rPr>
              <a:t>. Instead, the algorithm looks at the data’s </a:t>
            </a:r>
            <a:r>
              <a:rPr b="1" lang="en-US" sz="2000">
                <a:solidFill>
                  <a:srgbClr val="000000"/>
                </a:solidFill>
              </a:rPr>
              <a:t>structure</a:t>
            </a:r>
            <a:r>
              <a:rPr lang="en-US" sz="2000">
                <a:solidFill>
                  <a:srgbClr val="000000"/>
                </a:solidFill>
              </a:rPr>
              <a:t> and tries to discover hidden groupings.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In practice, clustering answers the question: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👉 </a:t>
            </a:r>
            <a:r>
              <a:rPr i="1" lang="en-US" sz="2000">
                <a:solidFill>
                  <a:srgbClr val="000000"/>
                </a:solidFill>
              </a:rPr>
              <a:t>“Which data points look alike, and how can we group them?”</a:t>
            </a:r>
            <a:endParaRPr sz="3300"/>
          </a:p>
        </p:txBody>
      </p:sp>
      <p:sp>
        <p:nvSpPr>
          <p:cNvPr id="452" name="Google Shape;452;p5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3200">
                <a:solidFill>
                  <a:srgbClr val="000000"/>
                </a:solidFill>
              </a:rPr>
              <a:t>1. </a:t>
            </a:r>
            <a:r>
              <a:rPr lang="en-US" sz="3200">
                <a:solidFill>
                  <a:srgbClr val="000000"/>
                </a:solidFill>
              </a:rPr>
              <a:t>What is Clustering?</a:t>
            </a:r>
            <a:endParaRPr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</a:rPr>
              <a:t>🔍 What is Classification?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Classification is the task of predicting a label or category for input data. In our case, we might classify an incident based on its description as a "Crash", "Traffic Hazard", or "Loose Livestock".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202" name="Google Shape;202;p2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Classification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US" sz="1900">
                <a:solidFill>
                  <a:srgbClr val="000000"/>
                </a:solidFill>
              </a:rPr>
              <a:t>Supervised Learning (Classification, Regression):</a:t>
            </a:r>
            <a:endParaRPr b="1"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You give the algorithm </a:t>
            </a:r>
            <a:r>
              <a:rPr b="1" lang="en-US" sz="1900">
                <a:solidFill>
                  <a:srgbClr val="000000"/>
                </a:solidFill>
              </a:rPr>
              <a:t>input features</a:t>
            </a:r>
            <a:r>
              <a:rPr lang="en-US" sz="1900">
                <a:solidFill>
                  <a:srgbClr val="000000"/>
                </a:solidFill>
              </a:rPr>
              <a:t> </a:t>
            </a:r>
            <a:r>
              <a:rPr i="1" lang="en-US" sz="1900">
                <a:solidFill>
                  <a:srgbClr val="000000"/>
                </a:solidFill>
              </a:rPr>
              <a:t>and</a:t>
            </a:r>
            <a:r>
              <a:rPr lang="en-US" sz="1900">
                <a:solidFill>
                  <a:srgbClr val="000000"/>
                </a:solidFill>
              </a:rPr>
              <a:t> </a:t>
            </a:r>
            <a:r>
              <a:rPr b="1" lang="en-US" sz="1900">
                <a:solidFill>
                  <a:srgbClr val="000000"/>
                </a:solidFill>
              </a:rPr>
              <a:t>labels/outputs</a:t>
            </a:r>
            <a:r>
              <a:rPr lang="en-US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The goal is to </a:t>
            </a:r>
            <a:r>
              <a:rPr b="1" lang="en-US" sz="1900">
                <a:solidFill>
                  <a:srgbClr val="000000"/>
                </a:solidFill>
              </a:rPr>
              <a:t>predict labels</a:t>
            </a:r>
            <a:r>
              <a:rPr lang="en-US" sz="1900">
                <a:solidFill>
                  <a:srgbClr val="000000"/>
                </a:solidFill>
              </a:rPr>
              <a:t> for new data.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Example (Traffic Dataset): Predict whether an incident will cause a </a:t>
            </a:r>
            <a:r>
              <a:rPr b="1" lang="en-US" sz="1900">
                <a:solidFill>
                  <a:srgbClr val="000000"/>
                </a:solidFill>
              </a:rPr>
              <a:t>Crash Urgent</a:t>
            </a:r>
            <a:r>
              <a:rPr lang="en-US" sz="1900">
                <a:solidFill>
                  <a:srgbClr val="000000"/>
                </a:solidFill>
              </a:rPr>
              <a:t> (yes/no).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US" sz="1900">
                <a:solidFill>
                  <a:srgbClr val="000000"/>
                </a:solidFill>
              </a:rPr>
              <a:t>Unsupervised Learning (Clustering, Dimensionality Reduction):</a:t>
            </a:r>
            <a:endParaRPr b="1"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You only give the algorithm </a:t>
            </a:r>
            <a:r>
              <a:rPr b="1" lang="en-US" sz="1900">
                <a:solidFill>
                  <a:srgbClr val="000000"/>
                </a:solidFill>
              </a:rPr>
              <a:t>input features</a:t>
            </a:r>
            <a:r>
              <a:rPr lang="en-US" sz="1900">
                <a:solidFill>
                  <a:srgbClr val="000000"/>
                </a:solidFill>
              </a:rPr>
              <a:t> (no labels).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The goal is to </a:t>
            </a:r>
            <a:r>
              <a:rPr b="1" lang="en-US" sz="1900">
                <a:solidFill>
                  <a:srgbClr val="000000"/>
                </a:solidFill>
              </a:rPr>
              <a:t>discover hidden structure</a:t>
            </a:r>
            <a:r>
              <a:rPr lang="en-US" sz="1900">
                <a:solidFill>
                  <a:srgbClr val="000000"/>
                </a:solidFill>
              </a:rPr>
              <a:t> in the data.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Example (Traffic Dataset): Find </a:t>
            </a:r>
            <a:r>
              <a:rPr b="1" lang="en-US" sz="1900">
                <a:solidFill>
                  <a:srgbClr val="000000"/>
                </a:solidFill>
              </a:rPr>
              <a:t>hotspots</a:t>
            </a:r>
            <a:r>
              <a:rPr lang="en-US" sz="1900">
                <a:solidFill>
                  <a:srgbClr val="000000"/>
                </a:solidFill>
              </a:rPr>
              <a:t> of incidents in Austin without knowing them in advance.</a:t>
            </a:r>
            <a:endParaRPr sz="2800"/>
          </a:p>
        </p:txBody>
      </p:sp>
      <p:sp>
        <p:nvSpPr>
          <p:cNvPr id="459" name="Google Shape;459;p5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Supervised vs. Unsupervised Learning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Helps make sense of </a:t>
            </a:r>
            <a:r>
              <a:rPr b="1" lang="en-US" sz="2100">
                <a:solidFill>
                  <a:srgbClr val="000000"/>
                </a:solidFill>
              </a:rPr>
              <a:t>unlabeled data</a:t>
            </a:r>
            <a:r>
              <a:rPr lang="en-US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Reveals </a:t>
            </a:r>
            <a:r>
              <a:rPr b="1" lang="en-US" sz="2100">
                <a:solidFill>
                  <a:srgbClr val="000000"/>
                </a:solidFill>
              </a:rPr>
              <a:t>patterns</a:t>
            </a:r>
            <a:r>
              <a:rPr lang="en-US" sz="2100">
                <a:solidFill>
                  <a:srgbClr val="000000"/>
                </a:solidFill>
              </a:rPr>
              <a:t> that aren’t obvious.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Can serve as a </a:t>
            </a:r>
            <a:r>
              <a:rPr b="1" lang="en-US" sz="2100">
                <a:solidFill>
                  <a:srgbClr val="000000"/>
                </a:solidFill>
              </a:rPr>
              <a:t>preprocessing step</a:t>
            </a:r>
            <a:r>
              <a:rPr lang="en-US" sz="2100">
                <a:solidFill>
                  <a:srgbClr val="000000"/>
                </a:solidFill>
              </a:rPr>
              <a:t> for other ML tasks (e.g., group incidents before running classification).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Real-world applications: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b="1" lang="en-US" sz="2100">
                <a:solidFill>
                  <a:srgbClr val="000000"/>
                </a:solidFill>
              </a:rPr>
              <a:t>Traffic Analysis:</a:t>
            </a:r>
            <a:r>
              <a:rPr lang="en-US" sz="2100">
                <a:solidFill>
                  <a:srgbClr val="000000"/>
                </a:solidFill>
              </a:rPr>
              <a:t> Identify accident-prone intersections or rush-hour clusters.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b="1" lang="en-US" sz="2100">
                <a:solidFill>
                  <a:srgbClr val="000000"/>
                </a:solidFill>
              </a:rPr>
              <a:t>Retail:</a:t>
            </a:r>
            <a:r>
              <a:rPr lang="en-US" sz="2100">
                <a:solidFill>
                  <a:srgbClr val="000000"/>
                </a:solidFill>
              </a:rPr>
              <a:t> Group customers by shopping behavior (customer segmentation).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b="1" lang="en-US" sz="2100">
                <a:solidFill>
                  <a:srgbClr val="000000"/>
                </a:solidFill>
              </a:rPr>
              <a:t>Healthcare:</a:t>
            </a:r>
            <a:r>
              <a:rPr lang="en-US" sz="2100">
                <a:solidFill>
                  <a:srgbClr val="000000"/>
                </a:solidFill>
              </a:rPr>
              <a:t> Discover subgroups of patients with similar symptoms.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b="1" lang="en-US" sz="2100">
                <a:solidFill>
                  <a:srgbClr val="000000"/>
                </a:solidFill>
              </a:rPr>
              <a:t>Astronomy:</a:t>
            </a:r>
            <a:r>
              <a:rPr lang="en-US" sz="2100">
                <a:solidFill>
                  <a:srgbClr val="000000"/>
                </a:solidFill>
              </a:rPr>
              <a:t> Group galaxies or stars based on physical properties.</a:t>
            </a:r>
            <a:endParaRPr sz="3000"/>
          </a:p>
        </p:txBody>
      </p:sp>
      <p:sp>
        <p:nvSpPr>
          <p:cNvPr id="466" name="Google Shape;466;p6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Why Clustering is Useful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>
                <a:solidFill>
                  <a:srgbClr val="000000"/>
                </a:solidFill>
              </a:rPr>
              <a:t>Every clustering algorithm has two main ideas: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-US" sz="1900">
                <a:solidFill>
                  <a:srgbClr val="000000"/>
                </a:solidFill>
              </a:rPr>
              <a:t>Measure similarity</a:t>
            </a:r>
            <a:r>
              <a:rPr lang="en-US" sz="1900">
                <a:solidFill>
                  <a:srgbClr val="000000"/>
                </a:solidFill>
              </a:rPr>
              <a:t> → Often done with distance (Euclidean, Manhattan, cosine similarity).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-US" sz="1900">
                <a:solidFill>
                  <a:srgbClr val="000000"/>
                </a:solidFill>
              </a:rPr>
              <a:t>Group points together</a:t>
            </a:r>
            <a:r>
              <a:rPr lang="en-US" sz="1900">
                <a:solidFill>
                  <a:srgbClr val="000000"/>
                </a:solidFill>
              </a:rPr>
              <a:t> → Close points → same cluster; distant points → different clusters.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Example:</a:t>
            </a:r>
            <a:br>
              <a:rPr lang="en-US" sz="1900">
                <a:solidFill>
                  <a:srgbClr val="000000"/>
                </a:solidFill>
              </a:rPr>
            </a:br>
            <a:r>
              <a:rPr lang="en-US" sz="1900">
                <a:solidFill>
                  <a:srgbClr val="000000"/>
                </a:solidFill>
              </a:rPr>
              <a:t> If we plot traffic incidents by </a:t>
            </a:r>
            <a:r>
              <a:rPr b="1" lang="en-US" sz="1900">
                <a:solidFill>
                  <a:srgbClr val="000000"/>
                </a:solidFill>
              </a:rPr>
              <a:t>latitude &amp; longitude</a:t>
            </a:r>
            <a:r>
              <a:rPr lang="en-US" sz="1900">
                <a:solidFill>
                  <a:srgbClr val="000000"/>
                </a:solidFill>
              </a:rPr>
              <a:t>, then nearby points form </a:t>
            </a:r>
            <a:r>
              <a:rPr b="1" lang="en-US" sz="1900">
                <a:solidFill>
                  <a:srgbClr val="000000"/>
                </a:solidFill>
              </a:rPr>
              <a:t>geographic clusters</a:t>
            </a:r>
            <a:r>
              <a:rPr lang="en-US" sz="1900">
                <a:solidFill>
                  <a:srgbClr val="000000"/>
                </a:solidFill>
              </a:rPr>
              <a:t> (like downtown Austin vs. I-35 corridor).</a:t>
            </a:r>
            <a:endParaRPr sz="3200"/>
          </a:p>
        </p:txBody>
      </p:sp>
      <p:sp>
        <p:nvSpPr>
          <p:cNvPr id="473" name="Google Shape;473;p6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How Clustering Works (Conceptually)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-US" sz="1800">
                <a:solidFill>
                  <a:srgbClr val="000000"/>
                </a:solidFill>
                <a:highlight>
                  <a:srgbClr val="FFFF00"/>
                </a:highlight>
              </a:rPr>
              <a:t>K-Means</a:t>
            </a:r>
            <a:endParaRPr b="1" sz="18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Partitions data into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-US" sz="1800">
                <a:solidFill>
                  <a:srgbClr val="000000"/>
                </a:solidFill>
              </a:rPr>
              <a:t> groups.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Each cluster has a "center" (centroid).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Simple, fast, but assumes round clusters.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A simple and widely used method to introduce clustering concepts.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-US" sz="1800">
                <a:solidFill>
                  <a:srgbClr val="000000"/>
                </a:solidFill>
                <a:highlight>
                  <a:srgbClr val="FFFF00"/>
                </a:highlight>
              </a:rPr>
              <a:t>DBSCAN (Density-Based Spatial Clustering of Applications with Noise)</a:t>
            </a:r>
            <a:endParaRPr b="1" sz="18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Groups dense areas of data.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Automatically detects outliers (noise).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Works well when clusters are irregular shapes.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A density-based method that’s great for finding hotspots and handling outliers.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-US" sz="1800">
                <a:solidFill>
                  <a:srgbClr val="000000"/>
                </a:solidFill>
              </a:rPr>
              <a:t>Hierarchical Clustering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Builds a </a:t>
            </a:r>
            <a:r>
              <a:rPr b="1" lang="en-US" sz="1800">
                <a:solidFill>
                  <a:srgbClr val="000000"/>
                </a:solidFill>
              </a:rPr>
              <a:t>tree of clusters</a:t>
            </a:r>
            <a:r>
              <a:rPr lang="en-US" sz="1800">
                <a:solidFill>
                  <a:srgbClr val="000000"/>
                </a:solidFill>
              </a:rPr>
              <a:t> (dendrogram).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Good for understanding relationships, but slower for large datasets.</a:t>
            </a:r>
            <a:endParaRPr sz="2700"/>
          </a:p>
        </p:txBody>
      </p:sp>
      <p:sp>
        <p:nvSpPr>
          <p:cNvPr id="480" name="Google Shape;480;p6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Common Clustering Algorithms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With this intro, we'll cover: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Why clustering matters,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How it’s different from supervised learning,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What real-world questions it can answer (like </a:t>
            </a:r>
            <a:r>
              <a:rPr i="1" lang="en-US" sz="2200">
                <a:solidFill>
                  <a:srgbClr val="000000"/>
                </a:solidFill>
              </a:rPr>
              <a:t>“Where do most late-night accidents occur in Austin?”</a:t>
            </a:r>
            <a:r>
              <a:rPr lang="en-US" sz="2200">
                <a:solidFill>
                  <a:srgbClr val="000000"/>
                </a:solidFill>
              </a:rPr>
              <a:t>).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📌 </a:t>
            </a:r>
            <a:r>
              <a:rPr b="1" lang="en-US" sz="2200">
                <a:solidFill>
                  <a:srgbClr val="000000"/>
                </a:solidFill>
              </a:rPr>
              <a:t>Traffic Example: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We don’t know the "true labels" for traffic hotspots.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But we can group incidents by </a:t>
            </a:r>
            <a:r>
              <a:rPr b="1" lang="en-US" sz="2200">
                <a:solidFill>
                  <a:srgbClr val="000000"/>
                </a:solidFill>
              </a:rPr>
              <a:t>location + time of day</a:t>
            </a:r>
            <a:r>
              <a:rPr lang="en-US" sz="2200">
                <a:solidFill>
                  <a:srgbClr val="000000"/>
                </a:solidFill>
              </a:rPr>
              <a:t> to discover clusters like </a:t>
            </a:r>
            <a:r>
              <a:rPr i="1" lang="en-US" sz="2200">
                <a:solidFill>
                  <a:srgbClr val="000000"/>
                </a:solidFill>
              </a:rPr>
              <a:t>downtown congestion</a:t>
            </a:r>
            <a:r>
              <a:rPr lang="en-US" sz="2200">
                <a:solidFill>
                  <a:srgbClr val="000000"/>
                </a:solidFill>
              </a:rPr>
              <a:t>, </a:t>
            </a:r>
            <a:r>
              <a:rPr i="1" lang="en-US" sz="2200">
                <a:solidFill>
                  <a:srgbClr val="000000"/>
                </a:solidFill>
              </a:rPr>
              <a:t>highway accidents</a:t>
            </a:r>
            <a:r>
              <a:rPr lang="en-US" sz="2200">
                <a:solidFill>
                  <a:srgbClr val="000000"/>
                </a:solidFill>
              </a:rPr>
              <a:t>, etc.</a:t>
            </a:r>
            <a:endParaRPr sz="3500"/>
          </a:p>
        </p:txBody>
      </p:sp>
      <p:sp>
        <p:nvSpPr>
          <p:cNvPr id="487" name="Google Shape;487;p6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Learning Objectives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🔹 </a:t>
            </a:r>
            <a:r>
              <a:rPr lang="en-US"/>
              <a:t>K-MEANS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matplotlib.pyplot as plt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sklearn.cluster import KMeans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sklearn.preprocessing import StandardScaler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Load dataset (replace path with actual file)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pd.read_csv("Austin_traffic_incidents.csv")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2180"/>
          </a:p>
        </p:txBody>
      </p:sp>
      <p:sp>
        <p:nvSpPr>
          <p:cNvPr id="501" name="Google Shape;501;p6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Load &amp; Prepare the Data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Preview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print(df.head())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Select useful features for clustering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df[['latitude', 'longitude', 'published_date']].dropna()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Convert published_date to hour of day (feature engineering)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data['published_date'] = pd.to_datetime(data['published_date'])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data['hour'] = data['published_date'].dt.hour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Keep only features for clustering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data[['latitude', 'longitude', 'hour']]</a:t>
            </a:r>
            <a:endParaRPr sz="2180"/>
          </a:p>
        </p:txBody>
      </p:sp>
      <p:sp>
        <p:nvSpPr>
          <p:cNvPr id="508" name="Google Shape;508;p6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Load &amp; Prepare the Data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7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Clustering algorithms (like K-Means) look for </a:t>
            </a:r>
            <a:r>
              <a:rPr b="1" lang="en-US" sz="2000">
                <a:solidFill>
                  <a:srgbClr val="000000"/>
                </a:solidFill>
              </a:rPr>
              <a:t>similarities across the features you feed in</a:t>
            </a:r>
            <a:r>
              <a:rPr lang="en-US" sz="2000">
                <a:solidFill>
                  <a:srgbClr val="000000"/>
                </a:solidFill>
              </a:rPr>
              <a:t>. So the choice of features is crucial.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In the example: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data[['latitude', 'longitude', 'hour']]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we used only </a:t>
            </a:r>
            <a:r>
              <a:rPr b="1" lang="en-US" sz="2000">
                <a:solidFill>
                  <a:srgbClr val="000000"/>
                </a:solidFill>
              </a:rPr>
              <a:t>latitude, longitude, and time of day</a:t>
            </a:r>
            <a:r>
              <a:rPr lang="en-US" sz="2000">
                <a:solidFill>
                  <a:srgbClr val="000000"/>
                </a:solidFill>
              </a:rPr>
              <a:t> because: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Latitude &amp; Longitude</a:t>
            </a:r>
            <a:r>
              <a:rPr lang="en-US" sz="2000">
                <a:solidFill>
                  <a:srgbClr val="000000"/>
                </a:solidFill>
              </a:rPr>
              <a:t> → give us </a:t>
            </a:r>
            <a:r>
              <a:rPr b="1" lang="en-US" sz="2000">
                <a:solidFill>
                  <a:srgbClr val="000000"/>
                </a:solidFill>
              </a:rPr>
              <a:t>spatial patterns</a:t>
            </a:r>
            <a:r>
              <a:rPr lang="en-US" sz="2000">
                <a:solidFill>
                  <a:srgbClr val="000000"/>
                </a:solidFill>
              </a:rPr>
              <a:t> (geographic hotspots).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Hour</a:t>
            </a:r>
            <a:r>
              <a:rPr lang="en-US" sz="2000">
                <a:solidFill>
                  <a:srgbClr val="000000"/>
                </a:solidFill>
              </a:rPr>
              <a:t> → adds a </a:t>
            </a:r>
            <a:r>
              <a:rPr b="1" lang="en-US" sz="2000">
                <a:solidFill>
                  <a:srgbClr val="000000"/>
                </a:solidFill>
              </a:rPr>
              <a:t>temporal dimension</a:t>
            </a:r>
            <a:r>
              <a:rPr lang="en-US" sz="2000">
                <a:solidFill>
                  <a:srgbClr val="000000"/>
                </a:solidFill>
              </a:rPr>
              <a:t> (rush-hour vs late-night clusters)</a:t>
            </a:r>
            <a:endParaRPr sz="3300"/>
          </a:p>
        </p:txBody>
      </p:sp>
      <p:sp>
        <p:nvSpPr>
          <p:cNvPr id="515" name="Google Shape;515;p6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</a:t>
            </a:r>
            <a:br>
              <a:rPr lang="en-US"/>
            </a:br>
            <a:r>
              <a:rPr lang="en-US"/>
              <a:t>Why we only used ['latitude', 'longitude', 'hour'] in K-Means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We dropped the other columns (like incident ID, description, weather, etc.) because: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Many of them are </a:t>
            </a:r>
            <a:r>
              <a:rPr b="1" lang="en-US" sz="2100">
                <a:solidFill>
                  <a:srgbClr val="000000"/>
                </a:solidFill>
              </a:rPr>
              <a:t>categorical or text-based</a:t>
            </a:r>
            <a:r>
              <a:rPr lang="en-US" sz="2100">
                <a:solidFill>
                  <a:srgbClr val="000000"/>
                </a:solidFill>
              </a:rPr>
              <a:t> (e.g.,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issue_reported</a:t>
            </a:r>
            <a:r>
              <a:rPr lang="en-US" sz="2100">
                <a:solidFill>
                  <a:srgbClr val="000000"/>
                </a:solidFill>
              </a:rPr>
              <a:t> = "Crash", "Hazard", "Stalled Vehicle"). K-Means doesn’t handle categorical/text data directly.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Including irrelevant or noisy features can </a:t>
            </a:r>
            <a:r>
              <a:rPr b="1" lang="en-US" sz="2100">
                <a:solidFill>
                  <a:srgbClr val="000000"/>
                </a:solidFill>
              </a:rPr>
              <a:t>distort the clustering</a:t>
            </a:r>
            <a:r>
              <a:rPr lang="en-US" sz="2100">
                <a:solidFill>
                  <a:srgbClr val="000000"/>
                </a:solidFill>
              </a:rPr>
              <a:t>. For example, if we added a random ID number, the algorithm might cluster based on that meaningless difference.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For a first pass, it’s easier to keep clustering focused on a </a:t>
            </a:r>
            <a:r>
              <a:rPr b="1" lang="en-US" sz="2100">
                <a:solidFill>
                  <a:srgbClr val="000000"/>
                </a:solidFill>
              </a:rPr>
              <a:t>clear interpretation</a:t>
            </a:r>
            <a:r>
              <a:rPr lang="en-US" sz="2100">
                <a:solidFill>
                  <a:srgbClr val="000000"/>
                </a:solidFill>
              </a:rPr>
              <a:t> (location + time).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522" name="Google Shape;522;p6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</a:t>
            </a:r>
            <a:br>
              <a:rPr lang="en-US"/>
            </a:br>
            <a:r>
              <a:rPr lang="en-US"/>
              <a:t>Why we only used ['latitude', 'longitude', 'hour'] in K-Means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</a:rPr>
              <a:t>💡 Real-Life Analogies</a:t>
            </a:r>
            <a:endParaRPr b="1" sz="22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Spam filter</a:t>
            </a:r>
            <a:r>
              <a:rPr lang="en-US" sz="2000">
                <a:solidFill>
                  <a:srgbClr val="000000"/>
                </a:solidFill>
              </a:rPr>
              <a:t>: Given the contents of an email, predict whether it's "Spam" or "Not Spam".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Doctor’s diagnosis</a:t>
            </a:r>
            <a:r>
              <a:rPr lang="en-US" sz="2000">
                <a:solidFill>
                  <a:srgbClr val="000000"/>
                </a:solidFill>
              </a:rPr>
              <a:t>: Based on symptoms, classify a disease.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Campus security</a:t>
            </a:r>
            <a:r>
              <a:rPr lang="en-US" sz="2000">
                <a:solidFill>
                  <a:srgbClr val="000000"/>
                </a:solidFill>
              </a:rPr>
              <a:t>: Given an incident report, predict if it’s high priority.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209" name="Google Shape;209;p2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Classification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We absolutely </a:t>
            </a:r>
            <a:r>
              <a:rPr i="1" lang="en-US" sz="1900">
                <a:solidFill>
                  <a:srgbClr val="000000"/>
                </a:solidFill>
              </a:rPr>
              <a:t>can</a:t>
            </a:r>
            <a:r>
              <a:rPr lang="en-US" sz="1900">
                <a:solidFill>
                  <a:srgbClr val="000000"/>
                </a:solidFill>
              </a:rPr>
              <a:t> include more features, but we usually need some </a:t>
            </a:r>
            <a:r>
              <a:rPr b="1" lang="en-US" sz="1900">
                <a:solidFill>
                  <a:srgbClr val="000000"/>
                </a:solidFill>
              </a:rPr>
              <a:t>preprocessing/feature engineering</a:t>
            </a:r>
            <a:r>
              <a:rPr lang="en-US" sz="1900">
                <a:solidFill>
                  <a:srgbClr val="000000"/>
                </a:solidFill>
              </a:rPr>
              <a:t>: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US" sz="1900">
                <a:solidFill>
                  <a:srgbClr val="000000"/>
                </a:solidFill>
              </a:rPr>
              <a:t>Categorical Features</a:t>
            </a:r>
            <a:r>
              <a:rPr lang="en-US" sz="1900">
                <a:solidFill>
                  <a:srgbClr val="000000"/>
                </a:solidFill>
              </a:rPr>
              <a:t> (e.g., 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issue_reported</a:t>
            </a:r>
            <a:r>
              <a:rPr lang="en-US" sz="1900">
                <a:solidFill>
                  <a:srgbClr val="000000"/>
                </a:solidFill>
              </a:rPr>
              <a:t>):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Use </a:t>
            </a:r>
            <a:r>
              <a:rPr b="1" lang="en-US" sz="1900">
                <a:solidFill>
                  <a:srgbClr val="000000"/>
                </a:solidFill>
              </a:rPr>
              <a:t>one-hot encoding</a:t>
            </a:r>
            <a:r>
              <a:rPr lang="en-US" sz="1900">
                <a:solidFill>
                  <a:srgbClr val="000000"/>
                </a:solidFill>
              </a:rPr>
              <a:t> (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pd.get_dummies</a:t>
            </a:r>
            <a:r>
              <a:rPr lang="en-US" sz="1900">
                <a:solidFill>
                  <a:srgbClr val="000000"/>
                </a:solidFill>
              </a:rPr>
              <a:t>) so categories become numeric.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Example: Crash → [1,0,0], Hazard → [0,1,0], etc.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US" sz="1900">
                <a:solidFill>
                  <a:srgbClr val="000000"/>
                </a:solidFill>
              </a:rPr>
              <a:t>Text Columns</a:t>
            </a:r>
            <a:r>
              <a:rPr lang="en-US" sz="1900">
                <a:solidFill>
                  <a:srgbClr val="000000"/>
                </a:solidFill>
              </a:rPr>
              <a:t> (e.g., address):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Use </a:t>
            </a:r>
            <a:r>
              <a:rPr b="1" lang="en-US" sz="1900">
                <a:solidFill>
                  <a:srgbClr val="000000"/>
                </a:solidFill>
              </a:rPr>
              <a:t>TF-IDF vectorization</a:t>
            </a:r>
            <a:r>
              <a:rPr lang="en-US" sz="1900">
                <a:solidFill>
                  <a:srgbClr val="000000"/>
                </a:solidFill>
              </a:rPr>
              <a:t> or embeddings.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US" sz="1900">
                <a:solidFill>
                  <a:srgbClr val="000000"/>
                </a:solidFill>
              </a:rPr>
              <a:t>Numeric Features</a:t>
            </a:r>
            <a:r>
              <a:rPr lang="en-US" sz="1900">
                <a:solidFill>
                  <a:srgbClr val="000000"/>
                </a:solidFill>
              </a:rPr>
              <a:t>: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Can be included directly, but remember to </a:t>
            </a:r>
            <a:r>
              <a:rPr b="1" lang="en-US" sz="1900">
                <a:solidFill>
                  <a:srgbClr val="000000"/>
                </a:solidFill>
              </a:rPr>
              <a:t>scale</a:t>
            </a:r>
            <a:r>
              <a:rPr lang="en-US" sz="1900">
                <a:solidFill>
                  <a:srgbClr val="000000"/>
                </a:solidFill>
              </a:rPr>
              <a:t> them (StandardScaler).</a:t>
            </a:r>
            <a:endParaRPr sz="2800"/>
          </a:p>
        </p:txBody>
      </p:sp>
      <p:sp>
        <p:nvSpPr>
          <p:cNvPr id="529" name="Google Shape;529;p6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When Would We Add More Features?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</a:rPr>
              <a:t>Example: Adding “Issue Reported”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Suppose we want to cluster not just by </a:t>
            </a:r>
            <a:r>
              <a:rPr b="1" lang="en-US" sz="1700">
                <a:solidFill>
                  <a:srgbClr val="000000"/>
                </a:solidFill>
              </a:rPr>
              <a:t>where/when</a:t>
            </a:r>
            <a:r>
              <a:rPr lang="en-US" sz="1700">
                <a:solidFill>
                  <a:srgbClr val="000000"/>
                </a:solidFill>
              </a:rPr>
              <a:t>, but also by </a:t>
            </a:r>
            <a:r>
              <a:rPr b="1" lang="en-US" sz="1700">
                <a:solidFill>
                  <a:srgbClr val="000000"/>
                </a:solidFill>
              </a:rPr>
              <a:t>type of incident</a:t>
            </a:r>
            <a:r>
              <a:rPr lang="en-US" sz="1700">
                <a:solidFill>
                  <a:srgbClr val="000000"/>
                </a:solidFill>
              </a:rPr>
              <a:t>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One-hot encode categorical feature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incident_type = pd.get_dummies(df['issue_reported'], prefix='issue')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Combine with lat/lon/hour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pd.concat([data[['latitude', 'longitude', 'hour']], incident_type], axis=1)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Scale everything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sklearn.preprocessing import StandardScaler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scaler = StandardScaler()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X_scaled = scaler.fit_transform(X)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536" name="Google Shape;536;p7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When Would We Add More Features?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</a:rPr>
              <a:t>✅ </a:t>
            </a:r>
            <a:r>
              <a:rPr b="1" lang="en-US" sz="2900">
                <a:solidFill>
                  <a:srgbClr val="000000"/>
                </a:solidFill>
              </a:rPr>
              <a:t>Key Point</a:t>
            </a:r>
            <a:r>
              <a:rPr lang="en-US" sz="2900">
                <a:solidFill>
                  <a:srgbClr val="000000"/>
                </a:solidFill>
              </a:rPr>
              <a:t>:</a:t>
            </a:r>
            <a:br>
              <a:rPr lang="en-US" sz="2900">
                <a:solidFill>
                  <a:srgbClr val="000000"/>
                </a:solidFill>
              </a:rPr>
            </a:br>
            <a:r>
              <a:rPr lang="en-US" sz="2900">
                <a:solidFill>
                  <a:srgbClr val="000000"/>
                </a:solidFill>
              </a:rPr>
              <a:t> Clustering is only as good as the </a:t>
            </a:r>
            <a:r>
              <a:rPr b="1" lang="en-US" sz="2900">
                <a:solidFill>
                  <a:srgbClr val="000000"/>
                </a:solidFill>
              </a:rPr>
              <a:t>features you choose</a:t>
            </a:r>
            <a:r>
              <a:rPr lang="en-US" sz="2900">
                <a:solidFill>
                  <a:srgbClr val="000000"/>
                </a:solidFill>
              </a:rPr>
              <a:t>.</a:t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Char char="●"/>
            </a:pPr>
            <a:r>
              <a:rPr lang="en-US" sz="2900">
                <a:solidFill>
                  <a:srgbClr val="000000"/>
                </a:solidFill>
              </a:rPr>
              <a:t>Too few features → oversimplified clusters.</a:t>
            </a:r>
            <a:br>
              <a:rPr lang="en-US" sz="2900">
                <a:solidFill>
                  <a:srgbClr val="000000"/>
                </a:solidFill>
              </a:rPr>
            </a:b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●"/>
            </a:pPr>
            <a:r>
              <a:rPr lang="en-US" sz="2900">
                <a:solidFill>
                  <a:srgbClr val="000000"/>
                </a:solidFill>
              </a:rPr>
              <a:t>Too many irrelevant features → noisy, meaningless clusters.</a:t>
            </a:r>
            <a:br>
              <a:rPr lang="en-US" sz="2900">
                <a:solidFill>
                  <a:srgbClr val="000000"/>
                </a:solidFill>
              </a:rPr>
            </a:b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●"/>
            </a:pPr>
            <a:r>
              <a:rPr lang="en-US" sz="2900">
                <a:solidFill>
                  <a:srgbClr val="000000"/>
                </a:solidFill>
              </a:rPr>
              <a:t>Smart </a:t>
            </a:r>
            <a:r>
              <a:rPr b="1" lang="en-US" sz="2900">
                <a:solidFill>
                  <a:srgbClr val="000000"/>
                </a:solidFill>
              </a:rPr>
              <a:t>feature engineering</a:t>
            </a:r>
            <a:r>
              <a:rPr lang="en-US" sz="2900">
                <a:solidFill>
                  <a:srgbClr val="000000"/>
                </a:solidFill>
              </a:rPr>
              <a:t> → insightful, actionable clusters.</a:t>
            </a:r>
            <a:endParaRPr sz="3700">
              <a:solidFill>
                <a:srgbClr val="000000"/>
              </a:solidFill>
            </a:endParaRPr>
          </a:p>
        </p:txBody>
      </p:sp>
      <p:sp>
        <p:nvSpPr>
          <p:cNvPr id="543" name="Google Shape;543;p7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When Would We Add More Features?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Clustering is sensitive to </a:t>
            </a:r>
            <a:r>
              <a:rPr b="1" lang="en-US" sz="3000">
                <a:solidFill>
                  <a:srgbClr val="000000"/>
                </a:solidFill>
              </a:rPr>
              <a:t>feature scales</a:t>
            </a:r>
            <a:r>
              <a:rPr lang="en-US" sz="3000">
                <a:solidFill>
                  <a:srgbClr val="000000"/>
                </a:solidFill>
              </a:rPr>
              <a:t> (lat/lon vs hours), so we standardize.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scaler = StandardScaler()</a:t>
            </a:r>
            <a:endParaRPr sz="3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X_scaled = scaler.fit_transform(X)</a:t>
            </a:r>
            <a:endParaRPr sz="4300"/>
          </a:p>
        </p:txBody>
      </p:sp>
      <p:sp>
        <p:nvSpPr>
          <p:cNvPr id="550" name="Google Shape;550;p7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Feature Scaling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Choose number of clusters (k)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 = 5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kmeans = KMeans(n_clusters=k, random_state=42)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clusters = kmeans.fit_predict(X_scaled)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Add cluster labels to data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data['cluster'] = clusters</a:t>
            </a:r>
            <a:endParaRPr sz="4100">
              <a:solidFill>
                <a:srgbClr val="000000"/>
              </a:solidFill>
            </a:endParaRPr>
          </a:p>
        </p:txBody>
      </p:sp>
      <p:sp>
        <p:nvSpPr>
          <p:cNvPr id="557" name="Google Shape;557;p7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4. Run K-Means Clustering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We’ll plot clusters on a </a:t>
            </a:r>
            <a:r>
              <a:rPr b="1" lang="en-US" sz="1700">
                <a:solidFill>
                  <a:srgbClr val="000000"/>
                </a:solidFill>
              </a:rPr>
              <a:t>map-like scatter</a:t>
            </a:r>
            <a:r>
              <a:rPr lang="en-US" sz="1700">
                <a:solidFill>
                  <a:srgbClr val="000000"/>
                </a:solidFill>
              </a:rPr>
              <a:t> (lat vs lon), colored by cluster.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plt.figure(figsize=(10,6))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plt.scatter(data['longitude'], data['latitude'], c=data['cluster'], cmap='tab10', s=10)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plt.xlabel("Longitude")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plt.ylabel("Latitude")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plt.title("Traffic Incident Clusters in Austin")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3000"/>
          </a:p>
        </p:txBody>
      </p:sp>
      <p:sp>
        <p:nvSpPr>
          <p:cNvPr id="564" name="Google Shape;564;p7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5. Visualize Clusters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</a:rPr>
              <a:t>The output plot</a:t>
            </a:r>
            <a:br>
              <a:rPr b="1" lang="en-US" sz="2100">
                <a:solidFill>
                  <a:srgbClr val="000000"/>
                </a:solidFill>
              </a:rPr>
            </a:br>
            <a:endParaRPr b="1"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You’ll see Austin’s incident points colored into 5 groups.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Each colored blob is a </a:t>
            </a:r>
            <a:r>
              <a:rPr b="1" lang="en-US" sz="2100">
                <a:solidFill>
                  <a:srgbClr val="000000"/>
                </a:solidFill>
              </a:rPr>
              <a:t>traffic hotspot</a:t>
            </a:r>
            <a:r>
              <a:rPr lang="en-US" sz="2100">
                <a:solidFill>
                  <a:srgbClr val="000000"/>
                </a:solidFill>
              </a:rPr>
              <a:t> KMeans detected.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If clusters are tight, it means lots of incidents happen in that area.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If they’re spread out, it’s a broader region where incidents occur.</a:t>
            </a:r>
            <a:br>
              <a:rPr lang="en-US" sz="2100">
                <a:solidFill>
                  <a:srgbClr val="000000"/>
                </a:solidFill>
              </a:rPr>
            </a:br>
            <a:endParaRPr sz="3000"/>
          </a:p>
        </p:txBody>
      </p:sp>
      <p:sp>
        <p:nvSpPr>
          <p:cNvPr id="571" name="Google Shape;571;p7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are we seeing?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</a:rPr>
              <a:t>✅ In a nutshell: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This visualization shows you </a:t>
            </a:r>
            <a:r>
              <a:rPr b="1" lang="en-US" sz="1900">
                <a:solidFill>
                  <a:srgbClr val="000000"/>
                </a:solidFill>
              </a:rPr>
              <a:t>where in Austin the traffic incidents naturally cluster</a:t>
            </a:r>
            <a:r>
              <a:rPr lang="en-US" sz="1900">
                <a:solidFill>
                  <a:srgbClr val="000000"/>
                </a:solidFill>
              </a:rPr>
              <a:t>.</a:t>
            </a:r>
            <a:br>
              <a:rPr lang="en-US" sz="1900">
                <a:solidFill>
                  <a:srgbClr val="000000"/>
                </a:solidFill>
              </a:rPr>
            </a:br>
            <a:r>
              <a:rPr lang="en-US" sz="1900">
                <a:solidFill>
                  <a:srgbClr val="000000"/>
                </a:solidFill>
              </a:rPr>
              <a:t> Instead of raw points on a map, you now see 5 main </a:t>
            </a:r>
            <a:r>
              <a:rPr b="1" lang="en-US" sz="1900">
                <a:solidFill>
                  <a:srgbClr val="000000"/>
                </a:solidFill>
              </a:rPr>
              <a:t>hotspot zones</a:t>
            </a:r>
            <a:r>
              <a:rPr lang="en-US" sz="1900">
                <a:solidFill>
                  <a:srgbClr val="000000"/>
                </a:solidFill>
              </a:rPr>
              <a:t>, which could represent: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>
                <a:solidFill>
                  <a:srgbClr val="000000"/>
                </a:solidFill>
              </a:rPr>
              <a:t>Downtown congestion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>
                <a:solidFill>
                  <a:srgbClr val="000000"/>
                </a:solidFill>
              </a:rPr>
              <a:t>Highway accident zones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>
                <a:solidFill>
                  <a:srgbClr val="000000"/>
                </a:solidFill>
              </a:rPr>
              <a:t>Busy intersections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>
                <a:solidFill>
                  <a:srgbClr val="000000"/>
                </a:solidFill>
              </a:rPr>
              <a:t>Suburban traffic issues</a:t>
            </a:r>
            <a:endParaRPr b="1" sz="2900">
              <a:solidFill>
                <a:srgbClr val="000000"/>
              </a:solidFill>
            </a:endParaRPr>
          </a:p>
        </p:txBody>
      </p:sp>
      <p:sp>
        <p:nvSpPr>
          <p:cNvPr id="578" name="Google Shape;578;p7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are we seeing?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7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To pick the right 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-US" sz="1900">
                <a:solidFill>
                  <a:srgbClr val="000000"/>
                </a:solidFill>
              </a:rPr>
              <a:t>, we test different values.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inertia = []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k in range(2, 11):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kmeans = KMeans(n_clusters=k, random_state=42)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kmeans.fit(X_scaled)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inertia.append(kmeans.inertia_)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plt.plot(range(2, 11), inertia, marker='o')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plt.xlabel("Number of Clusters (k)")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plt.ylabel("Inertia (Within-cluster Sum of Squares)")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plt.title("Elbow Method for Optimal k")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2600"/>
          </a:p>
        </p:txBody>
      </p:sp>
      <p:sp>
        <p:nvSpPr>
          <p:cNvPr id="585" name="Google Shape;585;p7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6. Elbow Method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b="1" lang="en-US" sz="2100">
                <a:solidFill>
                  <a:srgbClr val="000000"/>
                </a:solidFill>
              </a:rPr>
              <a:t>Hotspot Clusters</a:t>
            </a:r>
            <a:r>
              <a:rPr lang="en-US" sz="2100">
                <a:solidFill>
                  <a:srgbClr val="000000"/>
                </a:solidFill>
              </a:rPr>
              <a:t>: Cluster only by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latitude</a:t>
            </a:r>
            <a:r>
              <a:rPr lang="en-US" sz="2100">
                <a:solidFill>
                  <a:srgbClr val="000000"/>
                </a:solidFill>
              </a:rPr>
              <a:t> and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longitude</a:t>
            </a:r>
            <a:r>
              <a:rPr lang="en-US" sz="2100">
                <a:solidFill>
                  <a:srgbClr val="000000"/>
                </a:solidFill>
              </a:rPr>
              <a:t>. Where are the biggest clusters of accidents?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b="1" lang="en-US" sz="2100">
                <a:solidFill>
                  <a:srgbClr val="000000"/>
                </a:solidFill>
              </a:rPr>
              <a:t>Time-based Clusters</a:t>
            </a:r>
            <a:r>
              <a:rPr lang="en-US" sz="2100">
                <a:solidFill>
                  <a:srgbClr val="000000"/>
                </a:solidFill>
              </a:rPr>
              <a:t>: Cluster only by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-US" sz="2100">
                <a:solidFill>
                  <a:srgbClr val="000000"/>
                </a:solidFill>
              </a:rPr>
              <a:t>. What patterns do you see (rush-hour vs late night)?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b="1" lang="en-US" sz="2100">
                <a:solidFill>
                  <a:srgbClr val="000000"/>
                </a:solidFill>
              </a:rPr>
              <a:t>Feature Engineering Experiment</a:t>
            </a:r>
            <a:r>
              <a:rPr lang="en-US" sz="2100">
                <a:solidFill>
                  <a:srgbClr val="000000"/>
                </a:solidFill>
              </a:rPr>
              <a:t>: Add a new feature: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is_weekend</a:t>
            </a:r>
            <a:r>
              <a:rPr lang="en-US" sz="2100">
                <a:solidFill>
                  <a:srgbClr val="000000"/>
                </a:solidFill>
              </a:rPr>
              <a:t>. Does clustering look different?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b="1" lang="en-US" sz="2100">
                <a:solidFill>
                  <a:srgbClr val="000000"/>
                </a:solidFill>
              </a:rPr>
              <a:t>Compare k=3 vs k=8</a:t>
            </a:r>
            <a:r>
              <a:rPr lang="en-US" sz="2100">
                <a:solidFill>
                  <a:srgbClr val="000000"/>
                </a:solidFill>
              </a:rPr>
              <a:t>: How does changing cluster size affect results?</a:t>
            </a:r>
            <a:endParaRPr sz="2900">
              <a:solidFill>
                <a:srgbClr val="000000"/>
              </a:solidFill>
            </a:endParaRPr>
          </a:p>
        </p:txBody>
      </p:sp>
      <p:sp>
        <p:nvSpPr>
          <p:cNvPr id="592" name="Google Shape;592;p7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7. Mini-Challenges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🛠️ How It Works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A </a:t>
            </a:r>
            <a:r>
              <a:rPr b="1" lang="en-US" sz="2000">
                <a:solidFill>
                  <a:srgbClr val="000000"/>
                </a:solidFill>
              </a:rPr>
              <a:t>decision tree</a:t>
            </a:r>
            <a:r>
              <a:rPr lang="en-US" sz="2000">
                <a:solidFill>
                  <a:srgbClr val="000000"/>
                </a:solidFill>
              </a:rPr>
              <a:t> splits the data based on the features to reduce uncertainty.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Each split is a "yes/no" question (e.g., </a:t>
            </a:r>
            <a:r>
              <a:rPr i="1" lang="en-US" sz="2000">
                <a:solidFill>
                  <a:srgbClr val="000000"/>
                </a:solidFill>
              </a:rPr>
              <a:t>Does the incident description contain 'crash'?</a:t>
            </a:r>
            <a:r>
              <a:rPr lang="en-US" sz="2000">
                <a:solidFill>
                  <a:srgbClr val="000000"/>
                </a:solidFill>
              </a:rPr>
              <a:t>)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It continues splitting until it can confidently assign a label.</a:t>
            </a:r>
            <a:endParaRPr b="1" sz="3100">
              <a:solidFill>
                <a:srgbClr val="000000"/>
              </a:solidFill>
            </a:endParaRPr>
          </a:p>
        </p:txBody>
      </p:sp>
      <p:sp>
        <p:nvSpPr>
          <p:cNvPr id="216" name="Google Shape;216;p2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🧰 Algorithm Focus: Decision Trees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-US">
                <a:solidFill>
                  <a:srgbClr val="000000"/>
                </a:solidFill>
              </a:rPr>
              <a:t>Clustering is exploratory</a:t>
            </a:r>
            <a:r>
              <a:rPr lang="en-US">
                <a:solidFill>
                  <a:srgbClr val="000000"/>
                </a:solidFill>
              </a:rPr>
              <a:t>: There’s no “accuracy” metric like classification, instead we look for </a:t>
            </a:r>
            <a:r>
              <a:rPr i="1" lang="en-US">
                <a:solidFill>
                  <a:srgbClr val="000000"/>
                </a:solidFill>
              </a:rPr>
              <a:t>insightful groupings</a:t>
            </a:r>
            <a:r>
              <a:rPr lang="en-US">
                <a:solidFill>
                  <a:srgbClr val="000000"/>
                </a:solidFill>
              </a:rPr>
              <a:t>.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-US">
                <a:solidFill>
                  <a:srgbClr val="000000"/>
                </a:solidFill>
              </a:rPr>
              <a:t>Austin Traffic Example</a:t>
            </a:r>
            <a:r>
              <a:rPr lang="en-US">
                <a:solidFill>
                  <a:srgbClr val="000000"/>
                </a:solidFill>
              </a:rPr>
              <a:t>: Helps identify geographic + temporal hotspots, useful for </a:t>
            </a:r>
            <a:r>
              <a:rPr b="1" lang="en-US">
                <a:solidFill>
                  <a:srgbClr val="000000"/>
                </a:solidFill>
              </a:rPr>
              <a:t>urban planning</a:t>
            </a:r>
            <a:r>
              <a:rPr lang="en-US">
                <a:solidFill>
                  <a:srgbClr val="000000"/>
                </a:solidFill>
              </a:rPr>
              <a:t> or </a:t>
            </a:r>
            <a:r>
              <a:rPr b="1" lang="en-US">
                <a:solidFill>
                  <a:srgbClr val="000000"/>
                </a:solidFill>
              </a:rPr>
              <a:t>resource allocation</a:t>
            </a:r>
            <a:r>
              <a:rPr lang="en-US">
                <a:solidFill>
                  <a:srgbClr val="000000"/>
                </a:solidFill>
              </a:rPr>
              <a:t>.</a:t>
            </a:r>
            <a:endParaRPr b="1" sz="3400">
              <a:solidFill>
                <a:srgbClr val="000000"/>
              </a:solidFill>
            </a:endParaRPr>
          </a:p>
        </p:txBody>
      </p:sp>
      <p:sp>
        <p:nvSpPr>
          <p:cNvPr id="599" name="Google Shape;599;p7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8. Wrap-Up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8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🔹 DBSCAN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matplotlib.pyplot as plt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sklearn.preprocessing import StandardScaler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sklearn.cluster import DBSCAN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Load dataset (replace with actual filename)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pd.read_csv("Austin_traffic_incidents.csv")</a:t>
            </a:r>
            <a:endParaRPr sz="1900"/>
          </a:p>
        </p:txBody>
      </p:sp>
      <p:sp>
        <p:nvSpPr>
          <p:cNvPr id="613" name="Google Shape;613;p8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Import &amp; Prepare Data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Select location + time features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df[['latitude', 'longitude', 'published_date']].dropna()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Convert date → hour of day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data['published_date'] = pd.to_datetime(data['published_date'])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data['hour'] = data['published_date'].dt.hour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Features for clustering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data[['latitude', 'longitude', 'hour']]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Scale features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scaler = StandardScaler()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X_scaled = scaler.fit_transform(X)</a:t>
            </a:r>
            <a:endParaRPr sz="1900"/>
          </a:p>
        </p:txBody>
      </p:sp>
      <p:sp>
        <p:nvSpPr>
          <p:cNvPr id="620" name="Google Shape;620;p8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Import &amp; Prepare Data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eps = neighborhood size, min_samples = points to form a dense cluster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dbscan = DBSCAN(eps=0.5, min_samples=10)  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clusters = dbscan.fit_predict(X_scaled)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Add results to dataframe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data['cluster'] = clusters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US" sz="1900">
                <a:solidFill>
                  <a:srgbClr val="000000"/>
                </a:solidFill>
              </a:rPr>
              <a:t>cluster = -1</a:t>
            </a:r>
            <a:r>
              <a:rPr lang="en-US" sz="1900">
                <a:solidFill>
                  <a:srgbClr val="000000"/>
                </a:solidFill>
              </a:rPr>
              <a:t> means the point was labeled as </a:t>
            </a:r>
            <a:r>
              <a:rPr b="1" lang="en-US" sz="1900">
                <a:solidFill>
                  <a:srgbClr val="000000"/>
                </a:solidFill>
              </a:rPr>
              <a:t>noise/outlier</a:t>
            </a:r>
            <a:r>
              <a:rPr lang="en-US" sz="1900">
                <a:solidFill>
                  <a:srgbClr val="000000"/>
                </a:solidFill>
              </a:rPr>
              <a:t>.</a:t>
            </a:r>
            <a:endParaRPr sz="3200"/>
          </a:p>
        </p:txBody>
      </p:sp>
      <p:sp>
        <p:nvSpPr>
          <p:cNvPr id="627" name="Google Shape;627;p8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Run DBSCAN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1. eps (epsilon) = </a:t>
            </a:r>
            <a:r>
              <a:rPr b="1" i="1" lang="en-US" sz="2000">
                <a:solidFill>
                  <a:srgbClr val="000000"/>
                </a:solidFill>
              </a:rPr>
              <a:t>Neighborhood size</a:t>
            </a:r>
            <a:endParaRPr b="1" i="1" sz="2000"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1800">
                <a:solidFill>
                  <a:srgbClr val="000000"/>
                </a:solidFill>
              </a:rPr>
              <a:t>Think of it as the </a:t>
            </a:r>
            <a:r>
              <a:rPr b="1" lang="en-US" sz="1800">
                <a:solidFill>
                  <a:srgbClr val="000000"/>
                </a:solidFill>
              </a:rPr>
              <a:t>radius of a circle</a:t>
            </a:r>
            <a:r>
              <a:rPr lang="en-US" sz="1800">
                <a:solidFill>
                  <a:srgbClr val="000000"/>
                </a:solidFill>
              </a:rPr>
              <a:t> around each point.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1800">
                <a:solidFill>
                  <a:srgbClr val="000000"/>
                </a:solidFill>
              </a:rPr>
              <a:t>DBSCAN checks: “Which other points fall within this radius?”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1800">
                <a:solidFill>
                  <a:srgbClr val="000000"/>
                </a:solidFill>
              </a:rPr>
              <a:t>If the radius is too </a:t>
            </a:r>
            <a:r>
              <a:rPr b="1" lang="en-US" sz="1800">
                <a:solidFill>
                  <a:srgbClr val="000000"/>
                </a:solidFill>
              </a:rPr>
              <a:t>small</a:t>
            </a:r>
            <a:r>
              <a:rPr lang="en-US" sz="1800">
                <a:solidFill>
                  <a:srgbClr val="000000"/>
                </a:solidFill>
              </a:rPr>
              <a:t> → many points won’t connect, you’ll get lots of tiny clusters or noise.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1800">
                <a:solidFill>
                  <a:srgbClr val="000000"/>
                </a:solidFill>
              </a:rPr>
              <a:t>If the radius is too </a:t>
            </a:r>
            <a:r>
              <a:rPr b="1" lang="en-US" sz="1800">
                <a:solidFill>
                  <a:srgbClr val="000000"/>
                </a:solidFill>
              </a:rPr>
              <a:t>large</a:t>
            </a:r>
            <a:r>
              <a:rPr lang="en-US" sz="1800">
                <a:solidFill>
                  <a:srgbClr val="000000"/>
                </a:solidFill>
              </a:rPr>
              <a:t> → clusters may merge together into fewer, larger groups.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61">
                <a:solidFill>
                  <a:srgbClr val="000000"/>
                </a:solidFill>
              </a:rPr>
              <a:t>📍 In the traffic example:</a:t>
            </a:r>
            <a:endParaRPr sz="1761">
              <a:solidFill>
                <a:srgbClr val="000000"/>
              </a:solidFill>
            </a:endParaRPr>
          </a:p>
          <a:p>
            <a:pPr indent="-33203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176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 = 0.5</a:t>
            </a:r>
            <a:r>
              <a:rPr lang="en-US" sz="1761">
                <a:solidFill>
                  <a:srgbClr val="000000"/>
                </a:solidFill>
              </a:rPr>
              <a:t> (after scaling features) means:</a:t>
            </a:r>
            <a:br>
              <a:rPr lang="en-US" sz="1761">
                <a:solidFill>
                  <a:srgbClr val="000000"/>
                </a:solidFill>
              </a:rPr>
            </a:br>
            <a:br>
              <a:rPr lang="en-US" sz="1761">
                <a:solidFill>
                  <a:srgbClr val="000000"/>
                </a:solidFill>
              </a:rPr>
            </a:br>
            <a:r>
              <a:rPr lang="en-US" sz="1761">
                <a:solidFill>
                  <a:srgbClr val="000000"/>
                </a:solidFill>
              </a:rPr>
              <a:t> Two incidents are considered “neighbors” if they are within 0.5 distance units of each other in the standardized feature space (lat, lon, hour).</a:t>
            </a:r>
            <a:endParaRPr sz="3100"/>
          </a:p>
        </p:txBody>
      </p:sp>
      <p:sp>
        <p:nvSpPr>
          <p:cNvPr id="634" name="Google Shape;634;p8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WTH?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2. min_samples = </a:t>
            </a:r>
            <a:r>
              <a:rPr b="1" i="1" lang="en-US" sz="1800">
                <a:solidFill>
                  <a:srgbClr val="000000"/>
                </a:solidFill>
              </a:rPr>
              <a:t>Minimum number of points to form a dense cluster</a:t>
            </a:r>
            <a:endParaRPr b="1" i="1" sz="18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Determines how many points must be inside that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</a:t>
            </a:r>
            <a:r>
              <a:rPr lang="en-US" sz="1600">
                <a:solidFill>
                  <a:srgbClr val="000000"/>
                </a:solidFill>
              </a:rPr>
              <a:t> radius for a </a:t>
            </a:r>
            <a:r>
              <a:rPr b="1" lang="en-US" sz="1600">
                <a:solidFill>
                  <a:srgbClr val="000000"/>
                </a:solidFill>
              </a:rPr>
              <a:t>core point</a:t>
            </a:r>
            <a:r>
              <a:rPr lang="en-US" sz="1600">
                <a:solidFill>
                  <a:srgbClr val="000000"/>
                </a:solidFill>
              </a:rPr>
              <a:t> (the seed of a cluster).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If a point has fewer than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min_samples</a:t>
            </a:r>
            <a:r>
              <a:rPr lang="en-US" sz="1600">
                <a:solidFill>
                  <a:srgbClr val="000000"/>
                </a:solidFill>
              </a:rPr>
              <a:t> neighbors, it’s labeled as </a:t>
            </a:r>
            <a:r>
              <a:rPr b="1" lang="en-US" sz="1600">
                <a:solidFill>
                  <a:srgbClr val="000000"/>
                </a:solidFill>
              </a:rPr>
              <a:t>noise/outlier</a:t>
            </a:r>
            <a:r>
              <a:rPr lang="en-US" sz="1600">
                <a:solidFill>
                  <a:srgbClr val="000000"/>
                </a:solidFill>
              </a:rPr>
              <a:t>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Higher values → clusters must be denser.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Lower values → clusters can form more easily, but may be noisy.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📍 In the traffic example: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min_samples = 10</a:t>
            </a:r>
            <a:r>
              <a:rPr lang="en-US" sz="1600">
                <a:solidFill>
                  <a:srgbClr val="000000"/>
                </a:solidFill>
              </a:rPr>
              <a:t> means: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 An incident is only considered part of a cluster if there are at least 10 incidents nearby (within the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</a:t>
            </a:r>
            <a:r>
              <a:rPr lang="en-US" sz="1600">
                <a:solidFill>
                  <a:srgbClr val="000000"/>
                </a:solidFill>
              </a:rPr>
              <a:t> radius). Otherwise, it’s noise.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641" name="Google Shape;641;p8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WTH?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</a:rPr>
              <a:t>Putting It Together</a:t>
            </a:r>
            <a:endParaRPr b="1" sz="19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DBSCAN grows clusters from </a:t>
            </a:r>
            <a:r>
              <a:rPr b="1" lang="en-US" sz="1700">
                <a:solidFill>
                  <a:srgbClr val="000000"/>
                </a:solidFill>
              </a:rPr>
              <a:t>dense regions</a:t>
            </a:r>
            <a:r>
              <a:rPr lang="en-US" sz="1700">
                <a:solidFill>
                  <a:srgbClr val="000000"/>
                </a:solidFill>
              </a:rPr>
              <a:t>: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US" sz="1700">
                <a:solidFill>
                  <a:srgbClr val="000000"/>
                </a:solidFill>
              </a:rPr>
              <a:t>Start with a point.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US" sz="1700">
                <a:solidFill>
                  <a:srgbClr val="000000"/>
                </a:solidFill>
              </a:rPr>
              <a:t>Look within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</a:t>
            </a:r>
            <a:r>
              <a:rPr lang="en-US" sz="1700">
                <a:solidFill>
                  <a:srgbClr val="000000"/>
                </a:solidFill>
              </a:rPr>
              <a:t> radius.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US" sz="1700">
                <a:solidFill>
                  <a:srgbClr val="000000"/>
                </a:solidFill>
              </a:rPr>
              <a:t>If there are at least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min_samples</a:t>
            </a:r>
            <a:r>
              <a:rPr lang="en-US" sz="1700">
                <a:solidFill>
                  <a:srgbClr val="000000"/>
                </a:solidFill>
              </a:rPr>
              <a:t> neighbors → make a cluster.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US" sz="1700">
                <a:solidFill>
                  <a:srgbClr val="000000"/>
                </a:solidFill>
              </a:rPr>
              <a:t>Expand cluster by checking neighbors of neighbors.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US" sz="1700">
                <a:solidFill>
                  <a:srgbClr val="000000"/>
                </a:solidFill>
              </a:rPr>
              <a:t>Points that never meet the threshold remain </a:t>
            </a:r>
            <a:r>
              <a:rPr b="1" lang="en-US" sz="1700">
                <a:solidFill>
                  <a:srgbClr val="000000"/>
                </a:solidFill>
              </a:rPr>
              <a:t>noise (-1)</a:t>
            </a:r>
            <a:r>
              <a:rPr lang="en-US" sz="1700">
                <a:solidFill>
                  <a:srgbClr val="000000"/>
                </a:solidFill>
              </a:rPr>
              <a:t>.</a:t>
            </a:r>
            <a:br>
              <a:rPr lang="en-US" sz="1700">
                <a:solidFill>
                  <a:srgbClr val="000000"/>
                </a:solidFill>
              </a:rPr>
            </a:br>
            <a:endParaRPr sz="2600"/>
          </a:p>
        </p:txBody>
      </p:sp>
      <p:sp>
        <p:nvSpPr>
          <p:cNvPr id="648" name="Google Shape;648;p8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WTH?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7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✅ </a:t>
            </a:r>
            <a:r>
              <a:rPr b="1" lang="en-US" sz="2300">
                <a:solidFill>
                  <a:srgbClr val="000000"/>
                </a:solidFill>
              </a:rPr>
              <a:t>Traffic analogy</a:t>
            </a:r>
            <a:r>
              <a:rPr lang="en-US" sz="2300">
                <a:solidFill>
                  <a:srgbClr val="000000"/>
                </a:solidFill>
              </a:rPr>
              <a:t>: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-US" sz="2300">
                <a:solidFill>
                  <a:srgbClr val="000000"/>
                </a:solidFill>
              </a:rPr>
              <a:t>Imagine you’re looking at incidents on a map.</a:t>
            </a:r>
            <a:br>
              <a:rPr lang="en-US" sz="2300">
                <a:solidFill>
                  <a:srgbClr val="000000"/>
                </a:solidFill>
              </a:rPr>
            </a:b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-US" sz="2300">
                <a:solidFill>
                  <a:srgbClr val="000000"/>
                </a:solidFill>
              </a:rPr>
              <a:t>Draw a circle of radius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</a:t>
            </a:r>
            <a:r>
              <a:rPr lang="en-US" sz="2300">
                <a:solidFill>
                  <a:srgbClr val="000000"/>
                </a:solidFill>
              </a:rPr>
              <a:t> around each incident.</a:t>
            </a:r>
            <a:br>
              <a:rPr lang="en-US" sz="2300">
                <a:solidFill>
                  <a:srgbClr val="000000"/>
                </a:solidFill>
              </a:rPr>
            </a:b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-US" sz="2300">
                <a:solidFill>
                  <a:srgbClr val="000000"/>
                </a:solidFill>
              </a:rPr>
              <a:t>If at least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min_samples</a:t>
            </a:r>
            <a:r>
              <a:rPr lang="en-US" sz="2300">
                <a:solidFill>
                  <a:srgbClr val="000000"/>
                </a:solidFill>
              </a:rPr>
              <a:t> incidents fall in that circle → boom, you’ve found a hotspot.</a:t>
            </a:r>
            <a:br>
              <a:rPr lang="en-US" sz="2300">
                <a:solidFill>
                  <a:srgbClr val="000000"/>
                </a:solidFill>
              </a:rPr>
            </a:b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-US" sz="2300">
                <a:solidFill>
                  <a:srgbClr val="000000"/>
                </a:solidFill>
              </a:rPr>
              <a:t>If an incident is too isolated, it gets marked as noise.</a:t>
            </a:r>
            <a:endParaRPr b="1" sz="3100">
              <a:solidFill>
                <a:srgbClr val="000000"/>
              </a:solidFill>
            </a:endParaRPr>
          </a:p>
        </p:txBody>
      </p:sp>
      <p:sp>
        <p:nvSpPr>
          <p:cNvPr id="655" name="Google Shape;655;p8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WTH?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plt.figure(figsize=(10,6))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plt.scatter(data['longitude'], data['latitude'], c=data['cluster'], cmap='tab10', s=10)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plt.xlabel("Longitude")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plt.ylabel("Latitude")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plt.title("DBSCAN Clustering of Traffic Incidents in Austin")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This map will show </a:t>
            </a:r>
            <a:r>
              <a:rPr b="1" lang="en-US" sz="1800">
                <a:solidFill>
                  <a:srgbClr val="000000"/>
                </a:solidFill>
              </a:rPr>
              <a:t>dense hotspots</a:t>
            </a:r>
            <a:r>
              <a:rPr lang="en-US" sz="1800">
                <a:solidFill>
                  <a:srgbClr val="000000"/>
                </a:solidFill>
              </a:rPr>
              <a:t> as clusters, while scattered incidents are marked as noise (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en-US" sz="1800">
                <a:solidFill>
                  <a:srgbClr val="000000"/>
                </a:solidFill>
              </a:rPr>
              <a:t>).</a:t>
            </a:r>
            <a:endParaRPr sz="3100"/>
          </a:p>
        </p:txBody>
      </p:sp>
      <p:sp>
        <p:nvSpPr>
          <p:cNvPr id="662" name="Google Shape;662;p8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Visualize Clusters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🛠️ How It Works</a:t>
            </a:r>
            <a:endParaRPr b="1"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Think of playing 20 Questions, where you narrow down the object by asking binary questions. A decision tree is doing exactly that—asking a series of smart questions to guess the right label.</a:t>
            </a:r>
            <a:endParaRPr b="1" sz="3100">
              <a:solidFill>
                <a:srgbClr val="000000"/>
              </a:solidFill>
            </a:endParaRPr>
          </a:p>
        </p:txBody>
      </p:sp>
      <p:sp>
        <p:nvSpPr>
          <p:cNvPr id="223" name="Google Shape;223;p2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🧰 Algorithm Focus: Decision Trees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K-Means</a:t>
            </a:r>
            <a:r>
              <a:rPr lang="en-US" sz="2100">
                <a:solidFill>
                  <a:srgbClr val="000000"/>
                </a:solidFill>
              </a:rPr>
              <a:t>: Always forces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-US" sz="2100">
                <a:solidFill>
                  <a:srgbClr val="000000"/>
                </a:solidFill>
              </a:rPr>
              <a:t> clusters, even if data doesn’t naturally group.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DBSCAN</a:t>
            </a:r>
            <a:r>
              <a:rPr lang="en-US" sz="2100">
                <a:solidFill>
                  <a:srgbClr val="000000"/>
                </a:solidFill>
              </a:rPr>
              <a:t>: Finds clusters of arbitrary shapes, filters out noise.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Traffic Use Case:</a:t>
            </a:r>
            <a:br>
              <a:rPr b="1" lang="en-US" sz="2100">
                <a:solidFill>
                  <a:srgbClr val="000000"/>
                </a:solidFill>
              </a:rPr>
            </a:br>
            <a:endParaRPr b="1"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K-Means: Good for broad “region-based” grouping.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DBSCAN: Good for detecting </a:t>
            </a:r>
            <a:r>
              <a:rPr b="1" lang="en-US" sz="2100">
                <a:solidFill>
                  <a:srgbClr val="000000"/>
                </a:solidFill>
              </a:rPr>
              <a:t>true hotspots</a:t>
            </a:r>
            <a:r>
              <a:rPr lang="en-US" sz="2100">
                <a:solidFill>
                  <a:srgbClr val="000000"/>
                </a:solidFill>
              </a:rPr>
              <a:t> of high density (e.g., one dangerous intersection).</a:t>
            </a:r>
            <a:endParaRPr sz="3000"/>
          </a:p>
        </p:txBody>
      </p:sp>
      <p:sp>
        <p:nvSpPr>
          <p:cNvPr id="669" name="Google Shape;669;p8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4. Compare K-Means vs DBSCAN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-US" sz="1600">
                <a:solidFill>
                  <a:srgbClr val="000000"/>
                </a:solidFill>
              </a:rPr>
              <a:t>Parameter Tuning:</a:t>
            </a:r>
            <a:r>
              <a:rPr lang="en-US" sz="1600">
                <a:solidFill>
                  <a:srgbClr val="000000"/>
                </a:solidFill>
              </a:rPr>
              <a:t> Change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</a:t>
            </a:r>
            <a:r>
              <a:rPr lang="en-US" sz="1600">
                <a:solidFill>
                  <a:srgbClr val="000000"/>
                </a:solidFill>
              </a:rPr>
              <a:t> (radius of neighborhood) and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min_samples</a:t>
            </a:r>
            <a:r>
              <a:rPr lang="en-US" sz="1600">
                <a:solidFill>
                  <a:srgbClr val="000000"/>
                </a:solidFill>
              </a:rPr>
              <a:t>. How do clusters change?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Hint: Smaller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</a:t>
            </a:r>
            <a:r>
              <a:rPr lang="en-US" sz="1600">
                <a:solidFill>
                  <a:srgbClr val="000000"/>
                </a:solidFill>
              </a:rPr>
              <a:t> → more noise, more small clusters.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Larger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</a:t>
            </a:r>
            <a:r>
              <a:rPr lang="en-US" sz="1600">
                <a:solidFill>
                  <a:srgbClr val="000000"/>
                </a:solidFill>
              </a:rPr>
              <a:t> → fewer, bigger clusters.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-US" sz="1600">
                <a:solidFill>
                  <a:srgbClr val="000000"/>
                </a:solidFill>
              </a:rPr>
              <a:t>Compare with K-Means:</a:t>
            </a:r>
            <a:r>
              <a:rPr lang="en-US" sz="1600">
                <a:solidFill>
                  <a:srgbClr val="000000"/>
                </a:solidFill>
              </a:rPr>
              <a:t> Cluster only on location (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lat</a:t>
            </a:r>
            <a:r>
              <a:rPr lang="en-US" sz="1600">
                <a:solidFill>
                  <a:srgbClr val="000000"/>
                </a:solidFill>
              </a:rPr>
              <a:t>,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lon</a:t>
            </a:r>
            <a:r>
              <a:rPr lang="en-US" sz="1600">
                <a:solidFill>
                  <a:srgbClr val="000000"/>
                </a:solidFill>
              </a:rPr>
              <a:t>). Which method gives more meaningful groups?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-US" sz="1600">
                <a:solidFill>
                  <a:srgbClr val="000000"/>
                </a:solidFill>
              </a:rPr>
              <a:t>Noise Analysis:</a:t>
            </a:r>
            <a:r>
              <a:rPr lang="en-US" sz="1600">
                <a:solidFill>
                  <a:srgbClr val="000000"/>
                </a:solidFill>
              </a:rPr>
              <a:t> Look at incidents labeled as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en-US" sz="1600">
                <a:solidFill>
                  <a:srgbClr val="000000"/>
                </a:solidFill>
              </a:rPr>
              <a:t>. Are these </a:t>
            </a:r>
            <a:r>
              <a:rPr b="1" lang="en-US" sz="1600">
                <a:solidFill>
                  <a:srgbClr val="000000"/>
                </a:solidFill>
              </a:rPr>
              <a:t>rare events</a:t>
            </a:r>
            <a:r>
              <a:rPr lang="en-US" sz="1600">
                <a:solidFill>
                  <a:srgbClr val="000000"/>
                </a:solidFill>
              </a:rPr>
              <a:t>? Where do they happen?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-US" sz="1600">
                <a:solidFill>
                  <a:srgbClr val="000000"/>
                </a:solidFill>
              </a:rPr>
              <a:t>Feature Engineering:</a:t>
            </a:r>
            <a:r>
              <a:rPr lang="en-US" sz="1600">
                <a:solidFill>
                  <a:srgbClr val="000000"/>
                </a:solidFill>
              </a:rPr>
              <a:t> Add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is_weekend</a:t>
            </a:r>
            <a:r>
              <a:rPr lang="en-US" sz="1600">
                <a:solidFill>
                  <a:srgbClr val="000000"/>
                </a:solidFill>
              </a:rPr>
              <a:t> or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rush_hour</a:t>
            </a:r>
            <a:r>
              <a:rPr lang="en-US" sz="1600">
                <a:solidFill>
                  <a:srgbClr val="000000"/>
                </a:solidFill>
              </a:rPr>
              <a:t> as features and rerun DBSCAN. Does it detect weekend vs weekday hotspots?</a:t>
            </a:r>
            <a:endParaRPr sz="2900"/>
          </a:p>
        </p:txBody>
      </p:sp>
      <p:sp>
        <p:nvSpPr>
          <p:cNvPr id="676" name="Google Shape;676;p9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5. Mini-Challenges for Students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1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Questions?</a:t>
            </a:r>
            <a:br>
              <a:rPr lang="en-US"/>
            </a:br>
            <a:r>
              <a:rPr lang="en-US"/>
              <a:t>Comments?</a:t>
            </a:r>
            <a:endParaRPr/>
          </a:p>
        </p:txBody>
      </p:sp>
      <p:sp>
        <p:nvSpPr>
          <p:cNvPr id="682" name="Google Shape;682;p91"/>
          <p:cNvSpPr txBox="1"/>
          <p:nvPr>
            <p:ph idx="1" type="subTitle"/>
          </p:nvPr>
        </p:nvSpPr>
        <p:spPr>
          <a:xfrm>
            <a:off x="706575" y="4295876"/>
            <a:ext cx="65391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92500" lnSpcReduction="20000"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/>
              <a:t>Charlie Dey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charlie@tacc.utexas.edu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br>
              <a:rPr lang="en-US"/>
            </a:br>
            <a:r>
              <a:rPr lang="en-US"/>
              <a:t>Susan Lindsey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slndsey@tacc.utexas.edu</a:t>
            </a:r>
            <a:br>
              <a:rPr lang="en-US" sz="1600"/>
            </a:b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</a:rPr>
              <a:t>Entropy formula</a:t>
            </a:r>
            <a:r>
              <a:rPr lang="en-US" sz="1900">
                <a:solidFill>
                  <a:srgbClr val="000000"/>
                </a:solidFill>
              </a:rPr>
              <a:t> from Information Theory, which is also used inside </a:t>
            </a:r>
            <a:r>
              <a:rPr b="1" lang="en-US" sz="1900">
                <a:solidFill>
                  <a:srgbClr val="000000"/>
                </a:solidFill>
              </a:rPr>
              <a:t>Decision Trees</a:t>
            </a:r>
            <a:r>
              <a:rPr lang="en-US" sz="1900">
                <a:solidFill>
                  <a:srgbClr val="000000"/>
                </a:solidFill>
              </a:rPr>
              <a:t> (like ID3, C4.5, CART) to decide where to split the data.</a:t>
            </a:r>
            <a:endParaRPr b="1" sz="5100">
              <a:solidFill>
                <a:srgbClr val="000000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4300">
              <a:solidFill>
                <a:srgbClr val="000000"/>
              </a:solidFill>
            </a:endParaRPr>
          </a:p>
        </p:txBody>
      </p:sp>
      <p:sp>
        <p:nvSpPr>
          <p:cNvPr id="230" name="Google Shape;230;p2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📐 Math Behind It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89" y="3054530"/>
            <a:ext cx="85301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 lnSpcReduction="20000"/>
          </a:bodyPr>
          <a:lstStyle/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000000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33">
                <a:solidFill>
                  <a:srgbClr val="000000"/>
                </a:solidFill>
              </a:rPr>
              <a:t>What it means:</a:t>
            </a:r>
            <a:endParaRPr b="1" sz="2033">
              <a:solidFill>
                <a:srgbClr val="000000"/>
              </a:solidFill>
            </a:endParaRPr>
          </a:p>
          <a:p>
            <a:pPr indent="-345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34"/>
              <a:buChar char="●"/>
            </a:pPr>
            <a:r>
              <a:rPr b="1" lang="en-US" sz="1833">
                <a:solidFill>
                  <a:srgbClr val="000000"/>
                </a:solidFill>
              </a:rPr>
              <a:t>S</a:t>
            </a:r>
            <a:r>
              <a:rPr lang="en-US" sz="1833">
                <a:solidFill>
                  <a:srgbClr val="000000"/>
                </a:solidFill>
              </a:rPr>
              <a:t> = a dataset (or subset) at a node in the tree.</a:t>
            </a:r>
            <a:br>
              <a:rPr lang="en-US" sz="1833">
                <a:solidFill>
                  <a:srgbClr val="000000"/>
                </a:solidFill>
              </a:rPr>
            </a:br>
            <a:endParaRPr sz="1833">
              <a:solidFill>
                <a:srgbClr val="000000"/>
              </a:solidFill>
            </a:endParaRPr>
          </a:p>
          <a:p>
            <a:pPr indent="-345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4"/>
              <a:buChar char="●"/>
            </a:pPr>
            <a:r>
              <a:rPr b="1" lang="en-US" sz="1833">
                <a:solidFill>
                  <a:srgbClr val="000000"/>
                </a:solidFill>
              </a:rPr>
              <a:t>n</a:t>
            </a:r>
            <a:r>
              <a:rPr lang="en-US" sz="1833">
                <a:solidFill>
                  <a:srgbClr val="000000"/>
                </a:solidFill>
              </a:rPr>
              <a:t> = the number of possible classes (e.g., "Highway" vs "Local" → 2 classes).</a:t>
            </a:r>
            <a:br>
              <a:rPr lang="en-US" sz="1833">
                <a:solidFill>
                  <a:srgbClr val="000000"/>
                </a:solidFill>
              </a:rPr>
            </a:br>
            <a:endParaRPr sz="1833">
              <a:solidFill>
                <a:srgbClr val="000000"/>
              </a:solidFill>
            </a:endParaRPr>
          </a:p>
          <a:p>
            <a:pPr indent="-345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4"/>
              <a:buChar char="●"/>
            </a:pPr>
            <a:r>
              <a:rPr b="1" lang="en-US" sz="1833">
                <a:solidFill>
                  <a:srgbClr val="000000"/>
                </a:solidFill>
              </a:rPr>
              <a:t>p</a:t>
            </a:r>
            <a:r>
              <a:rPr b="1" baseline="-25000" lang="en-US" sz="1833">
                <a:solidFill>
                  <a:srgbClr val="000000"/>
                </a:solidFill>
              </a:rPr>
              <a:t>i</a:t>
            </a:r>
            <a:r>
              <a:rPr b="1" lang="en-US" sz="1833">
                <a:solidFill>
                  <a:srgbClr val="000000"/>
                </a:solidFill>
              </a:rPr>
              <a:t>​</a:t>
            </a:r>
            <a:r>
              <a:rPr lang="en-US" sz="1833">
                <a:solidFill>
                  <a:srgbClr val="000000"/>
                </a:solidFill>
              </a:rPr>
              <a:t> = the proportion (probability) of examples in class i within dataset S.</a:t>
            </a:r>
            <a:br>
              <a:rPr lang="en-US" sz="1833">
                <a:solidFill>
                  <a:srgbClr val="000000"/>
                </a:solidFill>
              </a:rPr>
            </a:br>
            <a:endParaRPr sz="1833">
              <a:solidFill>
                <a:srgbClr val="000000"/>
              </a:solidFill>
            </a:endParaRPr>
          </a:p>
          <a:p>
            <a:pPr indent="-345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4"/>
              <a:buChar char="●"/>
            </a:pPr>
            <a:r>
              <a:rPr b="1" lang="en-US" sz="1833">
                <a:solidFill>
                  <a:srgbClr val="000000"/>
                </a:solidFill>
              </a:rPr>
              <a:t>log₂</a:t>
            </a:r>
            <a:r>
              <a:rPr lang="en-US" sz="1833">
                <a:solidFill>
                  <a:srgbClr val="000000"/>
                </a:solidFill>
              </a:rPr>
              <a:t> = base-2 logarithm, which measures information in "bits."</a:t>
            </a:r>
            <a:endParaRPr b="1" sz="5033">
              <a:solidFill>
                <a:srgbClr val="000000"/>
              </a:solidFill>
            </a:endParaRPr>
          </a:p>
        </p:txBody>
      </p:sp>
      <p:sp>
        <p:nvSpPr>
          <p:cNvPr id="238" name="Google Shape;238;p2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📐 Math Behind It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89" y="1872239"/>
            <a:ext cx="85301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 Theme">
  <a:themeElements>
    <a:clrScheme name="Custom 2">
      <a:dk1>
        <a:srgbClr val="221E1D"/>
      </a:dk1>
      <a:lt1>
        <a:srgbClr val="FBFDF2"/>
      </a:lt1>
      <a:dk2>
        <a:srgbClr val="003049"/>
      </a:dk2>
      <a:lt2>
        <a:srgbClr val="E7E5E5"/>
      </a:lt2>
      <a:accent1>
        <a:srgbClr val="BF5700"/>
      </a:accent1>
      <a:accent2>
        <a:srgbClr val="FBBF48"/>
      </a:accent2>
      <a:accent3>
        <a:srgbClr val="E9E1B7"/>
      </a:accent3>
      <a:accent4>
        <a:srgbClr val="FBFDF2"/>
      </a:accent4>
      <a:accent5>
        <a:srgbClr val="FBFDF2"/>
      </a:accent5>
      <a:accent6>
        <a:srgbClr val="FBFDF2"/>
      </a:accent6>
      <a:hlink>
        <a:srgbClr val="008AD0"/>
      </a:hlink>
      <a:folHlink>
        <a:srgbClr val="008A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