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12192000"/>
  <p:notesSz cx="6858000" cy="9144000"/>
  <p:embeddedFontLst>
    <p:embeddedFont>
      <p:font typeface="Roboto Mon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RobotoMono-bold.fntdata"/><Relationship Id="rId23" Type="http://schemas.openxmlformats.org/officeDocument/2006/relationships/slide" Target="slides/slide19.xml"/><Relationship Id="rId45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RobotoMono-boldItalic.fntdata"/><Relationship Id="rId25" Type="http://schemas.openxmlformats.org/officeDocument/2006/relationships/slide" Target="slides/slide21.xml"/><Relationship Id="rId47" Type="http://schemas.openxmlformats.org/officeDocument/2006/relationships/font" Target="fonts/RobotoMono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48d0e5035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648d0e5035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648d0e5035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648d0e5035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648d0e5035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648d0e5035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648d0e5035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648d0e5035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648d0e5035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648d0e5035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648d0e5035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3648d0e5035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648d0e5035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648d0e5035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3648d0e5035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648d0e5035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648d0e5035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648d0e5035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648d0e5035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648d0e5035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648d0e5035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648d0e5035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648d0e5035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648d0e5035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648d0e5035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3648d0e5035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648d0e5035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648d0e5035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648d0e5035_0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281d1230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281d1230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7281d1230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48d0e5035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648d0e5035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3648d0e5035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648d0e5035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648d0e5035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648d0e5035_0_1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648d0e5035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648d0e5035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648d0e5035_0_1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648d0e5035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648d0e5035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3648d0e5035_0_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648d0e5035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648d0e5035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3648d0e5035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648d0e5035_0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648d0e5035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3648d0e5035_0_1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648d0e5035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648d0e5035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3648d0e5035_0_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648d0e5035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3648d0e5035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648d0e5035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648d0e5035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3648d0e5035_0_1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648d0e5035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648d0e5035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3648d0e5035_0_2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48d0e50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48d0e50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648d0e503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648d0e5035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648d0e5035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3648d0e5035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648d0e5035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648d0e5035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3648d0e5035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648d0e5035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648d0e5035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3648d0e5035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648d0e5035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648d0e5035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3648d0e5035_0_2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648d0e5035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648d0e5035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3648d0e5035_0_2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648d0e5035_0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648d0e5035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3648d0e5035_0_2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648d0e5035_0_2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648d0e5035_0_2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3648d0e5035_0_2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648d0e5035_0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648d0e5035_0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3648d0e5035_0_2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648d0e5035_0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648d0e5035_0_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3648d0e5035_0_2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648d0e5035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648d0e5035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3648d0e5035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48d0e503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48d0e503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648d0e5035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648d0e5035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648d0e5035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3648d0e5035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48d0e503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48d0e503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648d0e5035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48d0e5035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48d0e503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648d0e5035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48d0e5035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648d0e5035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648d0e5035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48d0e5035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648d0e5035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48d0e5035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648d0e5035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648d0e5035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-Title Sunburst - top logos">
  <p:cSld name="Slide-Title Sunburst - top logo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2224507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7096" y="414537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388774"/>
            <a:ext cx="1335338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ng shot of a server room&#10;&#10;AI-generated content may be incorrect."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7713" y="0"/>
            <a:ext cx="46842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339979" y="2414683"/>
            <a:ext cx="3567992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2" type="body"/>
          </p:nvPr>
        </p:nvSpPr>
        <p:spPr>
          <a:xfrm>
            <a:off x="340631" y="838199"/>
            <a:ext cx="7480754" cy="1233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3" type="body"/>
          </p:nvPr>
        </p:nvSpPr>
        <p:spPr>
          <a:xfrm>
            <a:off x="4253393" y="2414683"/>
            <a:ext cx="3567992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4" type="body"/>
          </p:nvPr>
        </p:nvSpPr>
        <p:spPr>
          <a:xfrm>
            <a:off x="8166807" y="2414683"/>
            <a:ext cx="3567992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1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93" name="Google Shape;93;p11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4" name="Google Shape;94;p11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97" name="Google Shape;97;p12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99" name="Google Shape;99;p12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340631" y="838199"/>
            <a:ext cx="7480754" cy="1233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2" type="body"/>
          </p:nvPr>
        </p:nvSpPr>
        <p:spPr>
          <a:xfrm>
            <a:off x="6206923" y="2414683"/>
            <a:ext cx="5542374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3" type="body"/>
          </p:nvPr>
        </p:nvSpPr>
        <p:spPr>
          <a:xfrm>
            <a:off x="329614" y="2414683"/>
            <a:ext cx="5655465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3" name="Google Shape;103;p12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9" name="Google Shape;109;p13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 with Pictures">
  <p:cSld name="3 Col with Picture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3939240" y="3429000"/>
            <a:ext cx="2459037" cy="267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6666112" y="3429000"/>
            <a:ext cx="2459037" cy="267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3" type="body"/>
          </p:nvPr>
        </p:nvSpPr>
        <p:spPr>
          <a:xfrm>
            <a:off x="9392984" y="3429000"/>
            <a:ext cx="2459037" cy="267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4" type="body"/>
          </p:nvPr>
        </p:nvSpPr>
        <p:spPr>
          <a:xfrm>
            <a:off x="326569" y="2717799"/>
            <a:ext cx="3338741" cy="1233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4"/>
          <p:cNvSpPr/>
          <p:nvPr>
            <p:ph idx="5" type="pic"/>
          </p:nvPr>
        </p:nvSpPr>
        <p:spPr>
          <a:xfrm>
            <a:off x="3938588" y="1225176"/>
            <a:ext cx="2459037" cy="1741488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4"/>
          <p:cNvSpPr/>
          <p:nvPr>
            <p:ph idx="6" type="pic"/>
          </p:nvPr>
        </p:nvSpPr>
        <p:spPr>
          <a:xfrm>
            <a:off x="6660017" y="1225176"/>
            <a:ext cx="2459037" cy="1741488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4"/>
          <p:cNvSpPr/>
          <p:nvPr>
            <p:ph idx="7" type="pic"/>
          </p:nvPr>
        </p:nvSpPr>
        <p:spPr>
          <a:xfrm>
            <a:off x="9392331" y="1225176"/>
            <a:ext cx="2459037" cy="1741488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4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21" name="Google Shape;121;p14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2" name="Google Shape;122;p14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 with Pictures">
  <p:cSld name="2 Col with Picture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27" name="Google Shape;127;p15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326569" y="1706870"/>
            <a:ext cx="3452215" cy="19781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2" type="body"/>
          </p:nvPr>
        </p:nvSpPr>
        <p:spPr>
          <a:xfrm>
            <a:off x="3973682" y="3172858"/>
            <a:ext cx="3711168" cy="293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5"/>
          <p:cNvSpPr/>
          <p:nvPr>
            <p:ph idx="3" type="pic"/>
          </p:nvPr>
        </p:nvSpPr>
        <p:spPr>
          <a:xfrm>
            <a:off x="3967587" y="753517"/>
            <a:ext cx="3711168" cy="2213147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5"/>
          <p:cNvSpPr txBox="1"/>
          <p:nvPr>
            <p:ph idx="4" type="body"/>
          </p:nvPr>
        </p:nvSpPr>
        <p:spPr>
          <a:xfrm>
            <a:off x="7873653" y="3172858"/>
            <a:ext cx="3711168" cy="293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5"/>
          <p:cNvSpPr/>
          <p:nvPr>
            <p:ph idx="5" type="pic"/>
          </p:nvPr>
        </p:nvSpPr>
        <p:spPr>
          <a:xfrm>
            <a:off x="7867558" y="753517"/>
            <a:ext cx="3711168" cy="2213147"/>
          </a:xfrm>
          <a:prstGeom prst="rect">
            <a:avLst/>
          </a:prstGeom>
          <a:noFill/>
          <a:ln>
            <a:noFill/>
          </a:ln>
        </p:spPr>
      </p:sp>
      <p:pic>
        <p:nvPicPr>
          <p:cNvPr id="133" name="Google Shape;133;p15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x Content">
  <p:cSld name="Complex Conte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525689" y="794656"/>
            <a:ext cx="4492625" cy="12617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2" type="body"/>
          </p:nvPr>
        </p:nvSpPr>
        <p:spPr>
          <a:xfrm>
            <a:off x="525689" y="4333218"/>
            <a:ext cx="5499807" cy="201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3" type="body"/>
          </p:nvPr>
        </p:nvSpPr>
        <p:spPr>
          <a:xfrm>
            <a:off x="525689" y="2200457"/>
            <a:ext cx="4492625" cy="1936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6"/>
          <p:cNvSpPr/>
          <p:nvPr>
            <p:ph idx="4" type="pic"/>
          </p:nvPr>
        </p:nvSpPr>
        <p:spPr>
          <a:xfrm>
            <a:off x="5203372" y="379939"/>
            <a:ext cx="6553199" cy="3757086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6"/>
          <p:cNvSpPr txBox="1"/>
          <p:nvPr>
            <p:ph idx="5" type="body"/>
          </p:nvPr>
        </p:nvSpPr>
        <p:spPr>
          <a:xfrm>
            <a:off x="6251575" y="4333218"/>
            <a:ext cx="5499807" cy="201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6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4" name="Google Shape;144;p16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3 Col">
  <p:cSld name="Split 3 Col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0" y="2659632"/>
            <a:ext cx="5649696" cy="37778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326571" y="477624"/>
            <a:ext cx="5170715" cy="2055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2" type="body"/>
          </p:nvPr>
        </p:nvSpPr>
        <p:spPr>
          <a:xfrm>
            <a:off x="326571" y="2765611"/>
            <a:ext cx="5170715" cy="3581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3" type="body"/>
          </p:nvPr>
        </p:nvSpPr>
        <p:spPr>
          <a:xfrm>
            <a:off x="5861963" y="2759433"/>
            <a:ext cx="2884714" cy="358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4" type="body"/>
          </p:nvPr>
        </p:nvSpPr>
        <p:spPr>
          <a:xfrm>
            <a:off x="8958944" y="2759433"/>
            <a:ext cx="2884714" cy="358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7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54" name="Google Shape;154;p17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5" name="Google Shape;155;p17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2 Col">
  <p:cSld name="Split 2 Col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60" name="Google Shape;160;p18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18"/>
          <p:cNvSpPr/>
          <p:nvPr/>
        </p:nvSpPr>
        <p:spPr>
          <a:xfrm>
            <a:off x="0" y="2659632"/>
            <a:ext cx="5649696" cy="37778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326571" y="636608"/>
            <a:ext cx="8795395" cy="18965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326571" y="2765611"/>
            <a:ext cx="5170715" cy="3581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3" type="body"/>
          </p:nvPr>
        </p:nvSpPr>
        <p:spPr>
          <a:xfrm>
            <a:off x="5861962" y="2759433"/>
            <a:ext cx="5893035" cy="358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5" name="Google Shape;165;p18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cked 3 Row">
  <p:cSld name="Stacked 3 Row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>
            <a:off x="0" y="477623"/>
            <a:ext cx="5323115" cy="586945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326571" y="852598"/>
            <a:ext cx="4583428" cy="1324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2" type="body"/>
          </p:nvPr>
        </p:nvSpPr>
        <p:spPr>
          <a:xfrm>
            <a:off x="5573712" y="852598"/>
            <a:ext cx="5773991" cy="1457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3" type="body"/>
          </p:nvPr>
        </p:nvSpPr>
        <p:spPr>
          <a:xfrm>
            <a:off x="326571" y="2736930"/>
            <a:ext cx="4583428" cy="1324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4" type="body"/>
          </p:nvPr>
        </p:nvSpPr>
        <p:spPr>
          <a:xfrm>
            <a:off x="326571" y="4615803"/>
            <a:ext cx="4583428" cy="1324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5" type="body"/>
          </p:nvPr>
        </p:nvSpPr>
        <p:spPr>
          <a:xfrm>
            <a:off x="5573713" y="2454275"/>
            <a:ext cx="6291716" cy="3892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9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76" name="Google Shape;176;p19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7" name="Google Shape;177;p19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25" name="Google Shape;25;p3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" name="Google Shape;26;p3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i="0"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Content Left">
  <p:cSld name="Large Content Lef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32" name="Google Shape;32;p4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923935" y="2750073"/>
            <a:ext cx="46704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6923935" y="558785"/>
            <a:ext cx="4670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3" type="body"/>
          </p:nvPr>
        </p:nvSpPr>
        <p:spPr>
          <a:xfrm>
            <a:off x="327025" y="446400"/>
            <a:ext cx="6243300" cy="5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6" name="Google Shape;36;p4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Content Right">
  <p:cSld name="Large Content Righ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339979" y="1816679"/>
            <a:ext cx="5410800" cy="4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339979" y="465818"/>
            <a:ext cx="54108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3" type="body"/>
          </p:nvPr>
        </p:nvSpPr>
        <p:spPr>
          <a:xfrm>
            <a:off x="6281126" y="2099368"/>
            <a:ext cx="5706300" cy="57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-Title Collage - top logos">
  <p:cSld name="1_Slide-Title Collage - top log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6"/>
          <p:cNvCxnSpPr/>
          <p:nvPr/>
        </p:nvCxnSpPr>
        <p:spPr>
          <a:xfrm>
            <a:off x="2224507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7096" y="414537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388774"/>
            <a:ext cx="1335338" cy="5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2" name="Google Shape;52;p6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erson looking at a computer screen&#10;&#10;AI-generated content may be incorrect." id="53" name="Google Shape;5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7906" y="0"/>
            <a:ext cx="46091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-Title-Image Right">
  <p:cSld name="Slide-Title-Image Righ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p7"/>
          <p:cNvCxnSpPr/>
          <p:nvPr/>
        </p:nvCxnSpPr>
        <p:spPr>
          <a:xfrm>
            <a:off x="2224507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7096" y="414537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388774"/>
            <a:ext cx="1335338" cy="5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/>
          <p:nvPr>
            <p:ph idx="2" type="pic"/>
          </p:nvPr>
        </p:nvSpPr>
        <p:spPr>
          <a:xfrm>
            <a:off x="7394716" y="0"/>
            <a:ext cx="479728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1" name="Google Shape;61;p7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-Title-NO LINE">
  <p:cSld name="Slide-Title-NO LIN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4" name="Google Shape;64;p8"/>
          <p:cNvCxnSpPr/>
          <p:nvPr/>
        </p:nvCxnSpPr>
        <p:spPr>
          <a:xfrm>
            <a:off x="2224507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7096" y="414537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388774"/>
            <a:ext cx="1335338" cy="5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/>
          <p:nvPr>
            <p:ph idx="2" type="pic"/>
          </p:nvPr>
        </p:nvSpPr>
        <p:spPr>
          <a:xfrm>
            <a:off x="7394716" y="0"/>
            <a:ext cx="479728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title_ Sunburst - Logos below">
  <p:cSld name="Slide_title_ Sunburst - Logos below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9"/>
          <p:cNvCxnSpPr/>
          <p:nvPr/>
        </p:nvCxnSpPr>
        <p:spPr>
          <a:xfrm>
            <a:off x="2224507" y="5849256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1338" y="5875178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5875173"/>
            <a:ext cx="1335338" cy="5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4" name="Google Shape;74;p9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9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long shot of a server room&#10;&#10;AI-generated content may be incorrect." id="76" name="Google Shape;7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7713" y="0"/>
            <a:ext cx="46842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_title_Collage- Logos below">
  <p:cSld name="1_Slide_title_Collage- Logos below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0"/>
          <p:cNvCxnSpPr/>
          <p:nvPr/>
        </p:nvCxnSpPr>
        <p:spPr>
          <a:xfrm>
            <a:off x="2224507" y="5849256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9" name="Google Shape;7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1338" y="5875178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5875173"/>
            <a:ext cx="1335338" cy="5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2" name="Google Shape;82;p10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10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person looking at a computer screen&#10;&#10;AI-generated content may be incorrect." id="84" name="Google Shape;8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7906" y="0"/>
            <a:ext cx="46091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85003"/>
            <a:ext cx="10515600" cy="767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3318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harlie@tacc.utexas.edu" TargetMode="External"/><Relationship Id="rId4" Type="http://schemas.openxmlformats.org/officeDocument/2006/relationships/hyperlink" Target="mailto:slndsey@tacc.utexas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charlie@tacc.utexas.edu" TargetMode="External"/><Relationship Id="rId4" Type="http://schemas.openxmlformats.org/officeDocument/2006/relationships/hyperlink" Target="mailto:slndsey@tacc.utexas.edu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charlie@tacc.utexas.edu" TargetMode="External"/><Relationship Id="rId4" Type="http://schemas.openxmlformats.org/officeDocument/2006/relationships/hyperlink" Target="mailto:slndsey@tacc.utexas.edu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charlie@tacc.utexas.edu" TargetMode="External"/><Relationship Id="rId4" Type="http://schemas.openxmlformats.org/officeDocument/2006/relationships/hyperlink" Target="mailto:slndsey@tacc.utexas.edu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/>
              <a:t>Regression and Forecasting</a:t>
            </a:r>
            <a:endParaRPr/>
          </a:p>
        </p:txBody>
      </p:sp>
      <p:sp>
        <p:nvSpPr>
          <p:cNvPr id="183" name="Google Shape;183;p20"/>
          <p:cNvSpPr txBox="1"/>
          <p:nvPr>
            <p:ph idx="1" type="subTitle"/>
          </p:nvPr>
        </p:nvSpPr>
        <p:spPr>
          <a:xfrm>
            <a:off x="706575" y="4295876"/>
            <a:ext cx="65391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85000" lnSpcReduction="20000"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/>
              <a:t>Charlie Dey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charlie@tacc.utexas.edu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br>
              <a:rPr lang="en-US"/>
            </a:br>
            <a:r>
              <a:rPr lang="en-US"/>
              <a:t>Susan Lindsey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slndsey@tacc.utexas.edu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matplotlib.pyplot as plt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sklearn.linear_model import LinearRegression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sklearn.metrics import mean_squared_error, r2_score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Load dataset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pd.read_csv("austin_traffic.csv", parse_dates=['Published Date'])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Feature engineering: extract time features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data['hour'] = data['Published Date'].dt.hour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data['dayofweek'] = data['Published Date'].dt.dayofweek</a:t>
            </a:r>
            <a:endParaRPr sz="1900"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Example: Linear Regression to Predict Incident Counts by Hour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Group by hour and day of week (to get incident counts)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hourly_counts = data.groupby(['dayofweek', 'hour']).size().reset_index(name='count')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Features (X) and target (y)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= hourly_counts[['dayofweek', 'hour']]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 = hourly_counts['count']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Train Linear Regression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model = LinearRegression()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model.fit(X, y)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Predictions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y_pred = model.predict(X)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900"/>
          </a:p>
        </p:txBody>
      </p:sp>
      <p:sp>
        <p:nvSpPr>
          <p:cNvPr id="252" name="Google Shape;252;p3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Example: Linear Regression to Predict Incident Counts by Hour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Evaluate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print("R² score:", r2_score(y, y_pred))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print("MSE:", mean_squared_error(y, y_pred))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Plot actual vs predicted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plt.scatter(y, y_pred, alpha=0.5)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plt.xlabel("Actual Incident Count")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plt.ylabel("Predicted Incident Count")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plt.title("Linear Regression: Incident Counts Prediction")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900"/>
          </a:p>
        </p:txBody>
      </p:sp>
      <p:sp>
        <p:nvSpPr>
          <p:cNvPr id="259" name="Google Shape;259;p3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Example: Linear Regression to Predict Incident Counts by Hour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We’re using </a:t>
            </a:r>
            <a:r>
              <a:rPr b="1" lang="en-US" sz="2100">
                <a:solidFill>
                  <a:srgbClr val="000000"/>
                </a:solidFill>
              </a:rPr>
              <a:t>hour + day of week</a:t>
            </a:r>
            <a:r>
              <a:rPr lang="en-US" sz="2100">
                <a:solidFill>
                  <a:srgbClr val="000000"/>
                </a:solidFill>
              </a:rPr>
              <a:t> to predict traffic incident counts.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What about: </a:t>
            </a:r>
            <a:r>
              <a:rPr i="1" lang="en-US" sz="2100">
                <a:solidFill>
                  <a:srgbClr val="000000"/>
                </a:solidFill>
              </a:rPr>
              <a:t>Do more incidents occur during rush hour? On weekends?</a:t>
            </a:r>
            <a:br>
              <a:rPr i="1" lang="en-US" sz="2100">
                <a:solidFill>
                  <a:srgbClr val="000000"/>
                </a:solidFill>
              </a:rPr>
            </a:br>
            <a:endParaRPr i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Compare model performance and discuss underfitting/overfitting.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When building regression or forecasting models, we need to understand </a:t>
            </a:r>
            <a:r>
              <a:rPr b="1" lang="en-US" sz="2300">
                <a:solidFill>
                  <a:srgbClr val="000000"/>
                </a:solidFill>
              </a:rPr>
              <a:t>how well the model generalizes</a:t>
            </a:r>
            <a:r>
              <a:rPr lang="en-US" sz="2300">
                <a:solidFill>
                  <a:srgbClr val="000000"/>
                </a:solidFill>
              </a:rPr>
              <a:t> to new data.</a:t>
            </a:r>
            <a:endParaRPr sz="3300">
              <a:solidFill>
                <a:srgbClr val="000000"/>
              </a:solidFill>
            </a:endParaRPr>
          </a:p>
        </p:txBody>
      </p:sp>
      <p:sp>
        <p:nvSpPr>
          <p:cNvPr id="266" name="Google Shape;266;p3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 Underfitting/Overfitting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</a:rPr>
              <a:t>1. Underfitting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-US" sz="2200">
                <a:solidFill>
                  <a:srgbClr val="000000"/>
                </a:solidFill>
              </a:rPr>
              <a:t>Definition:</a:t>
            </a:r>
            <a:r>
              <a:rPr lang="en-US" sz="2200">
                <a:solidFill>
                  <a:srgbClr val="000000"/>
                </a:solidFill>
              </a:rPr>
              <a:t> The model is </a:t>
            </a:r>
            <a:r>
              <a:rPr b="1" lang="en-US" sz="2200">
                <a:solidFill>
                  <a:srgbClr val="000000"/>
                </a:solidFill>
              </a:rPr>
              <a:t>too simple</a:t>
            </a:r>
            <a:r>
              <a:rPr lang="en-US" sz="2200">
                <a:solidFill>
                  <a:srgbClr val="000000"/>
                </a:solidFill>
              </a:rPr>
              <a:t> to capture patterns in the data.</a:t>
            </a:r>
            <a:br>
              <a:rPr lang="en-US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-US" sz="2200">
                <a:solidFill>
                  <a:srgbClr val="000000"/>
                </a:solidFill>
              </a:rPr>
              <a:t>Signs in our context:</a:t>
            </a:r>
            <a:br>
              <a:rPr b="1" lang="en-US" sz="2200">
                <a:solidFill>
                  <a:srgbClr val="000000"/>
                </a:solidFill>
              </a:rPr>
            </a:br>
            <a:endParaRPr b="1" sz="2200"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-US" sz="2200">
                <a:solidFill>
                  <a:srgbClr val="000000"/>
                </a:solidFill>
              </a:rPr>
              <a:t>Linear regression using only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-US" sz="2200">
                <a:solidFill>
                  <a:srgbClr val="000000"/>
                </a:solidFill>
              </a:rPr>
              <a:t> may not capture complex patterns like weekend spikes or non-linear rush hour peaks.</a:t>
            </a:r>
            <a:br>
              <a:rPr lang="en-US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-US" sz="2200">
                <a:solidFill>
                  <a:srgbClr val="000000"/>
                </a:solidFill>
              </a:rPr>
              <a:t>Predicted incident counts are </a:t>
            </a:r>
            <a:r>
              <a:rPr b="1" lang="en-US" sz="2200">
                <a:solidFill>
                  <a:srgbClr val="000000"/>
                </a:solidFill>
              </a:rPr>
              <a:t>consistently off</a:t>
            </a:r>
            <a:r>
              <a:rPr lang="en-US" sz="2200">
                <a:solidFill>
                  <a:srgbClr val="000000"/>
                </a:solidFill>
              </a:rPr>
              <a:t>, e.g., always near the mean.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273" name="Google Shape;273;p3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 Underfitting/Overfitting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00"/>
                </a:solidFill>
              </a:rPr>
              <a:t>2. Overfitting</a:t>
            </a:r>
            <a:endParaRPr b="1" sz="23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Definition:</a:t>
            </a:r>
            <a:r>
              <a:rPr lang="en-US" sz="2100">
                <a:solidFill>
                  <a:srgbClr val="000000"/>
                </a:solidFill>
              </a:rPr>
              <a:t> The model is </a:t>
            </a:r>
            <a:r>
              <a:rPr b="1" lang="en-US" sz="2100">
                <a:solidFill>
                  <a:srgbClr val="000000"/>
                </a:solidFill>
              </a:rPr>
              <a:t>too complex</a:t>
            </a:r>
            <a:r>
              <a:rPr lang="en-US" sz="2100">
                <a:solidFill>
                  <a:srgbClr val="000000"/>
                </a:solidFill>
              </a:rPr>
              <a:t>, capturing noise instead of true patterns.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Signs in our context:</a:t>
            </a:r>
            <a:br>
              <a:rPr b="1" lang="en-US" sz="2100">
                <a:solidFill>
                  <a:srgbClr val="000000"/>
                </a:solidFill>
              </a:rPr>
            </a:br>
            <a:endParaRPr b="1"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Random Forest with too many trees or deep trees might fit </a:t>
            </a:r>
            <a:r>
              <a:rPr b="1" lang="en-US" sz="2100">
                <a:solidFill>
                  <a:srgbClr val="000000"/>
                </a:solidFill>
              </a:rPr>
              <a:t>every spike in the dataset</a:t>
            </a:r>
            <a:r>
              <a:rPr lang="en-US" sz="2100">
                <a:solidFill>
                  <a:srgbClr val="000000"/>
                </a:solidFill>
              </a:rPr>
              <a:t>, including random anomalies.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High performance on </a:t>
            </a:r>
            <a:r>
              <a:rPr b="1" lang="en-US" sz="2100">
                <a:solidFill>
                  <a:srgbClr val="000000"/>
                </a:solidFill>
              </a:rPr>
              <a:t>training data</a:t>
            </a:r>
            <a:r>
              <a:rPr lang="en-US" sz="2100">
                <a:solidFill>
                  <a:srgbClr val="000000"/>
                </a:solidFill>
              </a:rPr>
              <a:t> but poor performance on </a:t>
            </a:r>
            <a:r>
              <a:rPr b="1" lang="en-US" sz="2100">
                <a:solidFill>
                  <a:srgbClr val="000000"/>
                </a:solidFill>
              </a:rPr>
              <a:t>test data</a:t>
            </a:r>
            <a:r>
              <a:rPr lang="en-US" sz="2100">
                <a:solidFill>
                  <a:srgbClr val="000000"/>
                </a:solidFill>
              </a:rPr>
              <a:t>.</a:t>
            </a:r>
            <a:endParaRPr b="1" sz="3200">
              <a:solidFill>
                <a:srgbClr val="000000"/>
              </a:solidFill>
            </a:endParaRPr>
          </a:p>
        </p:txBody>
      </p:sp>
      <p:sp>
        <p:nvSpPr>
          <p:cNvPr id="280" name="Google Shape;280;p3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 Underfitting/Overfitting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</a:rPr>
              <a:t>3. How to Detect</a:t>
            </a:r>
            <a:endParaRPr b="1" sz="19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-US" sz="1700">
                <a:solidFill>
                  <a:srgbClr val="000000"/>
                </a:solidFill>
              </a:rPr>
              <a:t>Training vs Test Performance:</a:t>
            </a:r>
            <a:endParaRPr b="1"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-US" sz="1700">
                <a:solidFill>
                  <a:srgbClr val="000000"/>
                </a:solidFill>
              </a:rPr>
              <a:t>Underfitting: Both training and test R² are low.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-US" sz="1700">
                <a:solidFill>
                  <a:srgbClr val="000000"/>
                </a:solidFill>
              </a:rPr>
              <a:t>Overfitting: Training R² high, test R² low.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Note: R² measures </a:t>
            </a:r>
            <a:r>
              <a:rPr b="1" lang="en-US" sz="1700">
                <a:solidFill>
                  <a:srgbClr val="000000"/>
                </a:solidFill>
              </a:rPr>
              <a:t>how well your regression model explains the variation in the target variable</a:t>
            </a:r>
            <a:r>
              <a:rPr lang="en-US" sz="1700">
                <a:solidFill>
                  <a:srgbClr val="000000"/>
                </a:solidFill>
              </a:rPr>
              <a:t>.</a:t>
            </a:r>
            <a:br>
              <a:rPr lang="en-US" sz="1700">
                <a:solidFill>
                  <a:srgbClr val="000000"/>
                </a:solidFill>
              </a:rPr>
            </a:br>
            <a:r>
              <a:rPr lang="en-US" sz="1700">
                <a:solidFill>
                  <a:srgbClr val="000000"/>
                </a:solidFill>
              </a:rPr>
              <a:t> (“What fraction of the total variation in the actual values is captured by the model?”)</a:t>
            </a:r>
            <a:endParaRPr sz="1700">
              <a:solidFill>
                <a:srgbClr val="000000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</a:rPr>
              <a:t>Range:</a:t>
            </a:r>
            <a:r>
              <a:rPr lang="en-US" sz="1700">
                <a:solidFill>
                  <a:srgbClr val="000000"/>
                </a:solidFill>
              </a:rPr>
              <a:t> 0 to 1 (sometimes slightly negative if the model is terrible)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-US" sz="1700">
                <a:solidFill>
                  <a:srgbClr val="000000"/>
                </a:solidFill>
              </a:rPr>
              <a:t>1</a:t>
            </a:r>
            <a:r>
              <a:rPr lang="en-US" sz="1700">
                <a:solidFill>
                  <a:srgbClr val="000000"/>
                </a:solidFill>
              </a:rPr>
              <a:t> → Perfect fit (model explains all variation).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-US" sz="1700">
                <a:solidFill>
                  <a:srgbClr val="000000"/>
                </a:solidFill>
              </a:rPr>
              <a:t>0</a:t>
            </a:r>
            <a:r>
              <a:rPr lang="en-US" sz="1700">
                <a:solidFill>
                  <a:srgbClr val="000000"/>
                </a:solidFill>
              </a:rPr>
              <a:t> → Model explains none of the variation (just predicts the mean).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Negative → Model is worse than predicting the mean.</a:t>
            </a:r>
            <a:endParaRPr b="1" sz="2900">
              <a:solidFill>
                <a:srgbClr val="000000"/>
              </a:solidFill>
            </a:endParaRPr>
          </a:p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 Underfitting/Overfitting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4. How to Fix</a:t>
            </a:r>
            <a:endParaRPr b="1" sz="20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US" sz="1800">
                <a:solidFill>
                  <a:srgbClr val="000000"/>
                </a:solidFill>
              </a:rPr>
              <a:t>Underfitting:</a:t>
            </a:r>
            <a:endParaRPr b="1"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Add more features (day-of-week, previous-hour counts, lag features).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Use a more flexible model (Random Forest instead of Linear Regression).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US" sz="1800">
                <a:solidFill>
                  <a:srgbClr val="000000"/>
                </a:solidFill>
              </a:rPr>
              <a:t>Overfitting:</a:t>
            </a:r>
            <a:endParaRPr b="1"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Reduce model complexity (shallow trees, fewer trees).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Use regularization (for linear or polynomial regression).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Use cross-validation to tune hyperparameters.</a:t>
            </a:r>
            <a:endParaRPr b="1" sz="2600">
              <a:solidFill>
                <a:srgbClr val="000000"/>
              </a:solidFill>
            </a:endParaRPr>
          </a:p>
        </p:txBody>
      </p:sp>
      <p:sp>
        <p:nvSpPr>
          <p:cNvPr id="294" name="Google Shape;294;p3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 Underfitting/Overfitting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ctrTitle"/>
          </p:nvPr>
        </p:nvSpPr>
        <p:spPr>
          <a:xfrm>
            <a:off x="706582" y="1673352"/>
            <a:ext cx="62508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3400">
                <a:solidFill>
                  <a:srgbClr val="000000"/>
                </a:solidFill>
              </a:rPr>
              <a:t>Random Forest Regression: Predicting Traffic Incident Counts</a:t>
            </a:r>
            <a:endParaRPr sz="6500"/>
          </a:p>
        </p:txBody>
      </p:sp>
      <p:sp>
        <p:nvSpPr>
          <p:cNvPr id="300" name="Google Shape;300;p37"/>
          <p:cNvSpPr txBox="1"/>
          <p:nvPr>
            <p:ph idx="1" type="subTitle"/>
          </p:nvPr>
        </p:nvSpPr>
        <p:spPr>
          <a:xfrm>
            <a:off x="706575" y="4295876"/>
            <a:ext cx="65391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85000" lnSpcReduction="20000"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/>
              <a:t>Charlie Dey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charlie@tacc.utexas.edu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br>
              <a:rPr lang="en-US"/>
            </a:br>
            <a:r>
              <a:rPr lang="en-US"/>
              <a:t>Susan Lindsey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slndsey@tacc.utexas.edu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US" sz="1800">
                <a:solidFill>
                  <a:srgbClr val="000000"/>
                </a:solidFill>
              </a:rPr>
              <a:t>Random Forest (RF)</a:t>
            </a:r>
            <a:r>
              <a:rPr lang="en-US" sz="1800">
                <a:solidFill>
                  <a:srgbClr val="000000"/>
                </a:solidFill>
              </a:rPr>
              <a:t> is an ensemble of decision trees.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Advantages: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Captures </a:t>
            </a:r>
            <a:r>
              <a:rPr b="1" lang="en-US" sz="1800">
                <a:solidFill>
                  <a:srgbClr val="000000"/>
                </a:solidFill>
              </a:rPr>
              <a:t>non-linear relationships</a:t>
            </a:r>
            <a:r>
              <a:rPr lang="en-US" sz="1800">
                <a:solidFill>
                  <a:srgbClr val="000000"/>
                </a:solidFill>
              </a:rPr>
              <a:t> between features and target.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Less sensitive to outliers than linear regression.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Automatically handles interactions between features.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Takes into account </a:t>
            </a:r>
            <a:r>
              <a:rPr b="1" lang="en-US" sz="1800">
                <a:solidFill>
                  <a:srgbClr val="000000"/>
                </a:solidFill>
              </a:rPr>
              <a:t>feature importance</a:t>
            </a:r>
            <a:r>
              <a:rPr lang="en-US" sz="1800">
                <a:solidFill>
                  <a:srgbClr val="000000"/>
                </a:solidFill>
              </a:rPr>
              <a:t> and experiment with </a:t>
            </a:r>
            <a:r>
              <a:rPr b="1" lang="en-US" sz="1800">
                <a:solidFill>
                  <a:srgbClr val="000000"/>
                </a:solidFill>
              </a:rPr>
              <a:t>different input features</a:t>
            </a:r>
            <a:r>
              <a:rPr lang="en-US" sz="1800">
                <a:solidFill>
                  <a:srgbClr val="000000"/>
                </a:solidFill>
              </a:rPr>
              <a:t>.</a:t>
            </a:r>
            <a:endParaRPr sz="3100"/>
          </a:p>
        </p:txBody>
      </p:sp>
      <p:sp>
        <p:nvSpPr>
          <p:cNvPr id="307" name="Google Shape;307;p3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 Why Random Forest?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Up until now, we’ve looked at: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-US">
                <a:solidFill>
                  <a:srgbClr val="000000"/>
                </a:solidFill>
              </a:rPr>
              <a:t>Classification</a:t>
            </a:r>
            <a:r>
              <a:rPr lang="en-US">
                <a:solidFill>
                  <a:srgbClr val="000000"/>
                </a:solidFill>
              </a:rPr>
              <a:t>: Predicting a </a:t>
            </a:r>
            <a:r>
              <a:rPr i="1" lang="en-US">
                <a:solidFill>
                  <a:srgbClr val="000000"/>
                </a:solidFill>
              </a:rPr>
              <a:t>category</a:t>
            </a:r>
            <a:r>
              <a:rPr lang="en-US">
                <a:solidFill>
                  <a:srgbClr val="000000"/>
                </a:solidFill>
              </a:rPr>
              <a:t> (e.g., “Is this incident a crash or a hazard?”).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-US">
                <a:solidFill>
                  <a:srgbClr val="000000"/>
                </a:solidFill>
              </a:rPr>
              <a:t>Clustering</a:t>
            </a:r>
            <a:r>
              <a:rPr lang="en-US">
                <a:solidFill>
                  <a:srgbClr val="000000"/>
                </a:solidFill>
              </a:rPr>
              <a:t>: Discovering hidden </a:t>
            </a:r>
            <a:r>
              <a:rPr i="1" lang="en-US">
                <a:solidFill>
                  <a:srgbClr val="000000"/>
                </a:solidFill>
              </a:rPr>
              <a:t>groups</a:t>
            </a:r>
            <a:r>
              <a:rPr lang="en-US">
                <a:solidFill>
                  <a:srgbClr val="000000"/>
                </a:solidFill>
              </a:rPr>
              <a:t> without labels.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But what if we want to </a:t>
            </a:r>
            <a:r>
              <a:rPr b="1" lang="en-US" sz="2000">
                <a:solidFill>
                  <a:srgbClr val="000000"/>
                </a:solidFill>
              </a:rPr>
              <a:t>predict a number</a:t>
            </a:r>
            <a:r>
              <a:rPr lang="en-US" sz="2000">
                <a:solidFill>
                  <a:srgbClr val="000000"/>
                </a:solidFill>
              </a:rPr>
              <a:t> instead of a label?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>
                <a:solidFill>
                  <a:srgbClr val="000000"/>
                </a:solidFill>
              </a:rPr>
              <a:t>Example questions from traffic data:</a:t>
            </a:r>
            <a:endParaRPr>
              <a:solidFill>
                <a:srgbClr val="000000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i="1" lang="en-US" sz="2000">
                <a:solidFill>
                  <a:srgbClr val="000000"/>
                </a:solidFill>
              </a:rPr>
              <a:t>“How many incidents will happen this hour?”</a:t>
            </a:r>
            <a:endParaRPr i="1" sz="2000">
              <a:solidFill>
                <a:srgbClr val="000000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i="1" lang="en-US" sz="2000">
                <a:solidFill>
                  <a:srgbClr val="000000"/>
                </a:solidFill>
              </a:rPr>
              <a:t>“What’s the expected number of crashes tomorrow?”</a:t>
            </a:r>
            <a:endParaRPr i="1" sz="2000">
              <a:solidFill>
                <a:srgbClr val="000000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i="1" lang="en-US" sz="2000">
                <a:solidFill>
                  <a:srgbClr val="000000"/>
                </a:solidFill>
              </a:rPr>
              <a:t>“Is traffic incident frequency trending up or down?”</a:t>
            </a:r>
            <a:br>
              <a:rPr i="1" lang="en-US" sz="2000">
                <a:solidFill>
                  <a:srgbClr val="000000"/>
                </a:solidFill>
              </a:rPr>
            </a:b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This is where </a:t>
            </a:r>
            <a:r>
              <a:rPr b="1" lang="en-US" sz="2000">
                <a:solidFill>
                  <a:srgbClr val="000000"/>
                </a:solidFill>
              </a:rPr>
              <a:t>Regression &amp; Forecasting</a:t>
            </a:r>
            <a:r>
              <a:rPr lang="en-US" sz="2000">
                <a:solidFill>
                  <a:srgbClr val="000000"/>
                </a:solidFill>
              </a:rPr>
              <a:t> come in.</a:t>
            </a:r>
            <a:endParaRPr sz="3300"/>
          </a:p>
        </p:txBody>
      </p:sp>
      <p:sp>
        <p:nvSpPr>
          <p:cNvPr id="190" name="Google Shape;190;p2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 Motivation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000000"/>
                </a:solidFill>
              </a:rPr>
              <a:t>We’ll use the same </a:t>
            </a:r>
            <a:r>
              <a:rPr b="1" lang="en-US" sz="1575">
                <a:solidFill>
                  <a:srgbClr val="000000"/>
                </a:solidFill>
              </a:rPr>
              <a:t>hourly incident counts</a:t>
            </a:r>
            <a:r>
              <a:rPr lang="en-US" sz="1575">
                <a:solidFill>
                  <a:srgbClr val="000000"/>
                </a:solidFill>
              </a:rPr>
              <a:t> approach:</a:t>
            </a:r>
            <a:endParaRPr sz="157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sklearn.ensemble import RandomForestRegressor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sklearn.model_selection import train_test_split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sklearn.metrics import mean_squared_error, r2_score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Load dataset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pd.read_csv("austin_traffic.csv", parse_dates=['Published Date'])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Feature engineering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data['hour'] = data['Published Date'].dt.hour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data['dayofweek'] = data['Published Date'].dt.dayofweek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data['is_weekend'] = data['dayofweek'].isin([5,6]).astype(int)</a:t>
            </a:r>
            <a:endParaRPr sz="1900"/>
          </a:p>
        </p:txBody>
      </p:sp>
      <p:sp>
        <p:nvSpPr>
          <p:cNvPr id="314" name="Google Shape;314;p3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Prepare the Data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Aggregate: incidents per hour per day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hourly_counts = data.groupby(['dayofweek','hour']).size().reset_index(name='count')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Features and target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= hourly_counts[['dayofweek','hour','is_weekend']]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 = hourly_counts['count']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Train/test split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X_train, X_test, y_train, y_test = train_test_split(X, y, test_size=0.2, random_state=42)</a:t>
            </a:r>
            <a:endParaRPr sz="1900"/>
          </a:p>
        </p:txBody>
      </p:sp>
      <p:sp>
        <p:nvSpPr>
          <p:cNvPr id="321" name="Google Shape;321;p4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Prepare the Data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Initialize Random Forest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rf_model = RandomForestRegressor(n_estimators=100, random_state=42)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Train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rf_model.fit(X_train, y_train)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Predict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y_pred = rf_model.predict(X_test)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Evaluate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print("R² Score:", r2_score(y_test, y_pred))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print("RMSE:", mean_squared_error(y_test, y_pred, squared=False))</a:t>
            </a:r>
            <a:endParaRPr sz="2800"/>
          </a:p>
        </p:txBody>
      </p:sp>
      <p:sp>
        <p:nvSpPr>
          <p:cNvPr id="328" name="Google Shape;328;p4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 Train Random Forest Regressor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matplotlib.pyplot as plt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numpy as np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Get feature importance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importance = rf_model.feature_importances_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features = X.columns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plt.figure(figsize=(6,4))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plt.bar(features, importance)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plt.title("Random Forest Feature Importance")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2800"/>
          </a:p>
        </p:txBody>
      </p:sp>
      <p:sp>
        <p:nvSpPr>
          <p:cNvPr id="335" name="Google Shape;335;p4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4. Feature Importance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Create </a:t>
            </a:r>
            <a:r>
              <a:rPr b="1" lang="en-US" sz="2000">
                <a:solidFill>
                  <a:srgbClr val="000000"/>
                </a:solidFill>
              </a:rPr>
              <a:t>lag features</a:t>
            </a:r>
            <a:r>
              <a:rPr lang="en-US" sz="2000">
                <a:solidFill>
                  <a:srgbClr val="000000"/>
                </a:solidFill>
              </a:rPr>
              <a:t> to convert time series into supervised learning: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incidents_previous_hour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incidents_previous_day</a:t>
            </a:r>
            <a:r>
              <a:rPr lang="en-US">
                <a:solidFill>
                  <a:srgbClr val="000000"/>
                </a:solidFill>
              </a:rPr>
              <a:t>, etc.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Train Random Forest to predict the next hour/day’s incident count.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Compare performance to </a:t>
            </a:r>
            <a:r>
              <a:rPr b="1" lang="en-US" sz="2000">
                <a:solidFill>
                  <a:srgbClr val="000000"/>
                </a:solidFill>
              </a:rPr>
              <a:t>ARIMA</a:t>
            </a:r>
            <a:r>
              <a:rPr lang="en-US" sz="2000">
                <a:solidFill>
                  <a:srgbClr val="000000"/>
                </a:solidFill>
              </a:rPr>
              <a:t>: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>
                <a:solidFill>
                  <a:srgbClr val="000000"/>
                </a:solidFill>
              </a:rPr>
              <a:t>RF can capture </a:t>
            </a:r>
            <a:r>
              <a:rPr b="1" lang="en-US">
                <a:solidFill>
                  <a:srgbClr val="000000"/>
                </a:solidFill>
              </a:rPr>
              <a:t>non-linear patterns</a:t>
            </a:r>
            <a:r>
              <a:rPr lang="en-US">
                <a:solidFill>
                  <a:srgbClr val="000000"/>
                </a:solidFill>
              </a:rPr>
              <a:t> and interactions.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>
                <a:solidFill>
                  <a:srgbClr val="000000"/>
                </a:solidFill>
              </a:rPr>
              <a:t>ARIMA captures </a:t>
            </a:r>
            <a:r>
              <a:rPr b="1" lang="en-US">
                <a:solidFill>
                  <a:srgbClr val="000000"/>
                </a:solidFill>
              </a:rPr>
              <a:t>temporal autocorrelation</a:t>
            </a:r>
            <a:r>
              <a:rPr lang="en-US">
                <a:solidFill>
                  <a:srgbClr val="000000"/>
                </a:solidFill>
              </a:rPr>
              <a:t> more explicitly.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342" name="Google Shape;342;p4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5. Extension: Forecasting with Random Forest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Example: add lagged feature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hourly_counts['prev_hour_count'] = hourly_counts['count'].shift(1).fillna(0)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= hourly_counts[['dayofweek','hour','is_weekend','prev_hour_count']]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 = hourly_counts['count']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Split, train, predict as before</a:t>
            </a:r>
            <a:endParaRPr sz="2900">
              <a:solidFill>
                <a:srgbClr val="000000"/>
              </a:solidFill>
            </a:endParaRPr>
          </a:p>
        </p:txBody>
      </p:sp>
      <p:sp>
        <p:nvSpPr>
          <p:cNvPr id="349" name="Google Shape;349;p4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5. Extension: Forecasting with Random Forest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-US" sz="2100">
                <a:solidFill>
                  <a:srgbClr val="000000"/>
                </a:solidFill>
              </a:rPr>
              <a:t>Add </a:t>
            </a:r>
            <a:r>
              <a:rPr b="1" lang="en-US" sz="2100">
                <a:solidFill>
                  <a:srgbClr val="000000"/>
                </a:solidFill>
              </a:rPr>
              <a:t>more lag features</a:t>
            </a:r>
            <a:r>
              <a:rPr lang="en-US" sz="2100">
                <a:solidFill>
                  <a:srgbClr val="000000"/>
                </a:solidFill>
              </a:rPr>
              <a:t> (previous 2-3 hours) and see how it affects prediction.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-US" sz="2100">
                <a:solidFill>
                  <a:srgbClr val="000000"/>
                </a:solidFill>
              </a:rPr>
              <a:t>Compare </a:t>
            </a:r>
            <a:r>
              <a:rPr b="1" lang="en-US" sz="2100">
                <a:solidFill>
                  <a:srgbClr val="000000"/>
                </a:solidFill>
              </a:rPr>
              <a:t>Linear Regression vs Random Forest</a:t>
            </a:r>
            <a:r>
              <a:rPr lang="en-US" sz="2100">
                <a:solidFill>
                  <a:srgbClr val="000000"/>
                </a:solidFill>
              </a:rPr>
              <a:t> performance (R² and RMSE).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-US" sz="2100">
                <a:solidFill>
                  <a:srgbClr val="000000"/>
                </a:solidFill>
              </a:rPr>
              <a:t>Experiment with </a:t>
            </a:r>
            <a:r>
              <a:rPr b="1" lang="en-US" sz="2100">
                <a:solidFill>
                  <a:srgbClr val="000000"/>
                </a:solidFill>
              </a:rPr>
              <a:t>number of trees (</a:t>
            </a:r>
            <a:r>
              <a:rPr b="1"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n_estimators</a:t>
            </a:r>
            <a:r>
              <a:rPr b="1" lang="en-US" sz="2100">
                <a:solidFill>
                  <a:srgbClr val="000000"/>
                </a:solidFill>
              </a:rPr>
              <a:t>)</a:t>
            </a:r>
            <a:r>
              <a:rPr lang="en-US" sz="2100">
                <a:solidFill>
                  <a:srgbClr val="000000"/>
                </a:solidFill>
              </a:rPr>
              <a:t> in RF.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-US" sz="2100">
                <a:solidFill>
                  <a:srgbClr val="000000"/>
                </a:solidFill>
              </a:rPr>
              <a:t>Try predicting </a:t>
            </a:r>
            <a:r>
              <a:rPr b="1" lang="en-US" sz="2100">
                <a:solidFill>
                  <a:srgbClr val="000000"/>
                </a:solidFill>
              </a:rPr>
              <a:t>future incidents for the next day</a:t>
            </a:r>
            <a:r>
              <a:rPr lang="en-US" sz="2100">
                <a:solidFill>
                  <a:srgbClr val="000000"/>
                </a:solidFill>
              </a:rPr>
              <a:t> using lag features.</a:t>
            </a:r>
            <a:endParaRPr sz="3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6" name="Google Shape;356;p4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6. Mini-Challenges for Students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ctrTitle"/>
          </p:nvPr>
        </p:nvSpPr>
        <p:spPr>
          <a:xfrm>
            <a:off x="706582" y="1673352"/>
            <a:ext cx="62508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3400">
                <a:solidFill>
                  <a:srgbClr val="000000"/>
                </a:solidFill>
              </a:rPr>
              <a:t>Forecasting</a:t>
            </a:r>
            <a:endParaRPr sz="6500"/>
          </a:p>
        </p:txBody>
      </p:sp>
      <p:sp>
        <p:nvSpPr>
          <p:cNvPr id="362" name="Google Shape;362;p46"/>
          <p:cNvSpPr txBox="1"/>
          <p:nvPr>
            <p:ph idx="1" type="subTitle"/>
          </p:nvPr>
        </p:nvSpPr>
        <p:spPr>
          <a:xfrm>
            <a:off x="706575" y="4295876"/>
            <a:ext cx="65391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85000" lnSpcReduction="20000"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/>
              <a:t>Charlie Dey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charlie@tacc.utexas.edu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br>
              <a:rPr lang="en-US"/>
            </a:br>
            <a:r>
              <a:rPr lang="en-US"/>
              <a:t>Susan Lindsey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slndsey@tacc.utexas.edu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idx="1" type="body"/>
          </p:nvPr>
        </p:nvSpPr>
        <p:spPr>
          <a:xfrm>
            <a:off x="228599" y="2066150"/>
            <a:ext cx="115467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 fontScale="625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! /opt/apps/intel19/python3/3.7.0/bin/python3.7 -m pip install --upgrade --user pip setuptools wheel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! /opt/apps/intel19/python3/3.7.0/bin/python3.7 -m pip install --user numpy==1.21.6 scipy==1.7.3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! /opt/apps/intel19/python3/3.7.0/bin/python3.7 -m pip install --user statsmodels==0.13.5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! /opt/apps/intel19/python3/3.7.0/bin/python3.7 -m pip install --user --upgrade importlib-metadata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47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SET UP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>
            <p:ph idx="1" type="body"/>
          </p:nvPr>
        </p:nvSpPr>
        <p:spPr>
          <a:xfrm>
            <a:off x="228599" y="2066150"/>
            <a:ext cx="115467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 = pd.read_csv("Real-Time_Traffic_Incident_Reports_20250818.csv")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 = df[(df['Latitude'] != 0)]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 = df[(df['Longitude'] != 0)]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 = df[(df['Latitude'] &lt;= 35)]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## Recall Timestamps are meaningless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df['Date'] = pd.to_datetime(df['Published Date']).dt.floor('D')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4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SET 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</a:rPr>
              <a:t>Regression</a:t>
            </a:r>
            <a:endParaRPr b="1" sz="19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Predicts a </a:t>
            </a:r>
            <a:r>
              <a:rPr i="1" lang="en-US" sz="1700">
                <a:solidFill>
                  <a:srgbClr val="000000"/>
                </a:solidFill>
              </a:rPr>
              <a:t>continuous numeric outcome</a:t>
            </a:r>
            <a:r>
              <a:rPr lang="en-US" sz="1700">
                <a:solidFill>
                  <a:srgbClr val="000000"/>
                </a:solidFill>
              </a:rPr>
              <a:t> from input features.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Example: Predict the </a:t>
            </a:r>
            <a:r>
              <a:rPr b="1" lang="en-US" sz="1700">
                <a:solidFill>
                  <a:srgbClr val="000000"/>
                </a:solidFill>
              </a:rPr>
              <a:t>number of incidents in a given hour</a:t>
            </a:r>
            <a:r>
              <a:rPr lang="en-US" sz="1700">
                <a:solidFill>
                  <a:srgbClr val="000000"/>
                </a:solidFill>
              </a:rPr>
              <a:t> from features like: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-US" sz="1700">
                <a:solidFill>
                  <a:srgbClr val="000000"/>
                </a:solidFill>
              </a:rPr>
              <a:t>Hour of the day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-US" sz="1700">
                <a:solidFill>
                  <a:srgbClr val="000000"/>
                </a:solidFill>
              </a:rPr>
              <a:t>Day of the week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-US" sz="1700">
                <a:solidFill>
                  <a:srgbClr val="000000"/>
                </a:solidFill>
              </a:rPr>
              <a:t>Weather conditions (if available)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Analogy: Regression is like drawing a line or curve that best fits your data points.</a:t>
            </a:r>
            <a:endParaRPr sz="3000"/>
          </a:p>
        </p:txBody>
      </p:sp>
      <p:sp>
        <p:nvSpPr>
          <p:cNvPr id="197" name="Google Shape;197;p2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1a</a:t>
            </a:r>
            <a:r>
              <a:rPr lang="en-US"/>
              <a:t>. Regression vs. Forecasting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Instead of regression on features, let’s </a:t>
            </a:r>
            <a:r>
              <a:rPr b="1" lang="en-US" sz="1800">
                <a:solidFill>
                  <a:srgbClr val="000000"/>
                </a:solidFill>
              </a:rPr>
              <a:t>predict future incident counts</a:t>
            </a:r>
            <a:r>
              <a:rPr lang="en-US" sz="1800">
                <a:solidFill>
                  <a:srgbClr val="000000"/>
                </a:solidFill>
              </a:rPr>
              <a:t> over time.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Step 1: Load and clean our dataset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statsmodels.tsa.arima.model import ARIMA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pd.read_csv("Real-Time_Traffic_Incident_Reports_20250818.csv")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df[(df['Latitude'] != 0) &amp; (df['Longitude'] != 0) &amp; (df['Latitude'] &lt;= 35)]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Convert to datetime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df['Date'] = pd.to_datetime(df['Published Date'])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3" name="Google Shape;383;p4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r>
              <a:rPr lang="en-US"/>
              <a:t>. Forecasting with Time Series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Step 2: Aggregate to daily counts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Floor to day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daily_counts = df.groupby(df['Date'].dt.floor("D")).size()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Assign daily frequency (prevents ARIMA warnings)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daily_counts = daily_counts.asfreq("D")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0" name="Google Shape;390;p5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 Forecasting with Time Series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Step 3: Simple Time Series Forecast with ARIMA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model = ARIMA(daily_counts, order=(1,1,1))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fit = model.fit()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forecast = fit.get_forecast(steps=7)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Build forecast series with proper dates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forecast_index = pd.date_range(start=daily_counts.index[-1] + pd.Timedelta(days=1),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  periods=7, freq="D")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forecast_series = pd.Series(forecast.predicted_mean.values, index=forecast_index)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print("Forecast:")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print(forecast_series)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7" name="Google Shape;397;p5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 Forecasting with Time Series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ARIMA = AutoRegressive Integrated Moving Average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AR (AutoRegressive):</a:t>
            </a:r>
            <a:r>
              <a:rPr lang="en-US" sz="1600">
                <a:solidFill>
                  <a:srgbClr val="000000"/>
                </a:solidFill>
              </a:rPr>
              <a:t> The model uses past values of the series to predict the current value.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Example: Today’s traffic incidents might depend on yesterday’s or last week’s counts.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Parameter: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1600">
                <a:solidFill>
                  <a:srgbClr val="000000"/>
                </a:solidFill>
              </a:rPr>
              <a:t> → the number of lag observations included.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I (Integrated):</a:t>
            </a:r>
            <a:r>
              <a:rPr lang="en-US" sz="1600">
                <a:solidFill>
                  <a:srgbClr val="000000"/>
                </a:solidFill>
              </a:rPr>
              <a:t> The model can remove trends by differencing the series (subtracting previous values).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Example: If traffic incidents are gradually increasing over time, differencing can stabilize the mean.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Parameter: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-US" sz="1600">
                <a:solidFill>
                  <a:srgbClr val="000000"/>
                </a:solidFill>
              </a:rPr>
              <a:t> → the number of differences applied to make the series stationary.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MA (Moving Average):</a:t>
            </a:r>
            <a:r>
              <a:rPr lang="en-US" sz="1600">
                <a:solidFill>
                  <a:srgbClr val="000000"/>
                </a:solidFill>
              </a:rPr>
              <a:t> The model uses past forecast errors to predict future values.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Example: If the model over-predicted incidents yesterday, it will adjust today’s prediction downward.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Parameter: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n-US" sz="1600">
                <a:solidFill>
                  <a:srgbClr val="000000"/>
                </a:solidFill>
              </a:rPr>
              <a:t> → the number of lagged forecast errors included.</a:t>
            </a:r>
            <a:endParaRPr sz="2500"/>
          </a:p>
        </p:txBody>
      </p:sp>
      <p:sp>
        <p:nvSpPr>
          <p:cNvPr id="404" name="Google Shape;404;p5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1️⃣ What ARIMA stands for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</a:rPr>
              <a:t>Check stationarity:</a:t>
            </a:r>
            <a:r>
              <a:rPr lang="en-US" sz="1700">
                <a:solidFill>
                  <a:srgbClr val="000000"/>
                </a:solidFill>
              </a:rPr>
              <a:t> ARIMA assumes your series is roughly stationary (constant mean &amp; variance).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Differencing (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-US" sz="1700">
                <a:solidFill>
                  <a:srgbClr val="000000"/>
                </a:solidFill>
              </a:rPr>
              <a:t>) helps remove trends.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You can also log-transform if variance grows over time.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</a:rPr>
              <a:t>Fit the AR and MA parts: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AR: Look at how past counts correlate with current counts.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MA: Look at how past prediction errors correlate with current counts.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</a:rPr>
              <a:t>Forecast: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Use the fitted ARIMA equation to predict future points based on past values and past errors.</a:t>
            </a:r>
            <a:endParaRPr sz="3000"/>
          </a:p>
        </p:txBody>
      </p:sp>
      <p:sp>
        <p:nvSpPr>
          <p:cNvPr id="411" name="Google Shape;411;p5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2️⃣ How it works step-by-step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3️⃣ ARIMA Equation (simplified)</a:t>
            </a:r>
            <a:endParaRPr/>
          </a:p>
        </p:txBody>
      </p:sp>
      <p:pic>
        <p:nvPicPr>
          <p:cNvPr id="418" name="Google Shape;418;p54" title="Screenshot 2025-08-20 at 10.50.5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71" y="2045326"/>
            <a:ext cx="9470054" cy="38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Traffic incidents often show </a:t>
            </a:r>
            <a:r>
              <a:rPr b="1" lang="en-US" sz="2300">
                <a:solidFill>
                  <a:srgbClr val="000000"/>
                </a:solidFill>
              </a:rPr>
              <a:t>daily or weekly patterns</a:t>
            </a:r>
            <a:r>
              <a:rPr lang="en-US" sz="2300">
                <a:solidFill>
                  <a:srgbClr val="000000"/>
                </a:solidFill>
              </a:rPr>
              <a:t> → AR part captures that.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Any trend over years (e.g., more incidents over time) → I part removes it.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Past errors in predictions are common → MA part adjusts for that.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425" name="Google Shape;425;p5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4️⃣ Why ARIMA is good for our traffic dataset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6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Assumes the series is </a:t>
            </a:r>
            <a:r>
              <a:rPr b="1" lang="en-US" sz="2200">
                <a:solidFill>
                  <a:srgbClr val="000000"/>
                </a:solidFill>
              </a:rPr>
              <a:t>stationary</a:t>
            </a:r>
            <a:r>
              <a:rPr lang="en-US" sz="2200">
                <a:solidFill>
                  <a:srgbClr val="000000"/>
                </a:solidFill>
              </a:rPr>
              <a:t> (or can be differenced to be stationary).</a:t>
            </a:r>
            <a:br>
              <a:rPr lang="en-US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Struggles with </a:t>
            </a:r>
            <a:r>
              <a:rPr b="1" lang="en-US" sz="2200">
                <a:solidFill>
                  <a:srgbClr val="000000"/>
                </a:solidFill>
              </a:rPr>
              <a:t>sudden jumps or discontinuities</a:t>
            </a:r>
            <a:r>
              <a:rPr lang="en-US" sz="2200">
                <a:solidFill>
                  <a:srgbClr val="000000"/>
                </a:solidFill>
              </a:rPr>
              <a:t> (e.g., accidents caused by one-off events).</a:t>
            </a:r>
            <a:br>
              <a:rPr lang="en-US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Needs enough historical data to capture patterns.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432" name="Google Shape;432;p5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5️⃣ Limitations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7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In short: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-US">
                <a:solidFill>
                  <a:srgbClr val="000000"/>
                </a:solidFill>
              </a:rPr>
              <a:t>AR:</a:t>
            </a:r>
            <a:r>
              <a:rPr lang="en-US">
                <a:solidFill>
                  <a:srgbClr val="000000"/>
                </a:solidFill>
              </a:rPr>
              <a:t> past counts influence today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-US">
                <a:solidFill>
                  <a:srgbClr val="000000"/>
                </a:solidFill>
              </a:rPr>
              <a:t>I:</a:t>
            </a:r>
            <a:r>
              <a:rPr lang="en-US">
                <a:solidFill>
                  <a:srgbClr val="000000"/>
                </a:solidFill>
              </a:rPr>
              <a:t> remove trends so series is stable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-US">
                <a:solidFill>
                  <a:srgbClr val="000000"/>
                </a:solidFill>
              </a:rPr>
              <a:t>MA:</a:t>
            </a:r>
            <a:r>
              <a:rPr lang="en-US">
                <a:solidFill>
                  <a:srgbClr val="000000"/>
                </a:solidFill>
              </a:rPr>
              <a:t> past forecast mistakes influence today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439" name="Google Shape;439;p57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 a Nutshell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8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Experiment with </a:t>
            </a:r>
            <a:r>
              <a:rPr b="1" lang="en-US" sz="2100">
                <a:solidFill>
                  <a:srgbClr val="000000"/>
                </a:solidFill>
              </a:rPr>
              <a:t>different ARIMA parameters</a:t>
            </a:r>
            <a:r>
              <a:rPr lang="en-US" sz="2100">
                <a:solidFill>
                  <a:srgbClr val="000000"/>
                </a:solidFill>
              </a:rPr>
              <a:t> (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(p,d,q)</a:t>
            </a:r>
            <a:r>
              <a:rPr lang="en-US" sz="2100">
                <a:solidFill>
                  <a:srgbClr val="000000"/>
                </a:solidFill>
              </a:rPr>
              <a:t>) or use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auto_arima</a:t>
            </a:r>
            <a:r>
              <a:rPr lang="en-US" sz="2100">
                <a:solidFill>
                  <a:srgbClr val="000000"/>
                </a:solidFill>
              </a:rPr>
              <a:t>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Forecast </a:t>
            </a:r>
            <a:r>
              <a:rPr b="1" lang="en-US" sz="2100">
                <a:solidFill>
                  <a:srgbClr val="000000"/>
                </a:solidFill>
              </a:rPr>
              <a:t>by highway</a:t>
            </a:r>
            <a:r>
              <a:rPr lang="en-US" sz="2100">
                <a:solidFill>
                  <a:srgbClr val="000000"/>
                </a:solidFill>
              </a:rPr>
              <a:t> (segment dataset, forecast separately for I-35 vs MoPac).</a:t>
            </a:r>
            <a:endParaRPr sz="3100">
              <a:solidFill>
                <a:srgbClr val="000000"/>
              </a:solidFill>
            </a:endParaRPr>
          </a:p>
        </p:txBody>
      </p:sp>
      <p:sp>
        <p:nvSpPr>
          <p:cNvPr id="446" name="Google Shape;446;p5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4. Extensions &amp; Student Exercises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</a:rPr>
              <a:t>Forecasting</a:t>
            </a:r>
            <a:endParaRPr b="1" sz="22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A special case of regression applied to </a:t>
            </a:r>
            <a:r>
              <a:rPr b="1" lang="en-US" sz="2000">
                <a:solidFill>
                  <a:srgbClr val="000000"/>
                </a:solidFill>
              </a:rPr>
              <a:t>time series data</a:t>
            </a:r>
            <a:r>
              <a:rPr lang="en-US" sz="2000">
                <a:solidFill>
                  <a:srgbClr val="000000"/>
                </a:solidFill>
              </a:rPr>
              <a:t>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Instead of just predicting from features, we also use </a:t>
            </a:r>
            <a:r>
              <a:rPr b="1" lang="en-US" sz="2000">
                <a:solidFill>
                  <a:srgbClr val="000000"/>
                </a:solidFill>
              </a:rPr>
              <a:t>past values</a:t>
            </a:r>
            <a:r>
              <a:rPr lang="en-US" sz="2000">
                <a:solidFill>
                  <a:srgbClr val="000000"/>
                </a:solidFill>
              </a:rPr>
              <a:t> of the same variable.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Example: Predict </a:t>
            </a:r>
            <a:r>
              <a:rPr b="1" lang="en-US" sz="2000">
                <a:solidFill>
                  <a:srgbClr val="000000"/>
                </a:solidFill>
              </a:rPr>
              <a:t>future traffic incident counts</a:t>
            </a:r>
            <a:r>
              <a:rPr lang="en-US" sz="2000">
                <a:solidFill>
                  <a:srgbClr val="000000"/>
                </a:solidFill>
              </a:rPr>
              <a:t> based on historical patterns.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Analogy: Forecasting is like looking at the </a:t>
            </a:r>
            <a:r>
              <a:rPr i="1" lang="en-US" sz="2000">
                <a:solidFill>
                  <a:srgbClr val="000000"/>
                </a:solidFill>
              </a:rPr>
              <a:t>shape of the curve</a:t>
            </a:r>
            <a:r>
              <a:rPr lang="en-US" sz="2000">
                <a:solidFill>
                  <a:srgbClr val="000000"/>
                </a:solidFill>
              </a:rPr>
              <a:t> in time and extending it into the future.</a:t>
            </a:r>
            <a:endParaRPr sz="3300"/>
          </a:p>
        </p:txBody>
      </p:sp>
      <p:sp>
        <p:nvSpPr>
          <p:cNvPr id="204" name="Google Shape;204;p2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1b</a:t>
            </a:r>
            <a:r>
              <a:rPr lang="en-US"/>
              <a:t>. Regression vs. Forecasting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US" sz="1900">
                <a:solidFill>
                  <a:srgbClr val="000000"/>
                </a:solidFill>
              </a:rPr>
              <a:t>Regression helps us </a:t>
            </a:r>
            <a:r>
              <a:rPr b="1" lang="en-US" sz="1900">
                <a:solidFill>
                  <a:srgbClr val="000000"/>
                </a:solidFill>
              </a:rPr>
              <a:t>understand relationships</a:t>
            </a:r>
            <a:r>
              <a:rPr lang="en-US" sz="1900">
                <a:solidFill>
                  <a:srgbClr val="000000"/>
                </a:solidFill>
              </a:rPr>
              <a:t> between features (hour/day vs. incidents).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US" sz="1900">
                <a:solidFill>
                  <a:srgbClr val="000000"/>
                </a:solidFill>
              </a:rPr>
              <a:t>Forecasting helps us </a:t>
            </a:r>
            <a:r>
              <a:rPr b="1" lang="en-US" sz="1900">
                <a:solidFill>
                  <a:srgbClr val="000000"/>
                </a:solidFill>
              </a:rPr>
              <a:t>predict the future</a:t>
            </a:r>
            <a:r>
              <a:rPr lang="en-US" sz="1900">
                <a:solidFill>
                  <a:srgbClr val="000000"/>
                </a:solidFill>
              </a:rPr>
              <a:t>, useful for city planning and safety measures.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US" sz="1900">
                <a:solidFill>
                  <a:srgbClr val="000000"/>
                </a:solidFill>
              </a:rPr>
              <a:t>Students should leave with: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A practical linear regression model for traffic incidents.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A forecasting example (ARIMA).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Curiosity about extending with </a:t>
            </a:r>
            <a:r>
              <a:rPr b="1" lang="en-US" sz="1900">
                <a:solidFill>
                  <a:srgbClr val="000000"/>
                </a:solidFill>
              </a:rPr>
              <a:t>more features (weather, events)</a:t>
            </a:r>
            <a:r>
              <a:rPr lang="en-US" sz="1900">
                <a:solidFill>
                  <a:srgbClr val="000000"/>
                </a:solidFill>
              </a:rPr>
              <a:t>.</a:t>
            </a:r>
            <a:endParaRPr sz="2800"/>
          </a:p>
        </p:txBody>
      </p:sp>
      <p:sp>
        <p:nvSpPr>
          <p:cNvPr id="453" name="Google Shape;453;p5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5. Wrap-Up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The Austin Real-Time Traffic Incident Reports dataset is naturally </a:t>
            </a:r>
            <a:r>
              <a:rPr b="1" lang="en-US" sz="2100">
                <a:solidFill>
                  <a:srgbClr val="000000"/>
                </a:solidFill>
              </a:rPr>
              <a:t>time-based</a:t>
            </a:r>
            <a:r>
              <a:rPr lang="en-US" sz="2100">
                <a:solidFill>
                  <a:srgbClr val="000000"/>
                </a:solidFill>
              </a:rPr>
              <a:t>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We can: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Aggregate incidents by hour or day.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Use </a:t>
            </a:r>
            <a:r>
              <a:rPr b="1" lang="en-US" sz="2100">
                <a:solidFill>
                  <a:srgbClr val="000000"/>
                </a:solidFill>
              </a:rPr>
              <a:t>regression</a:t>
            </a:r>
            <a:r>
              <a:rPr lang="en-US" sz="2100">
                <a:solidFill>
                  <a:srgbClr val="000000"/>
                </a:solidFill>
              </a:rPr>
              <a:t> to see how incident frequency changes with time-of-day or day-of-week.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Use </a:t>
            </a:r>
            <a:r>
              <a:rPr b="1" lang="en-US" sz="2100">
                <a:solidFill>
                  <a:srgbClr val="000000"/>
                </a:solidFill>
              </a:rPr>
              <a:t>forecasting</a:t>
            </a:r>
            <a:r>
              <a:rPr lang="en-US" sz="2100">
                <a:solidFill>
                  <a:srgbClr val="000000"/>
                </a:solidFill>
              </a:rPr>
              <a:t> to project future incident counts.</a:t>
            </a:r>
            <a:endParaRPr sz="3000"/>
          </a:p>
        </p:txBody>
      </p:sp>
      <p:sp>
        <p:nvSpPr>
          <p:cNvPr id="211" name="Google Shape;211;p2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1c</a:t>
            </a:r>
            <a:r>
              <a:rPr lang="en-US"/>
              <a:t>. Where Our Dataset Fits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Regression Approaches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Linear Regression</a:t>
            </a:r>
            <a:r>
              <a:rPr lang="en-US" sz="1600">
                <a:solidFill>
                  <a:srgbClr val="000000"/>
                </a:solidFill>
              </a:rPr>
              <a:t>: Fit a straight line between features and a numeric target.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Polynomial Regression</a:t>
            </a:r>
            <a:r>
              <a:rPr lang="en-US" sz="1600">
                <a:solidFill>
                  <a:srgbClr val="000000"/>
                </a:solidFill>
              </a:rPr>
              <a:t>: Fit curved lines for more complex relationships.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Regularized Regression (Ridge, Lasso)</a:t>
            </a:r>
            <a:r>
              <a:rPr lang="en-US" sz="1600">
                <a:solidFill>
                  <a:srgbClr val="000000"/>
                </a:solidFill>
              </a:rPr>
              <a:t>: Prevent overfitting when there are many features.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Forecasting Approaches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Naïve Forecasting</a:t>
            </a:r>
            <a:r>
              <a:rPr lang="en-US" sz="1600">
                <a:solidFill>
                  <a:srgbClr val="000000"/>
                </a:solidFill>
              </a:rPr>
              <a:t>: Assume the future is the same as the most recent value.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Moving Average</a:t>
            </a:r>
            <a:r>
              <a:rPr lang="en-US" sz="1600">
                <a:solidFill>
                  <a:srgbClr val="000000"/>
                </a:solidFill>
              </a:rPr>
              <a:t>: Smooths fluctuations by averaging recent observations.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ARIMA (Auto-Regressive Integrated Moving Average)</a:t>
            </a:r>
            <a:r>
              <a:rPr lang="en-US" sz="1600">
                <a:solidFill>
                  <a:srgbClr val="000000"/>
                </a:solidFill>
              </a:rPr>
              <a:t>: Classic time series model.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Machine Learning Forecasting (e.g., Random Forest, XGBoost, Neural Nets)</a:t>
            </a:r>
            <a:r>
              <a:rPr lang="en-US" sz="1600">
                <a:solidFill>
                  <a:srgbClr val="000000"/>
                </a:solidFill>
              </a:rPr>
              <a:t>: Uses features + history.</a:t>
            </a:r>
            <a:endParaRPr sz="2900"/>
          </a:p>
        </p:txBody>
      </p:sp>
      <p:sp>
        <p:nvSpPr>
          <p:cNvPr id="218" name="Google Shape;218;p2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1d</a:t>
            </a:r>
            <a:r>
              <a:rPr lang="en-US"/>
              <a:t>. Common Methods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</a:rPr>
              <a:t>Classification</a:t>
            </a:r>
            <a:r>
              <a:rPr lang="en-US" sz="2000">
                <a:solidFill>
                  <a:srgbClr val="000000"/>
                </a:solidFill>
              </a:rPr>
              <a:t> → Which </a:t>
            </a:r>
            <a:r>
              <a:rPr i="1" lang="en-US" sz="2000">
                <a:solidFill>
                  <a:srgbClr val="000000"/>
                </a:solidFill>
              </a:rPr>
              <a:t>bucket</a:t>
            </a:r>
            <a:r>
              <a:rPr lang="en-US" sz="2000">
                <a:solidFill>
                  <a:srgbClr val="000000"/>
                </a:solidFill>
              </a:rPr>
              <a:t> does this incident belong to?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</a:rPr>
              <a:t>Clustering</a:t>
            </a:r>
            <a:r>
              <a:rPr lang="en-US" sz="2000">
                <a:solidFill>
                  <a:srgbClr val="000000"/>
                </a:solidFill>
              </a:rPr>
              <a:t> → What </a:t>
            </a:r>
            <a:r>
              <a:rPr i="1" lang="en-US" sz="2000">
                <a:solidFill>
                  <a:srgbClr val="000000"/>
                </a:solidFill>
              </a:rPr>
              <a:t>groups</a:t>
            </a:r>
            <a:r>
              <a:rPr lang="en-US" sz="2000">
                <a:solidFill>
                  <a:srgbClr val="000000"/>
                </a:solidFill>
              </a:rPr>
              <a:t> exist in the data?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</a:rPr>
              <a:t>Regression</a:t>
            </a:r>
            <a:r>
              <a:rPr lang="en-US" sz="2000">
                <a:solidFill>
                  <a:srgbClr val="000000"/>
                </a:solidFill>
              </a:rPr>
              <a:t> → What </a:t>
            </a:r>
            <a:r>
              <a:rPr i="1" lang="en-US" sz="2000">
                <a:solidFill>
                  <a:srgbClr val="000000"/>
                </a:solidFill>
              </a:rPr>
              <a:t>number</a:t>
            </a:r>
            <a:r>
              <a:rPr lang="en-US" sz="2000">
                <a:solidFill>
                  <a:srgbClr val="000000"/>
                </a:solidFill>
              </a:rPr>
              <a:t> can we predict?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</a:rPr>
              <a:t>Forecasting</a:t>
            </a:r>
            <a:r>
              <a:rPr lang="en-US" sz="2000">
                <a:solidFill>
                  <a:srgbClr val="000000"/>
                </a:solidFill>
              </a:rPr>
              <a:t> → What will happen </a:t>
            </a:r>
            <a:r>
              <a:rPr i="1" lang="en-US" sz="2000">
                <a:solidFill>
                  <a:srgbClr val="000000"/>
                </a:solidFill>
              </a:rPr>
              <a:t>in the future</a:t>
            </a:r>
            <a:r>
              <a:rPr lang="en-US" sz="2000">
                <a:solidFill>
                  <a:srgbClr val="000000"/>
                </a:solidFill>
              </a:rPr>
              <a:t> based on past trends?</a:t>
            </a:r>
            <a:endParaRPr sz="3300"/>
          </a:p>
        </p:txBody>
      </p:sp>
      <p:sp>
        <p:nvSpPr>
          <p:cNvPr id="225" name="Google Shape;225;p2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1e</a:t>
            </a:r>
            <a:r>
              <a:rPr lang="en-US"/>
              <a:t>. Big Picture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ctrTitle"/>
          </p:nvPr>
        </p:nvSpPr>
        <p:spPr>
          <a:xfrm>
            <a:off x="706582" y="1673352"/>
            <a:ext cx="62508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Regression and Forecasting</a:t>
            </a:r>
            <a:br>
              <a:rPr lang="en-US"/>
            </a:br>
            <a:r>
              <a:rPr lang="en-US"/>
              <a:t>Let's Dig in!</a:t>
            </a:r>
            <a:endParaRPr/>
          </a:p>
        </p:txBody>
      </p:sp>
      <p:sp>
        <p:nvSpPr>
          <p:cNvPr id="231" name="Google Shape;231;p27"/>
          <p:cNvSpPr txBox="1"/>
          <p:nvPr>
            <p:ph idx="1" type="subTitle"/>
          </p:nvPr>
        </p:nvSpPr>
        <p:spPr>
          <a:xfrm>
            <a:off x="706575" y="4295876"/>
            <a:ext cx="65391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85000" lnSpcReduction="20000"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/>
              <a:t>Charlie Dey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charlie@tacc.utexas.edu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br>
              <a:rPr lang="en-US"/>
            </a:br>
            <a:r>
              <a:rPr lang="en-US"/>
              <a:t>Susan Lindsey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slndsey@tacc.utexas.edu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We can predict </a:t>
            </a:r>
            <a:r>
              <a:rPr b="1" lang="en-US" sz="2100">
                <a:solidFill>
                  <a:srgbClr val="000000"/>
                </a:solidFill>
              </a:rPr>
              <a:t>incident counts per hour/day</a:t>
            </a:r>
            <a:r>
              <a:rPr lang="en-US" sz="2100">
                <a:solidFill>
                  <a:srgbClr val="000000"/>
                </a:solidFill>
              </a:rPr>
              <a:t> based on features like: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Hour of day</a:t>
            </a:r>
            <a:br>
              <a:rPr b="1" lang="en-US" sz="2100">
                <a:solidFill>
                  <a:srgbClr val="000000"/>
                </a:solidFill>
              </a:rPr>
            </a:b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Day of week</a:t>
            </a:r>
            <a:br>
              <a:rPr b="1" lang="en-US" sz="2100">
                <a:solidFill>
                  <a:srgbClr val="000000"/>
                </a:solidFill>
              </a:rPr>
            </a:b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Road type / highway vs local</a:t>
            </a:r>
            <a:br>
              <a:rPr b="1" lang="en-US" sz="2100">
                <a:solidFill>
                  <a:srgbClr val="000000"/>
                </a:solidFill>
              </a:rPr>
            </a:b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Weather (if available from external data)</a:t>
            </a:r>
            <a:endParaRPr sz="2200"/>
          </a:p>
        </p:txBody>
      </p:sp>
      <p:sp>
        <p:nvSpPr>
          <p:cNvPr id="238" name="Google Shape;238;p2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Regression with the Austin Traffic Dataset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 Theme">
  <a:themeElements>
    <a:clrScheme name="Custom 2">
      <a:dk1>
        <a:srgbClr val="221E1D"/>
      </a:dk1>
      <a:lt1>
        <a:srgbClr val="FBFDF2"/>
      </a:lt1>
      <a:dk2>
        <a:srgbClr val="003049"/>
      </a:dk2>
      <a:lt2>
        <a:srgbClr val="E7E5E5"/>
      </a:lt2>
      <a:accent1>
        <a:srgbClr val="BF5700"/>
      </a:accent1>
      <a:accent2>
        <a:srgbClr val="FBBF48"/>
      </a:accent2>
      <a:accent3>
        <a:srgbClr val="E9E1B7"/>
      </a:accent3>
      <a:accent4>
        <a:srgbClr val="FBFDF2"/>
      </a:accent4>
      <a:accent5>
        <a:srgbClr val="FBFDF2"/>
      </a:accent5>
      <a:accent6>
        <a:srgbClr val="FBFDF2"/>
      </a:accent6>
      <a:hlink>
        <a:srgbClr val="008AD0"/>
      </a:hlink>
      <a:folHlink>
        <a:srgbClr val="008A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