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35C86B1-7596-432F-9B1B-0742FE8E0B8C}">
  <a:tblStyle styleId="{935C86B1-7596-432F-9B1B-0742FE8E0B8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overflow.com/questions/2396430/how-to-use-lock-in-openmp"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9eeba89c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9eeba89c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9811b2c2e_8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9811b2c2e_8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9811b2c2e_8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9811b2c2e_8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9be2bb2c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9be2bb2c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central node is when a vertex can be joined to hit paths containing all keywords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9be2bb2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9be2bb2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OpenMP is used, can probably just use parallel for loop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b46d8de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b46d8de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OpenMP is used, can probably just use parallel for loop</a:t>
            </a:r>
            <a:endParaRPr/>
          </a:p>
          <a:p>
            <a:pPr indent="0" lvl="0" marL="0" rtl="0" algn="l">
              <a:spcBef>
                <a:spcPts val="0"/>
              </a:spcBef>
              <a:spcAft>
                <a:spcPts val="0"/>
              </a:spcAft>
              <a:buNone/>
            </a:pPr>
            <a:r>
              <a:rPr lang="en" u="sng">
                <a:solidFill>
                  <a:schemeClr val="hlink"/>
                </a:solidFill>
                <a:hlinkClick r:id="rId2"/>
              </a:rPr>
              <a:t>https://stackoverflow.com/questions/2396430/how-to-use-lock-in-openmp</a:t>
            </a:r>
            <a:endParaRPr/>
          </a:p>
          <a:p>
            <a:pPr indent="0" lvl="0" marL="0" rtl="0" algn="l">
              <a:spcBef>
                <a:spcPts val="0"/>
              </a:spcBef>
              <a:spcAft>
                <a:spcPts val="0"/>
              </a:spcAft>
              <a:buNone/>
            </a:pPr>
            <a:r>
              <a:rPr lang="en"/>
              <a:t>Fork is not needed, just use parallel for inside the functions that require parallelism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8772b812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8772b81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Activation function can be calculated using the penalty and reward mapping of the normalized weights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9be2bb2c1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9be2bb2c1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b46d8dec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b46d8dec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Algorithm 2 is a lock-free procedure and all reads and writes are guaranteed correct.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9be2bb2c1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9be2bb2c1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9811b2c2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9811b2c2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9be2bb2c1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9be2bb2c1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9be2bb2c1_5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9be2bb2c1_5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9be2bb2c1_5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9be2bb2c1_5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9be2bb2c1_5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9be2bb2c1_5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9be2bb2c1_5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9be2bb2c1_5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level-cover strategy, we need to scan all hitting levels of all keyword nodes. </a:t>
            </a:r>
            <a:r>
              <a:rPr lang="en">
                <a:solidFill>
                  <a:schemeClr val="dk1"/>
                </a:solidFill>
              </a:rPr>
              <a:t>To prune, we scan from top to bottom level.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8772b812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8772b812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For level-cover strategy, we need to scan all hitting levels of all keyword nodes. To prune, we scan from top to bottom level.</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b46d8dec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b46d8dec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For level-cover strategy, we need to scan all hitting levels of all keyword nodes. To prune, we scan from top to bottom level.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Later check if adding vertex to central graph should be vertex or edge induced. When adding v(n), should we add all the other edges that correspond to that v(n)?</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2d446ce28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2d446ce2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 Generates a new graph called prunedGraph which preserves some nodes from the original </a:t>
            </a:r>
            <a:r>
              <a:rPr lang="en"/>
              <a:t>graph</a:t>
            </a:r>
            <a:r>
              <a:rPr lang="en"/>
              <a:t> newC. Use BFS to look at each node to check if it should be preserved based on how many keywords it has. If it has enough keywords, add it to the prunedGraph and return the prunedGraph.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May need an array of pointers to keep track of pointer of each node at a specific node index from 0 to |V|-1</a:t>
            </a:r>
            <a:endParaRPr/>
          </a:p>
          <a:p>
            <a:pPr indent="0" lvl="0" marL="0" rtl="0" algn="l">
              <a:spcBef>
                <a:spcPts val="0"/>
              </a:spcBef>
              <a:spcAft>
                <a:spcPts val="0"/>
              </a:spcAft>
              <a:buNone/>
            </a:pPr>
            <a:r>
              <a:rPr lang="en"/>
              <a:t>LevelCoverStrategy looks at the central node and neighbours that have an incoming edge to it. JoinShortestPath looks at a node that should be preserved and neighbours that have an outcoming edge to it, pointing towards the central node.</a:t>
            </a:r>
            <a:endParaRPr/>
          </a:p>
          <a:p>
            <a:pPr indent="0" lvl="0" marL="0" rtl="0" algn="l">
              <a:spcBef>
                <a:spcPts val="0"/>
              </a:spcBef>
              <a:spcAft>
                <a:spcPts val="0"/>
              </a:spcAft>
              <a:buNone/>
            </a:pPr>
            <a:r>
              <a:rPr lang="en"/>
              <a:t>JoinShortestPath is looking upwards towards the central node rather than downwards like in LevelCoverStrategy and finds all min paths for a vertex.</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d446ce2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2d446ce2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75"/>
              <a:buFont typeface="Arial"/>
              <a:buNone/>
            </a:pPr>
            <a:r>
              <a:rPr lang="en" sz="1350">
                <a:solidFill>
                  <a:srgbClr val="595959"/>
                </a:solidFill>
              </a:rPr>
              <a:t>//Return: A number representing the min number of keywords that a node </a:t>
            </a:r>
            <a:r>
              <a:rPr lang="en" sz="1350">
                <a:solidFill>
                  <a:srgbClr val="595959"/>
                </a:solidFill>
              </a:rPr>
              <a:t>should have to be preserved in the constructed graph (prunedGraph) from the level cover strategy algorithm. We decide the min number by dividing all all labels into levels where each level is a representation of how many keywords the label has. We start from the upward level (most keywords) and go downwards (less keywords) and preserve the least number of levels that contain the max number of keywords. So if all the keywords have already been found in one level and the previous ones above it, we prune the rest of the levels and preserve the nodes from the upper levels where all the keywords were already found.</a:t>
            </a:r>
            <a:endParaRPr sz="1350">
              <a:solidFill>
                <a:srgbClr val="595959"/>
              </a:solidFill>
            </a:endParaRPr>
          </a:p>
          <a:p>
            <a:pPr indent="0" lvl="0" marL="0" rtl="0" algn="l">
              <a:spcBef>
                <a:spcPts val="1200"/>
              </a:spcBef>
              <a:spcAft>
                <a:spcPts val="0"/>
              </a:spcAft>
              <a:buClr>
                <a:schemeClr val="dk1"/>
              </a:buClr>
              <a:buSzPts val="275"/>
              <a:buFont typeface="Arial"/>
              <a:buNone/>
            </a:pPr>
            <a:r>
              <a:rPr lang="en" sz="1350">
                <a:solidFill>
                  <a:srgbClr val="595959"/>
                </a:solidFill>
              </a:rPr>
              <a:t>We construct an array of vectors (levelClass) where index i+1 denotes the number of keywords from the query (level classification). The last index stores the label of the central node. E.g. Query=”Stanford, Jeffery, Ullman”. LevelClass[0]= [</a:t>
            </a:r>
            <a:r>
              <a:rPr lang="en" sz="1350" u="sng">
                <a:solidFill>
                  <a:srgbClr val="595959"/>
                </a:solidFill>
              </a:rPr>
              <a:t>Jeffery</a:t>
            </a:r>
            <a:r>
              <a:rPr lang="en" sz="1350">
                <a:solidFill>
                  <a:srgbClr val="595959"/>
                </a:solidFill>
              </a:rPr>
              <a:t> A, </a:t>
            </a:r>
            <a:r>
              <a:rPr lang="en" sz="1350" u="sng">
                <a:solidFill>
                  <a:srgbClr val="595959"/>
                </a:solidFill>
              </a:rPr>
              <a:t>Jeffrey</a:t>
            </a:r>
            <a:r>
              <a:rPr lang="en" sz="1350">
                <a:solidFill>
                  <a:srgbClr val="595959"/>
                </a:solidFill>
              </a:rPr>
              <a:t> B… </a:t>
            </a:r>
            <a:r>
              <a:rPr lang="en" sz="1350" u="sng">
                <a:solidFill>
                  <a:srgbClr val="595959"/>
                </a:solidFill>
              </a:rPr>
              <a:t>Jeffery</a:t>
            </a:r>
            <a:r>
              <a:rPr lang="en" sz="1350">
                <a:solidFill>
                  <a:srgbClr val="595959"/>
                </a:solidFill>
              </a:rPr>
              <a:t> C], LevelClass[1] = [</a:t>
            </a:r>
            <a:r>
              <a:rPr lang="en" sz="1350" u="sng">
                <a:solidFill>
                  <a:srgbClr val="595959"/>
                </a:solidFill>
              </a:rPr>
              <a:t>Jeffery Ullman</a:t>
            </a:r>
            <a:r>
              <a:rPr lang="en" sz="1350">
                <a:solidFill>
                  <a:srgbClr val="595959"/>
                </a:solidFill>
              </a:rPr>
              <a:t>], LevelClass[2] = [</a:t>
            </a:r>
            <a:r>
              <a:rPr lang="en" sz="1350" u="sng">
                <a:solidFill>
                  <a:srgbClr val="595959"/>
                </a:solidFill>
              </a:rPr>
              <a:t>Stanford </a:t>
            </a:r>
            <a:r>
              <a:rPr lang="en" sz="1350">
                <a:solidFill>
                  <a:srgbClr val="595959"/>
                </a:solidFill>
              </a:rPr>
              <a:t>University].</a:t>
            </a:r>
            <a:endParaRPr sz="1350">
              <a:solidFill>
                <a:srgbClr val="595959"/>
              </a:solidFill>
            </a:endParaRPr>
          </a:p>
          <a:p>
            <a:pPr indent="0" lvl="0" marL="0" rtl="0" algn="l">
              <a:spcBef>
                <a:spcPts val="1200"/>
              </a:spcBef>
              <a:spcAft>
                <a:spcPts val="1200"/>
              </a:spcAft>
              <a:buClr>
                <a:schemeClr val="dk1"/>
              </a:buClr>
              <a:buSzPts val="275"/>
              <a:buFont typeface="Arial"/>
              <a:buNone/>
            </a:pPr>
            <a:r>
              <a:rPr lang="en" sz="1350">
                <a:solidFill>
                  <a:srgbClr val="595959"/>
                </a:solidFill>
              </a:rPr>
              <a:t>Example of how this algorithm is used: We have a query={S,J,U,B} and for LC (levelClass), LC[2] = {SUB}, LC[1]={UB, JB}, LC[0]={J,J,U,B,S,B,U}. We preserve the labels in LC[2] and LC[1] since these levels already cover all the keywords. We can see that the minimum number of keywords that should be kept is 2 from LC[1]. So we return the min number of keywords which is 2.</a:t>
            </a:r>
            <a:endParaRPr sz="1350">
              <a:solidFill>
                <a:srgbClr val="595959"/>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2d83df4dc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2d83df4dc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//Goal: finds the shortest path to the central node and adds the shortest path to the pruned graph</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May need an array of pointers to keep track of pointer of each node at a specific index from 0 to |V|-1. Will have to create an array of pointers for both the constructed path and the pruned graph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9811b2c2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9811b2c2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28772b81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28772b81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store central graphs in priority queue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9811b2c2e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9811b2c2e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9811b2c2e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9811b2c2e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9811b2c2e_8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9811b2c2e_8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9811b2c2e_8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9811b2c2e_8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9811b2c2e_8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9811b2c2e_8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9811b2c2e_8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9811b2c2e_8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Could apply a shortest path algorithm like Dijskstra’s and take the shortest distance between a source and one of multiple destinations. Apply this to all vertices as the source, then compute the average shortest distance. (All pairs shortest paths)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tutorialspoint.com/all-pairs-shortest-path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2850">
                <a:latin typeface="Times New Roman"/>
                <a:ea typeface="Times New Roman"/>
                <a:cs typeface="Times New Roman"/>
                <a:sym typeface="Times New Roman"/>
              </a:rPr>
              <a:t>An Efficient Parallel Keyword Search Engine on</a:t>
            </a:r>
            <a:endParaRPr sz="2850">
              <a:latin typeface="Times New Roman"/>
              <a:ea typeface="Times New Roman"/>
              <a:cs typeface="Times New Roman"/>
              <a:sym typeface="Times New Roman"/>
            </a:endParaRPr>
          </a:p>
          <a:p>
            <a:pPr indent="0" lvl="0" marL="0" rtl="0" algn="ctr">
              <a:spcBef>
                <a:spcPts val="0"/>
              </a:spcBef>
              <a:spcAft>
                <a:spcPts val="0"/>
              </a:spcAft>
              <a:buNone/>
            </a:pPr>
            <a:r>
              <a:rPr lang="en" sz="2850">
                <a:latin typeface="Times New Roman"/>
                <a:ea typeface="Times New Roman"/>
                <a:cs typeface="Times New Roman"/>
                <a:sym typeface="Times New Roman"/>
              </a:rPr>
              <a:t>Knowledge Graphs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300">
                <a:solidFill>
                  <a:schemeClr val="dk1"/>
                </a:solidFill>
                <a:latin typeface="Times New Roman"/>
                <a:ea typeface="Times New Roman"/>
                <a:cs typeface="Times New Roman"/>
                <a:sym typeface="Times New Roman"/>
              </a:rPr>
              <a:t>Yueji Yang , Divykant Agrawal, H.V. Jagadish, Anthony K. H. Tung, Shuang Wu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Calculating (Ā) - average shortest distance</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Compute the all-pairs shortest path (Floyd-Warshall) and get the average for each shortest path of each vertex</a:t>
            </a:r>
            <a:endParaRPr/>
          </a:p>
          <a:p>
            <a:pPr indent="-342900" lvl="0" marL="457200" rtl="0" algn="l">
              <a:spcBef>
                <a:spcPts val="0"/>
              </a:spcBef>
              <a:spcAft>
                <a:spcPts val="0"/>
              </a:spcAft>
              <a:buSzPts val="1800"/>
              <a:buChar char="-"/>
            </a:pPr>
            <a:r>
              <a:rPr lang="en" u="sng">
                <a:solidFill>
                  <a:schemeClr val="hlink"/>
                </a:solidFill>
                <a:hlinkClick r:id="rId3"/>
              </a:rPr>
              <a:t>https://www.tutorialspoint.com/all-pairs-shortest-paths</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Two-Stage Parallel Algorithm</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Graph stored in CSR (Compressed Sparse Row Format)</a:t>
            </a:r>
            <a:endParaRPr/>
          </a:p>
          <a:p>
            <a:pPr indent="-342900" lvl="0" marL="457200" rtl="0" algn="l">
              <a:spcBef>
                <a:spcPts val="0"/>
              </a:spcBef>
              <a:spcAft>
                <a:spcPts val="0"/>
              </a:spcAft>
              <a:buSzPts val="1800"/>
              <a:buChar char="-"/>
            </a:pPr>
            <a:r>
              <a:rPr lang="en"/>
              <a:t>Bottom-up Search (</a:t>
            </a:r>
            <a:r>
              <a:rPr lang="en"/>
              <a:t>Initialization for 3 data structures)</a:t>
            </a:r>
            <a:endParaRPr/>
          </a:p>
          <a:p>
            <a:pPr indent="-317500" lvl="1" marL="914400" rtl="0" algn="l">
              <a:spcBef>
                <a:spcPts val="0"/>
              </a:spcBef>
              <a:spcAft>
                <a:spcPts val="0"/>
              </a:spcAft>
              <a:buSzPts val="1400"/>
              <a:buChar char="-"/>
            </a:pPr>
            <a:r>
              <a:rPr lang="en"/>
              <a:t>FIdentifier records 1 for nodes becoming frontiers in the next iteration, or else 0. (size=Θ(|V |))</a:t>
            </a:r>
            <a:endParaRPr/>
          </a:p>
          <a:p>
            <a:pPr indent="-317500" lvl="1" marL="914400" rtl="0" algn="l">
              <a:spcBef>
                <a:spcPts val="0"/>
              </a:spcBef>
              <a:spcAft>
                <a:spcPts val="0"/>
              </a:spcAft>
              <a:buSzPts val="1400"/>
              <a:buChar char="-"/>
            </a:pPr>
            <a:r>
              <a:rPr lang="en"/>
              <a:t>CIdentifier records 1 for nodes identified as central nodes, or else 0. </a:t>
            </a:r>
            <a:r>
              <a:rPr lang="en"/>
              <a:t>(size=Θ(|V |))</a:t>
            </a:r>
            <a:endParaRPr/>
          </a:p>
          <a:p>
            <a:pPr indent="-317500" lvl="1" marL="914400" rtl="0" algn="l">
              <a:spcBef>
                <a:spcPts val="0"/>
              </a:spcBef>
              <a:spcAft>
                <a:spcPts val="0"/>
              </a:spcAft>
              <a:buSzPts val="1400"/>
              <a:buChar char="-"/>
            </a:pPr>
            <a:r>
              <a:rPr lang="en"/>
              <a:t>Initialize</a:t>
            </a:r>
            <a:r>
              <a:rPr lang="en"/>
              <a:t> a node-keyword matrix M where m</a:t>
            </a:r>
            <a:r>
              <a:rPr baseline="-25000" lang="en"/>
              <a:t>ij</a:t>
            </a:r>
            <a:r>
              <a:rPr lang="en"/>
              <a:t> records the hitting level of v</a:t>
            </a:r>
            <a:r>
              <a:rPr baseline="-25000" lang="en"/>
              <a:t>i</a:t>
            </a:r>
            <a:r>
              <a:rPr lang="en"/>
              <a:t> for keyword t</a:t>
            </a:r>
            <a:r>
              <a:rPr baseline="-25000" lang="en"/>
              <a:t>j</a:t>
            </a:r>
            <a:r>
              <a:rPr lang="en"/>
              <a:t> . m</a:t>
            </a:r>
            <a:r>
              <a:rPr baseline="-25000" lang="en"/>
              <a:t>ij</a:t>
            </a:r>
            <a:r>
              <a:rPr lang="en"/>
              <a:t> = 0 if v</a:t>
            </a:r>
            <a:r>
              <a:rPr baseline="-25000" lang="en"/>
              <a:t>i</a:t>
            </a:r>
            <a:r>
              <a:rPr lang="en"/>
              <a:t> contains keyword otherwise set to </a:t>
            </a:r>
            <a:r>
              <a:rPr lang="en" sz="1150"/>
              <a:t>∞. </a:t>
            </a:r>
            <a:r>
              <a:rPr lang="en"/>
              <a:t>(size=Θ(|V |q) where q=#of keywords). For GPU initialization, initialize M on GPU and transfer back to CPU after search is done.</a:t>
            </a:r>
            <a:endParaRPr/>
          </a:p>
        </p:txBody>
      </p:sp>
      <p:pic>
        <p:nvPicPr>
          <p:cNvPr id="129" name="Google Shape;129;p23"/>
          <p:cNvPicPr preferRelativeResize="0"/>
          <p:nvPr/>
        </p:nvPicPr>
        <p:blipFill>
          <a:blip r:embed="rId3">
            <a:alphaModFix/>
          </a:blip>
          <a:stretch>
            <a:fillRect/>
          </a:stretch>
        </p:blipFill>
        <p:spPr>
          <a:xfrm>
            <a:off x="5321900" y="3459900"/>
            <a:ext cx="3790950" cy="1828800"/>
          </a:xfrm>
          <a:prstGeom prst="rect">
            <a:avLst/>
          </a:prstGeom>
          <a:noFill/>
          <a:ln>
            <a:noFill/>
          </a:ln>
        </p:spPr>
      </p:pic>
      <p:graphicFrame>
        <p:nvGraphicFramePr>
          <p:cNvPr id="130" name="Google Shape;130;p23"/>
          <p:cNvGraphicFramePr/>
          <p:nvPr/>
        </p:nvGraphicFramePr>
        <p:xfrm>
          <a:off x="3026725" y="3459900"/>
          <a:ext cx="3000000" cy="3000000"/>
        </p:xfrm>
        <a:graphic>
          <a:graphicData uri="http://schemas.openxmlformats.org/drawingml/2006/table">
            <a:tbl>
              <a:tblPr>
                <a:noFill/>
                <a:tableStyleId>{935C86B1-7596-432F-9B1B-0742FE8E0B8C}</a:tableStyleId>
              </a:tblPr>
              <a:tblGrid>
                <a:gridCol w="538250"/>
                <a:gridCol w="909650"/>
                <a:gridCol w="657375"/>
              </a:tblGrid>
              <a:tr h="317450">
                <a:tc>
                  <a:txBody>
                    <a:bodyPr/>
                    <a:lstStyle/>
                    <a:p>
                      <a:pPr indent="0" lvl="0" marL="0" rtl="0" algn="l">
                        <a:spcBef>
                          <a:spcPts val="0"/>
                        </a:spcBef>
                        <a:spcAft>
                          <a:spcPts val="0"/>
                        </a:spcAft>
                        <a:buNone/>
                      </a:pPr>
                      <a:r>
                        <a:rPr lang="en"/>
                        <a:t>M</a:t>
                      </a:r>
                      <a:endParaRPr/>
                    </a:p>
                  </a:txBody>
                  <a:tcPr marT="91425" marB="91425" marR="91425" marL="91425"/>
                </a:tc>
                <a:tc>
                  <a:txBody>
                    <a:bodyPr/>
                    <a:lstStyle/>
                    <a:p>
                      <a:pPr indent="0" lvl="0" marL="0" rtl="0" algn="l">
                        <a:spcBef>
                          <a:spcPts val="0"/>
                        </a:spcBef>
                        <a:spcAft>
                          <a:spcPts val="0"/>
                        </a:spcAft>
                        <a:buNone/>
                      </a:pPr>
                      <a:r>
                        <a:rPr lang="en"/>
                        <a:t>t</a:t>
                      </a:r>
                      <a:r>
                        <a:rPr baseline="-25000" lang="en"/>
                        <a:t>1</a:t>
                      </a:r>
                      <a:r>
                        <a:rPr lang="en"/>
                        <a:t>=pastry</a:t>
                      </a:r>
                      <a:endParaRPr/>
                    </a:p>
                  </a:txBody>
                  <a:tcPr marT="91425" marB="91425" marR="91425" marL="91425"/>
                </a:tc>
                <a:tc>
                  <a:txBody>
                    <a:bodyPr/>
                    <a:lstStyle/>
                    <a:p>
                      <a:pPr indent="0" lvl="0" marL="0" rtl="0" algn="l">
                        <a:spcBef>
                          <a:spcPts val="0"/>
                        </a:spcBef>
                        <a:spcAft>
                          <a:spcPts val="0"/>
                        </a:spcAft>
                        <a:buNone/>
                      </a:pPr>
                      <a:r>
                        <a:rPr lang="en"/>
                        <a:t>t</a:t>
                      </a:r>
                      <a:r>
                        <a:rPr baseline="-25000" lang="en"/>
                        <a:t>2</a:t>
                      </a:r>
                      <a:r>
                        <a:rPr lang="en"/>
                        <a:t>=pie</a:t>
                      </a:r>
                      <a:endParaRPr/>
                    </a:p>
                  </a:txBody>
                  <a:tcPr marT="91425" marB="91425" marR="91425" marL="91425"/>
                </a:tc>
              </a:tr>
              <a:tr h="317450">
                <a:tc>
                  <a:txBody>
                    <a:bodyPr/>
                    <a:lstStyle/>
                    <a:p>
                      <a:pPr indent="0" lvl="0" marL="0" rtl="0" algn="l">
                        <a:spcBef>
                          <a:spcPts val="0"/>
                        </a:spcBef>
                        <a:spcAft>
                          <a:spcPts val="0"/>
                        </a:spcAft>
                        <a:buNone/>
                      </a:pPr>
                      <a:r>
                        <a:rPr lang="en"/>
                        <a:t>v</a:t>
                      </a:r>
                      <a:r>
                        <a:rPr baseline="-25000" lang="en"/>
                        <a:t>1</a:t>
                      </a:r>
                      <a:endParaRPr baseline="-25000"/>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a:t>
                      </a:r>
                      <a:endParaRPr/>
                    </a:p>
                  </a:txBody>
                  <a:tcPr marT="91425" marB="91425" marR="91425" marL="91425">
                    <a:solidFill>
                      <a:srgbClr val="FFFF00"/>
                    </a:solidFill>
                  </a:tcPr>
                </a:tc>
              </a:tr>
              <a:tr h="317450">
                <a:tc>
                  <a:txBody>
                    <a:bodyPr/>
                    <a:lstStyle/>
                    <a:p>
                      <a:pPr indent="0" lvl="0" marL="0" rtl="0" algn="l">
                        <a:spcBef>
                          <a:spcPts val="0"/>
                        </a:spcBef>
                        <a:spcAft>
                          <a:spcPts val="0"/>
                        </a:spcAft>
                        <a:buNone/>
                      </a:pPr>
                      <a:r>
                        <a:rPr lang="en"/>
                        <a:t>v</a:t>
                      </a:r>
                      <a:r>
                        <a:rPr baseline="-25000" lang="en"/>
                        <a:t>2</a:t>
                      </a:r>
                      <a:endParaRPr baseline="-25000"/>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0</a:t>
                      </a:r>
                      <a:endParaRPr/>
                    </a:p>
                  </a:txBody>
                  <a:tcPr marT="91425" marB="91425" marR="91425" marL="91425">
                    <a:solidFill>
                      <a:srgbClr val="FFFF00"/>
                    </a:solidFill>
                  </a:tcPr>
                </a:tc>
              </a:tr>
              <a:tr h="317450">
                <a:tc>
                  <a:txBody>
                    <a:bodyPr/>
                    <a:lstStyle/>
                    <a:p>
                      <a:pPr indent="0" lvl="0" marL="0" rtl="0" algn="l">
                        <a:spcBef>
                          <a:spcPts val="0"/>
                        </a:spcBef>
                        <a:spcAft>
                          <a:spcPts val="0"/>
                        </a:spcAft>
                        <a:buNone/>
                      </a:pPr>
                      <a:r>
                        <a:rPr lang="en"/>
                        <a:t>v</a:t>
                      </a:r>
                      <a:r>
                        <a:rPr baseline="-25000" lang="en"/>
                        <a:t>3</a:t>
                      </a:r>
                      <a:endParaRPr baseline="-25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0</a:t>
                      </a:r>
                      <a:endParaRPr/>
                    </a:p>
                  </a:txBody>
                  <a:tcPr marT="91425" marB="91425" marR="91425" marL="91425">
                    <a:solidFill>
                      <a:srgbClr val="FFFF00"/>
                    </a:solidFill>
                  </a:tcPr>
                </a:tc>
              </a:tr>
            </a:tbl>
          </a:graphicData>
        </a:graphic>
      </p:graphicFrame>
      <p:sp>
        <p:nvSpPr>
          <p:cNvPr id="131" name="Google Shape;131;p23"/>
          <p:cNvSpPr/>
          <p:nvPr/>
        </p:nvSpPr>
        <p:spPr>
          <a:xfrm>
            <a:off x="981050" y="3496725"/>
            <a:ext cx="455400" cy="436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3"/>
          <p:cNvSpPr/>
          <p:nvPr/>
        </p:nvSpPr>
        <p:spPr>
          <a:xfrm>
            <a:off x="2200113" y="3752750"/>
            <a:ext cx="455400" cy="436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3"/>
          <p:cNvSpPr/>
          <p:nvPr/>
        </p:nvSpPr>
        <p:spPr>
          <a:xfrm>
            <a:off x="981050" y="4432200"/>
            <a:ext cx="455400" cy="436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3"/>
          <p:cNvSpPr txBox="1"/>
          <p:nvPr/>
        </p:nvSpPr>
        <p:spPr>
          <a:xfrm>
            <a:off x="875825" y="4868700"/>
            <a:ext cx="834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apple pie {pie}</a:t>
            </a:r>
            <a:endParaRPr sz="800"/>
          </a:p>
        </p:txBody>
      </p:sp>
      <p:sp>
        <p:nvSpPr>
          <p:cNvPr id="135" name="Google Shape;135;p23"/>
          <p:cNvSpPr txBox="1"/>
          <p:nvPr/>
        </p:nvSpPr>
        <p:spPr>
          <a:xfrm>
            <a:off x="2037425" y="4220400"/>
            <a:ext cx="933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cherry</a:t>
            </a:r>
            <a:r>
              <a:rPr lang="en" sz="800">
                <a:solidFill>
                  <a:schemeClr val="dk1"/>
                </a:solidFill>
              </a:rPr>
              <a:t> pie {pie}</a:t>
            </a:r>
            <a:endParaRPr/>
          </a:p>
        </p:txBody>
      </p:sp>
      <p:sp>
        <p:nvSpPr>
          <p:cNvPr id="136" name="Google Shape;136;p23"/>
          <p:cNvSpPr txBox="1"/>
          <p:nvPr/>
        </p:nvSpPr>
        <p:spPr>
          <a:xfrm>
            <a:off x="665300" y="3881450"/>
            <a:ext cx="1233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Fruit pastry {pastry}</a:t>
            </a:r>
            <a:endParaRPr/>
          </a:p>
        </p:txBody>
      </p:sp>
      <p:sp>
        <p:nvSpPr>
          <p:cNvPr id="137" name="Google Shape;137;p23"/>
          <p:cNvSpPr txBox="1"/>
          <p:nvPr/>
        </p:nvSpPr>
        <p:spPr>
          <a:xfrm>
            <a:off x="1019600" y="3459900"/>
            <a:ext cx="37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v1</a:t>
            </a:r>
            <a:endParaRPr/>
          </a:p>
        </p:txBody>
      </p:sp>
      <p:sp>
        <p:nvSpPr>
          <p:cNvPr id="138" name="Google Shape;138;p23"/>
          <p:cNvSpPr txBox="1"/>
          <p:nvPr/>
        </p:nvSpPr>
        <p:spPr>
          <a:xfrm>
            <a:off x="2238663" y="3770900"/>
            <a:ext cx="37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v2</a:t>
            </a:r>
            <a:endParaRPr/>
          </a:p>
        </p:txBody>
      </p:sp>
      <p:sp>
        <p:nvSpPr>
          <p:cNvPr id="139" name="Google Shape;139;p23"/>
          <p:cNvSpPr txBox="1"/>
          <p:nvPr/>
        </p:nvSpPr>
        <p:spPr>
          <a:xfrm>
            <a:off x="1019588" y="4450350"/>
            <a:ext cx="37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v3</a:t>
            </a:r>
            <a:endParaRPr/>
          </a:p>
        </p:txBody>
      </p:sp>
      <p:cxnSp>
        <p:nvCxnSpPr>
          <p:cNvPr id="140" name="Google Shape;140;p23"/>
          <p:cNvCxnSpPr>
            <a:stCxn id="139" idx="0"/>
            <a:endCxn id="137" idx="2"/>
          </p:cNvCxnSpPr>
          <p:nvPr/>
        </p:nvCxnSpPr>
        <p:spPr>
          <a:xfrm rot="10800000">
            <a:off x="1208738" y="3860250"/>
            <a:ext cx="0" cy="59010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23"/>
          <p:cNvCxnSpPr>
            <a:stCxn id="138" idx="1"/>
            <a:endCxn id="137" idx="3"/>
          </p:cNvCxnSpPr>
          <p:nvPr/>
        </p:nvCxnSpPr>
        <p:spPr>
          <a:xfrm rot="10800000">
            <a:off x="1397763" y="3659900"/>
            <a:ext cx="840900" cy="311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Two-Stage Parallel Algorithm - Cont.</a:t>
            </a:r>
            <a:endParaRPr/>
          </a:p>
        </p:txBody>
      </p:sp>
      <p:sp>
        <p:nvSpPr>
          <p:cNvPr id="147" name="Google Shape;14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Enqueueing frontiers</a:t>
            </a:r>
            <a:endParaRPr/>
          </a:p>
          <a:p>
            <a:pPr indent="-317500" lvl="1" marL="914400" rtl="0" algn="l">
              <a:spcBef>
                <a:spcPts val="0"/>
              </a:spcBef>
              <a:spcAft>
                <a:spcPts val="0"/>
              </a:spcAft>
              <a:buSzPts val="1400"/>
              <a:buChar char="-"/>
            </a:pPr>
            <a:r>
              <a:rPr lang="en"/>
              <a:t>At the </a:t>
            </a:r>
            <a:r>
              <a:rPr lang="en"/>
              <a:t>beginning</a:t>
            </a:r>
            <a:r>
              <a:rPr lang="en"/>
              <a:t> of each iteration (a new expansion level), extract and enqueue nodes into the frontier queue by examining the flags in FIdentifier which was modified in the last iteration or initialization phase. Enqueue nodes with FIdentifier=1 into the </a:t>
            </a:r>
            <a:r>
              <a:rPr lang="en"/>
              <a:t>frontier</a:t>
            </a:r>
            <a:r>
              <a:rPr lang="en"/>
              <a:t> queue.</a:t>
            </a:r>
            <a:endParaRPr/>
          </a:p>
          <a:p>
            <a:pPr indent="-317500" lvl="1" marL="914400" rtl="0" algn="l">
              <a:spcBef>
                <a:spcPts val="0"/>
              </a:spcBef>
              <a:spcAft>
                <a:spcPts val="0"/>
              </a:spcAft>
              <a:buSzPts val="1400"/>
              <a:buChar char="-"/>
            </a:pPr>
            <a:r>
              <a:rPr lang="en">
                <a:highlight>
                  <a:srgbClr val="FFFF00"/>
                </a:highlight>
              </a:rPr>
              <a:t>On GPU, parallelize the process of checking FIdentifier and enqueueing nodes with lock. (Too expensive on CPU, so don’t do on CPU)</a:t>
            </a:r>
            <a:endParaRPr>
              <a:highlight>
                <a:srgbClr val="FFFF00"/>
              </a:highlight>
            </a:endParaRPr>
          </a:p>
          <a:p>
            <a:pPr indent="-317500" lvl="1" marL="914400" rtl="0" algn="l">
              <a:spcBef>
                <a:spcPts val="0"/>
              </a:spcBef>
              <a:spcAft>
                <a:spcPts val="0"/>
              </a:spcAft>
              <a:buSzPts val="1400"/>
              <a:buChar char="-"/>
            </a:pPr>
            <a:r>
              <a:rPr lang="en"/>
              <a:t>A node becomes a frontier as long as it is in any BFS instance (i.e. different BFS instances share a frontier)</a:t>
            </a:r>
            <a:endParaRPr/>
          </a:p>
          <a:p>
            <a:pPr indent="-317500" lvl="1" marL="914400" rtl="0" algn="l">
              <a:spcBef>
                <a:spcPts val="0"/>
              </a:spcBef>
              <a:spcAft>
                <a:spcPts val="0"/>
              </a:spcAft>
              <a:buSzPts val="1400"/>
              <a:buChar char="-"/>
            </a:pPr>
            <a:r>
              <a:rPr lang="en">
                <a:highlight>
                  <a:srgbClr val="FFFFFF"/>
                </a:highlight>
              </a:rPr>
              <a:t>After enqueuing frontiers at every iteration, set all FIdentifier to 0 in parallel on GPU</a:t>
            </a:r>
            <a:endParaRPr b="1">
              <a:highlight>
                <a:srgbClr val="FFFFFF"/>
              </a:highlight>
            </a:endParaRPr>
          </a:p>
        </p:txBody>
      </p:sp>
      <p:pic>
        <p:nvPicPr>
          <p:cNvPr id="148" name="Google Shape;148;p24"/>
          <p:cNvPicPr preferRelativeResize="0"/>
          <p:nvPr/>
        </p:nvPicPr>
        <p:blipFill>
          <a:blip r:embed="rId3">
            <a:alphaModFix/>
          </a:blip>
          <a:stretch>
            <a:fillRect/>
          </a:stretch>
        </p:blipFill>
        <p:spPr>
          <a:xfrm>
            <a:off x="5190625" y="3511500"/>
            <a:ext cx="3270500" cy="1577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Two-Stage Parallel Algorithm - Cont.</a:t>
            </a:r>
            <a:endParaRPr/>
          </a:p>
        </p:txBody>
      </p:sp>
      <p:sp>
        <p:nvSpPr>
          <p:cNvPr id="154" name="Google Shape;154;p25"/>
          <p:cNvSpPr txBox="1"/>
          <p:nvPr>
            <p:ph idx="1" type="body"/>
          </p:nvPr>
        </p:nvSpPr>
        <p:spPr>
          <a:xfrm>
            <a:off x="311700" y="1152475"/>
            <a:ext cx="50982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Identifying central nodes</a:t>
            </a:r>
            <a:endParaRPr/>
          </a:p>
          <a:p>
            <a:pPr indent="-317500" lvl="1" marL="914400" rtl="0" algn="l">
              <a:spcBef>
                <a:spcPts val="0"/>
              </a:spcBef>
              <a:spcAft>
                <a:spcPts val="0"/>
              </a:spcAft>
              <a:buSzPts val="1400"/>
              <a:buChar char="-"/>
            </a:pPr>
            <a:r>
              <a:rPr lang="en"/>
              <a:t>Using M, can identify where v</a:t>
            </a:r>
            <a:r>
              <a:rPr baseline="-25000" lang="en"/>
              <a:t>i</a:t>
            </a:r>
            <a:r>
              <a:rPr lang="en"/>
              <a:t> is a central node by checking m</a:t>
            </a:r>
            <a:r>
              <a:rPr baseline="-25000" lang="en"/>
              <a:t>ij</a:t>
            </a:r>
            <a:r>
              <a:rPr lang="en"/>
              <a:t> for each keyword t</a:t>
            </a:r>
            <a:r>
              <a:rPr baseline="-25000" lang="en"/>
              <a:t>j</a:t>
            </a:r>
            <a:r>
              <a:rPr lang="en"/>
              <a:t>. Only need to look at frontiers. </a:t>
            </a:r>
            <a:endParaRPr/>
          </a:p>
          <a:p>
            <a:pPr indent="-317500" lvl="1" marL="914400" rtl="0" algn="l">
              <a:spcBef>
                <a:spcPts val="0"/>
              </a:spcBef>
              <a:spcAft>
                <a:spcPts val="0"/>
              </a:spcAft>
              <a:buSzPts val="1400"/>
              <a:buChar char="-"/>
            </a:pPr>
            <a:r>
              <a:rPr lang="en"/>
              <a:t>Assuming max depth=3 and frontiers contain {v</a:t>
            </a:r>
            <a:r>
              <a:rPr baseline="-25000" lang="en"/>
              <a:t>1</a:t>
            </a:r>
            <a:r>
              <a:rPr lang="en"/>
              <a:t>,v</a:t>
            </a:r>
            <a:r>
              <a:rPr baseline="-25000" lang="en"/>
              <a:t>2</a:t>
            </a:r>
            <a:r>
              <a:rPr lang="en"/>
              <a:t>,v</a:t>
            </a:r>
            <a:r>
              <a:rPr baseline="-25000" lang="en"/>
              <a:t>3</a:t>
            </a:r>
            <a:r>
              <a:rPr lang="en"/>
              <a:t>,v</a:t>
            </a:r>
            <a:r>
              <a:rPr baseline="-25000" lang="en"/>
              <a:t>4</a:t>
            </a:r>
            <a:r>
              <a:rPr lang="en"/>
              <a:t>}, v</a:t>
            </a:r>
            <a:r>
              <a:rPr baseline="-25000" lang="en"/>
              <a:t>1</a:t>
            </a:r>
            <a:r>
              <a:rPr lang="en"/>
              <a:t> and v</a:t>
            </a:r>
            <a:r>
              <a:rPr baseline="-25000" lang="en"/>
              <a:t>4</a:t>
            </a:r>
            <a:r>
              <a:rPr lang="en"/>
              <a:t> are central nodes, but v</a:t>
            </a:r>
            <a:r>
              <a:rPr baseline="-25000" lang="en"/>
              <a:t>2</a:t>
            </a:r>
            <a:r>
              <a:rPr lang="en"/>
              <a:t> is not since it has not been hit by all keywords. V</a:t>
            </a:r>
            <a:r>
              <a:rPr baseline="-25000" lang="en"/>
              <a:t>3</a:t>
            </a:r>
            <a:r>
              <a:rPr lang="en"/>
              <a:t> is a central node but since it has a hit level of 4 with respect to t</a:t>
            </a:r>
            <a:r>
              <a:rPr baseline="-25000" lang="en"/>
              <a:t>1</a:t>
            </a:r>
            <a:r>
              <a:rPr lang="en"/>
              <a:t> which exceeds the max depth, we won’t generate a central graph on v</a:t>
            </a:r>
            <a:r>
              <a:rPr baseline="-25000" lang="en"/>
              <a:t>3</a:t>
            </a:r>
            <a:r>
              <a:rPr lang="en"/>
              <a:t>. We will generate 2 central graphs where v</a:t>
            </a:r>
            <a:r>
              <a:rPr baseline="-25000" lang="en"/>
              <a:t>1</a:t>
            </a:r>
            <a:r>
              <a:rPr lang="en"/>
              <a:t> and v</a:t>
            </a:r>
            <a:r>
              <a:rPr baseline="-25000" lang="en"/>
              <a:t>4</a:t>
            </a:r>
            <a:r>
              <a:rPr lang="en"/>
              <a:t> at this point.</a:t>
            </a:r>
            <a:endParaRPr/>
          </a:p>
          <a:p>
            <a:pPr indent="0" lvl="0" marL="0" rtl="0" algn="l">
              <a:spcBef>
                <a:spcPts val="1200"/>
              </a:spcBef>
              <a:spcAft>
                <a:spcPts val="1200"/>
              </a:spcAft>
              <a:buNone/>
            </a:pPr>
            <a:r>
              <a:t/>
            </a:r>
            <a:endParaRPr/>
          </a:p>
        </p:txBody>
      </p:sp>
      <p:graphicFrame>
        <p:nvGraphicFramePr>
          <p:cNvPr id="155" name="Google Shape;155;p25"/>
          <p:cNvGraphicFramePr/>
          <p:nvPr/>
        </p:nvGraphicFramePr>
        <p:xfrm>
          <a:off x="6124075" y="1185013"/>
          <a:ext cx="3000000" cy="3000000"/>
        </p:xfrm>
        <a:graphic>
          <a:graphicData uri="http://schemas.openxmlformats.org/drawingml/2006/table">
            <a:tbl>
              <a:tblPr>
                <a:noFill/>
                <a:tableStyleId>{935C86B1-7596-432F-9B1B-0742FE8E0B8C}</a:tableStyleId>
              </a:tblPr>
              <a:tblGrid>
                <a:gridCol w="382850"/>
                <a:gridCol w="382850"/>
                <a:gridCol w="382850"/>
                <a:gridCol w="382850"/>
              </a:tblGrid>
              <a:tr h="366675">
                <a:tc>
                  <a:txBody>
                    <a:bodyPr/>
                    <a:lstStyle/>
                    <a:p>
                      <a:pPr indent="0" lvl="0" marL="0" rtl="0" algn="l">
                        <a:spcBef>
                          <a:spcPts val="0"/>
                        </a:spcBef>
                        <a:spcAft>
                          <a:spcPts val="0"/>
                        </a:spcAft>
                        <a:buNone/>
                      </a:pPr>
                      <a:r>
                        <a:rPr lang="en"/>
                        <a:t>M</a:t>
                      </a:r>
                      <a:endParaRPr/>
                    </a:p>
                  </a:txBody>
                  <a:tcPr marT="91425" marB="91425" marR="91425" marL="91425"/>
                </a:tc>
                <a:tc>
                  <a:txBody>
                    <a:bodyPr/>
                    <a:lstStyle/>
                    <a:p>
                      <a:pPr indent="0" lvl="0" marL="0" rtl="0" algn="l">
                        <a:spcBef>
                          <a:spcPts val="0"/>
                        </a:spcBef>
                        <a:spcAft>
                          <a:spcPts val="0"/>
                        </a:spcAft>
                        <a:buNone/>
                      </a:pPr>
                      <a:r>
                        <a:rPr lang="en"/>
                        <a:t>t</a:t>
                      </a:r>
                      <a:r>
                        <a:rPr baseline="-25000" lang="en"/>
                        <a:t>1</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a:t>
                      </a:r>
                      <a:r>
                        <a:rPr baseline="-25000" lang="en"/>
                        <a:t>2</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a:t>
                      </a:r>
                      <a:r>
                        <a:rPr baseline="-25000" lang="en"/>
                        <a:t>3</a:t>
                      </a:r>
                      <a:endParaRPr/>
                    </a:p>
                  </a:txBody>
                  <a:tcPr marT="91425" marB="91425" marR="91425" marL="91425">
                    <a:lnB cap="flat" cmpd="sng" w="9525">
                      <a:solidFill>
                        <a:srgbClr val="9E9E9E"/>
                      </a:solidFill>
                      <a:prstDash val="solid"/>
                      <a:round/>
                      <a:headEnd len="sm" w="sm" type="none"/>
                      <a:tailEnd len="sm" w="sm" type="none"/>
                    </a:lnB>
                  </a:tcPr>
                </a:tc>
              </a:tr>
              <a:tr h="366675">
                <a:tc>
                  <a:txBody>
                    <a:bodyPr/>
                    <a:lstStyle/>
                    <a:p>
                      <a:pPr indent="0" lvl="0" marL="0" rtl="0" algn="l">
                        <a:spcBef>
                          <a:spcPts val="0"/>
                        </a:spcBef>
                        <a:spcAft>
                          <a:spcPts val="0"/>
                        </a:spcAft>
                        <a:buNone/>
                      </a:pPr>
                      <a:r>
                        <a:rPr lang="en"/>
                        <a:t>v</a:t>
                      </a:r>
                      <a:r>
                        <a:rPr baseline="-25000" lang="en"/>
                        <a:t>1</a:t>
                      </a:r>
                      <a:endParaRPr baseline="-25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6"/>
                    </a:solidFill>
                  </a:tcPr>
                </a:tc>
              </a:tr>
              <a:tr h="366675">
                <a:tc>
                  <a:txBody>
                    <a:bodyPr/>
                    <a:lstStyle/>
                    <a:p>
                      <a:pPr indent="0" lvl="0" marL="0" rtl="0" algn="l">
                        <a:spcBef>
                          <a:spcPts val="0"/>
                        </a:spcBef>
                        <a:spcAft>
                          <a:spcPts val="0"/>
                        </a:spcAft>
                        <a:buNone/>
                      </a:pPr>
                      <a:r>
                        <a:rPr lang="en"/>
                        <a:t>v</a:t>
                      </a:r>
                      <a:r>
                        <a:rPr baseline="-25000" lang="en"/>
                        <a:t>2</a:t>
                      </a:r>
                      <a:endParaRPr baseline="-25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r>
              <a:tr h="366675">
                <a:tc>
                  <a:txBody>
                    <a:bodyPr/>
                    <a:lstStyle/>
                    <a:p>
                      <a:pPr indent="0" lvl="0" marL="0" rtl="0" algn="l">
                        <a:spcBef>
                          <a:spcPts val="0"/>
                        </a:spcBef>
                        <a:spcAft>
                          <a:spcPts val="0"/>
                        </a:spcAft>
                        <a:buNone/>
                      </a:pPr>
                      <a:r>
                        <a:rPr lang="en"/>
                        <a:t>v</a:t>
                      </a:r>
                      <a:r>
                        <a:rPr baseline="-25000" lang="en"/>
                        <a:t>3</a:t>
                      </a:r>
                      <a:endParaRPr baseline="-25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4</a:t>
                      </a:r>
                      <a:endParaRPr/>
                    </a:p>
                  </a:txBody>
                  <a:tcPr marT="91425" marB="91425" marR="91425" marL="91425">
                    <a:lnT cap="flat" cmpd="sng" w="9525">
                      <a:solidFill>
                        <a:srgbClr val="9E9E9E"/>
                      </a:solidFill>
                      <a:prstDash val="solid"/>
                      <a:round/>
                      <a:headEnd len="sm" w="sm" type="none"/>
                      <a:tailEnd len="sm" w="sm" type="none"/>
                    </a:lnT>
                    <a:solidFill>
                      <a:srgbClr val="FFFF00"/>
                    </a:solidFill>
                  </a:tcPr>
                </a:tc>
                <a:tc>
                  <a:txBody>
                    <a:bodyPr/>
                    <a:lstStyle/>
                    <a:p>
                      <a:pPr indent="0" lvl="0" marL="0" rtl="0" algn="l">
                        <a:spcBef>
                          <a:spcPts val="0"/>
                        </a:spcBef>
                        <a:spcAft>
                          <a:spcPts val="0"/>
                        </a:spcAft>
                        <a:buNone/>
                      </a:pPr>
                      <a:r>
                        <a:rPr lang="en"/>
                        <a:t>1</a:t>
                      </a:r>
                      <a:endParaRPr/>
                    </a:p>
                  </a:txBody>
                  <a:tcPr marT="91425" marB="91425" marR="91425" marL="91425">
                    <a:lnT cap="flat" cmpd="sng" w="9525">
                      <a:solidFill>
                        <a:srgbClr val="9E9E9E"/>
                      </a:solidFill>
                      <a:prstDash val="solid"/>
                      <a:round/>
                      <a:headEnd len="sm" w="sm" type="none"/>
                      <a:tailEnd len="sm" w="sm" type="none"/>
                    </a:lnT>
                    <a:solidFill>
                      <a:srgbClr val="FFFF00"/>
                    </a:solidFill>
                  </a:tcPr>
                </a:tc>
                <a:tc>
                  <a:txBody>
                    <a:bodyPr/>
                    <a:lstStyle/>
                    <a:p>
                      <a:pPr indent="0" lvl="0" marL="0" rtl="0" algn="l">
                        <a:spcBef>
                          <a:spcPts val="0"/>
                        </a:spcBef>
                        <a:spcAft>
                          <a:spcPts val="0"/>
                        </a:spcAft>
                        <a:buNone/>
                      </a:pPr>
                      <a:r>
                        <a:rPr lang="en"/>
                        <a:t>1</a:t>
                      </a:r>
                      <a:endParaRPr/>
                    </a:p>
                  </a:txBody>
                  <a:tcPr marT="91425" marB="91425" marR="91425" marL="91425">
                    <a:lnT cap="flat" cmpd="sng" w="9525">
                      <a:solidFill>
                        <a:srgbClr val="9E9E9E"/>
                      </a:solidFill>
                      <a:prstDash val="solid"/>
                      <a:round/>
                      <a:headEnd len="sm" w="sm" type="none"/>
                      <a:tailEnd len="sm" w="sm" type="none"/>
                    </a:lnT>
                    <a:solidFill>
                      <a:srgbClr val="FFFF00"/>
                    </a:solidFill>
                  </a:tcPr>
                </a:tc>
              </a:tr>
              <a:tr h="366675">
                <a:tc>
                  <a:txBody>
                    <a:bodyPr/>
                    <a:lstStyle/>
                    <a:p>
                      <a:pPr indent="0" lvl="0" marL="0" rtl="0" algn="l">
                        <a:spcBef>
                          <a:spcPts val="0"/>
                        </a:spcBef>
                        <a:spcAft>
                          <a:spcPts val="0"/>
                        </a:spcAft>
                        <a:buNone/>
                      </a:pPr>
                      <a:r>
                        <a:rPr lang="en"/>
                        <a:t>v</a:t>
                      </a:r>
                      <a:r>
                        <a:rPr baseline="-25000" lang="en"/>
                        <a:t>4</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solidFill>
                      <a:srgbClr val="FFFF00"/>
                    </a:solidFill>
                  </a:tcPr>
                </a:tc>
                <a:tc>
                  <a:txBody>
                    <a:bodyPr/>
                    <a:lstStyle/>
                    <a:p>
                      <a:pPr indent="0" lvl="0" marL="0" rtl="0" algn="l">
                        <a:spcBef>
                          <a:spcPts val="0"/>
                        </a:spcBef>
                        <a:spcAft>
                          <a:spcPts val="0"/>
                        </a:spcAft>
                        <a:buNone/>
                      </a:pPr>
                      <a:r>
                        <a:rPr lang="en"/>
                        <a:t>1</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1</a:t>
                      </a:r>
                      <a:endParaRPr/>
                    </a:p>
                  </a:txBody>
                  <a:tcPr marT="91425" marB="91425" marR="91425" marL="91425">
                    <a:solidFill>
                      <a:srgbClr val="FFFF00"/>
                    </a:solidFill>
                  </a:tcPr>
                </a:tc>
              </a:tr>
              <a:tr h="366675">
                <a:tc>
                  <a:txBody>
                    <a:bodyPr/>
                    <a:lstStyle/>
                    <a:p>
                      <a:pPr indent="0" lvl="0" marL="0" rtl="0" algn="l">
                        <a:spcBef>
                          <a:spcPts val="0"/>
                        </a:spcBef>
                        <a:spcAft>
                          <a:spcPts val="0"/>
                        </a:spcAft>
                        <a:buNone/>
                      </a:pPr>
                      <a:r>
                        <a:rPr lang="en"/>
                        <a:t>v</a:t>
                      </a:r>
                      <a:r>
                        <a:rPr baseline="-25000" lang="en"/>
                        <a:t>5</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a:t>
                      </a:r>
                      <a:endParaRPr>
                        <a:solidFill>
                          <a:schemeClr val="dk1"/>
                        </a:solidFill>
                      </a:endParaRPr>
                    </a:p>
                  </a:txBody>
                  <a:tcPr marT="91425" marB="91425" marR="91425" marL="91425">
                    <a:solidFill>
                      <a:srgbClr val="FFFF00"/>
                    </a:solidFill>
                  </a:tcPr>
                </a:tc>
                <a:tc>
                  <a:txBody>
                    <a:bodyPr/>
                    <a:lstStyle/>
                    <a:p>
                      <a:pPr indent="0" lvl="0" marL="0" rtl="0" algn="l">
                        <a:spcBef>
                          <a:spcPts val="0"/>
                        </a:spcBef>
                        <a:spcAft>
                          <a:spcPts val="0"/>
                        </a:spcAft>
                        <a:buNone/>
                      </a:pPr>
                      <a:r>
                        <a:rPr lang="en">
                          <a:solidFill>
                            <a:schemeClr val="dk1"/>
                          </a:solidFill>
                        </a:rPr>
                        <a:t>∞</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1</a:t>
                      </a:r>
                      <a:endParaRPr/>
                    </a:p>
                  </a:txBody>
                  <a:tcPr marT="91425" marB="91425" marR="91425" marL="91425">
                    <a:solidFill>
                      <a:srgbClr val="FFFF00"/>
                    </a:solidFill>
                  </a:tcPr>
                </a:tc>
              </a:tr>
              <a:tr h="366675">
                <a:tc>
                  <a:txBody>
                    <a:bodyPr/>
                    <a:lstStyle/>
                    <a:p>
                      <a:pPr indent="0" lvl="0" marL="0" rtl="0" algn="l">
                        <a:spcBef>
                          <a:spcPts val="0"/>
                        </a:spcBef>
                        <a:spcAft>
                          <a:spcPts val="0"/>
                        </a:spcAft>
                        <a:buNone/>
                      </a:pPr>
                      <a:r>
                        <a:rPr lang="en"/>
                        <a:t>v</a:t>
                      </a:r>
                      <a:r>
                        <a:rPr baseline="-25000" lang="en"/>
                        <a:t>6</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solidFill>
                      <a:srgbClr val="FFFF00"/>
                    </a:solidFill>
                  </a:tcPr>
                </a:tc>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solidFill>
                      <a:srgbClr val="FFFF00"/>
                    </a:solidFill>
                  </a:tcPr>
                </a:tc>
                <a:tc>
                  <a:txBody>
                    <a:bodyPr/>
                    <a:lstStyle/>
                    <a:p>
                      <a:pPr indent="0" lvl="0" marL="0" rtl="0" algn="l">
                        <a:spcBef>
                          <a:spcPts val="0"/>
                        </a:spcBef>
                        <a:spcAft>
                          <a:spcPts val="0"/>
                        </a:spcAft>
                        <a:buNone/>
                      </a:pPr>
                      <a:r>
                        <a:rPr lang="en">
                          <a:solidFill>
                            <a:schemeClr val="dk1"/>
                          </a:solidFill>
                        </a:rPr>
                        <a:t>∞</a:t>
                      </a:r>
                      <a:endParaRPr/>
                    </a:p>
                  </a:txBody>
                  <a:tcPr marT="91425" marB="91425" marR="91425" marL="91425">
                    <a:solidFill>
                      <a:srgbClr val="FFFF00"/>
                    </a:solidFill>
                  </a:tcPr>
                </a:tc>
              </a:tr>
            </a:tbl>
          </a:graphicData>
        </a:graphic>
      </p:graphicFrame>
      <p:sp>
        <p:nvSpPr>
          <p:cNvPr id="156" name="Google Shape;156;p25"/>
          <p:cNvSpPr/>
          <p:nvPr/>
        </p:nvSpPr>
        <p:spPr>
          <a:xfrm>
            <a:off x="5872275" y="1611725"/>
            <a:ext cx="2144400" cy="1554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Two-Stage Parallel Algorithm - Cont.</a:t>
            </a:r>
            <a:endParaRPr/>
          </a:p>
        </p:txBody>
      </p:sp>
      <p:sp>
        <p:nvSpPr>
          <p:cNvPr id="162" name="Google Shape;16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300037" lvl="0" marL="457200" rtl="0" algn="l">
              <a:spcBef>
                <a:spcPts val="0"/>
              </a:spcBef>
              <a:spcAft>
                <a:spcPts val="0"/>
              </a:spcAft>
              <a:buSzPct val="100000"/>
              <a:buChar char="-"/>
            </a:pPr>
            <a:r>
              <a:rPr lang="en"/>
              <a:t>Alg 1: Two-stage parallel algorithm</a:t>
            </a:r>
            <a:endParaRPr/>
          </a:p>
          <a:p>
            <a:pPr indent="-300037" lvl="0" marL="457200" rtl="0" algn="l">
              <a:spcBef>
                <a:spcPts val="0"/>
              </a:spcBef>
              <a:spcAft>
                <a:spcPts val="0"/>
              </a:spcAft>
              <a:buSzPct val="100000"/>
              <a:buChar char="-"/>
            </a:pPr>
            <a:r>
              <a:rPr lang="en"/>
              <a:t>/* Bottom up search */</a:t>
            </a:r>
            <a:endParaRPr/>
          </a:p>
          <a:p>
            <a:pPr indent="-300037" lvl="0" marL="457200" rtl="0" algn="l">
              <a:spcBef>
                <a:spcPts val="0"/>
              </a:spcBef>
              <a:spcAft>
                <a:spcPts val="0"/>
              </a:spcAft>
              <a:buSzPct val="100000"/>
              <a:buChar char="-"/>
            </a:pPr>
            <a:r>
              <a:rPr lang="en"/>
              <a:t>Int FIdentifier[|V|] = set keyword nodes to 1, else 0 </a:t>
            </a:r>
            <a:endParaRPr/>
          </a:p>
          <a:p>
            <a:pPr indent="-300037" lvl="0" marL="457200" rtl="0" algn="l">
              <a:spcBef>
                <a:spcPts val="0"/>
              </a:spcBef>
              <a:spcAft>
                <a:spcPts val="0"/>
              </a:spcAft>
              <a:buSzPct val="100000"/>
              <a:buChar char="-"/>
            </a:pPr>
            <a:r>
              <a:rPr lang="en"/>
              <a:t>Int CIdentifier[|V|] = zeros(|V|)  //zeros since we can call IdentifyCentralNodes(...) using M</a:t>
            </a:r>
            <a:endParaRPr/>
          </a:p>
          <a:p>
            <a:pPr indent="-300037" lvl="0" marL="457200" rtl="0" algn="l">
              <a:spcBef>
                <a:spcPts val="0"/>
              </a:spcBef>
              <a:spcAft>
                <a:spcPts val="0"/>
              </a:spcAft>
              <a:buSzPct val="100000"/>
              <a:buChar char="-"/>
            </a:pPr>
            <a:r>
              <a:rPr lang="en"/>
              <a:t>Int M[|V|][|q|] = set 0 if keyword contained, else infinity  //initialize on GPU, transfer back to CPU when search is done</a:t>
            </a:r>
            <a:endParaRPr/>
          </a:p>
          <a:p>
            <a:pPr indent="-300037" lvl="0" marL="457200" rtl="0" algn="l">
              <a:spcBef>
                <a:spcPts val="0"/>
              </a:spcBef>
              <a:spcAft>
                <a:spcPts val="0"/>
              </a:spcAft>
              <a:buSzPct val="100000"/>
              <a:buChar char="-"/>
            </a:pPr>
            <a:r>
              <a:rPr lang="en"/>
              <a:t>Int NodeWeights[|V|] = CalcWeights(...) //gets degree of summary</a:t>
            </a:r>
            <a:endParaRPr/>
          </a:p>
          <a:p>
            <a:pPr indent="-300037" lvl="0" marL="457200" rtl="0" algn="l">
              <a:spcBef>
                <a:spcPts val="0"/>
              </a:spcBef>
              <a:spcAft>
                <a:spcPts val="0"/>
              </a:spcAft>
              <a:buSzPct val="100000"/>
              <a:buChar char="-"/>
            </a:pPr>
            <a:r>
              <a:rPr lang="en"/>
              <a:t>Int Alpha = …</a:t>
            </a:r>
            <a:endParaRPr/>
          </a:p>
          <a:p>
            <a:pPr indent="-300037" lvl="0" marL="457200" rtl="0" algn="l">
              <a:spcBef>
                <a:spcPts val="0"/>
              </a:spcBef>
              <a:spcAft>
                <a:spcPts val="0"/>
              </a:spcAft>
              <a:buSzPct val="100000"/>
              <a:buChar char="-"/>
            </a:pPr>
            <a:r>
              <a:rPr lang="en"/>
              <a:t>Int k = …</a:t>
            </a:r>
            <a:endParaRPr/>
          </a:p>
          <a:p>
            <a:pPr indent="-300037" lvl="0" marL="457200" rtl="0" algn="l">
              <a:spcBef>
                <a:spcPts val="0"/>
              </a:spcBef>
              <a:spcAft>
                <a:spcPts val="0"/>
              </a:spcAft>
              <a:buSzPct val="100000"/>
              <a:buChar char="-"/>
            </a:pPr>
            <a:r>
              <a:rPr lang="en"/>
              <a:t>twoStageParallelAlg() :</a:t>
            </a:r>
            <a:endParaRPr/>
          </a:p>
          <a:p>
            <a:pPr indent="-284162" lvl="1" marL="914400" rtl="0" algn="l">
              <a:spcBef>
                <a:spcPts val="0"/>
              </a:spcBef>
              <a:spcAft>
                <a:spcPts val="0"/>
              </a:spcAft>
              <a:buSzPct val="100000"/>
              <a:buChar char="-"/>
            </a:pPr>
            <a:r>
              <a:rPr lang="en"/>
              <a:t>Int BFSLevel = 0</a:t>
            </a:r>
            <a:endParaRPr/>
          </a:p>
          <a:p>
            <a:pPr indent="-284162" lvl="1" marL="914400" rtl="0" algn="l">
              <a:spcBef>
                <a:spcPts val="0"/>
              </a:spcBef>
              <a:spcAft>
                <a:spcPts val="0"/>
              </a:spcAft>
              <a:buSzPct val="100000"/>
              <a:buChar char="-"/>
            </a:pPr>
            <a:r>
              <a:rPr lang="en"/>
              <a:t>fork(); Int BFSInstance[][] = instances for each keyword, add all keyword nodes to each instance //size(|V|,|q|) join();</a:t>
            </a:r>
            <a:endParaRPr/>
          </a:p>
          <a:p>
            <a:pPr indent="-284162" lvl="1" marL="914400" rtl="0" algn="l">
              <a:spcBef>
                <a:spcPts val="0"/>
              </a:spcBef>
              <a:spcAft>
                <a:spcPts val="0"/>
              </a:spcAft>
              <a:buSzPct val="100000"/>
              <a:buChar char="-"/>
            </a:pPr>
            <a:r>
              <a:rPr lang="en"/>
              <a:t>While not terminate do</a:t>
            </a:r>
            <a:endParaRPr/>
          </a:p>
          <a:p>
            <a:pPr indent="-284162" lvl="2" marL="1371600" rtl="0" algn="l">
              <a:spcBef>
                <a:spcPts val="0"/>
              </a:spcBef>
              <a:spcAft>
                <a:spcPts val="0"/>
              </a:spcAft>
              <a:buSzPct val="100000"/>
              <a:buChar char="-"/>
            </a:pPr>
            <a:r>
              <a:rPr lang="en"/>
              <a:t>Enqueue frontiers of nodes with FIdentifier = 1 //parallelize on GPU with lock</a:t>
            </a:r>
            <a:endParaRPr>
              <a:highlight>
                <a:srgbClr val="FFFFFF"/>
              </a:highlight>
            </a:endParaRPr>
          </a:p>
          <a:p>
            <a:pPr indent="-284162" lvl="2" marL="1371600" rtl="0" algn="l">
              <a:spcBef>
                <a:spcPts val="0"/>
              </a:spcBef>
              <a:spcAft>
                <a:spcPts val="0"/>
              </a:spcAft>
              <a:buSzPct val="100000"/>
              <a:buChar char="-"/>
            </a:pPr>
            <a:r>
              <a:rPr lang="en"/>
              <a:t>fork(); CIdentifier = IdentifyCentralNodes(M,FIdentifier); //sets CIdentifier as 1 for nodes where FIdentifier=1 </a:t>
            </a:r>
            <a:r>
              <a:rPr baseline="-25000" lang="en"/>
              <a:t> </a:t>
            </a:r>
            <a:r>
              <a:rPr lang="en"/>
              <a:t>join();</a:t>
            </a:r>
            <a:endParaRPr/>
          </a:p>
          <a:p>
            <a:pPr indent="-284162" lvl="2" marL="1371600" rtl="0" algn="l">
              <a:spcBef>
                <a:spcPts val="0"/>
              </a:spcBef>
              <a:spcAft>
                <a:spcPts val="0"/>
              </a:spcAft>
              <a:buSzPct val="100000"/>
              <a:buChar char="-"/>
            </a:pPr>
            <a:r>
              <a:rPr lang="en">
                <a:highlight>
                  <a:schemeClr val="lt1"/>
                </a:highlight>
              </a:rPr>
              <a:t>set FIdentifer[|V|] to all 0 in parallel on GPU</a:t>
            </a:r>
            <a:endParaRPr/>
          </a:p>
          <a:p>
            <a:pPr indent="-284162" lvl="2" marL="1371600" rtl="0" algn="l">
              <a:spcBef>
                <a:spcPts val="0"/>
              </a:spcBef>
              <a:spcAft>
                <a:spcPts val="0"/>
              </a:spcAft>
              <a:buSzPct val="100000"/>
              <a:buChar char="-"/>
            </a:pPr>
            <a:r>
              <a:rPr lang="en"/>
              <a:t>fork(); M, FIdentifier = Expansion(G,M,frontiers,NodeWeights,BFSLevel,alpha);  join(); //Alg 2</a:t>
            </a:r>
            <a:endParaRPr/>
          </a:p>
          <a:p>
            <a:pPr indent="-284162" lvl="2" marL="1371600" rtl="0" algn="l">
              <a:spcBef>
                <a:spcPts val="0"/>
              </a:spcBef>
              <a:spcAft>
                <a:spcPts val="0"/>
              </a:spcAft>
              <a:buSzPct val="100000"/>
              <a:buChar char="-"/>
            </a:pPr>
            <a:r>
              <a:rPr lang="en"/>
              <a:t>BFSLevel++;</a:t>
            </a:r>
            <a:endParaRPr/>
          </a:p>
          <a:p>
            <a:pPr indent="-284162" lvl="1" marL="914400" rtl="0" algn="l">
              <a:spcBef>
                <a:spcPts val="0"/>
              </a:spcBef>
              <a:spcAft>
                <a:spcPts val="0"/>
              </a:spcAft>
              <a:buSzPct val="100000"/>
              <a:buChar char="-"/>
            </a:pPr>
            <a:r>
              <a:rPr lang="en"/>
              <a:t>/* Top-down Processing */</a:t>
            </a:r>
            <a:endParaRPr/>
          </a:p>
          <a:p>
            <a:pPr indent="-284162" lvl="1" marL="914400" rtl="0" algn="l">
              <a:spcBef>
                <a:spcPts val="0"/>
              </a:spcBef>
              <a:spcAft>
                <a:spcPts val="0"/>
              </a:spcAft>
              <a:buSzPct val="100000"/>
              <a:buChar char="-"/>
            </a:pPr>
            <a:r>
              <a:rPr lang="en"/>
              <a:t>Node CentralNodes[] = getCentralNodes(CIdentifier) //add all nodes where CIdentifier = 1</a:t>
            </a:r>
            <a:endParaRPr/>
          </a:p>
          <a:p>
            <a:pPr indent="-284162" lvl="1" marL="914400" rtl="0" algn="l">
              <a:spcBef>
                <a:spcPts val="0"/>
              </a:spcBef>
              <a:spcAft>
                <a:spcPts val="0"/>
              </a:spcAft>
              <a:buSzPct val="100000"/>
              <a:buChar char="-"/>
            </a:pPr>
            <a:r>
              <a:rPr lang="en"/>
              <a:t>fork();  TopDownProcessing(G,M,CentralNodes,NodeWeights,Alpha,k); join(); //Alg 3</a:t>
            </a:r>
            <a:endParaRPr/>
          </a:p>
          <a:p>
            <a:pPr indent="0" lvl="0" marL="0" rtl="0" algn="l">
              <a:spcBef>
                <a:spcPts val="1200"/>
              </a:spcBef>
              <a:spcAft>
                <a:spcPts val="1200"/>
              </a:spcAft>
              <a:buNone/>
            </a:pPr>
            <a:r>
              <a:t/>
            </a:r>
            <a:endParaRPr/>
          </a:p>
        </p:txBody>
      </p:sp>
      <p:pic>
        <p:nvPicPr>
          <p:cNvPr id="163" name="Google Shape;163;p26"/>
          <p:cNvPicPr preferRelativeResize="0"/>
          <p:nvPr/>
        </p:nvPicPr>
        <p:blipFill>
          <a:blip r:embed="rId3">
            <a:alphaModFix/>
          </a:blip>
          <a:stretch>
            <a:fillRect/>
          </a:stretch>
        </p:blipFill>
        <p:spPr>
          <a:xfrm>
            <a:off x="5650950" y="0"/>
            <a:ext cx="3373900" cy="16276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Two-Stage Parallel Algorithm - Cont.</a:t>
            </a:r>
            <a:endParaRPr/>
          </a:p>
        </p:txBody>
      </p:sp>
      <p:sp>
        <p:nvSpPr>
          <p:cNvPr id="169" name="Google Shape;16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10000"/>
          </a:bodyPr>
          <a:lstStyle/>
          <a:p>
            <a:pPr indent="-282892" lvl="0" marL="457200" rtl="0" algn="l">
              <a:spcBef>
                <a:spcPts val="0"/>
              </a:spcBef>
              <a:spcAft>
                <a:spcPts val="0"/>
              </a:spcAft>
              <a:buSzPct val="100000"/>
              <a:buChar char="-"/>
            </a:pPr>
            <a:r>
              <a:rPr lang="en"/>
              <a:t>Alg 1: Two-stage parallel algorithm</a:t>
            </a:r>
            <a:endParaRPr/>
          </a:p>
          <a:p>
            <a:pPr indent="-282892" lvl="0" marL="457200" rtl="0" algn="l">
              <a:spcBef>
                <a:spcPts val="0"/>
              </a:spcBef>
              <a:spcAft>
                <a:spcPts val="0"/>
              </a:spcAft>
              <a:buSzPct val="100000"/>
              <a:buChar char="-"/>
            </a:pPr>
            <a:r>
              <a:rPr lang="en"/>
              <a:t>/* Bottom up search */</a:t>
            </a:r>
            <a:endParaRPr/>
          </a:p>
          <a:p>
            <a:pPr indent="-282892" lvl="0" marL="457200" rtl="0" algn="l">
              <a:spcBef>
                <a:spcPts val="0"/>
              </a:spcBef>
              <a:spcAft>
                <a:spcPts val="0"/>
              </a:spcAft>
              <a:buSzPct val="100000"/>
              <a:buChar char="-"/>
            </a:pPr>
            <a:r>
              <a:rPr lang="en"/>
              <a:t>Int FIdentifier[|V|] = set keyword nodes to 1, else 0 </a:t>
            </a:r>
            <a:endParaRPr/>
          </a:p>
          <a:p>
            <a:pPr indent="-282892" lvl="0" marL="457200" rtl="0" algn="l">
              <a:spcBef>
                <a:spcPts val="0"/>
              </a:spcBef>
              <a:spcAft>
                <a:spcPts val="0"/>
              </a:spcAft>
              <a:buSzPct val="100000"/>
              <a:buChar char="-"/>
            </a:pPr>
            <a:r>
              <a:rPr lang="en"/>
              <a:t>Int frontiers[|V|] //our queue (initalize to all 0’s)</a:t>
            </a:r>
            <a:endParaRPr/>
          </a:p>
          <a:p>
            <a:pPr indent="-282892" lvl="0" marL="457200" rtl="0" algn="l">
              <a:spcBef>
                <a:spcPts val="0"/>
              </a:spcBef>
              <a:spcAft>
                <a:spcPts val="0"/>
              </a:spcAft>
              <a:buSzPct val="100000"/>
              <a:buChar char="-"/>
            </a:pPr>
            <a:r>
              <a:rPr lang="en"/>
              <a:t>Int CIdentifier[|V|] = zeros(|V|)  //zeros since we can call IdentifyCentralNodes(...) using M</a:t>
            </a:r>
            <a:endParaRPr/>
          </a:p>
          <a:p>
            <a:pPr indent="-282892" lvl="0" marL="457200" rtl="0" algn="l">
              <a:spcBef>
                <a:spcPts val="0"/>
              </a:spcBef>
              <a:spcAft>
                <a:spcPts val="0"/>
              </a:spcAft>
              <a:buSzPct val="100000"/>
              <a:buChar char="-"/>
            </a:pPr>
            <a:r>
              <a:rPr lang="en"/>
              <a:t>Int M[|V|][|q|] = set 0 if keyword contained, else infinity  //initialize on GPU, transfer back to CPU when search is done</a:t>
            </a:r>
            <a:endParaRPr/>
          </a:p>
          <a:p>
            <a:pPr indent="-282892" lvl="0" marL="457200" rtl="0" algn="l">
              <a:spcBef>
                <a:spcPts val="0"/>
              </a:spcBef>
              <a:spcAft>
                <a:spcPts val="0"/>
              </a:spcAft>
              <a:buSzPct val="100000"/>
              <a:buChar char="-"/>
            </a:pPr>
            <a:r>
              <a:rPr lang="en"/>
              <a:t>Int NodeWeights[|V|] = CalcWeights(...) //gets degree of summary</a:t>
            </a:r>
            <a:endParaRPr/>
          </a:p>
          <a:p>
            <a:pPr indent="-282892" lvl="0" marL="457200" rtl="0" algn="l">
              <a:spcBef>
                <a:spcPts val="0"/>
              </a:spcBef>
              <a:spcAft>
                <a:spcPts val="0"/>
              </a:spcAft>
              <a:buSzPct val="100000"/>
              <a:buChar char="-"/>
            </a:pPr>
            <a:r>
              <a:rPr lang="en"/>
              <a:t>Int activation[|V|] = CalcActivation(NodeWeights,alpha)</a:t>
            </a:r>
            <a:endParaRPr/>
          </a:p>
          <a:p>
            <a:pPr indent="-282892" lvl="0" marL="457200" rtl="0" algn="l">
              <a:spcBef>
                <a:spcPts val="0"/>
              </a:spcBef>
              <a:spcAft>
                <a:spcPts val="0"/>
              </a:spcAft>
              <a:buSzPct val="100000"/>
              <a:buChar char="-"/>
            </a:pPr>
            <a:r>
              <a:rPr lang="en"/>
              <a:t>Int Alpha = …</a:t>
            </a:r>
            <a:endParaRPr/>
          </a:p>
          <a:p>
            <a:pPr indent="-282892" lvl="0" marL="457200" rtl="0" algn="l">
              <a:spcBef>
                <a:spcPts val="0"/>
              </a:spcBef>
              <a:spcAft>
                <a:spcPts val="0"/>
              </a:spcAft>
              <a:buSzPct val="100000"/>
              <a:buChar char="-"/>
            </a:pPr>
            <a:r>
              <a:rPr lang="en"/>
              <a:t>Int k = …</a:t>
            </a:r>
            <a:endParaRPr/>
          </a:p>
          <a:p>
            <a:pPr indent="-295592" lvl="0" marL="457200" rtl="0" algn="l">
              <a:spcBef>
                <a:spcPts val="0"/>
              </a:spcBef>
              <a:spcAft>
                <a:spcPts val="0"/>
              </a:spcAft>
              <a:buSzPct val="121965"/>
              <a:buChar char="-"/>
            </a:pPr>
            <a:r>
              <a:rPr lang="en" sz="1821"/>
              <a:t>String keywords[|q|] //array of all keywords in the query</a:t>
            </a:r>
            <a:endParaRPr sz="2221"/>
          </a:p>
          <a:p>
            <a:pPr indent="-282892" lvl="0" marL="457200" rtl="0" algn="l">
              <a:spcBef>
                <a:spcPts val="0"/>
              </a:spcBef>
              <a:spcAft>
                <a:spcPts val="0"/>
              </a:spcAft>
              <a:buSzPct val="100000"/>
              <a:buChar char="-"/>
            </a:pPr>
            <a:r>
              <a:rPr lang="en"/>
              <a:t>twoStageParallelAlg() :</a:t>
            </a:r>
            <a:endParaRPr/>
          </a:p>
          <a:p>
            <a:pPr indent="-270827" lvl="1" marL="914400" rtl="0" algn="l">
              <a:spcBef>
                <a:spcPts val="0"/>
              </a:spcBef>
              <a:spcAft>
                <a:spcPts val="0"/>
              </a:spcAft>
              <a:buSzPct val="100000"/>
              <a:buChar char="-"/>
            </a:pPr>
            <a:r>
              <a:rPr lang="en"/>
              <a:t>Int BFSLevel = 0</a:t>
            </a:r>
            <a:endParaRPr>
              <a:highlight>
                <a:srgbClr val="F4CCCC"/>
              </a:highlight>
            </a:endParaRPr>
          </a:p>
          <a:p>
            <a:pPr indent="-270827" lvl="1" marL="914400" rtl="0" algn="l">
              <a:spcBef>
                <a:spcPts val="0"/>
              </a:spcBef>
              <a:spcAft>
                <a:spcPts val="0"/>
              </a:spcAft>
              <a:buSzPct val="100000"/>
              <a:buChar char="-"/>
            </a:pPr>
            <a:r>
              <a:rPr lang="en"/>
              <a:t>While not terminate do</a:t>
            </a:r>
            <a:endParaRPr>
              <a:solidFill>
                <a:srgbClr val="FF0000"/>
              </a:solidFill>
            </a:endParaRPr>
          </a:p>
          <a:p>
            <a:pPr indent="-270827" lvl="2" marL="1371600" rtl="0" algn="l">
              <a:spcBef>
                <a:spcPts val="0"/>
              </a:spcBef>
              <a:spcAft>
                <a:spcPts val="0"/>
              </a:spcAft>
              <a:buSzPct val="100000"/>
              <a:buChar char="-"/>
            </a:pPr>
            <a:r>
              <a:rPr lang="en"/>
              <a:t>Enqueue frontiers of nodes with FIdentifier = 1 (copy FIdentifier to frontiers) </a:t>
            </a:r>
            <a:endParaRPr/>
          </a:p>
          <a:p>
            <a:pPr indent="-270827" lvl="2" marL="1371600" rtl="0" algn="l">
              <a:spcBef>
                <a:spcPts val="0"/>
              </a:spcBef>
              <a:spcAft>
                <a:spcPts val="0"/>
              </a:spcAft>
              <a:buClr>
                <a:srgbClr val="FF0000"/>
              </a:buClr>
              <a:buSzPct val="100000"/>
              <a:buChar char="-"/>
            </a:pPr>
            <a:r>
              <a:rPr lang="en">
                <a:solidFill>
                  <a:srgbClr val="FF0000"/>
                </a:solidFill>
              </a:rPr>
              <a:t>#pragma omp for </a:t>
            </a:r>
            <a:endParaRPr>
              <a:solidFill>
                <a:srgbClr val="FF0000"/>
              </a:solidFill>
              <a:highlight>
                <a:srgbClr val="F4CCCC"/>
              </a:highlight>
            </a:endParaRPr>
          </a:p>
          <a:p>
            <a:pPr indent="-270827" lvl="2" marL="1371600" rtl="0" algn="l">
              <a:spcBef>
                <a:spcPts val="0"/>
              </a:spcBef>
              <a:spcAft>
                <a:spcPts val="0"/>
              </a:spcAft>
              <a:buSzPct val="100000"/>
              <a:buChar char="-"/>
            </a:pPr>
            <a:r>
              <a:rPr lang="en"/>
              <a:t>set FIdentifer[|V|] to all 0 in parallel</a:t>
            </a:r>
            <a:endParaRPr/>
          </a:p>
          <a:p>
            <a:pPr indent="-270827" lvl="2" marL="1371600" rtl="0" algn="l">
              <a:spcBef>
                <a:spcPts val="0"/>
              </a:spcBef>
              <a:spcAft>
                <a:spcPts val="0"/>
              </a:spcAft>
              <a:buSzPct val="100000"/>
              <a:buChar char="-"/>
            </a:pPr>
            <a:r>
              <a:rPr lang="en"/>
              <a:t>CIdentifier = IdentifyCentralNodes(M,frontiers,keywords); //sets CIdentifier as 1 for nodes but only check when FIdentifier=1 </a:t>
            </a:r>
            <a:r>
              <a:rPr baseline="-25000" lang="en"/>
              <a:t> </a:t>
            </a:r>
            <a:r>
              <a:rPr lang="en">
                <a:highlight>
                  <a:srgbClr val="F4CCCC"/>
                </a:highlight>
              </a:rPr>
              <a:t>use </a:t>
            </a:r>
            <a:r>
              <a:rPr lang="en">
                <a:solidFill>
                  <a:srgbClr val="FF0000"/>
                </a:solidFill>
                <a:highlight>
                  <a:srgbClr val="F4CCCC"/>
                </a:highlight>
              </a:rPr>
              <a:t>#pragma omp for </a:t>
            </a:r>
            <a:r>
              <a:rPr lang="en">
                <a:highlight>
                  <a:srgbClr val="F4CCCC"/>
                </a:highlight>
              </a:rPr>
              <a:t>inside function instead of fork</a:t>
            </a:r>
            <a:endParaRPr/>
          </a:p>
          <a:p>
            <a:pPr indent="-270827" lvl="2" marL="1371600" rtl="0" algn="l">
              <a:spcBef>
                <a:spcPts val="0"/>
              </a:spcBef>
              <a:spcAft>
                <a:spcPts val="0"/>
              </a:spcAft>
              <a:buSzPct val="100000"/>
              <a:buChar char="-"/>
            </a:pPr>
            <a:r>
              <a:rPr lang="en"/>
              <a:t>M, FIdentifier = Expansion(G,M,frontiers,FIdentifier, CIdentifier, activation,BFSLevel,alpha,keywords); //Alg 2 </a:t>
            </a:r>
            <a:endParaRPr>
              <a:highlight>
                <a:srgbClr val="FFFF00"/>
              </a:highlight>
            </a:endParaRPr>
          </a:p>
          <a:p>
            <a:pPr indent="-270827" lvl="2" marL="1371600" rtl="0" algn="l">
              <a:spcBef>
                <a:spcPts val="0"/>
              </a:spcBef>
              <a:spcAft>
                <a:spcPts val="0"/>
              </a:spcAft>
              <a:buSzPct val="100000"/>
              <a:buChar char="-"/>
            </a:pPr>
            <a:r>
              <a:rPr lang="en"/>
              <a:t>BFSLevel++;</a:t>
            </a:r>
            <a:endParaRPr/>
          </a:p>
          <a:p>
            <a:pPr indent="-270827" lvl="1" marL="914400" rtl="0" algn="l">
              <a:spcBef>
                <a:spcPts val="0"/>
              </a:spcBef>
              <a:spcAft>
                <a:spcPts val="0"/>
              </a:spcAft>
              <a:buSzPct val="100000"/>
              <a:buChar char="-"/>
            </a:pPr>
            <a:r>
              <a:rPr lang="en"/>
              <a:t>/* Top-down Processing */</a:t>
            </a:r>
            <a:endParaRPr>
              <a:highlight>
                <a:srgbClr val="F4CCCC"/>
              </a:highlight>
            </a:endParaRPr>
          </a:p>
          <a:p>
            <a:pPr indent="-270827" lvl="1" marL="914400" rtl="0" algn="l">
              <a:spcBef>
                <a:spcPts val="0"/>
              </a:spcBef>
              <a:spcAft>
                <a:spcPts val="0"/>
              </a:spcAft>
              <a:buSzPct val="100000"/>
              <a:buChar char="-"/>
            </a:pPr>
            <a:r>
              <a:rPr lang="en"/>
              <a:t>TopDownProcessing(G,M,CIdentifier,,NodeWeights,Alpha,k); //Alg 3 </a:t>
            </a:r>
            <a:endParaRPr>
              <a:highlight>
                <a:srgbClr val="FFFF00"/>
              </a:highlight>
            </a:endParaRPr>
          </a:p>
          <a:p>
            <a:pPr indent="0" lvl="0" marL="0" rtl="0" algn="l">
              <a:spcBef>
                <a:spcPts val="1200"/>
              </a:spcBef>
              <a:spcAft>
                <a:spcPts val="1200"/>
              </a:spcAft>
              <a:buNone/>
            </a:pPr>
            <a:r>
              <a:t/>
            </a:r>
            <a:endParaRPr/>
          </a:p>
        </p:txBody>
      </p:sp>
      <p:pic>
        <p:nvPicPr>
          <p:cNvPr id="170" name="Google Shape;170;p27"/>
          <p:cNvPicPr preferRelativeResize="0"/>
          <p:nvPr/>
        </p:nvPicPr>
        <p:blipFill>
          <a:blip r:embed="rId3">
            <a:alphaModFix/>
          </a:blip>
          <a:stretch>
            <a:fillRect/>
          </a:stretch>
        </p:blipFill>
        <p:spPr>
          <a:xfrm>
            <a:off x="5650950" y="0"/>
            <a:ext cx="3373900" cy="16276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Expansion Procedure</a:t>
            </a:r>
            <a:endParaRPr/>
          </a:p>
        </p:txBody>
      </p:sp>
      <p:sp>
        <p:nvSpPr>
          <p:cNvPr id="176" name="Google Shape;176;p28"/>
          <p:cNvSpPr txBox="1"/>
          <p:nvPr>
            <p:ph idx="1" type="body"/>
          </p:nvPr>
        </p:nvSpPr>
        <p:spPr>
          <a:xfrm>
            <a:off x="311700" y="1152475"/>
            <a:ext cx="44745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Skip frontiers that are marked as central nodes</a:t>
            </a:r>
            <a:endParaRPr/>
          </a:p>
          <a:p>
            <a:pPr indent="-334327" lvl="0" marL="457200" rtl="0" algn="l">
              <a:spcBef>
                <a:spcPts val="0"/>
              </a:spcBef>
              <a:spcAft>
                <a:spcPts val="0"/>
              </a:spcAft>
              <a:buSzPct val="100000"/>
              <a:buChar char="-"/>
            </a:pPr>
            <a:r>
              <a:rPr lang="en"/>
              <a:t>If the frontier’s activation level is greater than l, keep it in the frontier and move on</a:t>
            </a:r>
            <a:endParaRPr/>
          </a:p>
          <a:p>
            <a:pPr indent="-334327" lvl="0" marL="457200" rtl="0" algn="l">
              <a:spcBef>
                <a:spcPts val="0"/>
              </a:spcBef>
              <a:spcAft>
                <a:spcPts val="0"/>
              </a:spcAft>
              <a:buSzPct val="100000"/>
              <a:buChar char="-"/>
            </a:pPr>
            <a:r>
              <a:rPr lang="en"/>
              <a:t>For each BFS instance, skip the frontier if hit level &gt; l</a:t>
            </a:r>
            <a:endParaRPr/>
          </a:p>
          <a:p>
            <a:pPr indent="-334327" lvl="0" marL="457200" rtl="0" algn="l">
              <a:spcBef>
                <a:spcPts val="0"/>
              </a:spcBef>
              <a:spcAft>
                <a:spcPts val="0"/>
              </a:spcAft>
              <a:buSzPct val="100000"/>
              <a:buChar char="-"/>
            </a:pPr>
            <a:r>
              <a:rPr lang="en"/>
              <a:t>Add </a:t>
            </a:r>
            <a:r>
              <a:rPr lang="en"/>
              <a:t>neighbor</a:t>
            </a:r>
            <a:r>
              <a:rPr lang="en"/>
              <a:t> of the the frontier to the next frontier if it does not have a keyword and the activation level is l or lesser </a:t>
            </a:r>
            <a:endParaRPr/>
          </a:p>
          <a:p>
            <a:pPr indent="-334327" lvl="0" marL="457200" rtl="0" algn="l">
              <a:spcBef>
                <a:spcPts val="0"/>
              </a:spcBef>
              <a:spcAft>
                <a:spcPts val="0"/>
              </a:spcAft>
              <a:buSzPct val="100000"/>
              <a:buChar char="-"/>
            </a:pPr>
            <a:r>
              <a:rPr lang="en"/>
              <a:t>Goal: Perform expansion on the graph to get the hit levels for M and identify central nodes</a:t>
            </a:r>
            <a:endParaRPr/>
          </a:p>
        </p:txBody>
      </p:sp>
      <p:pic>
        <p:nvPicPr>
          <p:cNvPr id="177" name="Google Shape;177;p28"/>
          <p:cNvPicPr preferRelativeResize="0"/>
          <p:nvPr/>
        </p:nvPicPr>
        <p:blipFill>
          <a:blip r:embed="rId3">
            <a:alphaModFix/>
          </a:blip>
          <a:stretch>
            <a:fillRect/>
          </a:stretch>
        </p:blipFill>
        <p:spPr>
          <a:xfrm>
            <a:off x="5273513" y="445025"/>
            <a:ext cx="3838575" cy="4371975"/>
          </a:xfrm>
          <a:prstGeom prst="rect">
            <a:avLst/>
          </a:prstGeom>
          <a:noFill/>
          <a:ln>
            <a:noFill/>
          </a:ln>
        </p:spPr>
      </p:pic>
      <p:sp>
        <p:nvSpPr>
          <p:cNvPr id="178" name="Google Shape;178;p28"/>
          <p:cNvSpPr txBox="1"/>
          <p:nvPr/>
        </p:nvSpPr>
        <p:spPr>
          <a:xfrm>
            <a:off x="7814725" y="3560600"/>
            <a:ext cx="28536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Keyword nodes are marked with a keyword</a:t>
            </a:r>
            <a:endParaRPr sz="500"/>
          </a:p>
        </p:txBody>
      </p:sp>
      <p:sp>
        <p:nvSpPr>
          <p:cNvPr id="179" name="Google Shape;179;p28"/>
          <p:cNvSpPr txBox="1"/>
          <p:nvPr/>
        </p:nvSpPr>
        <p:spPr>
          <a:xfrm>
            <a:off x="7021400" y="3268100"/>
            <a:ext cx="20907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1"/>
                </a:solidFill>
              </a:rPr>
              <a:t>Have visited / contains a keyword, skip</a:t>
            </a:r>
            <a:endParaRPr sz="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Expansion Procedure - Parallelism</a:t>
            </a:r>
            <a:endParaRPr/>
          </a:p>
        </p:txBody>
      </p:sp>
      <p:sp>
        <p:nvSpPr>
          <p:cNvPr id="185" name="Google Shape;185;p29"/>
          <p:cNvSpPr txBox="1"/>
          <p:nvPr>
            <p:ph idx="1" type="body"/>
          </p:nvPr>
        </p:nvSpPr>
        <p:spPr>
          <a:xfrm>
            <a:off x="311700" y="1152475"/>
            <a:ext cx="48249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On the GPU, let a warp handle one BFS instance of a frontier v</a:t>
            </a:r>
            <a:r>
              <a:rPr baseline="-25000" lang="en"/>
              <a:t>f</a:t>
            </a:r>
            <a:r>
              <a:rPr lang="en"/>
              <a:t>. The threads within a warp handle different neighbours of v</a:t>
            </a:r>
            <a:r>
              <a:rPr baseline="-25000" lang="en"/>
              <a:t>f</a:t>
            </a:r>
            <a:r>
              <a:rPr lang="en"/>
              <a:t> </a:t>
            </a:r>
            <a:endParaRPr/>
          </a:p>
          <a:p>
            <a:pPr indent="-310832" lvl="1" marL="914400" rtl="0" algn="l">
              <a:spcBef>
                <a:spcPts val="0"/>
              </a:spcBef>
              <a:spcAft>
                <a:spcPts val="0"/>
              </a:spcAft>
              <a:buSzPct val="100000"/>
              <a:buChar char="-"/>
            </a:pPr>
            <a:r>
              <a:rPr lang="en"/>
              <a:t>Warp = group of threads active </a:t>
            </a:r>
            <a:r>
              <a:rPr lang="en"/>
              <a:t>simultaneously</a:t>
            </a:r>
            <a:r>
              <a:rPr lang="en"/>
              <a:t> in SIMD model</a:t>
            </a:r>
            <a:endParaRPr/>
          </a:p>
          <a:p>
            <a:pPr indent="-334327" lvl="0" marL="457200" rtl="0" algn="l">
              <a:spcBef>
                <a:spcPts val="0"/>
              </a:spcBef>
              <a:spcAft>
                <a:spcPts val="0"/>
              </a:spcAft>
              <a:buSzPct val="100000"/>
              <a:buChar char="-"/>
            </a:pPr>
            <a:r>
              <a:rPr lang="en"/>
              <a:t>Use coarse grain parallelism (higher computation, lower communication)</a:t>
            </a:r>
            <a:endParaRPr/>
          </a:p>
          <a:p>
            <a:pPr indent="-334327" lvl="0" marL="457200" rtl="0" algn="l">
              <a:spcBef>
                <a:spcPts val="0"/>
              </a:spcBef>
              <a:spcAft>
                <a:spcPts val="0"/>
              </a:spcAft>
              <a:buSzPct val="100000"/>
              <a:buChar char="-"/>
            </a:pPr>
            <a:r>
              <a:rPr lang="en"/>
              <a:t>Let CPU threads handle different frontiers with a dynamic scheduling which means that once a thread finishes a frontier, it looks for another</a:t>
            </a:r>
            <a:endParaRPr/>
          </a:p>
          <a:p>
            <a:pPr indent="-334327" lvl="0" marL="457200" rtl="0" algn="l">
              <a:spcBef>
                <a:spcPts val="0"/>
              </a:spcBef>
              <a:spcAft>
                <a:spcPts val="0"/>
              </a:spcAft>
              <a:buSzPct val="100000"/>
              <a:buChar char="-"/>
            </a:pPr>
            <a:r>
              <a:rPr lang="en"/>
              <a:t>Parallelism and dynamic scheduling done on OpenMP</a:t>
            </a:r>
            <a:endParaRPr/>
          </a:p>
        </p:txBody>
      </p:sp>
      <p:pic>
        <p:nvPicPr>
          <p:cNvPr id="186" name="Google Shape;186;p29"/>
          <p:cNvPicPr preferRelativeResize="0"/>
          <p:nvPr/>
        </p:nvPicPr>
        <p:blipFill>
          <a:blip r:embed="rId3">
            <a:alphaModFix/>
          </a:blip>
          <a:stretch>
            <a:fillRect/>
          </a:stretch>
        </p:blipFill>
        <p:spPr>
          <a:xfrm>
            <a:off x="5273513" y="445025"/>
            <a:ext cx="3838575" cy="4371975"/>
          </a:xfrm>
          <a:prstGeom prst="rect">
            <a:avLst/>
          </a:prstGeom>
          <a:noFill/>
          <a:ln>
            <a:noFill/>
          </a:ln>
        </p:spPr>
      </p:pic>
      <p:sp>
        <p:nvSpPr>
          <p:cNvPr id="187" name="Google Shape;187;p29"/>
          <p:cNvSpPr txBox="1"/>
          <p:nvPr/>
        </p:nvSpPr>
        <p:spPr>
          <a:xfrm>
            <a:off x="7814725" y="3560600"/>
            <a:ext cx="28536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Keyword nodes are marked with a keyword</a:t>
            </a:r>
            <a:endParaRPr sz="500"/>
          </a:p>
        </p:txBody>
      </p:sp>
      <p:sp>
        <p:nvSpPr>
          <p:cNvPr id="188" name="Google Shape;188;p29"/>
          <p:cNvSpPr txBox="1"/>
          <p:nvPr/>
        </p:nvSpPr>
        <p:spPr>
          <a:xfrm>
            <a:off x="7021400" y="3268100"/>
            <a:ext cx="20907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700">
                <a:solidFill>
                  <a:schemeClr val="dk1"/>
                </a:solidFill>
              </a:rPr>
              <a:t>Have visited / contains a keyword, skip</a:t>
            </a:r>
            <a:endParaRPr sz="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Expansion Procedure - Parallelism</a:t>
            </a:r>
            <a:endParaRPr/>
          </a:p>
        </p:txBody>
      </p:sp>
      <p:sp>
        <p:nvSpPr>
          <p:cNvPr id="194" name="Google Shape;194;p30"/>
          <p:cNvSpPr txBox="1"/>
          <p:nvPr>
            <p:ph idx="1" type="body"/>
          </p:nvPr>
        </p:nvSpPr>
        <p:spPr>
          <a:xfrm>
            <a:off x="311700" y="1152475"/>
            <a:ext cx="4824900" cy="3416400"/>
          </a:xfrm>
          <a:prstGeom prst="rect">
            <a:avLst/>
          </a:prstGeom>
        </p:spPr>
        <p:txBody>
          <a:bodyPr anchorCtr="0" anchor="t" bIns="91425" lIns="91425" spcFirstLastPara="1" rIns="91425" wrap="square" tIns="91425">
            <a:normAutofit fontScale="55000" lnSpcReduction="20000"/>
          </a:bodyPr>
          <a:lstStyle/>
          <a:p>
            <a:pPr indent="-291465" lvl="0" marL="457200" rtl="0" algn="l">
              <a:spcBef>
                <a:spcPts val="0"/>
              </a:spcBef>
              <a:spcAft>
                <a:spcPts val="0"/>
              </a:spcAft>
              <a:buSzPct val="100000"/>
              <a:buChar char="-"/>
            </a:pPr>
            <a:r>
              <a:rPr lang="en"/>
              <a:t>Expansion(G, M, frontiers, FIdentifer,activation, BFSLevel, alpha,keywords):</a:t>
            </a:r>
            <a:endParaRPr/>
          </a:p>
          <a:p>
            <a:pPr indent="-277494" lvl="1" marL="914400" rtl="0" algn="l">
              <a:spcBef>
                <a:spcPts val="0"/>
              </a:spcBef>
              <a:spcAft>
                <a:spcPts val="0"/>
              </a:spcAft>
              <a:buClr>
                <a:srgbClr val="FF0000"/>
              </a:buClr>
              <a:buSzPct val="100000"/>
              <a:buChar char="-"/>
            </a:pPr>
            <a:r>
              <a:rPr lang="en">
                <a:solidFill>
                  <a:srgbClr val="FF0000"/>
                </a:solidFill>
              </a:rPr>
              <a:t>#</a:t>
            </a:r>
            <a:r>
              <a:rPr lang="en">
                <a:solidFill>
                  <a:srgbClr val="FF0000"/>
                </a:solidFill>
              </a:rPr>
              <a:t>pragma omp for</a:t>
            </a:r>
            <a:r>
              <a:rPr lang="en">
                <a:solidFill>
                  <a:srgbClr val="FF0000"/>
                </a:solidFill>
              </a:rPr>
              <a:t> collapse(3) </a:t>
            </a:r>
            <a:r>
              <a:rPr lang="en">
                <a:solidFill>
                  <a:srgbClr val="FF0000"/>
                </a:solidFill>
              </a:rPr>
              <a:t>schedule(dynamic)</a:t>
            </a:r>
            <a:endParaRPr>
              <a:solidFill>
                <a:srgbClr val="FF0000"/>
              </a:solidFill>
            </a:endParaRPr>
          </a:p>
          <a:p>
            <a:pPr indent="-277494" lvl="1" marL="914400" rtl="0" algn="l">
              <a:spcBef>
                <a:spcPts val="0"/>
              </a:spcBef>
              <a:spcAft>
                <a:spcPts val="0"/>
              </a:spcAft>
              <a:buSzPct val="100000"/>
              <a:buChar char="-"/>
            </a:pPr>
            <a:r>
              <a:rPr lang="en"/>
              <a:t>For v</a:t>
            </a:r>
            <a:r>
              <a:rPr baseline="-25000" lang="en"/>
              <a:t>f</a:t>
            </a:r>
            <a:r>
              <a:rPr lang="en"/>
              <a:t>=0….|V|-1</a:t>
            </a:r>
            <a:endParaRPr/>
          </a:p>
          <a:p>
            <a:pPr indent="-277494" lvl="2" marL="1371600" rtl="0" algn="l">
              <a:spcBef>
                <a:spcPts val="0"/>
              </a:spcBef>
              <a:spcAft>
                <a:spcPts val="0"/>
              </a:spcAft>
              <a:buSzPct val="100000"/>
              <a:buChar char="-"/>
            </a:pPr>
            <a:r>
              <a:rPr lang="en"/>
              <a:t>If frontiers</a:t>
            </a:r>
            <a:r>
              <a:rPr lang="en"/>
              <a:t>[v</a:t>
            </a:r>
            <a:r>
              <a:rPr baseline="-25000" lang="en"/>
              <a:t>f</a:t>
            </a:r>
            <a:r>
              <a:rPr lang="en"/>
              <a:t>] == 1</a:t>
            </a:r>
            <a:endParaRPr/>
          </a:p>
          <a:p>
            <a:pPr indent="-277494" lvl="3" marL="1828800" rtl="0" algn="l">
              <a:spcBef>
                <a:spcPts val="0"/>
              </a:spcBef>
              <a:spcAft>
                <a:spcPts val="0"/>
              </a:spcAft>
              <a:buSzPct val="100000"/>
              <a:buChar char="-"/>
            </a:pPr>
            <a:r>
              <a:rPr lang="en"/>
              <a:t>If CIdentifier[</a:t>
            </a:r>
            <a:r>
              <a:rPr lang="en"/>
              <a:t>v</a:t>
            </a:r>
            <a:r>
              <a:rPr baseline="-25000" lang="en"/>
              <a:t>f</a:t>
            </a:r>
            <a:r>
              <a:rPr lang="en"/>
              <a:t>] = 1 then</a:t>
            </a:r>
            <a:endParaRPr/>
          </a:p>
          <a:p>
            <a:pPr indent="-277495" lvl="4" marL="2286000" rtl="0" algn="l">
              <a:spcBef>
                <a:spcPts val="0"/>
              </a:spcBef>
              <a:spcAft>
                <a:spcPts val="0"/>
              </a:spcAft>
              <a:buSzPct val="100000"/>
              <a:buChar char="-"/>
            </a:pPr>
            <a:r>
              <a:rPr lang="en"/>
              <a:t>Continue;</a:t>
            </a:r>
            <a:endParaRPr/>
          </a:p>
          <a:p>
            <a:pPr indent="-277494" lvl="3" marL="1828800" rtl="0" algn="l">
              <a:spcBef>
                <a:spcPts val="0"/>
              </a:spcBef>
              <a:spcAft>
                <a:spcPts val="0"/>
              </a:spcAft>
              <a:buSzPct val="100000"/>
              <a:buChar char="-"/>
            </a:pPr>
            <a:r>
              <a:rPr lang="en"/>
              <a:t>If a</a:t>
            </a:r>
            <a:r>
              <a:rPr baseline="-25000" lang="en"/>
              <a:t>f </a:t>
            </a:r>
            <a:r>
              <a:rPr lang="en"/>
              <a:t>&gt; l then</a:t>
            </a:r>
            <a:endParaRPr/>
          </a:p>
          <a:p>
            <a:pPr indent="-277495" lvl="4" marL="2286000" rtl="0" algn="l">
              <a:spcBef>
                <a:spcPts val="0"/>
              </a:spcBef>
              <a:spcAft>
                <a:spcPts val="0"/>
              </a:spcAft>
              <a:buSzPct val="100000"/>
              <a:buChar char="-"/>
            </a:pPr>
            <a:r>
              <a:rPr lang="en"/>
              <a:t>FIdentifer[</a:t>
            </a:r>
            <a:r>
              <a:rPr lang="en"/>
              <a:t>v</a:t>
            </a:r>
            <a:r>
              <a:rPr baseline="-25000" lang="en"/>
              <a:t>f</a:t>
            </a:r>
            <a:r>
              <a:rPr lang="en"/>
              <a:t>] = 1</a:t>
            </a:r>
            <a:endParaRPr/>
          </a:p>
          <a:p>
            <a:pPr indent="-277495" lvl="4" marL="2286000" rtl="0" algn="l">
              <a:spcBef>
                <a:spcPts val="0"/>
              </a:spcBef>
              <a:spcAft>
                <a:spcPts val="0"/>
              </a:spcAft>
              <a:buSzPct val="100000"/>
              <a:buChar char="-"/>
            </a:pPr>
            <a:r>
              <a:rPr lang="en"/>
              <a:t>Continue</a:t>
            </a:r>
            <a:endParaRPr>
              <a:solidFill>
                <a:srgbClr val="FF0000"/>
              </a:solidFill>
            </a:endParaRPr>
          </a:p>
          <a:p>
            <a:pPr indent="-277494" lvl="3" marL="1828800" rtl="0" algn="l">
              <a:spcBef>
                <a:spcPts val="0"/>
              </a:spcBef>
              <a:spcAft>
                <a:spcPts val="0"/>
              </a:spcAft>
              <a:buSzPct val="100000"/>
              <a:buChar char="-"/>
            </a:pPr>
            <a:r>
              <a:rPr lang="en"/>
              <a:t>for i=0…q-1 (index that corresponds to each BFS instance B</a:t>
            </a:r>
            <a:r>
              <a:rPr baseline="-25000" lang="en"/>
              <a:t>i</a:t>
            </a:r>
            <a:r>
              <a:rPr lang="en"/>
              <a:t> for t</a:t>
            </a:r>
            <a:r>
              <a:rPr baseline="-25000" lang="en"/>
              <a:t>i</a:t>
            </a:r>
            <a:r>
              <a:rPr lang="en"/>
              <a:t>)</a:t>
            </a:r>
            <a:endParaRPr/>
          </a:p>
          <a:p>
            <a:pPr indent="-277495" lvl="4" marL="2286000" rtl="0" algn="l">
              <a:spcBef>
                <a:spcPts val="0"/>
              </a:spcBef>
              <a:spcAft>
                <a:spcPts val="0"/>
              </a:spcAft>
              <a:buSzPct val="100000"/>
              <a:buChar char="-"/>
            </a:pPr>
            <a:r>
              <a:rPr lang="en"/>
              <a:t>h</a:t>
            </a:r>
            <a:r>
              <a:rPr baseline="-25000" lang="en"/>
              <a:t>f</a:t>
            </a:r>
            <a:r>
              <a:rPr baseline="30000" lang="en"/>
              <a:t>i</a:t>
            </a:r>
            <a:r>
              <a:rPr lang="en"/>
              <a:t> -&gt; m</a:t>
            </a:r>
            <a:r>
              <a:rPr baseline="-25000" lang="en"/>
              <a:t>f</a:t>
            </a:r>
            <a:r>
              <a:rPr baseline="30000" lang="en"/>
              <a:t>i</a:t>
            </a:r>
            <a:endParaRPr/>
          </a:p>
          <a:p>
            <a:pPr indent="-277495" lvl="4" marL="2286000" rtl="0" algn="l">
              <a:spcBef>
                <a:spcPts val="0"/>
              </a:spcBef>
              <a:spcAft>
                <a:spcPts val="0"/>
              </a:spcAft>
              <a:buSzPct val="100000"/>
              <a:buChar char="-"/>
            </a:pPr>
            <a:r>
              <a:rPr lang="en"/>
              <a:t>If h</a:t>
            </a:r>
            <a:r>
              <a:rPr baseline="-25000" lang="en"/>
              <a:t>f</a:t>
            </a:r>
            <a:r>
              <a:rPr baseline="30000" lang="en"/>
              <a:t>i</a:t>
            </a:r>
            <a:r>
              <a:rPr lang="en"/>
              <a:t> &gt; l then</a:t>
            </a:r>
            <a:endParaRPr/>
          </a:p>
          <a:p>
            <a:pPr indent="-277495" lvl="5" marL="2743200" rtl="0" algn="l">
              <a:spcBef>
                <a:spcPts val="0"/>
              </a:spcBef>
              <a:spcAft>
                <a:spcPts val="0"/>
              </a:spcAft>
              <a:buSzPct val="100000"/>
              <a:buChar char="-"/>
            </a:pPr>
            <a:r>
              <a:rPr lang="en"/>
              <a:t>continue;</a:t>
            </a:r>
            <a:endParaRPr/>
          </a:p>
          <a:p>
            <a:pPr indent="-277495" lvl="4" marL="2286000" rtl="0" algn="l">
              <a:spcBef>
                <a:spcPts val="0"/>
              </a:spcBef>
              <a:spcAft>
                <a:spcPts val="0"/>
              </a:spcAft>
              <a:buSzPct val="100000"/>
              <a:buChar char="-"/>
            </a:pPr>
            <a:r>
              <a:rPr lang="en"/>
              <a:t>foreach neighbor v</a:t>
            </a:r>
            <a:r>
              <a:rPr baseline="-25000" lang="en"/>
              <a:t>n</a:t>
            </a:r>
            <a:r>
              <a:rPr lang="en"/>
              <a:t> of v</a:t>
            </a:r>
            <a:r>
              <a:rPr baseline="-25000" lang="en"/>
              <a:t>f</a:t>
            </a:r>
            <a:r>
              <a:rPr lang="en"/>
              <a:t> do</a:t>
            </a:r>
            <a:endParaRPr/>
          </a:p>
          <a:p>
            <a:pPr indent="-277495" lvl="5" marL="2743200" rtl="0" algn="l">
              <a:spcBef>
                <a:spcPts val="0"/>
              </a:spcBef>
              <a:spcAft>
                <a:spcPts val="0"/>
              </a:spcAft>
              <a:buSzPct val="100000"/>
              <a:buChar char="-"/>
            </a:pPr>
            <a:r>
              <a:rPr lang="en"/>
              <a:t>h</a:t>
            </a:r>
            <a:r>
              <a:rPr baseline="-25000" lang="en"/>
              <a:t>n</a:t>
            </a:r>
            <a:r>
              <a:rPr baseline="30000" lang="en"/>
              <a:t>i</a:t>
            </a:r>
            <a:r>
              <a:rPr lang="en"/>
              <a:t> &lt;- m</a:t>
            </a:r>
            <a:r>
              <a:rPr baseline="-25000" lang="en"/>
              <a:t>n</a:t>
            </a:r>
            <a:r>
              <a:rPr baseline="30000" lang="en"/>
              <a:t>i</a:t>
            </a:r>
            <a:endParaRPr/>
          </a:p>
          <a:p>
            <a:pPr indent="-277495" lvl="5" marL="2743200" rtl="0" algn="l">
              <a:spcBef>
                <a:spcPts val="0"/>
              </a:spcBef>
              <a:spcAft>
                <a:spcPts val="0"/>
              </a:spcAft>
              <a:buSzPct val="100000"/>
              <a:buChar char="-"/>
            </a:pPr>
            <a:r>
              <a:rPr lang="en"/>
              <a:t>If h</a:t>
            </a:r>
            <a:r>
              <a:rPr baseline="-25000" lang="en"/>
              <a:t>n</a:t>
            </a:r>
            <a:r>
              <a:rPr baseline="30000" lang="en"/>
              <a:t>i</a:t>
            </a:r>
            <a:r>
              <a:rPr lang="en"/>
              <a:t> != </a:t>
            </a:r>
            <a:r>
              <a:rPr lang="en">
                <a:solidFill>
                  <a:schemeClr val="dk1"/>
                </a:solidFill>
              </a:rPr>
              <a:t>∞</a:t>
            </a:r>
            <a:r>
              <a:rPr lang="en"/>
              <a:t> then</a:t>
            </a:r>
            <a:endParaRPr/>
          </a:p>
          <a:p>
            <a:pPr indent="-277495" lvl="6" marL="3200400" rtl="0" algn="l">
              <a:spcBef>
                <a:spcPts val="0"/>
              </a:spcBef>
              <a:spcAft>
                <a:spcPts val="0"/>
              </a:spcAft>
              <a:buSzPct val="100000"/>
              <a:buChar char="-"/>
            </a:pPr>
            <a:r>
              <a:rPr lang="en"/>
              <a:t>continue;</a:t>
            </a:r>
            <a:endParaRPr/>
          </a:p>
          <a:p>
            <a:pPr indent="-277495" lvl="5" marL="2743200" rtl="0" algn="l">
              <a:spcBef>
                <a:spcPts val="0"/>
              </a:spcBef>
              <a:spcAft>
                <a:spcPts val="0"/>
              </a:spcAft>
              <a:buSzPct val="100000"/>
              <a:buChar char="-"/>
            </a:pPr>
            <a:r>
              <a:rPr lang="en"/>
              <a:t>If !( v</a:t>
            </a:r>
            <a:r>
              <a:rPr baseline="-25000" lang="en"/>
              <a:t>n</a:t>
            </a:r>
            <a:r>
              <a:rPr lang="en"/>
              <a:t> ).contains(keyword[i]) then</a:t>
            </a:r>
            <a:endParaRPr/>
          </a:p>
          <a:p>
            <a:pPr indent="-277495" lvl="6" marL="3200400" rtl="0" algn="l">
              <a:spcBef>
                <a:spcPts val="0"/>
              </a:spcBef>
              <a:spcAft>
                <a:spcPts val="0"/>
              </a:spcAft>
              <a:buSzPct val="100000"/>
              <a:buChar char="-"/>
            </a:pPr>
            <a:r>
              <a:rPr lang="en"/>
              <a:t>If a</a:t>
            </a:r>
            <a:r>
              <a:rPr baseline="-25000" lang="en"/>
              <a:t>n</a:t>
            </a:r>
            <a:r>
              <a:rPr lang="en"/>
              <a:t> &gt; l+1 then</a:t>
            </a:r>
            <a:endParaRPr/>
          </a:p>
          <a:p>
            <a:pPr indent="-277495" lvl="7" marL="3657600" rtl="0" algn="l">
              <a:spcBef>
                <a:spcPts val="0"/>
              </a:spcBef>
              <a:spcAft>
                <a:spcPts val="0"/>
              </a:spcAft>
              <a:buSzPct val="100000"/>
              <a:buChar char="-"/>
            </a:pPr>
            <a:r>
              <a:rPr lang="en"/>
              <a:t>FIdentifer[v</a:t>
            </a:r>
            <a:r>
              <a:rPr baseline="-25000" lang="en"/>
              <a:t>f</a:t>
            </a:r>
            <a:r>
              <a:rPr lang="en"/>
              <a:t>] = 1</a:t>
            </a:r>
            <a:endParaRPr/>
          </a:p>
          <a:p>
            <a:pPr indent="-277495" lvl="7" marL="3657600" rtl="0" algn="l">
              <a:spcBef>
                <a:spcPts val="0"/>
              </a:spcBef>
              <a:spcAft>
                <a:spcPts val="0"/>
              </a:spcAft>
              <a:buSzPct val="100000"/>
              <a:buChar char="-"/>
            </a:pPr>
            <a:r>
              <a:rPr lang="en"/>
              <a:t>Continue</a:t>
            </a:r>
            <a:endParaRPr/>
          </a:p>
          <a:p>
            <a:pPr indent="-277495" lvl="5" marL="2743200" rtl="0" algn="l">
              <a:spcBef>
                <a:spcPts val="0"/>
              </a:spcBef>
              <a:spcAft>
                <a:spcPts val="0"/>
              </a:spcAft>
              <a:buSzPct val="100000"/>
              <a:buChar char="-"/>
            </a:pPr>
            <a:r>
              <a:rPr lang="en"/>
              <a:t>m</a:t>
            </a:r>
            <a:r>
              <a:rPr baseline="-25000" lang="en"/>
              <a:t>n</a:t>
            </a:r>
            <a:r>
              <a:rPr baseline="30000" lang="en"/>
              <a:t>i</a:t>
            </a:r>
            <a:r>
              <a:rPr lang="en"/>
              <a:t> = l+1</a:t>
            </a:r>
            <a:endParaRPr/>
          </a:p>
          <a:p>
            <a:pPr indent="-277495" lvl="5" marL="2743200" rtl="0" algn="l">
              <a:spcBef>
                <a:spcPts val="0"/>
              </a:spcBef>
              <a:spcAft>
                <a:spcPts val="0"/>
              </a:spcAft>
              <a:buSzPct val="100000"/>
              <a:buChar char="-"/>
            </a:pPr>
            <a:r>
              <a:rPr lang="en"/>
              <a:t>FIdentifer[v</a:t>
            </a:r>
            <a:r>
              <a:rPr baseline="-25000" lang="en"/>
              <a:t>n</a:t>
            </a:r>
            <a:r>
              <a:rPr lang="en"/>
              <a:t>] = 1;</a:t>
            </a:r>
            <a:endParaRPr/>
          </a:p>
          <a:p>
            <a:pPr indent="-277494" lvl="1" marL="914400" rtl="0" algn="l">
              <a:spcBef>
                <a:spcPts val="0"/>
              </a:spcBef>
              <a:spcAft>
                <a:spcPts val="0"/>
              </a:spcAft>
              <a:buSzPct val="100000"/>
              <a:buChar char="-"/>
            </a:pPr>
            <a:r>
              <a:rPr lang="en"/>
              <a:t>R</a:t>
            </a:r>
            <a:r>
              <a:rPr lang="en"/>
              <a:t>eturn modified M and FIdentifier</a:t>
            </a:r>
            <a:endParaRPr/>
          </a:p>
        </p:txBody>
      </p:sp>
      <p:pic>
        <p:nvPicPr>
          <p:cNvPr id="195" name="Google Shape;195;p30"/>
          <p:cNvPicPr preferRelativeResize="0"/>
          <p:nvPr/>
        </p:nvPicPr>
        <p:blipFill>
          <a:blip r:embed="rId3">
            <a:alphaModFix/>
          </a:blip>
          <a:stretch>
            <a:fillRect/>
          </a:stretch>
        </p:blipFill>
        <p:spPr>
          <a:xfrm>
            <a:off x="5273513" y="445025"/>
            <a:ext cx="3838575" cy="4371975"/>
          </a:xfrm>
          <a:prstGeom prst="rect">
            <a:avLst/>
          </a:prstGeom>
          <a:noFill/>
          <a:ln>
            <a:noFill/>
          </a:ln>
        </p:spPr>
      </p:pic>
      <p:sp>
        <p:nvSpPr>
          <p:cNvPr id="196" name="Google Shape;196;p30"/>
          <p:cNvSpPr txBox="1"/>
          <p:nvPr/>
        </p:nvSpPr>
        <p:spPr>
          <a:xfrm>
            <a:off x="7814725" y="3560600"/>
            <a:ext cx="28536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Keyword nodes are marked with a keyword</a:t>
            </a:r>
            <a:endParaRPr sz="500"/>
          </a:p>
        </p:txBody>
      </p:sp>
      <p:sp>
        <p:nvSpPr>
          <p:cNvPr id="197" name="Google Shape;197;p30"/>
          <p:cNvSpPr txBox="1"/>
          <p:nvPr/>
        </p:nvSpPr>
        <p:spPr>
          <a:xfrm>
            <a:off x="7021400" y="3268100"/>
            <a:ext cx="20907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700">
                <a:solidFill>
                  <a:schemeClr val="dk1"/>
                </a:solidFill>
              </a:rPr>
              <a:t>Have visited / contains a keyword, skip</a:t>
            </a:r>
            <a:endParaRPr sz="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Expansion Procedure - Example</a:t>
            </a:r>
            <a:endParaRPr/>
          </a:p>
        </p:txBody>
      </p:sp>
      <p:sp>
        <p:nvSpPr>
          <p:cNvPr id="203" name="Google Shape;20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4" name="Google Shape;204;p31"/>
          <p:cNvPicPr preferRelativeResize="0"/>
          <p:nvPr/>
        </p:nvPicPr>
        <p:blipFill>
          <a:blip r:embed="rId3">
            <a:alphaModFix/>
          </a:blip>
          <a:stretch>
            <a:fillRect/>
          </a:stretch>
        </p:blipFill>
        <p:spPr>
          <a:xfrm>
            <a:off x="311700" y="1171275"/>
            <a:ext cx="8190534" cy="1503050"/>
          </a:xfrm>
          <a:prstGeom prst="rect">
            <a:avLst/>
          </a:prstGeom>
          <a:noFill/>
          <a:ln>
            <a:noFill/>
          </a:ln>
        </p:spPr>
      </p:pic>
      <p:pic>
        <p:nvPicPr>
          <p:cNvPr id="205" name="Google Shape;205;p31"/>
          <p:cNvPicPr preferRelativeResize="0"/>
          <p:nvPr/>
        </p:nvPicPr>
        <p:blipFill>
          <a:blip r:embed="rId4">
            <a:alphaModFix/>
          </a:blip>
          <a:stretch>
            <a:fillRect/>
          </a:stretch>
        </p:blipFill>
        <p:spPr>
          <a:xfrm>
            <a:off x="2096050" y="2737375"/>
            <a:ext cx="3914775" cy="2286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Definitions</a:t>
            </a:r>
            <a:endParaRPr/>
          </a:p>
        </p:txBody>
      </p:sp>
      <p:sp>
        <p:nvSpPr>
          <p:cNvPr id="61" name="Google Shape;61;p14"/>
          <p:cNvSpPr txBox="1"/>
          <p:nvPr>
            <p:ph idx="1" type="body"/>
          </p:nvPr>
        </p:nvSpPr>
        <p:spPr>
          <a:xfrm>
            <a:off x="5240075" y="1152475"/>
            <a:ext cx="3592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t>
            </a:r>
            <a:r>
              <a:rPr baseline="-25000" lang="en"/>
              <a:t>ij</a:t>
            </a:r>
            <a:r>
              <a:rPr lang="en"/>
              <a:t> is the labelled on edge e</a:t>
            </a:r>
            <a:r>
              <a:rPr baseline="-25000" lang="en"/>
              <a:t>ij</a:t>
            </a:r>
            <a:r>
              <a:rPr lang="en"/>
              <a:t> </a:t>
            </a:r>
            <a:endParaRPr/>
          </a:p>
          <a:p>
            <a:pPr indent="-342900" lvl="0" marL="457200" rtl="0" algn="l">
              <a:spcBef>
                <a:spcPts val="0"/>
              </a:spcBef>
              <a:spcAft>
                <a:spcPts val="0"/>
              </a:spcAft>
              <a:buSzPts val="1800"/>
              <a:buChar char="-"/>
            </a:pPr>
            <a:r>
              <a:rPr lang="en"/>
              <a:t>BFS instance B</a:t>
            </a:r>
            <a:r>
              <a:rPr baseline="-25000" lang="en"/>
              <a:t>i</a:t>
            </a:r>
            <a:r>
              <a:rPr lang="en"/>
              <a:t> starts from a set of nodes at the bottom level (0)</a:t>
            </a:r>
            <a:endParaRPr/>
          </a:p>
          <a:p>
            <a:pPr indent="-342900" lvl="0" marL="457200" rtl="0" algn="l">
              <a:spcBef>
                <a:spcPts val="0"/>
              </a:spcBef>
              <a:spcAft>
                <a:spcPts val="0"/>
              </a:spcAft>
              <a:buSzPts val="1800"/>
              <a:buChar char="-"/>
            </a:pPr>
            <a:r>
              <a:rPr lang="en"/>
              <a:t>Each node can only be hit once in terms of one BFS instance</a:t>
            </a:r>
            <a:endParaRPr/>
          </a:p>
          <a:p>
            <a:pPr indent="-342900" lvl="0" marL="457200" rtl="0" algn="l">
              <a:spcBef>
                <a:spcPts val="0"/>
              </a:spcBef>
              <a:spcAft>
                <a:spcPts val="0"/>
              </a:spcAft>
              <a:buSzPts val="1800"/>
              <a:buChar char="-"/>
            </a:pPr>
            <a:r>
              <a:rPr lang="en"/>
              <a:t>Each keyword t</a:t>
            </a:r>
            <a:r>
              <a:rPr baseline="-25000" lang="en"/>
              <a:t>i</a:t>
            </a:r>
            <a:r>
              <a:rPr lang="en"/>
              <a:t> corresponds to a BFS instance B</a:t>
            </a:r>
            <a:r>
              <a:rPr baseline="-25000" lang="en"/>
              <a:t>i</a:t>
            </a:r>
            <a:endParaRPr/>
          </a:p>
        </p:txBody>
      </p:sp>
      <p:pic>
        <p:nvPicPr>
          <p:cNvPr id="62" name="Google Shape;62;p14"/>
          <p:cNvPicPr preferRelativeResize="0"/>
          <p:nvPr/>
        </p:nvPicPr>
        <p:blipFill>
          <a:blip r:embed="rId3">
            <a:alphaModFix/>
          </a:blip>
          <a:stretch>
            <a:fillRect/>
          </a:stretch>
        </p:blipFill>
        <p:spPr>
          <a:xfrm>
            <a:off x="404129" y="1262050"/>
            <a:ext cx="4708625" cy="3380875"/>
          </a:xfrm>
          <a:prstGeom prst="rect">
            <a:avLst/>
          </a:prstGeom>
          <a:noFill/>
          <a:ln>
            <a:noFill/>
          </a:ln>
        </p:spPr>
      </p:pic>
      <p:pic>
        <p:nvPicPr>
          <p:cNvPr id="63" name="Google Shape;63;p14"/>
          <p:cNvPicPr preferRelativeResize="0"/>
          <p:nvPr/>
        </p:nvPicPr>
        <p:blipFill>
          <a:blip r:embed="rId4">
            <a:alphaModFix/>
          </a:blip>
          <a:stretch>
            <a:fillRect/>
          </a:stretch>
        </p:blipFill>
        <p:spPr>
          <a:xfrm>
            <a:off x="3190200" y="76656"/>
            <a:ext cx="2206600" cy="1145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Top-down processing</a:t>
            </a:r>
            <a:endParaRPr/>
          </a:p>
        </p:txBody>
      </p:sp>
      <p:sp>
        <p:nvSpPr>
          <p:cNvPr id="211" name="Google Shape;211;p32"/>
          <p:cNvSpPr txBox="1"/>
          <p:nvPr>
            <p:ph idx="1" type="body"/>
          </p:nvPr>
        </p:nvSpPr>
        <p:spPr>
          <a:xfrm>
            <a:off x="311700" y="1152475"/>
            <a:ext cx="4334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3 steps</a:t>
            </a:r>
            <a:endParaRPr/>
          </a:p>
          <a:p>
            <a:pPr indent="-317500" lvl="1" marL="914400" rtl="0" algn="l">
              <a:spcBef>
                <a:spcPts val="0"/>
              </a:spcBef>
              <a:spcAft>
                <a:spcPts val="0"/>
              </a:spcAft>
              <a:buSzPts val="1400"/>
              <a:buChar char="-"/>
            </a:pPr>
            <a:r>
              <a:rPr lang="en"/>
              <a:t>1) Extract respective Central Graphs</a:t>
            </a:r>
            <a:endParaRPr/>
          </a:p>
          <a:p>
            <a:pPr indent="-317500" lvl="1" marL="914400" rtl="0" algn="l">
              <a:spcBef>
                <a:spcPts val="0"/>
              </a:spcBef>
              <a:spcAft>
                <a:spcPts val="0"/>
              </a:spcAft>
              <a:buSzPts val="1400"/>
              <a:buChar char="-"/>
            </a:pPr>
            <a:r>
              <a:rPr lang="en"/>
              <a:t>2) Apply level-cover strategy to all central graphs to prune redundant nodes based on keyword co-</a:t>
            </a:r>
            <a:r>
              <a:rPr lang="en"/>
              <a:t>occurrence</a:t>
            </a:r>
            <a:endParaRPr/>
          </a:p>
          <a:p>
            <a:pPr indent="-317500" lvl="1" marL="914400" rtl="0" algn="l">
              <a:spcBef>
                <a:spcPts val="0"/>
              </a:spcBef>
              <a:spcAft>
                <a:spcPts val="0"/>
              </a:spcAft>
              <a:buSzPts val="1400"/>
              <a:buChar char="-"/>
            </a:pPr>
            <a:r>
              <a:rPr lang="en"/>
              <a:t>3) Select final top-k answers by a scoring function</a:t>
            </a:r>
            <a:endParaRPr/>
          </a:p>
          <a:p>
            <a:pPr indent="-342900" lvl="0" marL="457200" rtl="0" algn="l">
              <a:spcBef>
                <a:spcPts val="0"/>
              </a:spcBef>
              <a:spcAft>
                <a:spcPts val="0"/>
              </a:spcAft>
              <a:buSzPts val="1800"/>
              <a:buChar char="-"/>
            </a:pPr>
            <a:r>
              <a:rPr lang="en"/>
              <a:t>Goal: construct central </a:t>
            </a:r>
            <a:r>
              <a:rPr lang="en"/>
              <a:t>graphs, return top(k,d) graphs based on top k highest ranked results</a:t>
            </a:r>
            <a:endParaRPr/>
          </a:p>
        </p:txBody>
      </p:sp>
      <p:pic>
        <p:nvPicPr>
          <p:cNvPr id="212" name="Google Shape;212;p32"/>
          <p:cNvPicPr preferRelativeResize="0"/>
          <p:nvPr/>
        </p:nvPicPr>
        <p:blipFill>
          <a:blip r:embed="rId3">
            <a:alphaModFix/>
          </a:blip>
          <a:stretch>
            <a:fillRect/>
          </a:stretch>
        </p:blipFill>
        <p:spPr>
          <a:xfrm>
            <a:off x="4843275" y="982688"/>
            <a:ext cx="3886200" cy="3438525"/>
          </a:xfrm>
          <a:prstGeom prst="rect">
            <a:avLst/>
          </a:prstGeom>
          <a:noFill/>
          <a:ln>
            <a:noFill/>
          </a:ln>
        </p:spPr>
      </p:pic>
      <p:sp>
        <p:nvSpPr>
          <p:cNvPr id="213" name="Google Shape;213;p32"/>
          <p:cNvSpPr txBox="1"/>
          <p:nvPr/>
        </p:nvSpPr>
        <p:spPr>
          <a:xfrm>
            <a:off x="7056550" y="3987275"/>
            <a:ext cx="40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Top-down processing cont.</a:t>
            </a:r>
            <a:endParaRPr/>
          </a:p>
        </p:txBody>
      </p:sp>
      <p:sp>
        <p:nvSpPr>
          <p:cNvPr id="219" name="Google Shape;21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Parallelism Strategy</a:t>
            </a:r>
            <a:endParaRPr/>
          </a:p>
          <a:p>
            <a:pPr indent="-317500" lvl="1" marL="914400" rtl="0" algn="l">
              <a:spcBef>
                <a:spcPts val="0"/>
              </a:spcBef>
              <a:spcAft>
                <a:spcPts val="0"/>
              </a:spcAft>
              <a:buSzPts val="1400"/>
              <a:buChar char="-"/>
            </a:pPr>
            <a:r>
              <a:rPr lang="en"/>
              <a:t>Let one thread to recover one or more Central Graphs</a:t>
            </a:r>
            <a:endParaRPr/>
          </a:p>
          <a:p>
            <a:pPr indent="-317500" lvl="1" marL="914400" rtl="0" algn="l">
              <a:spcBef>
                <a:spcPts val="0"/>
              </a:spcBef>
              <a:spcAft>
                <a:spcPts val="0"/>
              </a:spcAft>
              <a:buSzPts val="1400"/>
              <a:buChar char="-"/>
            </a:pPr>
            <a:r>
              <a:rPr lang="en"/>
              <a:t>Dynamic scheduling handled by OpenMP</a:t>
            </a:r>
            <a:endParaRPr/>
          </a:p>
          <a:p>
            <a:pPr indent="-317500" lvl="1" marL="914400" rtl="0" algn="l">
              <a:spcBef>
                <a:spcPts val="0"/>
              </a:spcBef>
              <a:spcAft>
                <a:spcPts val="0"/>
              </a:spcAft>
              <a:buSzPts val="1400"/>
              <a:buChar char="-"/>
            </a:pPr>
            <a:r>
              <a:rPr lang="en"/>
              <a:t>Implement top-down process on CPU</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Top-down processing cont.</a:t>
            </a:r>
            <a:endParaRPr/>
          </a:p>
        </p:txBody>
      </p:sp>
      <p:sp>
        <p:nvSpPr>
          <p:cNvPr id="225" name="Google Shape;225;p34"/>
          <p:cNvSpPr txBox="1"/>
          <p:nvPr>
            <p:ph idx="1" type="body"/>
          </p:nvPr>
        </p:nvSpPr>
        <p:spPr>
          <a:xfrm>
            <a:off x="311700" y="1152475"/>
            <a:ext cx="49509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Level-cover strategy</a:t>
            </a:r>
            <a:endParaRPr/>
          </a:p>
          <a:p>
            <a:pPr indent="-317500" lvl="1" marL="914400" rtl="0" algn="l">
              <a:spcBef>
                <a:spcPts val="0"/>
              </a:spcBef>
              <a:spcAft>
                <a:spcPts val="0"/>
              </a:spcAft>
              <a:buSzPts val="1400"/>
              <a:buChar char="-"/>
            </a:pPr>
            <a:r>
              <a:rPr lang="en"/>
              <a:t>Classify only keyword nodes within a Central Graph into different levels based on the number of keywords they contribute</a:t>
            </a:r>
            <a:endParaRPr/>
          </a:p>
          <a:p>
            <a:pPr indent="-317500" lvl="1" marL="914400" rtl="0" algn="l">
              <a:spcBef>
                <a:spcPts val="0"/>
              </a:spcBef>
              <a:spcAft>
                <a:spcPts val="0"/>
              </a:spcAft>
              <a:buSzPts val="1400"/>
              <a:buChar char="-"/>
            </a:pPr>
            <a:r>
              <a:rPr lang="en"/>
              <a:t>Central Node is always at top level</a:t>
            </a:r>
            <a:endParaRPr/>
          </a:p>
          <a:p>
            <a:pPr indent="-317500" lvl="1" marL="914400" rtl="0" algn="l">
              <a:spcBef>
                <a:spcPts val="0"/>
              </a:spcBef>
              <a:spcAft>
                <a:spcPts val="0"/>
              </a:spcAft>
              <a:buSzPts val="1400"/>
              <a:buChar char="-"/>
            </a:pPr>
            <a:r>
              <a:rPr lang="en"/>
              <a:t>Proceed in a greedy manner starting downwards from top level where nodes contain the most keywords</a:t>
            </a:r>
            <a:endParaRPr/>
          </a:p>
          <a:p>
            <a:pPr indent="-317500" lvl="1" marL="914400" rtl="0" algn="l">
              <a:spcBef>
                <a:spcPts val="0"/>
              </a:spcBef>
              <a:spcAft>
                <a:spcPts val="0"/>
              </a:spcAft>
              <a:buSzPts val="1400"/>
              <a:buChar char="-"/>
            </a:pPr>
            <a:r>
              <a:rPr lang="en"/>
              <a:t>If nodes in one level cover all keywords, prune all nodes in the rest levels along with hitting paths from pruned nodes to Central Nodes</a:t>
            </a:r>
            <a:endParaRPr/>
          </a:p>
          <a:p>
            <a:pPr indent="-317500" lvl="1" marL="914400" rtl="0" algn="l">
              <a:spcBef>
                <a:spcPts val="0"/>
              </a:spcBef>
              <a:spcAft>
                <a:spcPts val="0"/>
              </a:spcAft>
              <a:buSzPts val="1400"/>
              <a:buChar char="-"/>
            </a:pPr>
            <a:r>
              <a:rPr lang="en"/>
              <a:t>Preserve as many keyword nodes as possible since nodes will not lead to pruning of nodes in the same level</a:t>
            </a:r>
            <a:endParaRPr/>
          </a:p>
        </p:txBody>
      </p:sp>
      <p:pic>
        <p:nvPicPr>
          <p:cNvPr id="226" name="Google Shape;226;p34"/>
          <p:cNvPicPr preferRelativeResize="0"/>
          <p:nvPr/>
        </p:nvPicPr>
        <p:blipFill>
          <a:blip r:embed="rId3">
            <a:alphaModFix/>
          </a:blip>
          <a:stretch>
            <a:fillRect/>
          </a:stretch>
        </p:blipFill>
        <p:spPr>
          <a:xfrm>
            <a:off x="5809925" y="562213"/>
            <a:ext cx="2457450" cy="2771775"/>
          </a:xfrm>
          <a:prstGeom prst="rect">
            <a:avLst/>
          </a:prstGeom>
          <a:noFill/>
          <a:ln>
            <a:noFill/>
          </a:ln>
        </p:spPr>
      </p:pic>
      <p:pic>
        <p:nvPicPr>
          <p:cNvPr id="227" name="Google Shape;227;p34"/>
          <p:cNvPicPr preferRelativeResize="0"/>
          <p:nvPr/>
        </p:nvPicPr>
        <p:blipFill>
          <a:blip r:embed="rId4">
            <a:alphaModFix/>
          </a:blip>
          <a:stretch>
            <a:fillRect/>
          </a:stretch>
        </p:blipFill>
        <p:spPr>
          <a:xfrm>
            <a:off x="5457050" y="3563463"/>
            <a:ext cx="3576600" cy="74695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Top-down processing cont.</a:t>
            </a:r>
            <a:endParaRPr/>
          </a:p>
        </p:txBody>
      </p:sp>
      <p:sp>
        <p:nvSpPr>
          <p:cNvPr id="233" name="Google Shape;23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Scoring function</a:t>
            </a:r>
            <a:endParaRPr/>
          </a:p>
          <a:p>
            <a:pPr indent="-317500" lvl="1" marL="914400" rtl="0" algn="l">
              <a:spcBef>
                <a:spcPts val="0"/>
              </a:spcBef>
              <a:spcAft>
                <a:spcPts val="0"/>
              </a:spcAft>
              <a:buSzPts val="1400"/>
              <a:buChar char="-"/>
            </a:pPr>
            <a:r>
              <a:rPr lang="en"/>
              <a:t>Select final top-k answers from pruned top(k,d) Central Graphs using a ranking function to restrict its width</a:t>
            </a:r>
            <a:endParaRPr/>
          </a:p>
          <a:p>
            <a:pPr indent="0" lvl="0" marL="0" rtl="0" algn="l">
              <a:spcBef>
                <a:spcPts val="1200"/>
              </a:spcBef>
              <a:spcAft>
                <a:spcPts val="0"/>
              </a:spcAft>
              <a:buNone/>
            </a:pPr>
            <a:r>
              <a:t/>
            </a:r>
            <a:endParaRPr/>
          </a:p>
          <a:p>
            <a:pPr indent="-317500" lvl="0" marL="914400" rtl="0" algn="l">
              <a:spcBef>
                <a:spcPts val="1200"/>
              </a:spcBef>
              <a:spcAft>
                <a:spcPts val="0"/>
              </a:spcAft>
              <a:buSzPts val="1400"/>
              <a:buChar char="-"/>
            </a:pPr>
            <a:r>
              <a:rPr lang="en" sz="1400"/>
              <a:t>C=Central graph</a:t>
            </a:r>
            <a:endParaRPr sz="1400"/>
          </a:p>
          <a:p>
            <a:pPr indent="-317500" lvl="0" marL="914400" rtl="0" algn="l">
              <a:spcBef>
                <a:spcPts val="0"/>
              </a:spcBef>
              <a:spcAft>
                <a:spcPts val="0"/>
              </a:spcAft>
              <a:buSzPts val="1400"/>
              <a:buChar char="-"/>
            </a:pPr>
            <a:r>
              <a:rPr lang="en" sz="1400"/>
              <a:t>λ&gt;=0 (parameter to control effect of CG depth), set </a:t>
            </a:r>
            <a:r>
              <a:rPr lang="en" sz="1400"/>
              <a:t>λ=0.2 by default</a:t>
            </a:r>
            <a:endParaRPr sz="1400"/>
          </a:p>
          <a:p>
            <a:pPr indent="-317500" lvl="0" marL="914400" rtl="0" algn="l">
              <a:spcBef>
                <a:spcPts val="0"/>
              </a:spcBef>
              <a:spcAft>
                <a:spcPts val="0"/>
              </a:spcAft>
              <a:buSzPts val="1400"/>
              <a:buChar char="-"/>
            </a:pPr>
            <a:r>
              <a:rPr lang="en" sz="1400"/>
              <a:t>Use central graphs of top k highest scores to put into the answer heap</a:t>
            </a:r>
            <a:endParaRPr sz="1400"/>
          </a:p>
          <a:p>
            <a:pPr indent="0" lvl="0" marL="0" rtl="0" algn="l">
              <a:spcBef>
                <a:spcPts val="1200"/>
              </a:spcBef>
              <a:spcAft>
                <a:spcPts val="1200"/>
              </a:spcAft>
              <a:buNone/>
            </a:pPr>
            <a:r>
              <a:rPr lang="en"/>
              <a:t>	</a:t>
            </a:r>
            <a:endParaRPr/>
          </a:p>
        </p:txBody>
      </p:sp>
      <p:pic>
        <p:nvPicPr>
          <p:cNvPr id="234" name="Google Shape;234;p35"/>
          <p:cNvPicPr preferRelativeResize="0"/>
          <p:nvPr/>
        </p:nvPicPr>
        <p:blipFill>
          <a:blip r:embed="rId3">
            <a:alphaModFix/>
          </a:blip>
          <a:stretch>
            <a:fillRect/>
          </a:stretch>
        </p:blipFill>
        <p:spPr>
          <a:xfrm>
            <a:off x="1322675" y="2051425"/>
            <a:ext cx="1939350" cy="646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Top-down processing cont.</a:t>
            </a:r>
            <a:endParaRPr/>
          </a:p>
        </p:txBody>
      </p:sp>
      <p:sp>
        <p:nvSpPr>
          <p:cNvPr id="240" name="Google Shape;240;p36"/>
          <p:cNvSpPr txBox="1"/>
          <p:nvPr>
            <p:ph idx="1" type="body"/>
          </p:nvPr>
        </p:nvSpPr>
        <p:spPr>
          <a:xfrm>
            <a:off x="311700" y="1152475"/>
            <a:ext cx="4153200" cy="3416400"/>
          </a:xfrm>
          <a:prstGeom prst="rect">
            <a:avLst/>
          </a:prstGeom>
        </p:spPr>
        <p:txBody>
          <a:bodyPr anchorCtr="0" anchor="t" bIns="91425" lIns="91425" spcFirstLastPara="1" rIns="91425" wrap="square" tIns="91425">
            <a:normAutofit fontScale="70000"/>
          </a:bodyPr>
          <a:lstStyle/>
          <a:p>
            <a:pPr indent="-308610" lvl="0" marL="457200" rtl="0" algn="l">
              <a:spcBef>
                <a:spcPts val="0"/>
              </a:spcBef>
              <a:spcAft>
                <a:spcPts val="0"/>
              </a:spcAft>
              <a:buSzPct val="100000"/>
              <a:buChar char="-"/>
            </a:pPr>
            <a:r>
              <a:rPr lang="en"/>
              <a:t>Initialize</a:t>
            </a:r>
            <a:r>
              <a:rPr lang="en"/>
              <a:t> frontier queues for each keyword in a query (|Q| = number of keywords in a query)</a:t>
            </a:r>
            <a:endParaRPr/>
          </a:p>
          <a:p>
            <a:pPr indent="-308610" lvl="0" marL="457200" rtl="0" algn="l">
              <a:spcBef>
                <a:spcPts val="0"/>
              </a:spcBef>
              <a:spcAft>
                <a:spcPts val="0"/>
              </a:spcAft>
              <a:buSzPct val="100000"/>
              <a:buChar char="-"/>
            </a:pPr>
            <a:r>
              <a:rPr lang="en"/>
              <a:t>For each frontier, apply theorem V.4 between the frontier and its neighbours to see whether a neighbour can be recovered w.r.t. </a:t>
            </a:r>
            <a:r>
              <a:rPr lang="en"/>
              <a:t>a keyword t</a:t>
            </a:r>
            <a:r>
              <a:rPr baseline="-25000" lang="en"/>
              <a:t>i</a:t>
            </a:r>
            <a:endParaRPr/>
          </a:p>
          <a:p>
            <a:pPr indent="-308610" lvl="0" marL="457200" rtl="0" algn="l">
              <a:spcBef>
                <a:spcPts val="0"/>
              </a:spcBef>
              <a:spcAft>
                <a:spcPts val="0"/>
              </a:spcAft>
              <a:buSzPct val="100000"/>
              <a:buChar char="-"/>
            </a:pPr>
            <a:r>
              <a:rPr lang="en"/>
              <a:t>Get the central graph C</a:t>
            </a:r>
            <a:r>
              <a:rPr baseline="-25000" lang="en"/>
              <a:t>n</a:t>
            </a:r>
            <a:r>
              <a:rPr lang="en"/>
              <a:t> by having a copy of v</a:t>
            </a:r>
            <a:r>
              <a:rPr baseline="-25000" lang="en"/>
              <a:t>c</a:t>
            </a:r>
            <a:r>
              <a:rPr lang="en"/>
              <a:t> and adding neighbours to it and other nodes and edges through extraction done on line 9 and 11</a:t>
            </a:r>
            <a:endParaRPr/>
          </a:p>
          <a:p>
            <a:pPr indent="-308610" lvl="0" marL="457200" rtl="0" algn="l">
              <a:spcBef>
                <a:spcPts val="0"/>
              </a:spcBef>
              <a:spcAft>
                <a:spcPts val="0"/>
              </a:spcAft>
              <a:buSzPct val="100000"/>
              <a:buChar char="-"/>
            </a:pPr>
            <a:r>
              <a:rPr lang="en"/>
              <a:t>Level-cover strategy applied to C</a:t>
            </a:r>
            <a:r>
              <a:rPr baseline="-25000" lang="en"/>
              <a:t>n</a:t>
            </a:r>
            <a:r>
              <a:rPr lang="en"/>
              <a:t> on line 13 (need to use the constructed central graph from extraction and M for level cover strategy), choose top-k based on scoring function</a:t>
            </a:r>
            <a:endParaRPr/>
          </a:p>
          <a:p>
            <a:pPr indent="-308610" lvl="0" marL="457200" rtl="0" algn="l">
              <a:spcBef>
                <a:spcPts val="0"/>
              </a:spcBef>
              <a:spcAft>
                <a:spcPts val="0"/>
              </a:spcAft>
              <a:buSzPct val="100000"/>
              <a:buChar char="-"/>
            </a:pPr>
            <a:r>
              <a:rPr lang="en"/>
              <a:t>Insert pruned graph from top-level strategy to top-k answer heap (T</a:t>
            </a:r>
            <a:r>
              <a:rPr baseline="-25000" lang="en"/>
              <a:t>k</a:t>
            </a:r>
            <a:r>
              <a:rPr lang="en"/>
              <a:t>)</a:t>
            </a:r>
            <a:endParaRPr/>
          </a:p>
        </p:txBody>
      </p:sp>
      <p:pic>
        <p:nvPicPr>
          <p:cNvPr id="241" name="Google Shape;241;p36"/>
          <p:cNvPicPr preferRelativeResize="0"/>
          <p:nvPr/>
        </p:nvPicPr>
        <p:blipFill>
          <a:blip r:embed="rId3">
            <a:alphaModFix/>
          </a:blip>
          <a:stretch>
            <a:fillRect/>
          </a:stretch>
        </p:blipFill>
        <p:spPr>
          <a:xfrm>
            <a:off x="4464875" y="1141400"/>
            <a:ext cx="3886200" cy="3438525"/>
          </a:xfrm>
          <a:prstGeom prst="rect">
            <a:avLst/>
          </a:prstGeom>
          <a:noFill/>
          <a:ln>
            <a:noFill/>
          </a:ln>
        </p:spPr>
      </p:pic>
      <p:pic>
        <p:nvPicPr>
          <p:cNvPr id="242" name="Google Shape;242;p36"/>
          <p:cNvPicPr preferRelativeResize="0"/>
          <p:nvPr/>
        </p:nvPicPr>
        <p:blipFill>
          <a:blip r:embed="rId4">
            <a:alphaModFix/>
          </a:blip>
          <a:stretch>
            <a:fillRect/>
          </a:stretch>
        </p:blipFill>
        <p:spPr>
          <a:xfrm>
            <a:off x="4530575" y="38400"/>
            <a:ext cx="3886200" cy="1047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Top-down processing cont.</a:t>
            </a:r>
            <a:endParaRPr/>
          </a:p>
        </p:txBody>
      </p:sp>
      <p:sp>
        <p:nvSpPr>
          <p:cNvPr id="248" name="Google Shape;248;p37"/>
          <p:cNvSpPr txBox="1"/>
          <p:nvPr>
            <p:ph idx="1" type="body"/>
          </p:nvPr>
        </p:nvSpPr>
        <p:spPr>
          <a:xfrm>
            <a:off x="311700" y="1152475"/>
            <a:ext cx="5147100" cy="3416400"/>
          </a:xfrm>
          <a:prstGeom prst="rect">
            <a:avLst/>
          </a:prstGeom>
        </p:spPr>
        <p:txBody>
          <a:bodyPr anchorCtr="0" anchor="t" bIns="91425" lIns="91425" spcFirstLastPara="1" rIns="91425" wrap="square" tIns="91425">
            <a:normAutofit fontScale="62500" lnSpcReduction="20000"/>
          </a:bodyPr>
          <a:lstStyle/>
          <a:p>
            <a:pPr indent="-300037" lvl="0" marL="457200" rtl="0" algn="l">
              <a:spcBef>
                <a:spcPts val="0"/>
              </a:spcBef>
              <a:spcAft>
                <a:spcPts val="0"/>
              </a:spcAft>
              <a:buSzPct val="100000"/>
              <a:buChar char="-"/>
            </a:pPr>
            <a:r>
              <a:rPr lang="en"/>
              <a:t>TopDownProcessing(G,M,CentralNodes,NodeWeights,Alpha,k):</a:t>
            </a:r>
            <a:endParaRPr/>
          </a:p>
          <a:p>
            <a:pPr indent="-284162" lvl="1" marL="914400" rtl="0" algn="l">
              <a:spcBef>
                <a:spcPts val="0"/>
              </a:spcBef>
              <a:spcAft>
                <a:spcPts val="0"/>
              </a:spcAft>
              <a:buSzPct val="100000"/>
              <a:buChar char="-"/>
            </a:pPr>
            <a:r>
              <a:rPr lang="en"/>
              <a:t>Node* heap[k]; </a:t>
            </a:r>
            <a:endParaRPr/>
          </a:p>
          <a:p>
            <a:pPr indent="-284162" lvl="1" marL="914400" rtl="0" algn="l">
              <a:spcBef>
                <a:spcPts val="0"/>
              </a:spcBef>
              <a:spcAft>
                <a:spcPts val="0"/>
              </a:spcAft>
              <a:buSzPct val="100000"/>
              <a:buChar char="-"/>
            </a:pPr>
            <a:r>
              <a:rPr lang="en"/>
              <a:t>Initialize f</a:t>
            </a:r>
            <a:r>
              <a:rPr baseline="-25000" lang="en"/>
              <a:t>1</a:t>
            </a:r>
            <a:r>
              <a:rPr lang="en"/>
              <a:t>…f</a:t>
            </a:r>
            <a:r>
              <a:rPr baseline="-25000" lang="en"/>
              <a:t>q </a:t>
            </a:r>
            <a:r>
              <a:rPr lang="en"/>
              <a:t>//frontiers for each keyword</a:t>
            </a:r>
            <a:endParaRPr/>
          </a:p>
          <a:p>
            <a:pPr indent="-284162" lvl="1" marL="914400" rtl="0" algn="l">
              <a:spcBef>
                <a:spcPts val="0"/>
              </a:spcBef>
              <a:spcAft>
                <a:spcPts val="0"/>
              </a:spcAft>
              <a:buSzPct val="100000"/>
              <a:buChar char="-"/>
            </a:pPr>
            <a:r>
              <a:rPr lang="en"/>
              <a:t>Initalize levels[] // will represent the level classification for each central graph</a:t>
            </a:r>
            <a:endParaRPr>
              <a:solidFill>
                <a:srgbClr val="FF0000"/>
              </a:solidFill>
            </a:endParaRPr>
          </a:p>
          <a:p>
            <a:pPr indent="-284162" lvl="1" marL="914400" rtl="0" algn="l">
              <a:spcBef>
                <a:spcPts val="0"/>
              </a:spcBef>
              <a:spcAft>
                <a:spcPts val="0"/>
              </a:spcAft>
              <a:buSzPct val="100000"/>
              <a:buChar char="-"/>
            </a:pPr>
            <a:r>
              <a:rPr lang="en"/>
              <a:t>foreach v</a:t>
            </a:r>
            <a:r>
              <a:rPr baseline="-25000" lang="en"/>
              <a:t>c</a:t>
            </a:r>
            <a:r>
              <a:rPr lang="en"/>
              <a:t> in CentralNodes do</a:t>
            </a:r>
            <a:endParaRPr/>
          </a:p>
          <a:p>
            <a:pPr indent="-284162" lvl="2" marL="1371600" rtl="0" algn="l">
              <a:spcBef>
                <a:spcPts val="0"/>
              </a:spcBef>
              <a:spcAft>
                <a:spcPts val="0"/>
              </a:spcAft>
              <a:buSzPct val="100000"/>
              <a:buChar char="-"/>
            </a:pPr>
            <a:r>
              <a:rPr lang="en"/>
              <a:t>foreach f</a:t>
            </a:r>
            <a:r>
              <a:rPr baseline="-25000" lang="en"/>
              <a:t>1</a:t>
            </a:r>
            <a:r>
              <a:rPr lang="en"/>
              <a:t>…f</a:t>
            </a:r>
            <a:r>
              <a:rPr baseline="-25000" lang="en"/>
              <a:t>q</a:t>
            </a:r>
            <a:r>
              <a:rPr lang="en"/>
              <a:t> do</a:t>
            </a:r>
            <a:endParaRPr/>
          </a:p>
          <a:p>
            <a:pPr indent="-284162" lvl="3" marL="1828800" rtl="0" algn="l">
              <a:spcBef>
                <a:spcPts val="0"/>
              </a:spcBef>
              <a:spcAft>
                <a:spcPts val="0"/>
              </a:spcAft>
              <a:buSzPct val="100000"/>
              <a:buChar char="-"/>
            </a:pPr>
            <a:r>
              <a:rPr lang="en"/>
              <a:t>f.insert(v</a:t>
            </a:r>
            <a:r>
              <a:rPr baseline="-25000" lang="en"/>
              <a:t>c</a:t>
            </a:r>
            <a:r>
              <a:rPr lang="en"/>
              <a:t>)</a:t>
            </a:r>
            <a:endParaRPr/>
          </a:p>
          <a:p>
            <a:pPr indent="-284162" lvl="1" marL="914400" rtl="0" algn="l">
              <a:spcBef>
                <a:spcPts val="0"/>
              </a:spcBef>
              <a:spcAft>
                <a:spcPts val="0"/>
              </a:spcAft>
              <a:buSzPct val="100000"/>
              <a:buChar char="-"/>
            </a:pPr>
            <a:r>
              <a:rPr lang="en"/>
              <a:t>NewC = new graph starting at v</a:t>
            </a:r>
            <a:r>
              <a:rPr baseline="-25000" lang="en"/>
              <a:t>c</a:t>
            </a:r>
            <a:r>
              <a:rPr lang="en"/>
              <a:t>, will be the central graph</a:t>
            </a:r>
            <a:endParaRPr/>
          </a:p>
          <a:p>
            <a:pPr indent="-284162" lvl="1" marL="914400" rtl="0" algn="l">
              <a:spcBef>
                <a:spcPts val="0"/>
              </a:spcBef>
              <a:spcAft>
                <a:spcPts val="0"/>
              </a:spcAft>
              <a:buSzPct val="100000"/>
              <a:buChar char="-"/>
            </a:pPr>
            <a:r>
              <a:rPr lang="en"/>
              <a:t>while there exists a frontier f that is not empty:</a:t>
            </a:r>
            <a:endParaRPr/>
          </a:p>
          <a:p>
            <a:pPr indent="-284162" lvl="2" marL="1371600" rtl="0" algn="l">
              <a:spcBef>
                <a:spcPts val="0"/>
              </a:spcBef>
              <a:spcAft>
                <a:spcPts val="0"/>
              </a:spcAft>
              <a:buSzPct val="100000"/>
              <a:buChar char="-"/>
            </a:pPr>
            <a:r>
              <a:rPr lang="en"/>
              <a:t>v</a:t>
            </a:r>
            <a:r>
              <a:rPr baseline="-25000" lang="en"/>
              <a:t>f</a:t>
            </a:r>
            <a:r>
              <a:rPr lang="en"/>
              <a:t> -&gt; f.next(), f’ -&gt; NULL</a:t>
            </a:r>
            <a:endParaRPr/>
          </a:p>
          <a:p>
            <a:pPr indent="-284162" lvl="2" marL="1371600" rtl="0" algn="l">
              <a:spcBef>
                <a:spcPts val="0"/>
              </a:spcBef>
              <a:spcAft>
                <a:spcPts val="0"/>
              </a:spcAft>
              <a:buSzPct val="100000"/>
              <a:buChar char="-"/>
            </a:pPr>
            <a:r>
              <a:rPr lang="en"/>
              <a:t>foreach v</a:t>
            </a:r>
            <a:r>
              <a:rPr baseline="-25000" lang="en"/>
              <a:t>n</a:t>
            </a:r>
            <a:r>
              <a:rPr lang="en"/>
              <a:t> in Neighbours(v</a:t>
            </a:r>
            <a:r>
              <a:rPr baseline="-25000" lang="en"/>
              <a:t>f</a:t>
            </a:r>
            <a:r>
              <a:rPr lang="en"/>
              <a:t>) do</a:t>
            </a:r>
            <a:endParaRPr/>
          </a:p>
          <a:p>
            <a:pPr indent="-284162" lvl="3" marL="1828800" rtl="0" algn="l">
              <a:spcBef>
                <a:spcPts val="0"/>
              </a:spcBef>
              <a:spcAft>
                <a:spcPts val="0"/>
              </a:spcAft>
              <a:buSzPct val="100000"/>
              <a:buChar char="-"/>
            </a:pPr>
            <a:r>
              <a:rPr lang="en"/>
              <a:t>foreach B</a:t>
            </a:r>
            <a:r>
              <a:rPr baseline="-25000" lang="en"/>
              <a:t>i</a:t>
            </a:r>
            <a:r>
              <a:rPr lang="en"/>
              <a:t> do</a:t>
            </a:r>
            <a:endParaRPr/>
          </a:p>
          <a:p>
            <a:pPr indent="-284162" lvl="4" marL="2286000" rtl="0" algn="l">
              <a:spcBef>
                <a:spcPts val="0"/>
              </a:spcBef>
              <a:spcAft>
                <a:spcPts val="0"/>
              </a:spcAft>
              <a:buSzPct val="100000"/>
              <a:buChar char="-"/>
            </a:pPr>
            <a:r>
              <a:rPr lang="en"/>
              <a:t>If v</a:t>
            </a:r>
            <a:r>
              <a:rPr baseline="-25000" lang="en"/>
              <a:t>f</a:t>
            </a:r>
            <a:r>
              <a:rPr lang="en"/>
              <a:t> has keywords and h</a:t>
            </a:r>
            <a:r>
              <a:rPr baseline="-25000" lang="en"/>
              <a:t>f</a:t>
            </a:r>
            <a:r>
              <a:rPr baseline="30000" lang="en"/>
              <a:t>i</a:t>
            </a:r>
            <a:r>
              <a:rPr lang="en"/>
              <a:t> = 1+max(a</a:t>
            </a:r>
            <a:r>
              <a:rPr baseline="-25000" lang="en"/>
              <a:t>n</a:t>
            </a:r>
            <a:r>
              <a:rPr lang="en"/>
              <a:t>, h</a:t>
            </a:r>
            <a:r>
              <a:rPr baseline="-25000" lang="en"/>
              <a:t>n</a:t>
            </a:r>
            <a:r>
              <a:rPr baseline="30000" lang="en"/>
              <a:t>l</a:t>
            </a:r>
            <a:r>
              <a:rPr lang="en"/>
              <a:t>)</a:t>
            </a:r>
            <a:endParaRPr/>
          </a:p>
          <a:p>
            <a:pPr indent="-284162" lvl="5" marL="2743200" rtl="0" algn="l">
              <a:spcBef>
                <a:spcPts val="0"/>
              </a:spcBef>
              <a:spcAft>
                <a:spcPts val="0"/>
              </a:spcAft>
              <a:buSzPct val="100000"/>
              <a:buChar char="-"/>
            </a:pPr>
            <a:r>
              <a:rPr lang="en"/>
              <a:t>Connect v</a:t>
            </a:r>
            <a:r>
              <a:rPr baseline="-25000" lang="en"/>
              <a:t>n</a:t>
            </a:r>
            <a:r>
              <a:rPr lang="en"/>
              <a:t> to NewC, insert v</a:t>
            </a:r>
            <a:r>
              <a:rPr baseline="-25000" lang="en"/>
              <a:t>n</a:t>
            </a:r>
            <a:r>
              <a:rPr lang="en"/>
              <a:t> into f’ if not in f’</a:t>
            </a:r>
            <a:endParaRPr/>
          </a:p>
          <a:p>
            <a:pPr indent="-284162" lvl="4" marL="2286000" rtl="0" algn="l">
              <a:spcBef>
                <a:spcPts val="0"/>
              </a:spcBef>
              <a:spcAft>
                <a:spcPts val="0"/>
              </a:spcAft>
              <a:buSzPct val="100000"/>
              <a:buChar char="-"/>
            </a:pPr>
            <a:r>
              <a:rPr lang="en"/>
              <a:t>If v</a:t>
            </a:r>
            <a:r>
              <a:rPr baseline="-25000" lang="en"/>
              <a:t>f</a:t>
            </a:r>
            <a:r>
              <a:rPr lang="en"/>
              <a:t> has no keywords and h</a:t>
            </a:r>
            <a:r>
              <a:rPr baseline="-25000" lang="en"/>
              <a:t>f</a:t>
            </a:r>
            <a:r>
              <a:rPr baseline="30000" lang="en"/>
              <a:t>i</a:t>
            </a:r>
            <a:r>
              <a:rPr lang="en"/>
              <a:t> = 1+max(a</a:t>
            </a:r>
            <a:r>
              <a:rPr baseline="-25000" lang="en"/>
              <a:t>n</a:t>
            </a:r>
            <a:r>
              <a:rPr lang="en"/>
              <a:t>, h</a:t>
            </a:r>
            <a:r>
              <a:rPr baseline="-25000" lang="en"/>
              <a:t>n</a:t>
            </a:r>
            <a:r>
              <a:rPr baseline="30000" lang="en"/>
              <a:t>l</a:t>
            </a:r>
            <a:r>
              <a:rPr lang="en"/>
              <a:t>,a</a:t>
            </a:r>
            <a:r>
              <a:rPr baseline="-25000" lang="en"/>
              <a:t>f</a:t>
            </a:r>
            <a:r>
              <a:rPr lang="en"/>
              <a:t>-1)</a:t>
            </a:r>
            <a:endParaRPr/>
          </a:p>
          <a:p>
            <a:pPr indent="-284162" lvl="5" marL="2743200" rtl="0" algn="l">
              <a:spcBef>
                <a:spcPts val="0"/>
              </a:spcBef>
              <a:spcAft>
                <a:spcPts val="0"/>
              </a:spcAft>
              <a:buSzPct val="100000"/>
              <a:buChar char="-"/>
            </a:pPr>
            <a:r>
              <a:rPr lang="en"/>
              <a:t>Connect v</a:t>
            </a:r>
            <a:r>
              <a:rPr baseline="-25000" lang="en"/>
              <a:t>n</a:t>
            </a:r>
            <a:r>
              <a:rPr lang="en"/>
              <a:t> to NewC, insert v</a:t>
            </a:r>
            <a:r>
              <a:rPr baseline="-25000" lang="en"/>
              <a:t>n</a:t>
            </a:r>
            <a:r>
              <a:rPr lang="en"/>
              <a:t> into f’ if not in f’</a:t>
            </a:r>
            <a:endParaRPr/>
          </a:p>
          <a:p>
            <a:pPr indent="-284162" lvl="2" marL="1371600" rtl="0" algn="l">
              <a:spcBef>
                <a:spcPts val="0"/>
              </a:spcBef>
              <a:spcAft>
                <a:spcPts val="0"/>
              </a:spcAft>
              <a:buSzPct val="100000"/>
              <a:buChar char="-"/>
            </a:pPr>
            <a:r>
              <a:rPr lang="en"/>
              <a:t>f -&gt; f’</a:t>
            </a:r>
            <a:endParaRPr/>
          </a:p>
          <a:p>
            <a:pPr indent="-284162" lvl="1" marL="914400" rtl="0" algn="l">
              <a:spcBef>
                <a:spcPts val="0"/>
              </a:spcBef>
              <a:spcAft>
                <a:spcPts val="0"/>
              </a:spcAft>
              <a:buSzPct val="100000"/>
              <a:buChar char="-"/>
            </a:pPr>
            <a:r>
              <a:rPr lang="en"/>
              <a:t>level = LevelCoverStrategy(NewC,M)</a:t>
            </a:r>
            <a:endParaRPr/>
          </a:p>
          <a:p>
            <a:pPr indent="-284162" lvl="1" marL="914400" rtl="0" algn="l">
              <a:spcBef>
                <a:spcPts val="0"/>
              </a:spcBef>
              <a:spcAft>
                <a:spcPts val="0"/>
              </a:spcAft>
              <a:buSzPct val="100000"/>
              <a:buChar char="-"/>
            </a:pPr>
            <a:r>
              <a:rPr lang="en"/>
              <a:t>levels.insert(level)</a:t>
            </a:r>
            <a:endParaRPr/>
          </a:p>
          <a:p>
            <a:pPr indent="-284162" lvl="1" marL="914400" rtl="0" algn="l">
              <a:spcBef>
                <a:spcPts val="0"/>
              </a:spcBef>
              <a:spcAft>
                <a:spcPts val="0"/>
              </a:spcAft>
              <a:buSzPct val="100000"/>
              <a:buChar char="-"/>
            </a:pPr>
            <a:r>
              <a:rPr lang="en"/>
              <a:t>SortbyScoring(levels) //get score for each levelled central graph and sort by score defined by the scoring function</a:t>
            </a:r>
            <a:endParaRPr/>
          </a:p>
          <a:p>
            <a:pPr indent="-284162" lvl="1" marL="914400" rtl="0" algn="l">
              <a:spcBef>
                <a:spcPts val="0"/>
              </a:spcBef>
              <a:spcAft>
                <a:spcPts val="0"/>
              </a:spcAft>
              <a:buSzPct val="100000"/>
              <a:buChar char="-"/>
            </a:pPr>
            <a:r>
              <a:rPr lang="en"/>
              <a:t>Insert levels into heap[k] if possible //add top k levels into heap[k]</a:t>
            </a:r>
            <a:endParaRPr/>
          </a:p>
        </p:txBody>
      </p:sp>
      <p:pic>
        <p:nvPicPr>
          <p:cNvPr id="249" name="Google Shape;249;p37"/>
          <p:cNvPicPr preferRelativeResize="0"/>
          <p:nvPr/>
        </p:nvPicPr>
        <p:blipFill>
          <a:blip r:embed="rId3">
            <a:alphaModFix/>
          </a:blip>
          <a:stretch>
            <a:fillRect/>
          </a:stretch>
        </p:blipFill>
        <p:spPr>
          <a:xfrm>
            <a:off x="5530025" y="1141425"/>
            <a:ext cx="3613975" cy="3438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Top-down processing cont.</a:t>
            </a:r>
            <a:endParaRPr/>
          </a:p>
        </p:txBody>
      </p:sp>
      <p:sp>
        <p:nvSpPr>
          <p:cNvPr id="255" name="Google Shape;255;p38"/>
          <p:cNvSpPr txBox="1"/>
          <p:nvPr>
            <p:ph idx="1" type="body"/>
          </p:nvPr>
        </p:nvSpPr>
        <p:spPr>
          <a:xfrm>
            <a:off x="311700" y="1152475"/>
            <a:ext cx="5147100" cy="3416400"/>
          </a:xfrm>
          <a:prstGeom prst="rect">
            <a:avLst/>
          </a:prstGeom>
        </p:spPr>
        <p:txBody>
          <a:bodyPr anchorCtr="0" anchor="t" bIns="91425" lIns="91425" spcFirstLastPara="1" rIns="91425" wrap="square" tIns="91425">
            <a:normAutofit fontScale="40000" lnSpcReduction="20000"/>
          </a:bodyPr>
          <a:lstStyle/>
          <a:p>
            <a:pPr indent="-274320" lvl="0" marL="457200" rtl="0" algn="l">
              <a:spcBef>
                <a:spcPts val="0"/>
              </a:spcBef>
              <a:spcAft>
                <a:spcPts val="0"/>
              </a:spcAft>
              <a:buSzPct val="100000"/>
              <a:buChar char="-"/>
            </a:pPr>
            <a:r>
              <a:rPr lang="en"/>
              <a:t>TopDownProcessing(G,M,CIdentifier,NodeWeights,Alpha,k,keywords):</a:t>
            </a:r>
            <a:endParaRPr/>
          </a:p>
          <a:p>
            <a:pPr indent="-264160" lvl="1" marL="914400" rtl="0" algn="l">
              <a:spcBef>
                <a:spcPts val="0"/>
              </a:spcBef>
              <a:spcAft>
                <a:spcPts val="0"/>
              </a:spcAft>
              <a:buSzPct val="100000"/>
              <a:buChar char="-"/>
            </a:pPr>
            <a:r>
              <a:rPr lang="en"/>
              <a:t>Node* heap[k]; </a:t>
            </a:r>
            <a:endParaRPr/>
          </a:p>
          <a:p>
            <a:pPr indent="-264160" lvl="1" marL="914400" rtl="0" algn="l">
              <a:spcBef>
                <a:spcPts val="0"/>
              </a:spcBef>
              <a:spcAft>
                <a:spcPts val="0"/>
              </a:spcAft>
              <a:buSzPct val="100000"/>
              <a:buChar char="-"/>
            </a:pPr>
            <a:r>
              <a:rPr lang="en"/>
              <a:t>Initalize CentralGraphArray[] // will represent the level classification for each central graph</a:t>
            </a:r>
            <a:endParaRPr/>
          </a:p>
          <a:p>
            <a:pPr indent="-264160" lvl="1" marL="914400" rtl="0" algn="l">
              <a:spcBef>
                <a:spcPts val="0"/>
              </a:spcBef>
              <a:spcAft>
                <a:spcPts val="0"/>
              </a:spcAft>
              <a:buSzPct val="100000"/>
              <a:buChar char="-"/>
            </a:pPr>
            <a:r>
              <a:rPr lang="en">
                <a:solidFill>
                  <a:srgbClr val="FF0000"/>
                </a:solidFill>
              </a:rPr>
              <a:t>#pragma omp for schedule(dynamic)</a:t>
            </a:r>
            <a:endParaRPr/>
          </a:p>
          <a:p>
            <a:pPr indent="-264160" lvl="1" marL="914400" rtl="0" algn="l">
              <a:spcBef>
                <a:spcPts val="0"/>
              </a:spcBef>
              <a:spcAft>
                <a:spcPts val="0"/>
              </a:spcAft>
              <a:buSzPct val="100000"/>
              <a:buChar char="-"/>
            </a:pPr>
            <a:r>
              <a:rPr lang="en"/>
              <a:t>for i=0…|V|-1</a:t>
            </a:r>
            <a:endParaRPr/>
          </a:p>
          <a:p>
            <a:pPr indent="-264160" lvl="2" marL="1371600" rtl="0" algn="l">
              <a:spcBef>
                <a:spcPts val="0"/>
              </a:spcBef>
              <a:spcAft>
                <a:spcPts val="0"/>
              </a:spcAft>
              <a:buSzPct val="100000"/>
              <a:buChar char="-"/>
            </a:pPr>
            <a:r>
              <a:rPr lang="en"/>
              <a:t>If CIdentifier[i]==1 do:</a:t>
            </a:r>
            <a:endParaRPr/>
          </a:p>
          <a:p>
            <a:pPr indent="-264160" lvl="3" marL="1828800" rtl="0" algn="l">
              <a:spcBef>
                <a:spcPts val="0"/>
              </a:spcBef>
              <a:spcAft>
                <a:spcPts val="0"/>
              </a:spcAft>
              <a:buSzPct val="100000"/>
              <a:buChar char="-"/>
            </a:pPr>
            <a:r>
              <a:rPr lang="en"/>
              <a:t>Initialize queue f[|q|] </a:t>
            </a:r>
            <a:r>
              <a:rPr baseline="-25000" lang="en"/>
              <a:t> </a:t>
            </a:r>
            <a:r>
              <a:rPr lang="en"/>
              <a:t>//frontiers for each keyword (array of queues of size q)</a:t>
            </a:r>
            <a:endParaRPr/>
          </a:p>
          <a:p>
            <a:pPr indent="-264160" lvl="3" marL="1828800" rtl="0" algn="l">
              <a:spcBef>
                <a:spcPts val="0"/>
              </a:spcBef>
              <a:spcAft>
                <a:spcPts val="0"/>
              </a:spcAft>
              <a:buSzPct val="100000"/>
              <a:buChar char="-"/>
            </a:pPr>
            <a:r>
              <a:rPr lang="en"/>
              <a:t>Create central vertex v</a:t>
            </a:r>
            <a:r>
              <a:rPr baseline="-25000" lang="en"/>
              <a:t>c</a:t>
            </a:r>
            <a:r>
              <a:rPr lang="en"/>
              <a:t> from index i</a:t>
            </a:r>
            <a:endParaRPr/>
          </a:p>
          <a:p>
            <a:pPr indent="-264160" lvl="3" marL="1828800" rtl="0" algn="l">
              <a:spcBef>
                <a:spcPts val="0"/>
              </a:spcBef>
              <a:spcAft>
                <a:spcPts val="0"/>
              </a:spcAft>
              <a:buSzPct val="100000"/>
              <a:buChar char="-"/>
            </a:pPr>
            <a:r>
              <a:rPr lang="en"/>
              <a:t>for j=0…q-1 do</a:t>
            </a:r>
            <a:endParaRPr/>
          </a:p>
          <a:p>
            <a:pPr indent="-264160" lvl="4" marL="2286000" rtl="0" algn="l">
              <a:spcBef>
                <a:spcPts val="0"/>
              </a:spcBef>
              <a:spcAft>
                <a:spcPts val="0"/>
              </a:spcAft>
              <a:buSzPct val="100000"/>
              <a:buChar char="-"/>
            </a:pPr>
            <a:r>
              <a:rPr lang="en"/>
              <a:t>f[j].push(v</a:t>
            </a:r>
            <a:r>
              <a:rPr baseline="-25000" lang="en"/>
              <a:t>c</a:t>
            </a:r>
            <a:r>
              <a:rPr lang="en"/>
              <a:t>)</a:t>
            </a:r>
            <a:endParaRPr/>
          </a:p>
          <a:p>
            <a:pPr indent="-264160" lvl="3" marL="1828800" rtl="0" algn="l">
              <a:spcBef>
                <a:spcPts val="0"/>
              </a:spcBef>
              <a:spcAft>
                <a:spcPts val="0"/>
              </a:spcAft>
              <a:buSzPct val="100000"/>
              <a:buChar char="-"/>
            </a:pPr>
            <a:r>
              <a:rPr lang="en"/>
              <a:t>NewC = new graph starting at v</a:t>
            </a:r>
            <a:r>
              <a:rPr baseline="-25000" lang="en"/>
              <a:t>c</a:t>
            </a:r>
            <a:r>
              <a:rPr lang="en"/>
              <a:t>, will be the central graph</a:t>
            </a:r>
            <a:endParaRPr/>
          </a:p>
          <a:p>
            <a:pPr indent="-264160" lvl="3" marL="1828800" rtl="0" algn="l">
              <a:spcBef>
                <a:spcPts val="0"/>
              </a:spcBef>
              <a:spcAft>
                <a:spcPts val="0"/>
              </a:spcAft>
              <a:buSzPct val="100000"/>
              <a:buChar char="-"/>
            </a:pPr>
            <a:r>
              <a:rPr lang="en"/>
              <a:t>Bool frontiers_empty = allFrontiersEmpty(f)</a:t>
            </a:r>
            <a:endParaRPr/>
          </a:p>
          <a:p>
            <a:pPr indent="-264160" lvl="3" marL="1828800" rtl="0" algn="l">
              <a:spcBef>
                <a:spcPts val="0"/>
              </a:spcBef>
              <a:spcAft>
                <a:spcPts val="0"/>
              </a:spcAft>
              <a:buSzPct val="100000"/>
              <a:buChar char="-"/>
            </a:pPr>
            <a:r>
              <a:rPr lang="en"/>
              <a:t>while frontiers_empty  == false:</a:t>
            </a:r>
            <a:endParaRPr/>
          </a:p>
          <a:p>
            <a:pPr indent="-264160" lvl="4" marL="2286000" rtl="0" algn="l">
              <a:spcBef>
                <a:spcPts val="0"/>
              </a:spcBef>
              <a:spcAft>
                <a:spcPts val="0"/>
              </a:spcAft>
              <a:buSzPct val="100000"/>
              <a:buChar char="-"/>
            </a:pPr>
            <a:r>
              <a:rPr lang="en"/>
              <a:t>k=0;</a:t>
            </a:r>
            <a:endParaRPr/>
          </a:p>
          <a:p>
            <a:pPr indent="-264160" lvl="4" marL="2286000" rtl="0" algn="l">
              <a:spcBef>
                <a:spcPts val="0"/>
              </a:spcBef>
              <a:spcAft>
                <a:spcPts val="0"/>
              </a:spcAft>
              <a:buSzPct val="100000"/>
              <a:buChar char="-"/>
            </a:pPr>
            <a:r>
              <a:rPr lang="en"/>
              <a:t>f2 = f</a:t>
            </a:r>
            <a:endParaRPr/>
          </a:p>
          <a:p>
            <a:pPr indent="-264160" lvl="4" marL="2286000" rtl="0" algn="l">
              <a:spcBef>
                <a:spcPts val="0"/>
              </a:spcBef>
              <a:spcAft>
                <a:spcPts val="0"/>
              </a:spcAft>
              <a:buSzPct val="100000"/>
              <a:buChar char="-"/>
            </a:pPr>
            <a:r>
              <a:rPr lang="en"/>
              <a:t>while(f2[k].empty()==true and k&lt;q) //looks for a non-empty frontier</a:t>
            </a:r>
            <a:endParaRPr/>
          </a:p>
          <a:p>
            <a:pPr indent="-264160" lvl="5" marL="2743200" rtl="0" algn="l">
              <a:spcBef>
                <a:spcPts val="0"/>
              </a:spcBef>
              <a:spcAft>
                <a:spcPts val="0"/>
              </a:spcAft>
              <a:buSzPct val="100000"/>
              <a:buChar char="-"/>
            </a:pPr>
            <a:r>
              <a:rPr lang="en"/>
              <a:t>k=k+1;</a:t>
            </a:r>
            <a:endParaRPr/>
          </a:p>
          <a:p>
            <a:pPr indent="-264160" lvl="4" marL="2286000" rtl="0" algn="l">
              <a:spcBef>
                <a:spcPts val="0"/>
              </a:spcBef>
              <a:spcAft>
                <a:spcPts val="0"/>
              </a:spcAft>
              <a:buSzPct val="100000"/>
              <a:buChar char="-"/>
            </a:pPr>
            <a:r>
              <a:rPr lang="en"/>
              <a:t>if(k&gt;=q) {</a:t>
            </a:r>
            <a:endParaRPr/>
          </a:p>
          <a:p>
            <a:pPr indent="-264160" lvl="5" marL="2743200" rtl="0" algn="l">
              <a:spcBef>
                <a:spcPts val="0"/>
              </a:spcBef>
              <a:spcAft>
                <a:spcPts val="0"/>
              </a:spcAft>
              <a:buSzPct val="100000"/>
              <a:buChar char="-"/>
            </a:pPr>
            <a:r>
              <a:rPr lang="en"/>
              <a:t>break;</a:t>
            </a:r>
            <a:endParaRPr/>
          </a:p>
          <a:p>
            <a:pPr indent="-264160" lvl="4" marL="2286000" rtl="0" algn="l">
              <a:spcBef>
                <a:spcPts val="0"/>
              </a:spcBef>
              <a:spcAft>
                <a:spcPts val="0"/>
              </a:spcAft>
              <a:buSzPct val="100000"/>
              <a:buChar char="-"/>
            </a:pPr>
            <a:r>
              <a:rPr lang="en"/>
              <a:t>}</a:t>
            </a:r>
            <a:endParaRPr/>
          </a:p>
          <a:p>
            <a:pPr indent="-264160" lvl="4" marL="2286000" rtl="0" algn="l">
              <a:spcBef>
                <a:spcPts val="0"/>
              </a:spcBef>
              <a:spcAft>
                <a:spcPts val="0"/>
              </a:spcAft>
              <a:buSzPct val="100000"/>
              <a:buChar char="-"/>
            </a:pPr>
            <a:r>
              <a:rPr lang="en"/>
              <a:t>v</a:t>
            </a:r>
            <a:r>
              <a:rPr baseline="-25000" lang="en"/>
              <a:t>f</a:t>
            </a:r>
            <a:r>
              <a:rPr lang="en"/>
              <a:t> -&gt; f[k].pop(), f’ -&gt; NULL</a:t>
            </a:r>
            <a:endParaRPr>
              <a:solidFill>
                <a:srgbClr val="FF0000"/>
              </a:solidFill>
            </a:endParaRPr>
          </a:p>
          <a:p>
            <a:pPr indent="-264160" lvl="4" marL="2286000" rtl="0" algn="l">
              <a:spcBef>
                <a:spcPts val="0"/>
              </a:spcBef>
              <a:spcAft>
                <a:spcPts val="0"/>
              </a:spcAft>
              <a:buSzPct val="100000"/>
              <a:buChar char="-"/>
            </a:pPr>
            <a:r>
              <a:rPr lang="en"/>
              <a:t>foreach v</a:t>
            </a:r>
            <a:r>
              <a:rPr baseline="-25000" lang="en"/>
              <a:t>n</a:t>
            </a:r>
            <a:r>
              <a:rPr lang="en"/>
              <a:t> in Neighbours(v</a:t>
            </a:r>
            <a:r>
              <a:rPr baseline="-25000" lang="en"/>
              <a:t>f</a:t>
            </a:r>
            <a:r>
              <a:rPr lang="en"/>
              <a:t>) do</a:t>
            </a:r>
            <a:endParaRPr/>
          </a:p>
          <a:p>
            <a:pPr indent="-264160" lvl="5" marL="2743200" rtl="0" algn="l">
              <a:spcBef>
                <a:spcPts val="0"/>
              </a:spcBef>
              <a:spcAft>
                <a:spcPts val="0"/>
              </a:spcAft>
              <a:buSzPct val="100000"/>
              <a:buChar char="-"/>
            </a:pPr>
            <a:r>
              <a:rPr lang="en"/>
              <a:t>for k_i=0…q-1</a:t>
            </a:r>
            <a:endParaRPr/>
          </a:p>
          <a:p>
            <a:pPr indent="-264160" lvl="6" marL="3200400" rtl="0" algn="l">
              <a:spcBef>
                <a:spcPts val="0"/>
              </a:spcBef>
              <a:spcAft>
                <a:spcPts val="0"/>
              </a:spcAft>
              <a:buSzPct val="100000"/>
              <a:buChar char="-"/>
            </a:pPr>
            <a:r>
              <a:rPr lang="en"/>
              <a:t>If v</a:t>
            </a:r>
            <a:r>
              <a:rPr baseline="-25000" lang="en"/>
              <a:t>f</a:t>
            </a:r>
            <a:r>
              <a:rPr lang="en"/>
              <a:t>.contains(keywords[k_i]) and h</a:t>
            </a:r>
            <a:r>
              <a:rPr baseline="-25000" lang="en"/>
              <a:t>f</a:t>
            </a:r>
            <a:r>
              <a:rPr baseline="30000" lang="en"/>
              <a:t>k_i</a:t>
            </a:r>
            <a:r>
              <a:rPr lang="en"/>
              <a:t> = 1+max(a</a:t>
            </a:r>
            <a:r>
              <a:rPr baseline="-25000" lang="en"/>
              <a:t>n</a:t>
            </a:r>
            <a:r>
              <a:rPr lang="en"/>
              <a:t>, h</a:t>
            </a:r>
            <a:r>
              <a:rPr baseline="-25000" lang="en"/>
              <a:t>n</a:t>
            </a:r>
            <a:r>
              <a:rPr baseline="30000" lang="en"/>
              <a:t>l</a:t>
            </a:r>
            <a:r>
              <a:rPr lang="en"/>
              <a:t>)</a:t>
            </a:r>
            <a:endParaRPr/>
          </a:p>
          <a:p>
            <a:pPr indent="-264159" lvl="7" marL="3657600" rtl="0" algn="l">
              <a:spcBef>
                <a:spcPts val="0"/>
              </a:spcBef>
              <a:spcAft>
                <a:spcPts val="0"/>
              </a:spcAft>
              <a:buSzPct val="100000"/>
              <a:buChar char="-"/>
            </a:pPr>
            <a:r>
              <a:rPr lang="en"/>
              <a:t>Connect v</a:t>
            </a:r>
            <a:r>
              <a:rPr baseline="-25000" lang="en"/>
              <a:t>n</a:t>
            </a:r>
            <a:r>
              <a:rPr lang="en"/>
              <a:t> to NewC, push v</a:t>
            </a:r>
            <a:r>
              <a:rPr baseline="-25000" lang="en"/>
              <a:t>n</a:t>
            </a:r>
            <a:r>
              <a:rPr lang="en"/>
              <a:t> into f’ if not in f’</a:t>
            </a:r>
            <a:endParaRPr/>
          </a:p>
          <a:p>
            <a:pPr indent="-264160" lvl="6" marL="3200400" rtl="0" algn="l">
              <a:spcBef>
                <a:spcPts val="0"/>
              </a:spcBef>
              <a:spcAft>
                <a:spcPts val="0"/>
              </a:spcAft>
              <a:buSzPct val="100000"/>
              <a:buChar char="-"/>
            </a:pPr>
            <a:r>
              <a:rPr lang="en"/>
              <a:t>If !v</a:t>
            </a:r>
            <a:r>
              <a:rPr baseline="-25000" lang="en"/>
              <a:t>f</a:t>
            </a:r>
            <a:r>
              <a:rPr lang="en"/>
              <a:t>.contains(keywords[k_i]) and h</a:t>
            </a:r>
            <a:r>
              <a:rPr baseline="-25000" lang="en"/>
              <a:t>f</a:t>
            </a:r>
            <a:r>
              <a:rPr baseline="30000" lang="en"/>
              <a:t>k_i</a:t>
            </a:r>
            <a:r>
              <a:rPr lang="en"/>
              <a:t> = 1+max(a</a:t>
            </a:r>
            <a:r>
              <a:rPr baseline="-25000" lang="en"/>
              <a:t>n</a:t>
            </a:r>
            <a:r>
              <a:rPr lang="en"/>
              <a:t>, h</a:t>
            </a:r>
            <a:r>
              <a:rPr baseline="-25000" lang="en"/>
              <a:t>n</a:t>
            </a:r>
            <a:r>
              <a:rPr baseline="30000" lang="en"/>
              <a:t>l</a:t>
            </a:r>
            <a:r>
              <a:rPr lang="en"/>
              <a:t>,a</a:t>
            </a:r>
            <a:r>
              <a:rPr baseline="-25000" lang="en"/>
              <a:t>f</a:t>
            </a:r>
            <a:r>
              <a:rPr lang="en"/>
              <a:t>-1)</a:t>
            </a:r>
            <a:endParaRPr/>
          </a:p>
          <a:p>
            <a:pPr indent="-264159" lvl="7" marL="3657600" rtl="0" algn="l">
              <a:spcBef>
                <a:spcPts val="0"/>
              </a:spcBef>
              <a:spcAft>
                <a:spcPts val="0"/>
              </a:spcAft>
              <a:buSzPct val="100000"/>
              <a:buChar char="-"/>
            </a:pPr>
            <a:r>
              <a:rPr lang="en"/>
              <a:t>Connect v</a:t>
            </a:r>
            <a:r>
              <a:rPr baseline="-25000" lang="en"/>
              <a:t>n</a:t>
            </a:r>
            <a:r>
              <a:rPr lang="en"/>
              <a:t> to NewC, push v</a:t>
            </a:r>
            <a:r>
              <a:rPr baseline="-25000" lang="en"/>
              <a:t>n</a:t>
            </a:r>
            <a:r>
              <a:rPr lang="en"/>
              <a:t> into f’ if not in f’</a:t>
            </a:r>
            <a:endParaRPr/>
          </a:p>
          <a:p>
            <a:pPr indent="-264160" lvl="4" marL="2286000" rtl="0" algn="l">
              <a:spcBef>
                <a:spcPts val="0"/>
              </a:spcBef>
              <a:spcAft>
                <a:spcPts val="0"/>
              </a:spcAft>
              <a:buSzPct val="100000"/>
              <a:buChar char="-"/>
            </a:pPr>
            <a:r>
              <a:rPr lang="en"/>
              <a:t>f[k] = f’</a:t>
            </a:r>
            <a:endParaRPr/>
          </a:p>
          <a:p>
            <a:pPr indent="-264160" lvl="4" marL="2286000" rtl="0" algn="l">
              <a:spcBef>
                <a:spcPts val="0"/>
              </a:spcBef>
              <a:spcAft>
                <a:spcPts val="0"/>
              </a:spcAft>
              <a:buSzPct val="100000"/>
              <a:buChar char="-"/>
            </a:pPr>
            <a:r>
              <a:rPr lang="en"/>
              <a:t>frontiers_empty = allFrontiersEmpty(f)</a:t>
            </a:r>
            <a:endParaRPr/>
          </a:p>
          <a:p>
            <a:pPr indent="-264160" lvl="3" marL="1828800" rtl="0" algn="l">
              <a:spcBef>
                <a:spcPts val="0"/>
              </a:spcBef>
              <a:spcAft>
                <a:spcPts val="0"/>
              </a:spcAft>
              <a:buSzPct val="100000"/>
              <a:buChar char="-"/>
            </a:pPr>
            <a:r>
              <a:rPr lang="en"/>
              <a:t>prunedCentralGraph</a:t>
            </a:r>
            <a:r>
              <a:rPr lang="en"/>
              <a:t> = LevelCoverStrategy(newC, keywords)</a:t>
            </a:r>
            <a:endParaRPr/>
          </a:p>
          <a:p>
            <a:pPr indent="-264160" lvl="3" marL="1828800" rtl="0" algn="l">
              <a:spcBef>
                <a:spcPts val="0"/>
              </a:spcBef>
              <a:spcAft>
                <a:spcPts val="0"/>
              </a:spcAft>
              <a:buClr>
                <a:srgbClr val="FF0000"/>
              </a:buClr>
              <a:buSzPct val="100000"/>
              <a:buChar char="-"/>
            </a:pPr>
            <a:r>
              <a:rPr lang="en">
                <a:solidFill>
                  <a:srgbClr val="FF0000"/>
                </a:solidFill>
              </a:rPr>
              <a:t>#pragma omp critical {</a:t>
            </a:r>
            <a:endParaRPr>
              <a:solidFill>
                <a:srgbClr val="FF0000"/>
              </a:solidFill>
            </a:endParaRPr>
          </a:p>
          <a:p>
            <a:pPr indent="-264160" lvl="3" marL="1828800" rtl="0" algn="l">
              <a:spcBef>
                <a:spcPts val="0"/>
              </a:spcBef>
              <a:spcAft>
                <a:spcPts val="0"/>
              </a:spcAft>
              <a:buSzPct val="100000"/>
              <a:buChar char="-"/>
            </a:pPr>
            <a:r>
              <a:rPr lang="en"/>
              <a:t>CentralGraphArray</a:t>
            </a:r>
            <a:r>
              <a:rPr lang="en"/>
              <a:t>.insert(prunedCentralGraph)</a:t>
            </a:r>
            <a:endParaRPr/>
          </a:p>
          <a:p>
            <a:pPr indent="-264160" lvl="3" marL="1828800" rtl="0" algn="l">
              <a:spcBef>
                <a:spcPts val="0"/>
              </a:spcBef>
              <a:spcAft>
                <a:spcPts val="0"/>
              </a:spcAft>
              <a:buClr>
                <a:srgbClr val="FF0000"/>
              </a:buClr>
              <a:buSzPct val="100000"/>
              <a:buChar char="-"/>
            </a:pPr>
            <a:r>
              <a:rPr lang="en">
                <a:solidFill>
                  <a:srgbClr val="FF0000"/>
                </a:solidFill>
              </a:rPr>
              <a:t>}</a:t>
            </a:r>
            <a:endParaRPr>
              <a:solidFill>
                <a:srgbClr val="FF0000"/>
              </a:solidFill>
            </a:endParaRPr>
          </a:p>
          <a:p>
            <a:pPr indent="-264160" lvl="1" marL="914400" rtl="0" algn="l">
              <a:spcBef>
                <a:spcPts val="0"/>
              </a:spcBef>
              <a:spcAft>
                <a:spcPts val="0"/>
              </a:spcAft>
              <a:buSzPct val="100000"/>
              <a:buChar char="-"/>
            </a:pPr>
            <a:r>
              <a:rPr lang="en"/>
              <a:t>SortbyScoring(CentralGraphArray) //get score for each levelled central graph and sort by score defined by the scoring function</a:t>
            </a:r>
            <a:endParaRPr/>
          </a:p>
          <a:p>
            <a:pPr indent="-264160" lvl="1" marL="914400" rtl="0" algn="l">
              <a:spcBef>
                <a:spcPts val="0"/>
              </a:spcBef>
              <a:spcAft>
                <a:spcPts val="0"/>
              </a:spcAft>
              <a:buSzPct val="100000"/>
              <a:buChar char="-"/>
            </a:pPr>
            <a:r>
              <a:rPr lang="en"/>
              <a:t>Insert CentralGraphArray into heap[k] if possible //add top k graphs into heap[k]</a:t>
            </a:r>
            <a:endParaRPr/>
          </a:p>
        </p:txBody>
      </p:sp>
      <p:pic>
        <p:nvPicPr>
          <p:cNvPr id="256" name="Google Shape;256;p38"/>
          <p:cNvPicPr preferRelativeResize="0"/>
          <p:nvPr/>
        </p:nvPicPr>
        <p:blipFill>
          <a:blip r:embed="rId3">
            <a:alphaModFix/>
          </a:blip>
          <a:stretch>
            <a:fillRect/>
          </a:stretch>
        </p:blipFill>
        <p:spPr>
          <a:xfrm>
            <a:off x="5530025" y="1141425"/>
            <a:ext cx="3613975" cy="3438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idx="1" type="body"/>
          </p:nvPr>
        </p:nvSpPr>
        <p:spPr>
          <a:xfrm>
            <a:off x="234900" y="861000"/>
            <a:ext cx="8597400" cy="39345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SzPts val="800"/>
              <a:buChar char="-"/>
            </a:pPr>
            <a:r>
              <a:rPr lang="en" sz="800"/>
              <a:t>LevelCoverStrategy(newC, keywords): </a:t>
            </a:r>
            <a:endParaRPr sz="800"/>
          </a:p>
          <a:p>
            <a:pPr indent="-279400" lvl="1" marL="914400" rtl="0" algn="l">
              <a:spcBef>
                <a:spcPts val="0"/>
              </a:spcBef>
              <a:spcAft>
                <a:spcPts val="0"/>
              </a:spcAft>
              <a:buSzPts val="800"/>
              <a:buChar char="-"/>
            </a:pPr>
            <a:r>
              <a:rPr lang="en" sz="800"/>
              <a:t>min = GetMinNumberOfKeywordsToPreserve(newC, keywords) </a:t>
            </a:r>
            <a:r>
              <a:rPr lang="en" sz="800">
                <a:highlight>
                  <a:srgbClr val="FFFF00"/>
                </a:highlight>
              </a:rPr>
              <a:t>(see slide 28 for details)</a:t>
            </a:r>
            <a:endParaRPr sz="800"/>
          </a:p>
          <a:p>
            <a:pPr indent="-279400" lvl="1" marL="914400" rtl="0" algn="l">
              <a:spcBef>
                <a:spcPts val="0"/>
              </a:spcBef>
              <a:spcAft>
                <a:spcPts val="0"/>
              </a:spcAft>
              <a:buSzPts val="800"/>
              <a:buChar char="-"/>
            </a:pPr>
            <a:r>
              <a:rPr lang="en" sz="800"/>
              <a:t>root = newC.root() //central node (copy of the original graph newC)</a:t>
            </a:r>
            <a:endParaRPr sz="800"/>
          </a:p>
          <a:p>
            <a:pPr indent="-279400" lvl="1" marL="914400" rtl="0" algn="l">
              <a:spcBef>
                <a:spcPts val="0"/>
              </a:spcBef>
              <a:spcAft>
                <a:spcPts val="0"/>
              </a:spcAft>
              <a:buSzPts val="800"/>
              <a:buChar char="-"/>
            </a:pPr>
            <a:r>
              <a:rPr lang="en" sz="800"/>
              <a:t>prunedGraph = root  //newly constructed pruned graph</a:t>
            </a:r>
            <a:endParaRPr sz="800"/>
          </a:p>
          <a:p>
            <a:pPr indent="-279400" lvl="1" marL="914400" rtl="0" algn="l">
              <a:spcBef>
                <a:spcPts val="0"/>
              </a:spcBef>
              <a:spcAft>
                <a:spcPts val="0"/>
              </a:spcAft>
              <a:buSzPts val="800"/>
              <a:buChar char="-"/>
            </a:pPr>
            <a:r>
              <a:rPr lang="en" sz="800"/>
              <a:t>Initialize frontier</a:t>
            </a:r>
            <a:endParaRPr sz="800"/>
          </a:p>
          <a:p>
            <a:pPr indent="-279400" lvl="1" marL="914400" rtl="0" algn="l">
              <a:spcBef>
                <a:spcPts val="0"/>
              </a:spcBef>
              <a:spcAft>
                <a:spcPts val="0"/>
              </a:spcAft>
              <a:buSzPts val="800"/>
              <a:buChar char="-"/>
            </a:pPr>
            <a:r>
              <a:rPr lang="en" sz="800"/>
              <a:t>frontier.push(root)</a:t>
            </a:r>
            <a:endParaRPr sz="800"/>
          </a:p>
          <a:p>
            <a:pPr indent="-279400" lvl="1" marL="914400" rtl="0" algn="l">
              <a:spcBef>
                <a:spcPts val="0"/>
              </a:spcBef>
              <a:spcAft>
                <a:spcPts val="0"/>
              </a:spcAft>
              <a:buSzPts val="800"/>
              <a:buChar char="-"/>
            </a:pPr>
            <a:r>
              <a:rPr lang="en" sz="800"/>
              <a:t>added[|V|] = initalize all to false</a:t>
            </a:r>
            <a:endParaRPr sz="800"/>
          </a:p>
          <a:p>
            <a:pPr indent="-279400" lvl="1" marL="914400" rtl="0" algn="l">
              <a:spcBef>
                <a:spcPts val="0"/>
              </a:spcBef>
              <a:spcAft>
                <a:spcPts val="0"/>
              </a:spcAft>
              <a:buSzPts val="800"/>
              <a:buChar char="-"/>
            </a:pPr>
            <a:r>
              <a:rPr lang="en" sz="800"/>
              <a:t>added[root.index()] = true</a:t>
            </a:r>
            <a:endParaRPr sz="800"/>
          </a:p>
          <a:p>
            <a:pPr indent="-279400" lvl="1" marL="914400" rtl="0" algn="l">
              <a:spcBef>
                <a:spcPts val="0"/>
              </a:spcBef>
              <a:spcAft>
                <a:spcPts val="0"/>
              </a:spcAft>
              <a:buSzPts val="800"/>
              <a:buChar char="-"/>
            </a:pPr>
            <a:r>
              <a:rPr lang="en" sz="800"/>
              <a:t>vector&lt;int&gt; distfromC[|V|] = initialize to all infinity</a:t>
            </a:r>
            <a:endParaRPr sz="800"/>
          </a:p>
          <a:p>
            <a:pPr indent="-279400" lvl="1" marL="914400" rtl="0" algn="l">
              <a:spcBef>
                <a:spcPts val="0"/>
              </a:spcBef>
              <a:spcAft>
                <a:spcPts val="0"/>
              </a:spcAft>
              <a:buSzPts val="800"/>
              <a:buChar char="-"/>
            </a:pPr>
            <a:r>
              <a:rPr lang="en" sz="800"/>
              <a:t>distFromC[root.index()] = 0</a:t>
            </a:r>
            <a:endParaRPr sz="800">
              <a:highlight>
                <a:srgbClr val="FFFF00"/>
              </a:highlight>
            </a:endParaRPr>
          </a:p>
          <a:p>
            <a:pPr indent="-279400" lvl="1" marL="914400" rtl="0" algn="l">
              <a:spcBef>
                <a:spcPts val="0"/>
              </a:spcBef>
              <a:spcAft>
                <a:spcPts val="0"/>
              </a:spcAft>
              <a:buSzPts val="800"/>
              <a:buChar char="-"/>
            </a:pPr>
            <a:r>
              <a:rPr lang="en" sz="800"/>
              <a:t>While frontier is not empty</a:t>
            </a:r>
            <a:endParaRPr sz="800"/>
          </a:p>
          <a:p>
            <a:pPr indent="-279400" lvl="2" marL="1371600" rtl="0" algn="l">
              <a:spcBef>
                <a:spcPts val="0"/>
              </a:spcBef>
              <a:spcAft>
                <a:spcPts val="0"/>
              </a:spcAft>
              <a:buSzPts val="800"/>
              <a:buChar char="-"/>
            </a:pPr>
            <a:r>
              <a:rPr lang="en" sz="800"/>
              <a:t>curr = frontier.pop();</a:t>
            </a:r>
            <a:endParaRPr sz="800"/>
          </a:p>
          <a:p>
            <a:pPr indent="-279400" lvl="2" marL="1371600" rtl="0" algn="l">
              <a:spcBef>
                <a:spcPts val="0"/>
              </a:spcBef>
              <a:spcAft>
                <a:spcPts val="0"/>
              </a:spcAft>
              <a:buSzPts val="800"/>
              <a:buChar char="-"/>
            </a:pPr>
            <a:r>
              <a:rPr lang="en" sz="800"/>
              <a:t>node_keywords = getKeywords(curr.label(), keywords) //get all keywords from label of v</a:t>
            </a:r>
            <a:r>
              <a:rPr baseline="-25000" lang="en" sz="800"/>
              <a:t>n</a:t>
            </a:r>
            <a:r>
              <a:rPr lang="en" sz="800"/>
              <a:t> that is part of the keyword query e.g. [k1,k2,k3]</a:t>
            </a:r>
            <a:endParaRPr sz="800"/>
          </a:p>
          <a:p>
            <a:pPr indent="-279400" lvl="2" marL="1371600" rtl="0" algn="l">
              <a:spcBef>
                <a:spcPts val="0"/>
              </a:spcBef>
              <a:spcAft>
                <a:spcPts val="0"/>
              </a:spcAft>
              <a:buSzPts val="800"/>
              <a:buChar char="-"/>
            </a:pPr>
            <a:r>
              <a:rPr lang="en" sz="800"/>
              <a:t>number_of_keywords = length(node_keywords)</a:t>
            </a:r>
            <a:endParaRPr sz="800"/>
          </a:p>
          <a:p>
            <a:pPr indent="-279400" lvl="2" marL="1371600" rtl="0" algn="l">
              <a:spcBef>
                <a:spcPts val="0"/>
              </a:spcBef>
              <a:spcAft>
                <a:spcPts val="0"/>
              </a:spcAft>
              <a:buSzPts val="800"/>
              <a:buChar char="-"/>
            </a:pPr>
            <a:r>
              <a:rPr lang="en" sz="800"/>
              <a:t>If number_of_keywords &gt;= min</a:t>
            </a:r>
            <a:endParaRPr sz="800"/>
          </a:p>
          <a:p>
            <a:pPr indent="-279400" lvl="3" marL="1828800" rtl="0" algn="l">
              <a:spcBef>
                <a:spcPts val="0"/>
              </a:spcBef>
              <a:spcAft>
                <a:spcPts val="0"/>
              </a:spcAft>
              <a:buSzPts val="800"/>
              <a:buChar char="-"/>
            </a:pPr>
            <a:r>
              <a:rPr lang="en" sz="800"/>
              <a:t>JoinShortestPath(curr, </a:t>
            </a:r>
            <a:r>
              <a:rPr lang="en" sz="800"/>
              <a:t>distfromC, </a:t>
            </a:r>
            <a:r>
              <a:rPr lang="en" sz="800"/>
              <a:t>added, prunedGraph) //join shortest path curr -&gt; … -&gt; (last node not added) onto prunedGraph </a:t>
            </a:r>
            <a:r>
              <a:rPr lang="en" sz="800">
                <a:highlight>
                  <a:srgbClr val="FFFF00"/>
                </a:highlight>
              </a:rPr>
              <a:t>(see slide 29)</a:t>
            </a:r>
            <a:endParaRPr sz="800">
              <a:highlight>
                <a:srgbClr val="FFFF00"/>
              </a:highlight>
            </a:endParaRPr>
          </a:p>
          <a:p>
            <a:pPr indent="-279400" lvl="2" marL="1371600" rtl="0" algn="l">
              <a:spcBef>
                <a:spcPts val="0"/>
              </a:spcBef>
              <a:spcAft>
                <a:spcPts val="0"/>
              </a:spcAft>
              <a:buSzPts val="800"/>
              <a:buChar char="-"/>
            </a:pPr>
            <a:r>
              <a:rPr lang="en" sz="800"/>
              <a:t>For all incoming neighbours v</a:t>
            </a:r>
            <a:r>
              <a:rPr baseline="-25000" lang="en" sz="800"/>
              <a:t>n</a:t>
            </a:r>
            <a:r>
              <a:rPr lang="en" sz="800"/>
              <a:t> of curr:</a:t>
            </a:r>
            <a:endParaRPr sz="800"/>
          </a:p>
          <a:p>
            <a:pPr indent="-279400" lvl="3" marL="1828800" rtl="0" algn="l">
              <a:spcBef>
                <a:spcPts val="0"/>
              </a:spcBef>
              <a:spcAft>
                <a:spcPts val="0"/>
              </a:spcAft>
              <a:buSzPts val="800"/>
              <a:buChar char="-"/>
            </a:pPr>
            <a:r>
              <a:rPr lang="en" sz="800"/>
              <a:t>if distFromC[v</a:t>
            </a:r>
            <a:r>
              <a:rPr baseline="-25000" lang="en" sz="800"/>
              <a:t>n</a:t>
            </a:r>
            <a:r>
              <a:rPr lang="en" sz="800"/>
              <a:t>.index()</a:t>
            </a:r>
            <a:r>
              <a:rPr lang="en" sz="800"/>
              <a:t>]==infinity</a:t>
            </a:r>
            <a:endParaRPr sz="800"/>
          </a:p>
          <a:p>
            <a:pPr indent="-279400" lvl="4" marL="2286000" rtl="0" algn="l">
              <a:spcBef>
                <a:spcPts val="0"/>
              </a:spcBef>
              <a:spcAft>
                <a:spcPts val="0"/>
              </a:spcAft>
              <a:buSzPts val="800"/>
              <a:buChar char="-"/>
            </a:pPr>
            <a:r>
              <a:rPr lang="en" sz="800"/>
              <a:t>distFromC[v</a:t>
            </a:r>
            <a:r>
              <a:rPr baseline="-25000" lang="en" sz="800"/>
              <a:t>n</a:t>
            </a:r>
            <a:r>
              <a:rPr lang="en" sz="800"/>
              <a:t>.index()] = distFromC[curr.index()] + 1</a:t>
            </a:r>
            <a:endParaRPr sz="800"/>
          </a:p>
          <a:p>
            <a:pPr indent="-279400" lvl="3" marL="1828800" rtl="0" algn="l">
              <a:spcBef>
                <a:spcPts val="0"/>
              </a:spcBef>
              <a:spcAft>
                <a:spcPts val="0"/>
              </a:spcAft>
              <a:buSzPts val="800"/>
              <a:buChar char="-"/>
            </a:pPr>
            <a:r>
              <a:rPr lang="en" sz="800"/>
              <a:t>If v</a:t>
            </a:r>
            <a:r>
              <a:rPr baseline="-25000" lang="en" sz="800"/>
              <a:t>n</a:t>
            </a:r>
            <a:r>
              <a:rPr lang="en" sz="800"/>
              <a:t> is not in frontier</a:t>
            </a:r>
            <a:endParaRPr sz="800"/>
          </a:p>
          <a:p>
            <a:pPr indent="-279400" lvl="4" marL="2286000" rtl="0" algn="l">
              <a:spcBef>
                <a:spcPts val="0"/>
              </a:spcBef>
              <a:spcAft>
                <a:spcPts val="0"/>
              </a:spcAft>
              <a:buSzPts val="800"/>
              <a:buChar char="-"/>
            </a:pPr>
            <a:r>
              <a:rPr lang="en" sz="800"/>
              <a:t>frontier.push(v</a:t>
            </a:r>
            <a:r>
              <a:rPr baseline="-25000" lang="en" sz="800"/>
              <a:t>n</a:t>
            </a:r>
            <a:r>
              <a:rPr lang="en" sz="800"/>
              <a:t>)</a:t>
            </a:r>
            <a:endParaRPr sz="800"/>
          </a:p>
          <a:p>
            <a:pPr indent="-279400" lvl="1" marL="914400" rtl="0" algn="l">
              <a:spcBef>
                <a:spcPts val="0"/>
              </a:spcBef>
              <a:spcAft>
                <a:spcPts val="0"/>
              </a:spcAft>
              <a:buSzPts val="800"/>
              <a:buChar char="-"/>
            </a:pPr>
            <a:r>
              <a:rPr lang="en" sz="800"/>
              <a:t>Return prunedGraph</a:t>
            </a:r>
            <a:endParaRPr sz="800"/>
          </a:p>
        </p:txBody>
      </p:sp>
      <p:sp>
        <p:nvSpPr>
          <p:cNvPr id="262" name="Google Shape;262;p39"/>
          <p:cNvSpPr txBox="1"/>
          <p:nvPr>
            <p:ph type="title"/>
          </p:nvPr>
        </p:nvSpPr>
        <p:spPr>
          <a:xfrm>
            <a:off x="311700" y="169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Level cover strategy algorithm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341650" y="123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Level cover strategy algorithm - level classification</a:t>
            </a:r>
            <a:endParaRPr/>
          </a:p>
        </p:txBody>
      </p:sp>
      <p:sp>
        <p:nvSpPr>
          <p:cNvPr id="268" name="Google Shape;268;p40"/>
          <p:cNvSpPr txBox="1"/>
          <p:nvPr>
            <p:ph idx="1" type="body"/>
          </p:nvPr>
        </p:nvSpPr>
        <p:spPr>
          <a:xfrm>
            <a:off x="341650" y="847925"/>
            <a:ext cx="8882100" cy="4204500"/>
          </a:xfrm>
          <a:prstGeom prst="rect">
            <a:avLst/>
          </a:prstGeom>
        </p:spPr>
        <p:txBody>
          <a:bodyPr anchorCtr="0" anchor="t" bIns="91425" lIns="91425" spcFirstLastPara="1" rIns="91425" wrap="square" tIns="91425">
            <a:noAutofit/>
          </a:bodyPr>
          <a:lstStyle/>
          <a:p>
            <a:pPr indent="-282575" lvl="0" marL="457200" rtl="0" algn="l">
              <a:lnSpc>
                <a:spcPct val="100000"/>
              </a:lnSpc>
              <a:spcBef>
                <a:spcPts val="0"/>
              </a:spcBef>
              <a:spcAft>
                <a:spcPts val="0"/>
              </a:spcAft>
              <a:buSzPts val="850"/>
              <a:buChar char="-"/>
            </a:pPr>
            <a:r>
              <a:rPr lang="en" sz="850"/>
              <a:t>GetMinNumberOfKeywordsToPreserve(G, keywords): //keywords is an array with a list of keywords in the query</a:t>
            </a:r>
            <a:endParaRPr sz="850"/>
          </a:p>
          <a:p>
            <a:pPr indent="-282575" lvl="1" marL="914400" rtl="0" algn="l">
              <a:lnSpc>
                <a:spcPct val="100000"/>
              </a:lnSpc>
              <a:spcBef>
                <a:spcPts val="0"/>
              </a:spcBef>
              <a:spcAft>
                <a:spcPts val="0"/>
              </a:spcAft>
              <a:buSzPts val="850"/>
              <a:buChar char="-"/>
            </a:pPr>
            <a:r>
              <a:rPr lang="en" sz="850"/>
              <a:t>vector&lt;vector&lt;string&gt;&gt; levelClass[|q|][|V|] //|q| = number of keywords in the query</a:t>
            </a:r>
            <a:endParaRPr sz="850"/>
          </a:p>
          <a:p>
            <a:pPr indent="-282575" lvl="1" marL="914400" rtl="0" algn="l">
              <a:lnSpc>
                <a:spcPct val="100000"/>
              </a:lnSpc>
              <a:spcBef>
                <a:spcPts val="0"/>
              </a:spcBef>
              <a:spcAft>
                <a:spcPts val="0"/>
              </a:spcAft>
              <a:buSzPts val="850"/>
              <a:buChar char="-"/>
            </a:pPr>
            <a:r>
              <a:rPr lang="en" sz="850"/>
              <a:t>levelClass[|q|-1].push(G.root().label())</a:t>
            </a:r>
            <a:endParaRPr sz="850"/>
          </a:p>
          <a:p>
            <a:pPr indent="-282575" lvl="1" marL="914400" rtl="0" algn="l">
              <a:lnSpc>
                <a:spcPct val="100000"/>
              </a:lnSpc>
              <a:spcBef>
                <a:spcPts val="0"/>
              </a:spcBef>
              <a:spcAft>
                <a:spcPts val="0"/>
              </a:spcAft>
              <a:buSzPts val="850"/>
              <a:buChar char="-"/>
            </a:pPr>
            <a:r>
              <a:rPr lang="en" sz="850"/>
              <a:t>Initalize frontier</a:t>
            </a:r>
            <a:endParaRPr sz="850"/>
          </a:p>
          <a:p>
            <a:pPr indent="-282575" lvl="1" marL="914400" rtl="0" algn="l">
              <a:lnSpc>
                <a:spcPct val="100000"/>
              </a:lnSpc>
              <a:spcBef>
                <a:spcPts val="0"/>
              </a:spcBef>
              <a:spcAft>
                <a:spcPts val="0"/>
              </a:spcAft>
              <a:buSzPts val="850"/>
              <a:buChar char="-"/>
            </a:pPr>
            <a:r>
              <a:rPr lang="en" sz="850"/>
              <a:t>Initalize explored[|V|] = {set all to false}</a:t>
            </a:r>
            <a:endParaRPr sz="850"/>
          </a:p>
          <a:p>
            <a:pPr indent="-282575" lvl="1" marL="914400" rtl="0" algn="l">
              <a:lnSpc>
                <a:spcPct val="100000"/>
              </a:lnSpc>
              <a:spcBef>
                <a:spcPts val="0"/>
              </a:spcBef>
              <a:spcAft>
                <a:spcPts val="0"/>
              </a:spcAft>
              <a:buSzPts val="850"/>
              <a:buChar char="-"/>
            </a:pPr>
            <a:r>
              <a:rPr lang="en" sz="850"/>
              <a:t>explored[G.root().index()] = true</a:t>
            </a:r>
            <a:endParaRPr sz="850"/>
          </a:p>
          <a:p>
            <a:pPr indent="-282575" lvl="1" marL="914400" rtl="0" algn="l">
              <a:lnSpc>
                <a:spcPct val="100000"/>
              </a:lnSpc>
              <a:spcBef>
                <a:spcPts val="0"/>
              </a:spcBef>
              <a:spcAft>
                <a:spcPts val="0"/>
              </a:spcAft>
              <a:buSzPts val="850"/>
              <a:buChar char="-"/>
            </a:pPr>
            <a:r>
              <a:rPr lang="en" sz="850"/>
              <a:t>frontier.push(G.root())</a:t>
            </a:r>
            <a:endParaRPr sz="850"/>
          </a:p>
          <a:p>
            <a:pPr indent="-282575" lvl="1" marL="914400" rtl="0" algn="l">
              <a:lnSpc>
                <a:spcPct val="100000"/>
              </a:lnSpc>
              <a:spcBef>
                <a:spcPts val="0"/>
              </a:spcBef>
              <a:spcAft>
                <a:spcPts val="0"/>
              </a:spcAft>
              <a:buSzPts val="850"/>
              <a:buChar char="-"/>
            </a:pPr>
            <a:r>
              <a:rPr lang="en" sz="850"/>
              <a:t>While frontier is not empty </a:t>
            </a:r>
            <a:endParaRPr sz="850"/>
          </a:p>
          <a:p>
            <a:pPr indent="-282575" lvl="2" marL="1371600" rtl="0" algn="l">
              <a:lnSpc>
                <a:spcPct val="100000"/>
              </a:lnSpc>
              <a:spcBef>
                <a:spcPts val="0"/>
              </a:spcBef>
              <a:spcAft>
                <a:spcPts val="0"/>
              </a:spcAft>
              <a:buSzPts val="850"/>
              <a:buChar char="-"/>
            </a:pPr>
            <a:r>
              <a:rPr lang="en" sz="850"/>
              <a:t>curr = frontier.pop()</a:t>
            </a:r>
            <a:endParaRPr sz="850"/>
          </a:p>
          <a:p>
            <a:pPr indent="-282575" lvl="2" marL="1371600" rtl="0" algn="l">
              <a:lnSpc>
                <a:spcPct val="100000"/>
              </a:lnSpc>
              <a:spcBef>
                <a:spcPts val="0"/>
              </a:spcBef>
              <a:spcAft>
                <a:spcPts val="0"/>
              </a:spcAft>
              <a:buSzPts val="850"/>
              <a:buChar char="-"/>
            </a:pPr>
            <a:r>
              <a:rPr lang="en" sz="850"/>
              <a:t>if(curr!=G.root())</a:t>
            </a:r>
            <a:endParaRPr sz="850"/>
          </a:p>
          <a:p>
            <a:pPr indent="-282575" lvl="3" marL="1828800" rtl="0" algn="l">
              <a:lnSpc>
                <a:spcPct val="100000"/>
              </a:lnSpc>
              <a:spcBef>
                <a:spcPts val="0"/>
              </a:spcBef>
              <a:spcAft>
                <a:spcPts val="0"/>
              </a:spcAft>
              <a:buSzPts val="850"/>
              <a:buChar char="-"/>
            </a:pPr>
            <a:r>
              <a:rPr lang="en" sz="850"/>
              <a:t>curr_keywords = getKeywords(curr.label(), keywords) //returns array of all keywords from node label</a:t>
            </a:r>
            <a:endParaRPr sz="850"/>
          </a:p>
          <a:p>
            <a:pPr indent="-282575" lvl="3" marL="1828800" rtl="0" algn="l">
              <a:lnSpc>
                <a:spcPct val="100000"/>
              </a:lnSpc>
              <a:spcBef>
                <a:spcPts val="0"/>
              </a:spcBef>
              <a:spcAft>
                <a:spcPts val="0"/>
              </a:spcAft>
              <a:buSzPts val="850"/>
              <a:buChar char="-"/>
            </a:pPr>
            <a:r>
              <a:rPr lang="en" sz="850"/>
              <a:t>If length(curr_keywords)!=0</a:t>
            </a:r>
            <a:endParaRPr sz="850"/>
          </a:p>
          <a:p>
            <a:pPr indent="-282575" lvl="4" marL="2286000" rtl="0" algn="l">
              <a:lnSpc>
                <a:spcPct val="100000"/>
              </a:lnSpc>
              <a:spcBef>
                <a:spcPts val="0"/>
              </a:spcBef>
              <a:spcAft>
                <a:spcPts val="0"/>
              </a:spcAft>
              <a:buSzPts val="850"/>
              <a:buChar char="-"/>
            </a:pPr>
            <a:r>
              <a:rPr lang="en" sz="850"/>
              <a:t>levelClass[length(curr_keywords)-1].push(curr.label());</a:t>
            </a:r>
            <a:endParaRPr sz="850"/>
          </a:p>
          <a:p>
            <a:pPr indent="-282575" lvl="2" marL="1371600" rtl="0" algn="l">
              <a:lnSpc>
                <a:spcPct val="100000"/>
              </a:lnSpc>
              <a:spcBef>
                <a:spcPts val="0"/>
              </a:spcBef>
              <a:spcAft>
                <a:spcPts val="0"/>
              </a:spcAft>
              <a:buSzPts val="850"/>
              <a:buChar char="-"/>
            </a:pPr>
            <a:r>
              <a:rPr lang="en" sz="850"/>
              <a:t>For all neighbours v</a:t>
            </a:r>
            <a:r>
              <a:rPr baseline="-25000" lang="en" sz="850"/>
              <a:t>n</a:t>
            </a:r>
            <a:r>
              <a:rPr lang="en" sz="850"/>
              <a:t> of curr</a:t>
            </a:r>
            <a:endParaRPr sz="850"/>
          </a:p>
          <a:p>
            <a:pPr indent="-282575" lvl="3" marL="1828800" rtl="0" algn="l">
              <a:lnSpc>
                <a:spcPct val="100000"/>
              </a:lnSpc>
              <a:spcBef>
                <a:spcPts val="0"/>
              </a:spcBef>
              <a:spcAft>
                <a:spcPts val="0"/>
              </a:spcAft>
              <a:buSzPts val="850"/>
              <a:buChar char="-"/>
            </a:pPr>
            <a:r>
              <a:rPr lang="en" sz="850"/>
              <a:t>If explored[v</a:t>
            </a:r>
            <a:r>
              <a:rPr baseline="-25000" lang="en" sz="850"/>
              <a:t>n</a:t>
            </a:r>
            <a:r>
              <a:rPr lang="en" sz="850"/>
              <a:t>] == false</a:t>
            </a:r>
            <a:endParaRPr sz="850"/>
          </a:p>
          <a:p>
            <a:pPr indent="-282575" lvl="4" marL="2286000" rtl="0" algn="l">
              <a:lnSpc>
                <a:spcPct val="100000"/>
              </a:lnSpc>
              <a:spcBef>
                <a:spcPts val="0"/>
              </a:spcBef>
              <a:spcAft>
                <a:spcPts val="0"/>
              </a:spcAft>
              <a:buSzPts val="850"/>
              <a:buChar char="-"/>
            </a:pPr>
            <a:r>
              <a:rPr lang="en" sz="850"/>
              <a:t>explored[v</a:t>
            </a:r>
            <a:r>
              <a:rPr baseline="-25000" lang="en" sz="850"/>
              <a:t>n</a:t>
            </a:r>
            <a:r>
              <a:rPr lang="en" sz="850"/>
              <a:t>] = true</a:t>
            </a:r>
            <a:endParaRPr sz="850"/>
          </a:p>
          <a:p>
            <a:pPr indent="-282575" lvl="4" marL="2286000" rtl="0" algn="l">
              <a:lnSpc>
                <a:spcPct val="100000"/>
              </a:lnSpc>
              <a:spcBef>
                <a:spcPts val="0"/>
              </a:spcBef>
              <a:spcAft>
                <a:spcPts val="0"/>
              </a:spcAft>
              <a:buSzPts val="850"/>
              <a:buChar char="-"/>
            </a:pPr>
            <a:r>
              <a:rPr lang="en" sz="850"/>
              <a:t>frontier.push(v</a:t>
            </a:r>
            <a:r>
              <a:rPr baseline="-25000" lang="en" sz="850"/>
              <a:t>n</a:t>
            </a:r>
            <a:r>
              <a:rPr lang="en" sz="850"/>
              <a:t>)</a:t>
            </a:r>
            <a:endParaRPr sz="850"/>
          </a:p>
          <a:p>
            <a:pPr indent="-282575" lvl="1" marL="914400" rtl="0" algn="l">
              <a:lnSpc>
                <a:spcPct val="100000"/>
              </a:lnSpc>
              <a:spcBef>
                <a:spcPts val="0"/>
              </a:spcBef>
              <a:spcAft>
                <a:spcPts val="0"/>
              </a:spcAft>
              <a:buSzPts val="850"/>
              <a:buChar char="-"/>
            </a:pPr>
            <a:r>
              <a:rPr lang="en" sz="850"/>
              <a:t>//return min number of keywords that a label must have for its corresponding node to be preserved</a:t>
            </a:r>
            <a:endParaRPr sz="850"/>
          </a:p>
          <a:p>
            <a:pPr indent="-282575" lvl="1" marL="914400" rtl="0" algn="l">
              <a:lnSpc>
                <a:spcPct val="100000"/>
              </a:lnSpc>
              <a:spcBef>
                <a:spcPts val="0"/>
              </a:spcBef>
              <a:spcAft>
                <a:spcPts val="0"/>
              </a:spcAft>
              <a:buSzPts val="850"/>
              <a:buChar char="-"/>
            </a:pPr>
            <a:r>
              <a:rPr lang="en" sz="850"/>
              <a:t>keywords_to_scan = keywords</a:t>
            </a:r>
            <a:endParaRPr sz="850"/>
          </a:p>
          <a:p>
            <a:pPr indent="-282575" lvl="1" marL="914400" rtl="0" algn="l">
              <a:lnSpc>
                <a:spcPct val="100000"/>
              </a:lnSpc>
              <a:spcBef>
                <a:spcPts val="0"/>
              </a:spcBef>
              <a:spcAft>
                <a:spcPts val="0"/>
              </a:spcAft>
              <a:buSzPts val="850"/>
              <a:buChar char="-"/>
            </a:pPr>
            <a:r>
              <a:rPr lang="en" sz="850"/>
              <a:t>For i=(|q|-1)…0</a:t>
            </a:r>
            <a:endParaRPr sz="850"/>
          </a:p>
          <a:p>
            <a:pPr indent="-282575" lvl="3" marL="1371600" rtl="0" algn="l">
              <a:lnSpc>
                <a:spcPct val="100000"/>
              </a:lnSpc>
              <a:spcBef>
                <a:spcPts val="0"/>
              </a:spcBef>
              <a:spcAft>
                <a:spcPts val="0"/>
              </a:spcAft>
              <a:buSzPts val="850"/>
              <a:buChar char="-"/>
            </a:pPr>
            <a:r>
              <a:rPr lang="en" sz="850"/>
              <a:t>For j=0…length(levelClass[i])</a:t>
            </a:r>
            <a:endParaRPr sz="850"/>
          </a:p>
          <a:p>
            <a:pPr indent="0" lvl="0" marL="1828800" rtl="0" algn="l">
              <a:lnSpc>
                <a:spcPct val="100000"/>
              </a:lnSpc>
              <a:spcBef>
                <a:spcPts val="0"/>
              </a:spcBef>
              <a:spcAft>
                <a:spcPts val="0"/>
              </a:spcAft>
              <a:buNone/>
            </a:pPr>
            <a:r>
              <a:rPr lang="en" sz="850"/>
              <a:t>splitLC = levelClass[i][j].split(“”)</a:t>
            </a:r>
            <a:endParaRPr sz="850"/>
          </a:p>
          <a:p>
            <a:pPr indent="0" lvl="0" marL="1828800" rtl="0" algn="l">
              <a:lnSpc>
                <a:spcPct val="100000"/>
              </a:lnSpc>
              <a:spcBef>
                <a:spcPts val="0"/>
              </a:spcBef>
              <a:spcAft>
                <a:spcPts val="0"/>
              </a:spcAft>
              <a:buNone/>
            </a:pPr>
            <a:r>
              <a:rPr lang="en" sz="850"/>
              <a:t>For k=0…length(keywords_to_scan)</a:t>
            </a:r>
            <a:endParaRPr sz="850"/>
          </a:p>
          <a:p>
            <a:pPr indent="0" lvl="0" marL="1828800" rtl="0" algn="l">
              <a:lnSpc>
                <a:spcPct val="100000"/>
              </a:lnSpc>
              <a:spcBef>
                <a:spcPts val="0"/>
              </a:spcBef>
              <a:spcAft>
                <a:spcPts val="0"/>
              </a:spcAft>
              <a:buNone/>
            </a:pPr>
            <a:r>
              <a:rPr lang="en" sz="850"/>
              <a:t>	If keyword_to_scan[k]==””</a:t>
            </a:r>
            <a:endParaRPr sz="850"/>
          </a:p>
          <a:p>
            <a:pPr indent="0" lvl="0" marL="1828800" rtl="0" algn="l">
              <a:lnSpc>
                <a:spcPct val="100000"/>
              </a:lnSpc>
              <a:spcBef>
                <a:spcPts val="0"/>
              </a:spcBef>
              <a:spcAft>
                <a:spcPts val="0"/>
              </a:spcAft>
              <a:buNone/>
            </a:pPr>
            <a:r>
              <a:rPr lang="en" sz="850"/>
              <a:t>		continue</a:t>
            </a:r>
            <a:endParaRPr sz="850"/>
          </a:p>
          <a:p>
            <a:pPr indent="0" lvl="0" marL="1828800" rtl="0" algn="l">
              <a:lnSpc>
                <a:spcPct val="100000"/>
              </a:lnSpc>
              <a:spcBef>
                <a:spcPts val="0"/>
              </a:spcBef>
              <a:spcAft>
                <a:spcPts val="0"/>
              </a:spcAft>
              <a:buNone/>
            </a:pPr>
            <a:r>
              <a:rPr lang="en" sz="850"/>
              <a:t>	For L=0…length(splitLC)</a:t>
            </a:r>
            <a:endParaRPr sz="850"/>
          </a:p>
          <a:p>
            <a:pPr indent="0" lvl="0" marL="1828800" rtl="0" algn="l">
              <a:lnSpc>
                <a:spcPct val="100000"/>
              </a:lnSpc>
              <a:spcBef>
                <a:spcPts val="0"/>
              </a:spcBef>
              <a:spcAft>
                <a:spcPts val="0"/>
              </a:spcAft>
              <a:buNone/>
            </a:pPr>
            <a:r>
              <a:rPr lang="en" sz="850"/>
              <a:t>		If keywords_to_scan[k] == splitLC[L]</a:t>
            </a:r>
            <a:endParaRPr sz="850"/>
          </a:p>
          <a:p>
            <a:pPr indent="0" lvl="0" marL="1828800" rtl="0" algn="l">
              <a:lnSpc>
                <a:spcPct val="100000"/>
              </a:lnSpc>
              <a:spcBef>
                <a:spcPts val="0"/>
              </a:spcBef>
              <a:spcAft>
                <a:spcPts val="0"/>
              </a:spcAft>
              <a:buNone/>
            </a:pPr>
            <a:r>
              <a:rPr lang="en" sz="850"/>
              <a:t>			Keywords_to_scan[k] = “”</a:t>
            </a:r>
            <a:endParaRPr sz="850"/>
          </a:p>
          <a:p>
            <a:pPr indent="0" lvl="0" marL="1828800" rtl="0" algn="l">
              <a:lnSpc>
                <a:spcPct val="100000"/>
              </a:lnSpc>
              <a:spcBef>
                <a:spcPts val="0"/>
              </a:spcBef>
              <a:spcAft>
                <a:spcPts val="0"/>
              </a:spcAft>
              <a:buNone/>
            </a:pPr>
            <a:r>
              <a:rPr lang="en" sz="850"/>
              <a:t>			Break</a:t>
            </a:r>
            <a:endParaRPr sz="850"/>
          </a:p>
          <a:p>
            <a:pPr indent="-282575" lvl="0" marL="1371600" rtl="0" algn="l">
              <a:lnSpc>
                <a:spcPct val="100000"/>
              </a:lnSpc>
              <a:spcBef>
                <a:spcPts val="0"/>
              </a:spcBef>
              <a:spcAft>
                <a:spcPts val="0"/>
              </a:spcAft>
              <a:buSzPts val="850"/>
              <a:buChar char="-"/>
            </a:pPr>
            <a:r>
              <a:rPr lang="en" sz="850"/>
              <a:t>If all elements in keywords_to_scan are “”</a:t>
            </a:r>
            <a:endParaRPr sz="850"/>
          </a:p>
          <a:p>
            <a:pPr indent="-282575" lvl="2" marL="1828800" rtl="0" algn="l">
              <a:lnSpc>
                <a:spcPct val="100000"/>
              </a:lnSpc>
              <a:spcBef>
                <a:spcPts val="0"/>
              </a:spcBef>
              <a:spcAft>
                <a:spcPts val="0"/>
              </a:spcAft>
              <a:buSzPts val="850"/>
              <a:buChar char="-"/>
            </a:pPr>
            <a:r>
              <a:rPr lang="en" sz="850"/>
              <a:t>Return i+1</a:t>
            </a:r>
            <a:endParaRPr sz="85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Level cover strategy algorithm - Shortest Path</a:t>
            </a:r>
            <a:endParaRPr/>
          </a:p>
        </p:txBody>
      </p:sp>
      <p:sp>
        <p:nvSpPr>
          <p:cNvPr id="274" name="Google Shape;274;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9365" lvl="0" marL="457200" rtl="0" algn="l">
              <a:lnSpc>
                <a:spcPct val="95000"/>
              </a:lnSpc>
              <a:spcBef>
                <a:spcPts val="0"/>
              </a:spcBef>
              <a:spcAft>
                <a:spcPts val="0"/>
              </a:spcAft>
              <a:buSzPts val="1114"/>
              <a:buChar char="-"/>
            </a:pPr>
            <a:r>
              <a:rPr lang="en" sz="1114"/>
              <a:t>Join</a:t>
            </a:r>
            <a:r>
              <a:rPr lang="en" sz="1114"/>
              <a:t>ShortestPath(&amp;last_node, &amp;distfromC, &amp;added, &amp;prunedGraph)</a:t>
            </a:r>
            <a:endParaRPr sz="1114"/>
          </a:p>
          <a:p>
            <a:pPr indent="-299365" lvl="0" marL="914400" rtl="0" algn="l">
              <a:lnSpc>
                <a:spcPct val="95000"/>
              </a:lnSpc>
              <a:spcBef>
                <a:spcPts val="0"/>
              </a:spcBef>
              <a:spcAft>
                <a:spcPts val="0"/>
              </a:spcAft>
              <a:buSzPts val="1114"/>
              <a:buChar char="-"/>
            </a:pPr>
            <a:r>
              <a:rPr lang="en" sz="1114"/>
              <a:t>Path = last_node (copy from the original graph)</a:t>
            </a:r>
            <a:endParaRPr sz="1114"/>
          </a:p>
          <a:p>
            <a:pPr indent="-299365" lvl="0" marL="914400" rtl="0" algn="l">
              <a:lnSpc>
                <a:spcPct val="95000"/>
              </a:lnSpc>
              <a:spcBef>
                <a:spcPts val="0"/>
              </a:spcBef>
              <a:spcAft>
                <a:spcPts val="0"/>
              </a:spcAft>
              <a:buSzPts val="1114"/>
              <a:buChar char="-"/>
            </a:pPr>
            <a:r>
              <a:rPr lang="en" sz="1114"/>
              <a:t>frontier = []</a:t>
            </a:r>
            <a:endParaRPr sz="1114"/>
          </a:p>
          <a:p>
            <a:pPr indent="-299365" lvl="0" marL="914400" rtl="0" algn="l">
              <a:lnSpc>
                <a:spcPct val="95000"/>
              </a:lnSpc>
              <a:spcBef>
                <a:spcPts val="0"/>
              </a:spcBef>
              <a:spcAft>
                <a:spcPts val="0"/>
              </a:spcAft>
              <a:buSzPts val="1114"/>
              <a:buChar char="-"/>
            </a:pPr>
            <a:r>
              <a:rPr lang="en" sz="1114"/>
              <a:t>frontier.push(last_node)</a:t>
            </a:r>
            <a:endParaRPr sz="1114"/>
          </a:p>
          <a:p>
            <a:pPr indent="-299365" lvl="0" marL="914400" rtl="0" algn="l">
              <a:lnSpc>
                <a:spcPct val="95000"/>
              </a:lnSpc>
              <a:spcBef>
                <a:spcPts val="0"/>
              </a:spcBef>
              <a:spcAft>
                <a:spcPts val="0"/>
              </a:spcAft>
              <a:buSzPts val="1114"/>
              <a:buChar char="-"/>
            </a:pPr>
            <a:r>
              <a:rPr lang="en" sz="1114"/>
              <a:t>notaddedVerticesToJoin = []</a:t>
            </a:r>
            <a:endParaRPr sz="1114"/>
          </a:p>
          <a:p>
            <a:pPr indent="-299365" lvl="0" marL="914400" rtl="0" algn="l">
              <a:lnSpc>
                <a:spcPct val="95000"/>
              </a:lnSpc>
              <a:spcBef>
                <a:spcPts val="0"/>
              </a:spcBef>
              <a:spcAft>
                <a:spcPts val="0"/>
              </a:spcAft>
              <a:buSzPts val="1114"/>
              <a:buChar char="-"/>
            </a:pPr>
            <a:r>
              <a:rPr lang="en" sz="1114"/>
              <a:t>addedVerticesToJoin = []</a:t>
            </a:r>
            <a:endParaRPr sz="1114"/>
          </a:p>
          <a:p>
            <a:pPr indent="-299365" lvl="0" marL="914400" rtl="0" algn="l">
              <a:lnSpc>
                <a:spcPct val="95000"/>
              </a:lnSpc>
              <a:spcBef>
                <a:spcPts val="0"/>
              </a:spcBef>
              <a:spcAft>
                <a:spcPts val="0"/>
              </a:spcAft>
              <a:buSzPts val="1114"/>
              <a:buChar char="-"/>
            </a:pPr>
            <a:r>
              <a:rPr lang="en" sz="1114"/>
              <a:t>While frontier is not empty</a:t>
            </a:r>
            <a:endParaRPr sz="1114"/>
          </a:p>
          <a:p>
            <a:pPr indent="-299365" lvl="1" marL="1371600" rtl="0" algn="l">
              <a:lnSpc>
                <a:spcPct val="95000"/>
              </a:lnSpc>
              <a:spcBef>
                <a:spcPts val="0"/>
              </a:spcBef>
              <a:spcAft>
                <a:spcPts val="0"/>
              </a:spcAft>
              <a:buSzPts val="1114"/>
              <a:buChar char="-"/>
            </a:pPr>
            <a:r>
              <a:rPr lang="en" sz="1114"/>
              <a:t>curr = frontier.pop()</a:t>
            </a:r>
            <a:endParaRPr sz="1114"/>
          </a:p>
          <a:p>
            <a:pPr indent="-299365" lvl="1" marL="1371600" rtl="0" algn="l">
              <a:lnSpc>
                <a:spcPct val="95000"/>
              </a:lnSpc>
              <a:spcBef>
                <a:spcPts val="0"/>
              </a:spcBef>
              <a:spcAft>
                <a:spcPts val="0"/>
              </a:spcAft>
              <a:buSzPts val="1114"/>
              <a:buChar char="-"/>
            </a:pPr>
            <a:r>
              <a:rPr lang="en" sz="1114"/>
              <a:t>minCost = distfromC[curr.index()] - 1</a:t>
            </a:r>
            <a:endParaRPr sz="1114"/>
          </a:p>
          <a:p>
            <a:pPr indent="-299365" lvl="1" marL="1371600" rtl="0" algn="l">
              <a:lnSpc>
                <a:spcPct val="95000"/>
              </a:lnSpc>
              <a:spcBef>
                <a:spcPts val="0"/>
              </a:spcBef>
              <a:spcAft>
                <a:spcPts val="0"/>
              </a:spcAft>
              <a:buSzPts val="1114"/>
              <a:buChar char="-"/>
            </a:pPr>
            <a:r>
              <a:rPr lang="en" sz="1114"/>
              <a:t>For all outgoing neighbours v</a:t>
            </a:r>
            <a:r>
              <a:rPr baseline="-25000" lang="en" sz="1114"/>
              <a:t>n </a:t>
            </a:r>
            <a:r>
              <a:rPr lang="en" sz="1114"/>
              <a:t>from curr //add vertices with min cost to graph</a:t>
            </a:r>
            <a:endParaRPr sz="1114"/>
          </a:p>
          <a:p>
            <a:pPr indent="-299365" lvl="2" marL="1828800" rtl="0" algn="l">
              <a:lnSpc>
                <a:spcPct val="95000"/>
              </a:lnSpc>
              <a:spcBef>
                <a:spcPts val="0"/>
              </a:spcBef>
              <a:spcAft>
                <a:spcPts val="0"/>
              </a:spcAft>
              <a:buSzPts val="1114"/>
              <a:buChar char="-"/>
            </a:pPr>
            <a:r>
              <a:rPr lang="en" sz="1114"/>
              <a:t>If distfromC[V</a:t>
            </a:r>
            <a:r>
              <a:rPr baseline="-25000" lang="en" sz="1114"/>
              <a:t>n</a:t>
            </a:r>
            <a:r>
              <a:rPr lang="en" sz="1114"/>
              <a:t>.index()] == minCost</a:t>
            </a:r>
            <a:endParaRPr sz="1114"/>
          </a:p>
          <a:p>
            <a:pPr indent="-299365" lvl="3" marL="2286000" rtl="0" algn="l">
              <a:lnSpc>
                <a:spcPct val="95000"/>
              </a:lnSpc>
              <a:spcBef>
                <a:spcPts val="0"/>
              </a:spcBef>
              <a:spcAft>
                <a:spcPts val="0"/>
              </a:spcAft>
              <a:buSzPts val="1114"/>
              <a:buChar char="-"/>
            </a:pPr>
            <a:r>
              <a:rPr lang="en" sz="1114"/>
              <a:t>If added[v</a:t>
            </a:r>
            <a:r>
              <a:rPr baseline="-25000" lang="en" sz="1114"/>
              <a:t>n</a:t>
            </a:r>
            <a:r>
              <a:rPr lang="en" sz="1114"/>
              <a:t>.index()] == false</a:t>
            </a:r>
            <a:endParaRPr sz="1114"/>
          </a:p>
          <a:p>
            <a:pPr indent="-299365" lvl="4" marL="2743200" rtl="0" algn="l">
              <a:lnSpc>
                <a:spcPct val="95000"/>
              </a:lnSpc>
              <a:spcBef>
                <a:spcPts val="0"/>
              </a:spcBef>
              <a:spcAft>
                <a:spcPts val="0"/>
              </a:spcAft>
              <a:buSzPts val="1114"/>
              <a:buChar char="-"/>
            </a:pPr>
            <a:r>
              <a:rPr lang="en" sz="1114"/>
              <a:t>Join path[curr.index()] -&gt; v</a:t>
            </a:r>
            <a:r>
              <a:rPr baseline="-25000" lang="en" sz="1114"/>
              <a:t>n</a:t>
            </a:r>
            <a:r>
              <a:rPr lang="en" sz="1114"/>
              <a:t> (copy from the original graph)</a:t>
            </a:r>
            <a:endParaRPr sz="1114"/>
          </a:p>
          <a:p>
            <a:pPr indent="-299365" lvl="4" marL="2743200" rtl="0" algn="l">
              <a:lnSpc>
                <a:spcPct val="95000"/>
              </a:lnSpc>
              <a:spcBef>
                <a:spcPts val="0"/>
              </a:spcBef>
              <a:spcAft>
                <a:spcPts val="0"/>
              </a:spcAft>
              <a:buSzPts val="1114"/>
              <a:buChar char="-"/>
            </a:pPr>
            <a:r>
              <a:rPr lang="en" sz="1114"/>
              <a:t>frontier.push(v</a:t>
            </a:r>
            <a:r>
              <a:rPr baseline="-25000" lang="en" sz="1114"/>
              <a:t>n</a:t>
            </a:r>
            <a:r>
              <a:rPr lang="en" sz="1114"/>
              <a:t>) if v</a:t>
            </a:r>
            <a:r>
              <a:rPr baseline="-25000" lang="en" sz="1114"/>
              <a:t>n</a:t>
            </a:r>
            <a:r>
              <a:rPr lang="en" sz="1114"/>
              <a:t> is not in frontier</a:t>
            </a:r>
            <a:endParaRPr sz="1114"/>
          </a:p>
          <a:p>
            <a:pPr indent="-299365" lvl="3" marL="2286000" rtl="0" algn="l">
              <a:lnSpc>
                <a:spcPct val="95000"/>
              </a:lnSpc>
              <a:spcBef>
                <a:spcPts val="0"/>
              </a:spcBef>
              <a:spcAft>
                <a:spcPts val="0"/>
              </a:spcAft>
              <a:buSzPts val="1114"/>
              <a:buChar char="-"/>
            </a:pPr>
            <a:r>
              <a:rPr lang="en" sz="1114"/>
              <a:t>Else If added[v</a:t>
            </a:r>
            <a:r>
              <a:rPr baseline="-25000" lang="en" sz="1114"/>
              <a:t>n</a:t>
            </a:r>
            <a:r>
              <a:rPr lang="en" sz="1114"/>
              <a:t>.index()] == true</a:t>
            </a:r>
            <a:endParaRPr sz="1114"/>
          </a:p>
          <a:p>
            <a:pPr indent="-299365" lvl="4" marL="2743200" rtl="0" algn="l">
              <a:lnSpc>
                <a:spcPct val="95000"/>
              </a:lnSpc>
              <a:spcBef>
                <a:spcPts val="0"/>
              </a:spcBef>
              <a:spcAft>
                <a:spcPts val="0"/>
              </a:spcAft>
              <a:buSzPts val="1114"/>
              <a:buChar char="-"/>
            </a:pPr>
            <a:r>
              <a:rPr lang="en" sz="1114"/>
              <a:t>notaddedVerticesToJoin.append(curr.index())</a:t>
            </a:r>
            <a:endParaRPr sz="1114"/>
          </a:p>
          <a:p>
            <a:pPr indent="-299365" lvl="4" marL="2743200" rtl="0" algn="l">
              <a:lnSpc>
                <a:spcPct val="95000"/>
              </a:lnSpc>
              <a:spcBef>
                <a:spcPts val="0"/>
              </a:spcBef>
              <a:spcAft>
                <a:spcPts val="0"/>
              </a:spcAft>
              <a:buSzPts val="1114"/>
              <a:buChar char="-"/>
            </a:pPr>
            <a:r>
              <a:rPr lang="en" sz="1114"/>
              <a:t>addedVerticesToJoin.append(v</a:t>
            </a:r>
            <a:r>
              <a:rPr baseline="-25000" lang="en" sz="1114"/>
              <a:t>n</a:t>
            </a:r>
            <a:r>
              <a:rPr lang="en" sz="1114"/>
              <a:t>.index())</a:t>
            </a:r>
            <a:endParaRPr sz="1114"/>
          </a:p>
          <a:p>
            <a:pPr indent="-299365" lvl="0" marL="914400" rtl="0" algn="l">
              <a:lnSpc>
                <a:spcPct val="95000"/>
              </a:lnSpc>
              <a:spcBef>
                <a:spcPts val="0"/>
              </a:spcBef>
              <a:spcAft>
                <a:spcPts val="0"/>
              </a:spcAft>
              <a:buSzPts val="1114"/>
              <a:buChar char="-"/>
            </a:pPr>
            <a:r>
              <a:rPr lang="en" sz="1114"/>
              <a:t>For i=0…len(addedVerticesToJoin)-1 //Join the constructed path with the pruned graph</a:t>
            </a:r>
            <a:endParaRPr sz="1114"/>
          </a:p>
          <a:p>
            <a:pPr indent="-299365" lvl="1" marL="1371600" rtl="0" algn="l">
              <a:lnSpc>
                <a:spcPct val="95000"/>
              </a:lnSpc>
              <a:spcBef>
                <a:spcPts val="0"/>
              </a:spcBef>
              <a:spcAft>
                <a:spcPts val="0"/>
              </a:spcAft>
              <a:buSzPts val="1114"/>
              <a:buChar char="-"/>
            </a:pPr>
            <a:r>
              <a:rPr lang="en" sz="1114"/>
              <a:t>Join prunedGraph[addedVerticesToJoin[i]] &lt;- path[notaddedVeticesToJoin[i]]</a:t>
            </a:r>
            <a:endParaRPr sz="1114"/>
          </a:p>
          <a:p>
            <a:pPr indent="-299365" lvl="0" marL="914400" rtl="0" algn="l">
              <a:lnSpc>
                <a:spcPct val="95000"/>
              </a:lnSpc>
              <a:spcBef>
                <a:spcPts val="0"/>
              </a:spcBef>
              <a:spcAft>
                <a:spcPts val="0"/>
              </a:spcAft>
              <a:buSzPts val="1114"/>
              <a:buChar char="-"/>
            </a:pPr>
            <a:r>
              <a:rPr lang="en" sz="1114"/>
              <a:t>For all nodes n in path</a:t>
            </a:r>
            <a:endParaRPr sz="1114"/>
          </a:p>
          <a:p>
            <a:pPr indent="-299365" lvl="1" marL="1371600" rtl="0" algn="l">
              <a:lnSpc>
                <a:spcPct val="95000"/>
              </a:lnSpc>
              <a:spcBef>
                <a:spcPts val="0"/>
              </a:spcBef>
              <a:spcAft>
                <a:spcPts val="0"/>
              </a:spcAft>
              <a:buSzPts val="1114"/>
              <a:buChar char="-"/>
            </a:pPr>
            <a:r>
              <a:rPr lang="en" sz="1114"/>
              <a:t>added[n.index()] = true</a:t>
            </a:r>
            <a:endParaRPr sz="1114"/>
          </a:p>
          <a:p>
            <a:pPr indent="0" lvl="0" marL="0" rtl="0" algn="l">
              <a:lnSpc>
                <a:spcPct val="95000"/>
              </a:lnSpc>
              <a:spcBef>
                <a:spcPts val="1200"/>
              </a:spcBef>
              <a:spcAft>
                <a:spcPts val="1200"/>
              </a:spcAft>
              <a:buSzPts val="275"/>
              <a:buNone/>
            </a:pPr>
            <a:r>
              <a:t/>
            </a:r>
            <a:endParaRPr sz="6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Hitting level + path</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Hitting level (</a:t>
            </a:r>
            <a:r>
              <a:rPr lang="en"/>
              <a:t>h</a:t>
            </a:r>
            <a:r>
              <a:rPr baseline="-25000" lang="en"/>
              <a:t>j</a:t>
            </a:r>
            <a:r>
              <a:rPr baseline="30000" lang="en"/>
              <a:t>b</a:t>
            </a:r>
            <a:r>
              <a:rPr lang="en"/>
              <a:t> ) -&gt; With BFS instance B</a:t>
            </a:r>
            <a:r>
              <a:rPr baseline="-25000" lang="en"/>
              <a:t>b</a:t>
            </a:r>
            <a:r>
              <a:rPr lang="en"/>
              <a:t> , the hitting level of node v</a:t>
            </a:r>
            <a:r>
              <a:rPr baseline="-25000" lang="en"/>
              <a:t>j</a:t>
            </a:r>
            <a:r>
              <a:rPr lang="en"/>
              <a:t> denoted by h</a:t>
            </a:r>
            <a:r>
              <a:rPr baseline="-25000" lang="en"/>
              <a:t>j</a:t>
            </a:r>
            <a:r>
              <a:rPr baseline="30000" lang="en"/>
              <a:t>b</a:t>
            </a:r>
            <a:r>
              <a:rPr lang="en"/>
              <a:t> is the first BFS expansion level l where v</a:t>
            </a:r>
            <a:r>
              <a:rPr baseline="-25000" lang="en"/>
              <a:t>j</a:t>
            </a:r>
            <a:r>
              <a:rPr lang="en"/>
              <a:t> becomes a frontier to expand in B</a:t>
            </a:r>
            <a:r>
              <a:rPr baseline="-25000" lang="en"/>
              <a:t>b</a:t>
            </a:r>
            <a:r>
              <a:rPr lang="en"/>
              <a:t> </a:t>
            </a:r>
            <a:endParaRPr/>
          </a:p>
          <a:p>
            <a:pPr indent="-317500" lvl="1" marL="914400" rtl="0" algn="l">
              <a:spcBef>
                <a:spcPts val="0"/>
              </a:spcBef>
              <a:spcAft>
                <a:spcPts val="0"/>
              </a:spcAft>
              <a:buSzPts val="1400"/>
              <a:buChar char="-"/>
            </a:pPr>
            <a:r>
              <a:rPr lang="en"/>
              <a:t>E.g. For B</a:t>
            </a:r>
            <a:r>
              <a:rPr baseline="-25000" lang="en"/>
              <a:t>1</a:t>
            </a:r>
            <a:r>
              <a:rPr lang="en"/>
              <a:t>, v</a:t>
            </a:r>
            <a:r>
              <a:rPr baseline="-25000" lang="en"/>
              <a:t>1</a:t>
            </a:r>
            <a:r>
              <a:rPr lang="en"/>
              <a:t> and v</a:t>
            </a:r>
            <a:r>
              <a:rPr baseline="-25000" lang="en"/>
              <a:t>2</a:t>
            </a:r>
            <a:r>
              <a:rPr lang="en"/>
              <a:t> has a hitting level of h</a:t>
            </a:r>
            <a:r>
              <a:rPr baseline="-25000" lang="en"/>
              <a:t>1</a:t>
            </a:r>
            <a:r>
              <a:rPr baseline="30000" lang="en"/>
              <a:t>1</a:t>
            </a:r>
            <a:r>
              <a:rPr lang="en"/>
              <a:t> = h</a:t>
            </a:r>
            <a:r>
              <a:rPr baseline="-25000" lang="en"/>
              <a:t>2</a:t>
            </a:r>
            <a:r>
              <a:rPr baseline="30000" lang="en"/>
              <a:t>1</a:t>
            </a:r>
            <a:r>
              <a:rPr baseline="-25000" lang="en"/>
              <a:t> </a:t>
            </a:r>
            <a:r>
              <a:rPr lang="en"/>
              <a:t> = 0 since they are source nodes that expand at level 0. h</a:t>
            </a:r>
            <a:r>
              <a:rPr baseline="-25000" lang="en"/>
              <a:t>3</a:t>
            </a:r>
            <a:r>
              <a:rPr baseline="30000" lang="en"/>
              <a:t>1</a:t>
            </a:r>
            <a:r>
              <a:rPr lang="en"/>
              <a:t> = h</a:t>
            </a:r>
            <a:r>
              <a:rPr baseline="-25000" lang="en"/>
              <a:t>4</a:t>
            </a:r>
            <a:r>
              <a:rPr baseline="30000" lang="en"/>
              <a:t>1</a:t>
            </a:r>
            <a:r>
              <a:rPr lang="en"/>
              <a:t> = 1 because v</a:t>
            </a:r>
            <a:r>
              <a:rPr baseline="-25000" lang="en"/>
              <a:t>3</a:t>
            </a:r>
            <a:r>
              <a:rPr lang="en"/>
              <a:t> and </a:t>
            </a:r>
            <a:r>
              <a:rPr baseline="-25000" lang="en"/>
              <a:t> </a:t>
            </a:r>
            <a:r>
              <a:rPr lang="en"/>
              <a:t>v</a:t>
            </a:r>
            <a:r>
              <a:rPr baseline="-25000" lang="en"/>
              <a:t>4 </a:t>
            </a:r>
            <a:r>
              <a:rPr lang="en"/>
              <a:t>are hit at BFS level 0 and become frontiers at level 1. v</a:t>
            </a:r>
            <a:r>
              <a:rPr baseline="-25000" lang="en"/>
              <a:t>3</a:t>
            </a:r>
            <a:r>
              <a:rPr lang="en"/>
              <a:t> will not expand to v</a:t>
            </a:r>
            <a:r>
              <a:rPr baseline="-25000" lang="en"/>
              <a:t>4</a:t>
            </a:r>
            <a:r>
              <a:rPr lang="en"/>
              <a:t> in B</a:t>
            </a:r>
            <a:r>
              <a:rPr baseline="-25000" lang="en"/>
              <a:t>1 </a:t>
            </a:r>
            <a:r>
              <a:rPr lang="en"/>
              <a:t>since v</a:t>
            </a:r>
            <a:r>
              <a:rPr baseline="-25000" lang="en"/>
              <a:t>4</a:t>
            </a:r>
            <a:r>
              <a:rPr lang="en"/>
              <a:t> has already been hit</a:t>
            </a:r>
            <a:endParaRPr/>
          </a:p>
          <a:p>
            <a:pPr indent="-342900" lvl="0" marL="457200" rtl="0" algn="l">
              <a:spcBef>
                <a:spcPts val="0"/>
              </a:spcBef>
              <a:spcAft>
                <a:spcPts val="0"/>
              </a:spcAft>
              <a:buSzPts val="1800"/>
              <a:buChar char="-"/>
            </a:pPr>
            <a:r>
              <a:rPr lang="en"/>
              <a:t>Hitting path -&gt; Given BFS instance B</a:t>
            </a:r>
            <a:r>
              <a:rPr baseline="-25000" lang="en"/>
              <a:t>b</a:t>
            </a:r>
            <a:r>
              <a:rPr lang="en"/>
              <a:t>, the hitting path of a node v</a:t>
            </a:r>
            <a:r>
              <a:rPr baseline="-25000" lang="en"/>
              <a:t>j</a:t>
            </a:r>
            <a:r>
              <a:rPr lang="en"/>
              <a:t> is any expansion path (from source nodes) that hit v</a:t>
            </a:r>
            <a:r>
              <a:rPr baseline="-25000" lang="en"/>
              <a:t>j</a:t>
            </a:r>
            <a:r>
              <a:rPr lang="en"/>
              <a:t> and make it a frontier in the next expansion level. P</a:t>
            </a:r>
            <a:r>
              <a:rPr baseline="-25000" lang="en"/>
              <a:t>j</a:t>
            </a:r>
            <a:r>
              <a:rPr baseline="30000" lang="en"/>
              <a:t>b</a:t>
            </a:r>
            <a:r>
              <a:rPr lang="en"/>
              <a:t> = set of all hitting paths of v</a:t>
            </a:r>
            <a:r>
              <a:rPr baseline="-25000" lang="en"/>
              <a:t>j</a:t>
            </a:r>
            <a:r>
              <a:rPr lang="en"/>
              <a:t> w.r.t. B</a:t>
            </a:r>
            <a:r>
              <a:rPr baseline="-25000" lang="en"/>
              <a:t>b</a:t>
            </a:r>
            <a:endParaRPr/>
          </a:p>
          <a:p>
            <a:pPr indent="-317500" lvl="1" marL="914400" rtl="0" algn="l">
              <a:spcBef>
                <a:spcPts val="0"/>
              </a:spcBef>
              <a:spcAft>
                <a:spcPts val="0"/>
              </a:spcAft>
              <a:buSzPts val="1400"/>
              <a:buChar char="-"/>
            </a:pPr>
            <a:r>
              <a:rPr lang="en"/>
              <a:t>For B</a:t>
            </a:r>
            <a:r>
              <a:rPr baseline="-25000" lang="en"/>
              <a:t>1,  </a:t>
            </a:r>
            <a:r>
              <a:rPr lang="en"/>
              <a:t>and v</a:t>
            </a:r>
            <a:r>
              <a:rPr baseline="-25000" lang="en"/>
              <a:t>4</a:t>
            </a:r>
            <a:r>
              <a:rPr lang="en"/>
              <a:t> , only v</a:t>
            </a:r>
            <a:r>
              <a:rPr baseline="-25000" lang="en"/>
              <a:t>1</a:t>
            </a:r>
            <a:r>
              <a:rPr lang="en"/>
              <a:t> -&gt; v</a:t>
            </a:r>
            <a:r>
              <a:rPr baseline="-25000" lang="en"/>
              <a:t>4</a:t>
            </a:r>
            <a:r>
              <a:rPr lang="en"/>
              <a:t> and v</a:t>
            </a:r>
            <a:r>
              <a:rPr baseline="-25000" lang="en"/>
              <a:t>2</a:t>
            </a:r>
            <a:r>
              <a:rPr lang="en"/>
              <a:t> -&gt; v</a:t>
            </a:r>
            <a:r>
              <a:rPr baseline="-25000" lang="en"/>
              <a:t>4</a:t>
            </a:r>
            <a:r>
              <a:rPr lang="en"/>
              <a:t> are hitting paths. v</a:t>
            </a:r>
            <a:r>
              <a:rPr baseline="-25000" lang="en"/>
              <a:t>1</a:t>
            </a:r>
            <a:r>
              <a:rPr lang="en"/>
              <a:t>-&gt; v</a:t>
            </a:r>
            <a:r>
              <a:rPr baseline="-25000" lang="en"/>
              <a:t>3</a:t>
            </a:r>
            <a:r>
              <a:rPr lang="en"/>
              <a:t> -&gt; v</a:t>
            </a:r>
            <a:r>
              <a:rPr baseline="-25000" lang="en"/>
              <a:t>4</a:t>
            </a:r>
            <a:r>
              <a:rPr lang="en"/>
              <a:t> is not since it is not an expansion path. There is no expansion from v</a:t>
            </a:r>
            <a:r>
              <a:rPr baseline="-25000" lang="en"/>
              <a:t>3</a:t>
            </a:r>
            <a:r>
              <a:rPr lang="en"/>
              <a:t> and v</a:t>
            </a:r>
            <a:r>
              <a:rPr baseline="-25000" lang="en"/>
              <a:t>4</a:t>
            </a:r>
            <a:r>
              <a:rPr lang="en"/>
              <a:t>.</a:t>
            </a:r>
            <a:endParaRPr/>
          </a:p>
        </p:txBody>
      </p:sp>
      <p:pic>
        <p:nvPicPr>
          <p:cNvPr id="70" name="Google Shape;70;p15"/>
          <p:cNvPicPr preferRelativeResize="0"/>
          <p:nvPr/>
        </p:nvPicPr>
        <p:blipFill>
          <a:blip r:embed="rId3">
            <a:alphaModFix/>
          </a:blip>
          <a:stretch>
            <a:fillRect/>
          </a:stretch>
        </p:blipFill>
        <p:spPr>
          <a:xfrm>
            <a:off x="3190200" y="76656"/>
            <a:ext cx="2206600" cy="1145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ph type="title"/>
          </p:nvPr>
        </p:nvSpPr>
        <p:spPr>
          <a:xfrm>
            <a:off x="707375" y="142050"/>
            <a:ext cx="4866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Top-down processing - output</a:t>
            </a:r>
            <a:endParaRPr/>
          </a:p>
        </p:txBody>
      </p:sp>
      <p:sp>
        <p:nvSpPr>
          <p:cNvPr id="280" name="Google Shape;280;p42"/>
          <p:cNvSpPr txBox="1"/>
          <p:nvPr>
            <p:ph idx="1" type="body"/>
          </p:nvPr>
        </p:nvSpPr>
        <p:spPr>
          <a:xfrm>
            <a:off x="276675" y="714750"/>
            <a:ext cx="2388600" cy="32553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n"/>
              <a:t>Assuming that the top-k answer heap (T</a:t>
            </a:r>
            <a:r>
              <a:rPr baseline="-25000" lang="en"/>
              <a:t>k</a:t>
            </a:r>
            <a:r>
              <a:rPr lang="en"/>
              <a:t>) is an AVL/height balanced tree (since insertion time complexity is O(log2(n)) according to the paper), the output of top-down processing would look something like this for the query </a:t>
            </a:r>
            <a:r>
              <a:rPr lang="en">
                <a:latin typeface="Courier New"/>
                <a:ea typeface="Courier New"/>
                <a:cs typeface="Courier New"/>
                <a:sym typeface="Courier New"/>
              </a:rPr>
              <a:t>SELECT “Jeffrey”, “Ullman”, “Stanford”</a:t>
            </a:r>
            <a:endParaRPr>
              <a:latin typeface="Courier New"/>
              <a:ea typeface="Courier New"/>
              <a:cs typeface="Courier New"/>
              <a:sym typeface="Courier New"/>
            </a:endParaRPr>
          </a:p>
          <a:p>
            <a:pPr indent="-308610" lvl="0" marL="457200" rtl="0" algn="l">
              <a:spcBef>
                <a:spcPts val="0"/>
              </a:spcBef>
              <a:spcAft>
                <a:spcPts val="0"/>
              </a:spcAft>
              <a:buSzPct val="100000"/>
              <a:buChar char="-"/>
            </a:pPr>
            <a:r>
              <a:rPr lang="en"/>
              <a:t>For top-(k,d) central graphs, assume k=4, so the heap has 4 nodes. </a:t>
            </a:r>
            <a:endParaRPr/>
          </a:p>
        </p:txBody>
      </p:sp>
      <p:sp>
        <p:nvSpPr>
          <p:cNvPr id="281" name="Google Shape;281;p42"/>
          <p:cNvSpPr/>
          <p:nvPr/>
        </p:nvSpPr>
        <p:spPr>
          <a:xfrm>
            <a:off x="3908795" y="661837"/>
            <a:ext cx="645000" cy="634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2"/>
          <p:cNvSpPr/>
          <p:nvPr/>
        </p:nvSpPr>
        <p:spPr>
          <a:xfrm>
            <a:off x="3110893" y="1758046"/>
            <a:ext cx="645000" cy="634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2"/>
          <p:cNvSpPr/>
          <p:nvPr/>
        </p:nvSpPr>
        <p:spPr>
          <a:xfrm>
            <a:off x="4854535" y="1700640"/>
            <a:ext cx="645000" cy="634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4" name="Google Shape;284;p42"/>
          <p:cNvCxnSpPr>
            <a:stCxn id="281" idx="3"/>
            <a:endCxn id="282" idx="7"/>
          </p:cNvCxnSpPr>
          <p:nvPr/>
        </p:nvCxnSpPr>
        <p:spPr>
          <a:xfrm flipH="1">
            <a:off x="3661553" y="1203161"/>
            <a:ext cx="341700" cy="647700"/>
          </a:xfrm>
          <a:prstGeom prst="straightConnector1">
            <a:avLst/>
          </a:prstGeom>
          <a:noFill/>
          <a:ln cap="flat" cmpd="sng" w="9525">
            <a:solidFill>
              <a:schemeClr val="dk2"/>
            </a:solidFill>
            <a:prstDash val="solid"/>
            <a:round/>
            <a:headEnd len="med" w="med" type="none"/>
            <a:tailEnd len="med" w="med" type="none"/>
          </a:ln>
        </p:spPr>
      </p:cxnSp>
      <p:cxnSp>
        <p:nvCxnSpPr>
          <p:cNvPr id="285" name="Google Shape;285;p42"/>
          <p:cNvCxnSpPr>
            <a:stCxn id="281" idx="5"/>
            <a:endCxn id="283" idx="2"/>
          </p:cNvCxnSpPr>
          <p:nvPr/>
        </p:nvCxnSpPr>
        <p:spPr>
          <a:xfrm>
            <a:off x="4459337" y="1203161"/>
            <a:ext cx="395100" cy="81450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42"/>
          <p:cNvCxnSpPr/>
          <p:nvPr/>
        </p:nvCxnSpPr>
        <p:spPr>
          <a:xfrm>
            <a:off x="4206923" y="951776"/>
            <a:ext cx="2190300" cy="416700"/>
          </a:xfrm>
          <a:prstGeom prst="bentConnector3">
            <a:avLst>
              <a:gd fmla="val 50000" name="adj1"/>
            </a:avLst>
          </a:prstGeom>
          <a:noFill/>
          <a:ln cap="flat" cmpd="sng" w="9525">
            <a:solidFill>
              <a:srgbClr val="0000FF"/>
            </a:solidFill>
            <a:prstDash val="solid"/>
            <a:round/>
            <a:headEnd len="med" w="med" type="none"/>
            <a:tailEnd len="med" w="med" type="none"/>
          </a:ln>
        </p:spPr>
      </p:cxnSp>
      <p:sp>
        <p:nvSpPr>
          <p:cNvPr id="287" name="Google Shape;287;p42"/>
          <p:cNvSpPr/>
          <p:nvPr/>
        </p:nvSpPr>
        <p:spPr>
          <a:xfrm>
            <a:off x="6397203" y="625700"/>
            <a:ext cx="1843500" cy="1068900"/>
          </a:xfrm>
          <a:prstGeom prst="rect">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8" name="Google Shape;288;p42"/>
          <p:cNvCxnSpPr>
            <a:stCxn id="282" idx="4"/>
          </p:cNvCxnSpPr>
          <p:nvPr/>
        </p:nvCxnSpPr>
        <p:spPr>
          <a:xfrm flipH="1">
            <a:off x="3054793" y="2392246"/>
            <a:ext cx="378600" cy="676500"/>
          </a:xfrm>
          <a:prstGeom prst="straightConnector1">
            <a:avLst/>
          </a:prstGeom>
          <a:noFill/>
          <a:ln cap="flat" cmpd="sng" w="9525">
            <a:solidFill>
              <a:schemeClr val="dk2"/>
            </a:solidFill>
            <a:prstDash val="solid"/>
            <a:round/>
            <a:headEnd len="med" w="med" type="none"/>
            <a:tailEnd len="med" w="med" type="none"/>
          </a:ln>
        </p:spPr>
      </p:cxnSp>
      <p:sp>
        <p:nvSpPr>
          <p:cNvPr id="289" name="Google Shape;289;p42"/>
          <p:cNvSpPr/>
          <p:nvPr/>
        </p:nvSpPr>
        <p:spPr>
          <a:xfrm>
            <a:off x="2665275" y="2996369"/>
            <a:ext cx="681300" cy="634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0" name="Google Shape;290;p42"/>
          <p:cNvCxnSpPr/>
          <p:nvPr/>
        </p:nvCxnSpPr>
        <p:spPr>
          <a:xfrm>
            <a:off x="3395368" y="2102460"/>
            <a:ext cx="480600" cy="435000"/>
          </a:xfrm>
          <a:prstGeom prst="bentConnector3">
            <a:avLst>
              <a:gd fmla="val 50000" name="adj1"/>
            </a:avLst>
          </a:prstGeom>
          <a:noFill/>
          <a:ln cap="flat" cmpd="sng" w="9525">
            <a:solidFill>
              <a:srgbClr val="0000FF"/>
            </a:solidFill>
            <a:prstDash val="solid"/>
            <a:round/>
            <a:headEnd len="med" w="med" type="none"/>
            <a:tailEnd len="med" w="med" type="none"/>
          </a:ln>
        </p:spPr>
      </p:cxnSp>
      <p:sp>
        <p:nvSpPr>
          <p:cNvPr id="291" name="Google Shape;291;p42"/>
          <p:cNvSpPr/>
          <p:nvPr/>
        </p:nvSpPr>
        <p:spPr>
          <a:xfrm>
            <a:off x="3839511" y="2440712"/>
            <a:ext cx="547500" cy="289800"/>
          </a:xfrm>
          <a:prstGeom prst="rect">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2"/>
          <p:cNvSpPr txBox="1"/>
          <p:nvPr/>
        </p:nvSpPr>
        <p:spPr>
          <a:xfrm>
            <a:off x="3949884" y="2392356"/>
            <a:ext cx="34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cxnSp>
        <p:nvCxnSpPr>
          <p:cNvPr id="293" name="Google Shape;293;p42"/>
          <p:cNvCxnSpPr/>
          <p:nvPr/>
        </p:nvCxnSpPr>
        <p:spPr>
          <a:xfrm>
            <a:off x="5244934" y="2029970"/>
            <a:ext cx="1119600" cy="374400"/>
          </a:xfrm>
          <a:prstGeom prst="bentConnector3">
            <a:avLst>
              <a:gd fmla="val 50000" name="adj1"/>
            </a:avLst>
          </a:prstGeom>
          <a:noFill/>
          <a:ln cap="flat" cmpd="sng" w="9525">
            <a:solidFill>
              <a:srgbClr val="0000FF"/>
            </a:solidFill>
            <a:prstDash val="solid"/>
            <a:round/>
            <a:headEnd len="med" w="med" type="none"/>
            <a:tailEnd len="med" w="med" type="none"/>
          </a:ln>
        </p:spPr>
      </p:cxnSp>
      <p:sp>
        <p:nvSpPr>
          <p:cNvPr id="294" name="Google Shape;294;p42"/>
          <p:cNvSpPr/>
          <p:nvPr/>
        </p:nvSpPr>
        <p:spPr>
          <a:xfrm>
            <a:off x="6333996" y="1951446"/>
            <a:ext cx="1496700" cy="1304700"/>
          </a:xfrm>
          <a:prstGeom prst="rect">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2"/>
          <p:cNvSpPr/>
          <p:nvPr/>
        </p:nvSpPr>
        <p:spPr>
          <a:xfrm>
            <a:off x="6924153" y="2066215"/>
            <a:ext cx="279900" cy="28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6" name="Google Shape;296;p42"/>
          <p:cNvCxnSpPr>
            <a:stCxn id="295" idx="4"/>
            <a:endCxn id="297" idx="0"/>
          </p:cNvCxnSpPr>
          <p:nvPr/>
        </p:nvCxnSpPr>
        <p:spPr>
          <a:xfrm>
            <a:off x="7064103" y="2356015"/>
            <a:ext cx="255000" cy="173700"/>
          </a:xfrm>
          <a:prstGeom prst="straightConnector1">
            <a:avLst/>
          </a:prstGeom>
          <a:noFill/>
          <a:ln cap="flat" cmpd="sng" w="9525">
            <a:solidFill>
              <a:schemeClr val="dk2"/>
            </a:solidFill>
            <a:prstDash val="solid"/>
            <a:round/>
            <a:headEnd len="med" w="med" type="none"/>
            <a:tailEnd len="med" w="med" type="none"/>
          </a:ln>
        </p:spPr>
      </p:cxnSp>
      <p:sp>
        <p:nvSpPr>
          <p:cNvPr id="297" name="Google Shape;297;p42"/>
          <p:cNvSpPr/>
          <p:nvPr/>
        </p:nvSpPr>
        <p:spPr>
          <a:xfrm>
            <a:off x="7163372" y="2529794"/>
            <a:ext cx="311400" cy="28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2"/>
          <p:cNvSpPr txBox="1"/>
          <p:nvPr/>
        </p:nvSpPr>
        <p:spPr>
          <a:xfrm>
            <a:off x="7064095" y="2505357"/>
            <a:ext cx="930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Alumni</a:t>
            </a:r>
            <a:endParaRPr sz="1000"/>
          </a:p>
        </p:txBody>
      </p:sp>
      <p:sp>
        <p:nvSpPr>
          <p:cNvPr id="299" name="Google Shape;299;p42"/>
          <p:cNvSpPr txBox="1"/>
          <p:nvPr/>
        </p:nvSpPr>
        <p:spPr>
          <a:xfrm>
            <a:off x="6598177" y="2024992"/>
            <a:ext cx="1119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t>Stanford</a:t>
            </a:r>
            <a:r>
              <a:rPr lang="en" sz="1000" u="sng"/>
              <a:t> </a:t>
            </a:r>
            <a:r>
              <a:rPr lang="en" sz="1000"/>
              <a:t>University</a:t>
            </a:r>
            <a:endParaRPr sz="1000"/>
          </a:p>
        </p:txBody>
      </p:sp>
      <p:cxnSp>
        <p:nvCxnSpPr>
          <p:cNvPr id="300" name="Google Shape;300;p42"/>
          <p:cNvCxnSpPr/>
          <p:nvPr/>
        </p:nvCxnSpPr>
        <p:spPr>
          <a:xfrm>
            <a:off x="3182381" y="3244675"/>
            <a:ext cx="1119600" cy="374400"/>
          </a:xfrm>
          <a:prstGeom prst="bentConnector3">
            <a:avLst>
              <a:gd fmla="val 50000" name="adj1"/>
            </a:avLst>
          </a:prstGeom>
          <a:noFill/>
          <a:ln cap="flat" cmpd="sng" w="9525">
            <a:solidFill>
              <a:srgbClr val="0000FF"/>
            </a:solidFill>
            <a:prstDash val="solid"/>
            <a:round/>
            <a:headEnd len="med" w="med" type="none"/>
            <a:tailEnd len="med" w="med" type="none"/>
          </a:ln>
        </p:spPr>
      </p:cxnSp>
      <p:sp>
        <p:nvSpPr>
          <p:cNvPr id="301" name="Google Shape;301;p42"/>
          <p:cNvSpPr/>
          <p:nvPr/>
        </p:nvSpPr>
        <p:spPr>
          <a:xfrm>
            <a:off x="4271444" y="3166152"/>
            <a:ext cx="1496700" cy="1304700"/>
          </a:xfrm>
          <a:prstGeom prst="rect">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2"/>
          <p:cNvSpPr/>
          <p:nvPr/>
        </p:nvSpPr>
        <p:spPr>
          <a:xfrm>
            <a:off x="4861600" y="3280920"/>
            <a:ext cx="279900" cy="28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3" name="Google Shape;303;p42"/>
          <p:cNvCxnSpPr>
            <a:stCxn id="302" idx="4"/>
            <a:endCxn id="304" idx="0"/>
          </p:cNvCxnSpPr>
          <p:nvPr/>
        </p:nvCxnSpPr>
        <p:spPr>
          <a:xfrm>
            <a:off x="5001550" y="3570720"/>
            <a:ext cx="0" cy="162900"/>
          </a:xfrm>
          <a:prstGeom prst="straightConnector1">
            <a:avLst/>
          </a:prstGeom>
          <a:noFill/>
          <a:ln cap="flat" cmpd="sng" w="9525">
            <a:solidFill>
              <a:schemeClr val="dk2"/>
            </a:solidFill>
            <a:prstDash val="solid"/>
            <a:round/>
            <a:headEnd len="med" w="med" type="none"/>
            <a:tailEnd len="med" w="med" type="none"/>
          </a:ln>
        </p:spPr>
      </p:cxnSp>
      <p:sp>
        <p:nvSpPr>
          <p:cNvPr id="304" name="Google Shape;304;p42"/>
          <p:cNvSpPr/>
          <p:nvPr/>
        </p:nvSpPr>
        <p:spPr>
          <a:xfrm>
            <a:off x="4845844" y="3733625"/>
            <a:ext cx="311400" cy="28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2"/>
          <p:cNvSpPr txBox="1"/>
          <p:nvPr/>
        </p:nvSpPr>
        <p:spPr>
          <a:xfrm>
            <a:off x="4557810" y="3112160"/>
            <a:ext cx="1204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t>Stanford </a:t>
            </a:r>
            <a:r>
              <a:rPr lang="en" sz="1000"/>
              <a:t>University</a:t>
            </a:r>
            <a:endParaRPr sz="1000"/>
          </a:p>
        </p:txBody>
      </p:sp>
      <p:sp>
        <p:nvSpPr>
          <p:cNvPr id="306" name="Google Shape;306;p42"/>
          <p:cNvSpPr txBox="1"/>
          <p:nvPr/>
        </p:nvSpPr>
        <p:spPr>
          <a:xfrm>
            <a:off x="3099125" y="714750"/>
            <a:ext cx="128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Highest S(C)</a:t>
            </a:r>
            <a:endParaRPr/>
          </a:p>
        </p:txBody>
      </p:sp>
      <p:sp>
        <p:nvSpPr>
          <p:cNvPr id="307" name="Google Shape;307;p42"/>
          <p:cNvSpPr txBox="1"/>
          <p:nvPr/>
        </p:nvSpPr>
        <p:spPr>
          <a:xfrm>
            <a:off x="2700325" y="1838400"/>
            <a:ext cx="1496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Second h</a:t>
            </a:r>
            <a:r>
              <a:rPr lang="en"/>
              <a:t>ighest S(C)</a:t>
            </a:r>
            <a:endParaRPr/>
          </a:p>
        </p:txBody>
      </p:sp>
      <p:sp>
        <p:nvSpPr>
          <p:cNvPr id="308" name="Google Shape;308;p42"/>
          <p:cNvSpPr txBox="1"/>
          <p:nvPr/>
        </p:nvSpPr>
        <p:spPr>
          <a:xfrm>
            <a:off x="4401900" y="1797738"/>
            <a:ext cx="128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Third h</a:t>
            </a:r>
            <a:r>
              <a:rPr lang="en"/>
              <a:t>ighest S(C)</a:t>
            </a:r>
            <a:endParaRPr/>
          </a:p>
        </p:txBody>
      </p:sp>
      <p:sp>
        <p:nvSpPr>
          <p:cNvPr id="309" name="Google Shape;309;p42"/>
          <p:cNvSpPr txBox="1"/>
          <p:nvPr/>
        </p:nvSpPr>
        <p:spPr>
          <a:xfrm>
            <a:off x="2700325" y="3113375"/>
            <a:ext cx="128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Fourth h</a:t>
            </a:r>
            <a:r>
              <a:rPr lang="en"/>
              <a:t>ighest S(C)</a:t>
            </a:r>
            <a:endParaRPr/>
          </a:p>
        </p:txBody>
      </p:sp>
      <p:cxnSp>
        <p:nvCxnSpPr>
          <p:cNvPr id="310" name="Google Shape;310;p42"/>
          <p:cNvCxnSpPr>
            <a:stCxn id="304" idx="4"/>
          </p:cNvCxnSpPr>
          <p:nvPr/>
        </p:nvCxnSpPr>
        <p:spPr>
          <a:xfrm flipH="1">
            <a:off x="4996444" y="4023425"/>
            <a:ext cx="5100" cy="174000"/>
          </a:xfrm>
          <a:prstGeom prst="straightConnector1">
            <a:avLst/>
          </a:prstGeom>
          <a:noFill/>
          <a:ln cap="flat" cmpd="sng" w="9525">
            <a:solidFill>
              <a:schemeClr val="dk2"/>
            </a:solidFill>
            <a:prstDash val="solid"/>
            <a:round/>
            <a:headEnd len="med" w="med" type="none"/>
            <a:tailEnd len="med" w="med" type="none"/>
          </a:ln>
        </p:spPr>
      </p:cxnSp>
      <p:sp>
        <p:nvSpPr>
          <p:cNvPr id="311" name="Google Shape;311;p42"/>
          <p:cNvSpPr/>
          <p:nvPr/>
        </p:nvSpPr>
        <p:spPr>
          <a:xfrm>
            <a:off x="4830094" y="4152300"/>
            <a:ext cx="311400" cy="28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2"/>
          <p:cNvSpPr txBox="1"/>
          <p:nvPr/>
        </p:nvSpPr>
        <p:spPr>
          <a:xfrm>
            <a:off x="4579502" y="4127850"/>
            <a:ext cx="1204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t>Jeffrey</a:t>
            </a:r>
            <a:r>
              <a:rPr lang="en" sz="1000"/>
              <a:t> A. </a:t>
            </a:r>
            <a:r>
              <a:rPr lang="en" sz="1000" u="sng"/>
              <a:t>Ullman </a:t>
            </a:r>
            <a:endParaRPr sz="1000" u="sng"/>
          </a:p>
        </p:txBody>
      </p:sp>
      <p:sp>
        <p:nvSpPr>
          <p:cNvPr id="313" name="Google Shape;313;p42"/>
          <p:cNvSpPr txBox="1"/>
          <p:nvPr/>
        </p:nvSpPr>
        <p:spPr>
          <a:xfrm>
            <a:off x="4554350" y="3681650"/>
            <a:ext cx="930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Students</a:t>
            </a:r>
            <a:endParaRPr sz="1000"/>
          </a:p>
        </p:txBody>
      </p:sp>
      <p:cxnSp>
        <p:nvCxnSpPr>
          <p:cNvPr id="314" name="Google Shape;314;p42"/>
          <p:cNvCxnSpPr/>
          <p:nvPr/>
        </p:nvCxnSpPr>
        <p:spPr>
          <a:xfrm flipH="1">
            <a:off x="7112650" y="2824025"/>
            <a:ext cx="217200" cy="210300"/>
          </a:xfrm>
          <a:prstGeom prst="straightConnector1">
            <a:avLst/>
          </a:prstGeom>
          <a:noFill/>
          <a:ln cap="flat" cmpd="sng" w="9525">
            <a:solidFill>
              <a:schemeClr val="dk2"/>
            </a:solidFill>
            <a:prstDash val="solid"/>
            <a:round/>
            <a:headEnd len="med" w="med" type="none"/>
            <a:tailEnd len="med" w="med" type="none"/>
          </a:ln>
        </p:spPr>
      </p:cxnSp>
      <p:sp>
        <p:nvSpPr>
          <p:cNvPr id="315" name="Google Shape;315;p42"/>
          <p:cNvSpPr/>
          <p:nvPr/>
        </p:nvSpPr>
        <p:spPr>
          <a:xfrm>
            <a:off x="6801250" y="2876350"/>
            <a:ext cx="311400" cy="28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2"/>
          <p:cNvSpPr txBox="1"/>
          <p:nvPr/>
        </p:nvSpPr>
        <p:spPr>
          <a:xfrm>
            <a:off x="6373550" y="2848000"/>
            <a:ext cx="1343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t>Jeffrey</a:t>
            </a:r>
            <a:r>
              <a:rPr lang="en" sz="1000"/>
              <a:t> M. </a:t>
            </a:r>
            <a:r>
              <a:rPr lang="en" sz="1000" u="sng"/>
              <a:t>Ullman</a:t>
            </a:r>
            <a:endParaRPr sz="1000" u="sng"/>
          </a:p>
        </p:txBody>
      </p:sp>
      <p:pic>
        <p:nvPicPr>
          <p:cNvPr id="317" name="Google Shape;317;p42"/>
          <p:cNvPicPr preferRelativeResize="0"/>
          <p:nvPr/>
        </p:nvPicPr>
        <p:blipFill>
          <a:blip r:embed="rId3">
            <a:alphaModFix/>
          </a:blip>
          <a:stretch>
            <a:fillRect/>
          </a:stretch>
        </p:blipFill>
        <p:spPr>
          <a:xfrm>
            <a:off x="6528500" y="778888"/>
            <a:ext cx="1581150" cy="676275"/>
          </a:xfrm>
          <a:prstGeom prst="rect">
            <a:avLst/>
          </a:prstGeom>
          <a:noFill/>
          <a:ln>
            <a:noFill/>
          </a:ln>
        </p:spPr>
      </p:pic>
      <p:cxnSp>
        <p:nvCxnSpPr>
          <p:cNvPr id="318" name="Google Shape;318;p42"/>
          <p:cNvCxnSpPr/>
          <p:nvPr/>
        </p:nvCxnSpPr>
        <p:spPr>
          <a:xfrm>
            <a:off x="6692150" y="1051125"/>
            <a:ext cx="0" cy="1191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42"/>
          <p:cNvCxnSpPr/>
          <p:nvPr/>
        </p:nvCxnSpPr>
        <p:spPr>
          <a:xfrm flipH="1">
            <a:off x="6927750" y="2355700"/>
            <a:ext cx="125400" cy="571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Central graph</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Central graph -&gt; Given keyword query Q={t</a:t>
            </a:r>
            <a:r>
              <a:rPr baseline="-25000" lang="en"/>
              <a:t>0</a:t>
            </a:r>
            <a:r>
              <a:rPr lang="en"/>
              <a:t>…t</a:t>
            </a:r>
            <a:r>
              <a:rPr baseline="-25000" lang="en"/>
              <a:t>q-1</a:t>
            </a:r>
            <a:r>
              <a:rPr lang="en"/>
              <a:t>}, for node v</a:t>
            </a:r>
            <a:r>
              <a:rPr baseline="-25000" lang="en"/>
              <a:t>j</a:t>
            </a:r>
            <a:r>
              <a:rPr lang="en"/>
              <a:t> , if P</a:t>
            </a:r>
            <a:r>
              <a:rPr baseline="-25000" lang="en"/>
              <a:t>j</a:t>
            </a:r>
            <a:r>
              <a:rPr baseline="30000" lang="en"/>
              <a:t>i</a:t>
            </a:r>
            <a:r>
              <a:rPr lang="en"/>
              <a:t> != ∅</a:t>
            </a:r>
            <a:r>
              <a:rPr lang="en">
                <a:solidFill>
                  <a:schemeClr val="dk1"/>
                </a:solidFill>
              </a:rPr>
              <a:t> </a:t>
            </a:r>
            <a:r>
              <a:rPr lang="en"/>
              <a:t>(w.r.t. T</a:t>
            </a:r>
            <a:r>
              <a:rPr baseline="-25000" lang="en"/>
              <a:t>i</a:t>
            </a:r>
            <a:r>
              <a:rPr lang="en"/>
              <a:t> (set of all nodes containing the keywords) and B</a:t>
            </a:r>
            <a:r>
              <a:rPr baseline="-25000" lang="en"/>
              <a:t>i</a:t>
            </a:r>
            <a:r>
              <a:rPr lang="en"/>
              <a:t> (BFS instance)) for every i, then </a:t>
            </a:r>
            <a:r>
              <a:rPr lang="en"/>
              <a:t>define the central graph centered at v</a:t>
            </a:r>
            <a:r>
              <a:rPr baseline="-25000" lang="en"/>
              <a:t>j</a:t>
            </a:r>
            <a:r>
              <a:rPr lang="en"/>
              <a:t> as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7182" lvl="0" marL="457200" rtl="0" algn="l">
              <a:spcBef>
                <a:spcPts val="1200"/>
              </a:spcBef>
              <a:spcAft>
                <a:spcPts val="0"/>
              </a:spcAft>
              <a:buSzPct val="100000"/>
              <a:buChar char="-"/>
            </a:pPr>
            <a:r>
              <a:rPr lang="en"/>
              <a:t>(union of all hitting paths that center v</a:t>
            </a:r>
            <a:r>
              <a:rPr baseline="-25000" lang="en"/>
              <a:t>j</a:t>
            </a:r>
            <a:r>
              <a:rPr lang="en"/>
              <a:t> where v</a:t>
            </a:r>
            <a:r>
              <a:rPr baseline="-25000" lang="en"/>
              <a:t>j</a:t>
            </a:r>
            <a:r>
              <a:rPr lang="en"/>
              <a:t> is the Central Node which includes all keywords)</a:t>
            </a:r>
            <a:endParaRPr/>
          </a:p>
          <a:p>
            <a:pPr indent="-317182" lvl="0" marL="457200" rtl="0" algn="l">
              <a:spcBef>
                <a:spcPts val="0"/>
              </a:spcBef>
              <a:spcAft>
                <a:spcPts val="0"/>
              </a:spcAft>
              <a:buSzPct val="100000"/>
              <a:buChar char="-"/>
            </a:pPr>
            <a:r>
              <a:rPr lang="en"/>
              <a:t>The size/depth of the central graph C is the largest hitting level of Central Node v</a:t>
            </a:r>
            <a:r>
              <a:rPr baseline="-25000" lang="en"/>
              <a:t>j</a:t>
            </a:r>
            <a:r>
              <a:rPr lang="en"/>
              <a:t> with the following equation</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pic>
        <p:nvPicPr>
          <p:cNvPr id="77" name="Google Shape;77;p16"/>
          <p:cNvPicPr preferRelativeResize="0"/>
          <p:nvPr/>
        </p:nvPicPr>
        <p:blipFill>
          <a:blip r:embed="rId3">
            <a:alphaModFix/>
          </a:blip>
          <a:stretch>
            <a:fillRect/>
          </a:stretch>
        </p:blipFill>
        <p:spPr>
          <a:xfrm>
            <a:off x="2699675" y="48606"/>
            <a:ext cx="2206600" cy="1145725"/>
          </a:xfrm>
          <a:prstGeom prst="rect">
            <a:avLst/>
          </a:prstGeom>
          <a:noFill/>
          <a:ln>
            <a:noFill/>
          </a:ln>
        </p:spPr>
      </p:pic>
      <p:pic>
        <p:nvPicPr>
          <p:cNvPr id="78" name="Google Shape;78;p16"/>
          <p:cNvPicPr preferRelativeResize="0"/>
          <p:nvPr/>
        </p:nvPicPr>
        <p:blipFill>
          <a:blip r:embed="rId4">
            <a:alphaModFix/>
          </a:blip>
          <a:stretch>
            <a:fillRect/>
          </a:stretch>
        </p:blipFill>
        <p:spPr>
          <a:xfrm>
            <a:off x="881125" y="2093500"/>
            <a:ext cx="1402518" cy="653450"/>
          </a:xfrm>
          <a:prstGeom prst="rect">
            <a:avLst/>
          </a:prstGeom>
          <a:noFill/>
          <a:ln>
            <a:noFill/>
          </a:ln>
        </p:spPr>
      </p:pic>
      <p:pic>
        <p:nvPicPr>
          <p:cNvPr id="79" name="Google Shape;79;p16"/>
          <p:cNvPicPr preferRelativeResize="0"/>
          <p:nvPr/>
        </p:nvPicPr>
        <p:blipFill>
          <a:blip r:embed="rId5">
            <a:alphaModFix/>
          </a:blip>
          <a:stretch>
            <a:fillRect/>
          </a:stretch>
        </p:blipFill>
        <p:spPr>
          <a:xfrm>
            <a:off x="846125" y="3347800"/>
            <a:ext cx="2562750" cy="828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Central graph cont.</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Central graphs contain 3 conditions</a:t>
            </a:r>
            <a:endParaRPr/>
          </a:p>
          <a:p>
            <a:pPr indent="-317500" lvl="1" marL="914400" rtl="0" algn="l">
              <a:spcBef>
                <a:spcPts val="0"/>
              </a:spcBef>
              <a:spcAft>
                <a:spcPts val="0"/>
              </a:spcAft>
              <a:buSzPts val="1400"/>
              <a:buChar char="-"/>
            </a:pPr>
            <a:r>
              <a:rPr lang="en"/>
              <a:t>Must contain all hitting paths from all input keywords and thus connect each keyword</a:t>
            </a:r>
            <a:endParaRPr/>
          </a:p>
          <a:p>
            <a:pPr indent="-317500" lvl="1" marL="914400" rtl="0" algn="l">
              <a:spcBef>
                <a:spcPts val="0"/>
              </a:spcBef>
              <a:spcAft>
                <a:spcPts val="0"/>
              </a:spcAft>
              <a:buSzPts val="1400"/>
              <a:buChar char="-"/>
            </a:pPr>
            <a:r>
              <a:rPr lang="en"/>
              <a:t>For one keyword, a central graph contains all its hitting paths to the central node (allows multi-paths for every keyword). These hitting paths are the “shortest” in terms of hitting levels of the central node.</a:t>
            </a:r>
            <a:endParaRPr/>
          </a:p>
          <a:p>
            <a:pPr indent="-317500" lvl="1" marL="914400" rtl="0" algn="l">
              <a:spcBef>
                <a:spcPts val="0"/>
              </a:spcBef>
              <a:spcAft>
                <a:spcPts val="0"/>
              </a:spcAft>
              <a:buSzPts val="1400"/>
              <a:buChar char="-"/>
            </a:pPr>
            <a:r>
              <a:rPr lang="en"/>
              <a:t>Depth of central path is bounded by </a:t>
            </a:r>
            <a:r>
              <a:rPr lang="en"/>
              <a:t>the</a:t>
            </a:r>
            <a:r>
              <a:rPr lang="en"/>
              <a:t> max hitting level of the respective central node</a:t>
            </a:r>
            <a:endParaRPr/>
          </a:p>
          <a:p>
            <a:pPr indent="-342900" lvl="0" marL="457200" rtl="0" algn="l">
              <a:spcBef>
                <a:spcPts val="0"/>
              </a:spcBef>
              <a:spcAft>
                <a:spcPts val="0"/>
              </a:spcAft>
              <a:buSzPts val="1800"/>
              <a:buChar char="-"/>
            </a:pPr>
            <a:r>
              <a:rPr lang="en"/>
              <a:t>Example of central graph</a:t>
            </a:r>
            <a:endParaRPr/>
          </a:p>
          <a:p>
            <a:pPr indent="-317500" lvl="1" marL="914400" rtl="0" algn="l">
              <a:spcBef>
                <a:spcPts val="0"/>
              </a:spcBef>
              <a:spcAft>
                <a:spcPts val="0"/>
              </a:spcAft>
              <a:buSzPts val="1400"/>
              <a:buChar char="-"/>
            </a:pPr>
            <a:r>
              <a:rPr lang="en"/>
              <a:t>Above, there are 2 central graphs. One centered at v</a:t>
            </a:r>
            <a:r>
              <a:rPr baseline="-25000" lang="en"/>
              <a:t>3</a:t>
            </a:r>
            <a:r>
              <a:rPr lang="en"/>
              <a:t> with depth 1, covering hitting paths v</a:t>
            </a:r>
            <a:r>
              <a:rPr baseline="-25000" lang="en"/>
              <a:t>0</a:t>
            </a:r>
            <a:r>
              <a:rPr lang="en"/>
              <a:t>-&gt;v</a:t>
            </a:r>
            <a:r>
              <a:rPr baseline="-25000" lang="en"/>
              <a:t>3</a:t>
            </a:r>
            <a:r>
              <a:rPr lang="en"/>
              <a:t> and v</a:t>
            </a:r>
            <a:r>
              <a:rPr baseline="-25000" lang="en"/>
              <a:t>1</a:t>
            </a:r>
            <a:r>
              <a:rPr lang="en"/>
              <a:t>-&gt;v</a:t>
            </a:r>
            <a:r>
              <a:rPr baseline="-25000" lang="en"/>
              <a:t>3</a:t>
            </a:r>
            <a:r>
              <a:rPr lang="en"/>
              <a:t>. The other is centered at v</a:t>
            </a:r>
            <a:r>
              <a:rPr baseline="-25000" lang="en"/>
              <a:t>4</a:t>
            </a:r>
            <a:r>
              <a:rPr lang="en"/>
              <a:t> </a:t>
            </a:r>
            <a:r>
              <a:rPr lang="en"/>
              <a:t>with</a:t>
            </a:r>
            <a:r>
              <a:rPr lang="en"/>
              <a:t> depth 2, covering hitting paths v</a:t>
            </a:r>
            <a:r>
              <a:rPr baseline="-25000" lang="en"/>
              <a:t>0</a:t>
            </a:r>
            <a:r>
              <a:rPr lang="en"/>
              <a:t>-&gt;v</a:t>
            </a:r>
            <a:r>
              <a:rPr baseline="-25000" lang="en"/>
              <a:t>3</a:t>
            </a:r>
            <a:r>
              <a:rPr lang="en"/>
              <a:t>-&gt;v</a:t>
            </a:r>
            <a:r>
              <a:rPr baseline="-25000" lang="en"/>
              <a:t>4</a:t>
            </a:r>
            <a:r>
              <a:rPr lang="en"/>
              <a:t>, v</a:t>
            </a:r>
            <a:r>
              <a:rPr baseline="-25000" lang="en"/>
              <a:t>1</a:t>
            </a:r>
            <a:r>
              <a:rPr lang="en"/>
              <a:t>-&gt;v</a:t>
            </a:r>
            <a:r>
              <a:rPr baseline="-25000" lang="en"/>
              <a:t>4</a:t>
            </a:r>
            <a:r>
              <a:rPr lang="en"/>
              <a:t> and v</a:t>
            </a:r>
            <a:r>
              <a:rPr baseline="-25000" lang="en"/>
              <a:t>2</a:t>
            </a:r>
            <a:r>
              <a:rPr lang="en"/>
              <a:t>-&gt;v</a:t>
            </a:r>
            <a:r>
              <a:rPr baseline="-25000" lang="en"/>
              <a:t>4</a:t>
            </a:r>
            <a:r>
              <a:rPr lang="en"/>
              <a:t>.</a:t>
            </a:r>
            <a:endParaRPr/>
          </a:p>
        </p:txBody>
      </p:sp>
      <p:pic>
        <p:nvPicPr>
          <p:cNvPr id="86" name="Google Shape;86;p17"/>
          <p:cNvPicPr preferRelativeResize="0"/>
          <p:nvPr/>
        </p:nvPicPr>
        <p:blipFill>
          <a:blip r:embed="rId3">
            <a:alphaModFix/>
          </a:blip>
          <a:stretch>
            <a:fillRect/>
          </a:stretch>
        </p:blipFill>
        <p:spPr>
          <a:xfrm>
            <a:off x="3274275" y="6756"/>
            <a:ext cx="2206600" cy="1145725"/>
          </a:xfrm>
          <a:prstGeom prst="rect">
            <a:avLst/>
          </a:prstGeom>
          <a:noFill/>
          <a:ln>
            <a:noFill/>
          </a:ln>
        </p:spPr>
      </p:pic>
      <p:pic>
        <p:nvPicPr>
          <p:cNvPr id="87" name="Google Shape;87;p17"/>
          <p:cNvPicPr preferRelativeResize="0"/>
          <p:nvPr/>
        </p:nvPicPr>
        <p:blipFill>
          <a:blip r:embed="rId3">
            <a:alphaModFix/>
          </a:blip>
          <a:stretch>
            <a:fillRect/>
          </a:stretch>
        </p:blipFill>
        <p:spPr>
          <a:xfrm>
            <a:off x="3202450" y="3683931"/>
            <a:ext cx="2206600" cy="1145725"/>
          </a:xfrm>
          <a:prstGeom prst="rect">
            <a:avLst/>
          </a:prstGeom>
          <a:noFill/>
          <a:ln>
            <a:noFill/>
          </a:ln>
        </p:spPr>
      </p:pic>
      <p:sp>
        <p:nvSpPr>
          <p:cNvPr id="88" name="Google Shape;88;p17"/>
          <p:cNvSpPr/>
          <p:nvPr/>
        </p:nvSpPr>
        <p:spPr>
          <a:xfrm>
            <a:off x="3380495" y="3844628"/>
            <a:ext cx="1446775" cy="901775"/>
          </a:xfrm>
          <a:custGeom>
            <a:rect b="b" l="l" r="r" t="t"/>
            <a:pathLst>
              <a:path extrusionOk="0" h="36071" w="57871">
                <a:moveTo>
                  <a:pt x="8013" y="660"/>
                </a:moveTo>
                <a:cubicBezTo>
                  <a:pt x="1156" y="3406"/>
                  <a:pt x="1924" y="14354"/>
                  <a:pt x="1006" y="21683"/>
                </a:cubicBezTo>
                <a:cubicBezTo>
                  <a:pt x="599" y="24933"/>
                  <a:pt x="-1243" y="29809"/>
                  <a:pt x="1566" y="31493"/>
                </a:cubicBezTo>
                <a:cubicBezTo>
                  <a:pt x="11973" y="37733"/>
                  <a:pt x="25591" y="35698"/>
                  <a:pt x="37725" y="35698"/>
                </a:cubicBezTo>
                <a:cubicBezTo>
                  <a:pt x="44434" y="35698"/>
                  <a:pt x="54991" y="37495"/>
                  <a:pt x="57346" y="31213"/>
                </a:cubicBezTo>
                <a:cubicBezTo>
                  <a:pt x="61316" y="20624"/>
                  <a:pt x="40413" y="16011"/>
                  <a:pt x="30717" y="10190"/>
                </a:cubicBezTo>
                <a:cubicBezTo>
                  <a:pt x="23142" y="5643"/>
                  <a:pt x="11737" y="-4185"/>
                  <a:pt x="5490" y="2062"/>
                </a:cubicBezTo>
              </a:path>
            </a:pathLst>
          </a:custGeom>
          <a:noFill/>
          <a:ln cap="flat" cmpd="sng" w="9525">
            <a:solidFill>
              <a:schemeClr val="dk2"/>
            </a:solidFill>
            <a:prstDash val="solid"/>
            <a:round/>
            <a:headEnd len="med" w="med" type="none"/>
            <a:tailEnd len="med" w="med" type="none"/>
          </a:ln>
        </p:spPr>
      </p:sp>
      <p:sp>
        <p:nvSpPr>
          <p:cNvPr id="89" name="Google Shape;89;p17"/>
          <p:cNvSpPr/>
          <p:nvPr/>
        </p:nvSpPr>
        <p:spPr>
          <a:xfrm>
            <a:off x="3486226" y="3752896"/>
            <a:ext cx="1834525" cy="971200"/>
          </a:xfrm>
          <a:custGeom>
            <a:rect b="b" l="l" r="r" t="t"/>
            <a:pathLst>
              <a:path extrusionOk="0" h="38848" w="73381">
                <a:moveTo>
                  <a:pt x="46950" y="1246"/>
                </a:moveTo>
                <a:cubicBezTo>
                  <a:pt x="39018" y="-339"/>
                  <a:pt x="30853" y="2906"/>
                  <a:pt x="22845" y="4049"/>
                </a:cubicBezTo>
                <a:cubicBezTo>
                  <a:pt x="16382" y="4971"/>
                  <a:pt x="9343" y="4212"/>
                  <a:pt x="3504" y="7132"/>
                </a:cubicBezTo>
                <a:cubicBezTo>
                  <a:pt x="-1401" y="9585"/>
                  <a:pt x="80" y="17980"/>
                  <a:pt x="981" y="23390"/>
                </a:cubicBezTo>
                <a:cubicBezTo>
                  <a:pt x="1751" y="28013"/>
                  <a:pt x="-826" y="33746"/>
                  <a:pt x="2102" y="37405"/>
                </a:cubicBezTo>
                <a:cubicBezTo>
                  <a:pt x="4263" y="40105"/>
                  <a:pt x="9049" y="38174"/>
                  <a:pt x="12473" y="37685"/>
                </a:cubicBezTo>
                <a:cubicBezTo>
                  <a:pt x="19781" y="36642"/>
                  <a:pt x="27235" y="37965"/>
                  <a:pt x="34617" y="37965"/>
                </a:cubicBezTo>
                <a:cubicBezTo>
                  <a:pt x="43218" y="37965"/>
                  <a:pt x="51891" y="38343"/>
                  <a:pt x="60405" y="37124"/>
                </a:cubicBezTo>
                <a:cubicBezTo>
                  <a:pt x="64471" y="36542"/>
                  <a:pt x="69999" y="36963"/>
                  <a:pt x="72177" y="33480"/>
                </a:cubicBezTo>
                <a:cubicBezTo>
                  <a:pt x="76386" y="26749"/>
                  <a:pt x="68334" y="16262"/>
                  <a:pt x="61526" y="12178"/>
                </a:cubicBezTo>
                <a:cubicBezTo>
                  <a:pt x="56648" y="9252"/>
                  <a:pt x="53789" y="3613"/>
                  <a:pt x="48912" y="685"/>
                </a:cubicBezTo>
                <a:cubicBezTo>
                  <a:pt x="46131" y="-984"/>
                  <a:pt x="42082" y="849"/>
                  <a:pt x="39382" y="2647"/>
                </a:cubicBezTo>
              </a:path>
            </a:pathLst>
          </a:custGeom>
          <a:noFill/>
          <a:ln cap="flat" cmpd="sng" w="9525">
            <a:solidFill>
              <a:srgbClr val="FF0000"/>
            </a:solidFill>
            <a:prstDash val="solid"/>
            <a:round/>
            <a:headEnd len="med" w="med" type="none"/>
            <a:tailEnd len="med" w="med" type="none"/>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top-(k,d) Central Graphs</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keyword query Q and number k, find all central graphs with a depth no larger than d such that d is the smallest possible value to obtain at least k central graphs</a:t>
            </a:r>
            <a:endParaRPr/>
          </a:p>
          <a:p>
            <a:pPr indent="-317500" lvl="1" marL="914400" rtl="0" algn="l">
              <a:spcBef>
                <a:spcPts val="0"/>
              </a:spcBef>
              <a:spcAft>
                <a:spcPts val="0"/>
              </a:spcAft>
              <a:buSzPts val="1400"/>
              <a:buChar char="-"/>
            </a:pPr>
            <a:r>
              <a:rPr lang="en"/>
              <a:t>k = number of central graphs to obtain</a:t>
            </a:r>
            <a:endParaRPr/>
          </a:p>
          <a:p>
            <a:pPr indent="-317500" lvl="1" marL="914400" rtl="0" algn="l">
              <a:spcBef>
                <a:spcPts val="0"/>
              </a:spcBef>
              <a:spcAft>
                <a:spcPts val="0"/>
              </a:spcAft>
              <a:buSzPts val="1400"/>
              <a:buChar char="-"/>
            </a:pPr>
            <a:r>
              <a:rPr lang="en"/>
              <a:t>d = max depth of central graphs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Minimum activation level</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minimum activation level to weigh graph to generate meaningful answers</a:t>
            </a:r>
            <a:endParaRPr/>
          </a:p>
          <a:p>
            <a:pPr indent="-342900" lvl="0" marL="457200" rtl="0" algn="l">
              <a:spcBef>
                <a:spcPts val="0"/>
              </a:spcBef>
              <a:spcAft>
                <a:spcPts val="0"/>
              </a:spcAft>
              <a:buSzPts val="1800"/>
              <a:buChar char="-"/>
            </a:pPr>
            <a:r>
              <a:rPr lang="en"/>
              <a:t>Minimum activation level (denote as a</a:t>
            </a:r>
            <a:r>
              <a:rPr baseline="-25000" lang="en"/>
              <a:t>i</a:t>
            </a:r>
            <a:r>
              <a:rPr lang="en"/>
              <a:t> for v</a:t>
            </a:r>
            <a:r>
              <a:rPr baseline="-25000" lang="en"/>
              <a:t>i</a:t>
            </a:r>
            <a:r>
              <a:rPr lang="en"/>
              <a:t>) lower bounds the hitting level of a vertex. It makes vertices active for exploration.</a:t>
            </a:r>
            <a:endParaRPr/>
          </a:p>
          <a:p>
            <a:pPr indent="-342900" lvl="0" marL="457200" rtl="0" algn="l">
              <a:spcBef>
                <a:spcPts val="0"/>
              </a:spcBef>
              <a:spcAft>
                <a:spcPts val="0"/>
              </a:spcAft>
              <a:buSzPts val="1800"/>
              <a:buChar char="-"/>
            </a:pPr>
            <a:r>
              <a:rPr lang="en"/>
              <a:t>Summary node = node with large number of same labelled edges and small number of different edges</a:t>
            </a:r>
            <a:endParaRPr/>
          </a:p>
          <a:p>
            <a:pPr indent="-342900" lvl="0" marL="457200" rtl="0" algn="l">
              <a:spcBef>
                <a:spcPts val="0"/>
              </a:spcBef>
              <a:spcAft>
                <a:spcPts val="0"/>
              </a:spcAft>
              <a:buSzPts val="1800"/>
              <a:buChar char="-"/>
            </a:pPr>
            <a:r>
              <a:rPr lang="en"/>
              <a:t>Degree of summary = node to which extent tends to be a summary node (use it for weighing graphs, shown next slide)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Calculate minimum activation level</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Let R</a:t>
            </a:r>
            <a:r>
              <a:rPr baseline="-25000" lang="en"/>
              <a:t>i</a:t>
            </a:r>
            <a:r>
              <a:rPr lang="en"/>
              <a:t> denote set of in-edge labels incident to v</a:t>
            </a:r>
            <a:r>
              <a:rPr baseline="-25000" lang="en"/>
              <a:t>i</a:t>
            </a:r>
            <a:r>
              <a:rPr lang="en"/>
              <a:t>, for r in R</a:t>
            </a:r>
            <a:r>
              <a:rPr baseline="-25000" lang="en"/>
              <a:t>i</a:t>
            </a:r>
            <a:r>
              <a:rPr lang="en"/>
              <a:t>, let ṝ denote the number of in-edges of label r pointing to v</a:t>
            </a:r>
            <a:r>
              <a:rPr baseline="-25000" lang="en"/>
              <a:t>i</a:t>
            </a:r>
            <a:r>
              <a:rPr lang="en"/>
              <a:t> . </a:t>
            </a:r>
            <a:endParaRPr/>
          </a:p>
          <a:p>
            <a:pPr indent="-342900" lvl="0" marL="457200" rtl="0" algn="l">
              <a:spcBef>
                <a:spcPts val="0"/>
              </a:spcBef>
              <a:spcAft>
                <a:spcPts val="0"/>
              </a:spcAft>
              <a:buSzPts val="1800"/>
              <a:buChar char="-"/>
            </a:pPr>
            <a:r>
              <a:rPr lang="en"/>
              <a:t>Weight calculated below using degree of summary of a node v</a:t>
            </a:r>
            <a:r>
              <a:rPr baseline="-25000" lang="en"/>
              <a:t>i</a:t>
            </a: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Can normalize w</a:t>
            </a:r>
            <a:r>
              <a:rPr baseline="-25000" lang="en"/>
              <a:t>i</a:t>
            </a:r>
            <a:r>
              <a:rPr lang="en"/>
              <a:t> and denote this as w</a:t>
            </a:r>
            <a:r>
              <a:rPr baseline="-25000" lang="en"/>
              <a:t>i</a:t>
            </a:r>
            <a:r>
              <a:rPr lang="en"/>
              <a:t>’ . Use the min/max weight w from all nodes v</a:t>
            </a:r>
            <a:r>
              <a:rPr baseline="-25000" lang="en"/>
              <a:t>0…n</a:t>
            </a:r>
            <a:r>
              <a:rPr lang="en"/>
              <a:t> in V.</a:t>
            </a:r>
            <a:endParaRPr/>
          </a:p>
        </p:txBody>
      </p:sp>
      <p:pic>
        <p:nvPicPr>
          <p:cNvPr id="108" name="Google Shape;108;p20"/>
          <p:cNvPicPr preferRelativeResize="0"/>
          <p:nvPr/>
        </p:nvPicPr>
        <p:blipFill>
          <a:blip r:embed="rId3">
            <a:alphaModFix/>
          </a:blip>
          <a:stretch>
            <a:fillRect/>
          </a:stretch>
        </p:blipFill>
        <p:spPr>
          <a:xfrm>
            <a:off x="860175" y="2303758"/>
            <a:ext cx="3421025" cy="989825"/>
          </a:xfrm>
          <a:prstGeom prst="rect">
            <a:avLst/>
          </a:prstGeom>
          <a:noFill/>
          <a:ln>
            <a:noFill/>
          </a:ln>
        </p:spPr>
      </p:pic>
      <p:pic>
        <p:nvPicPr>
          <p:cNvPr id="109" name="Google Shape;109;p20"/>
          <p:cNvPicPr preferRelativeResize="0"/>
          <p:nvPr/>
        </p:nvPicPr>
        <p:blipFill>
          <a:blip r:embed="rId4">
            <a:alphaModFix/>
          </a:blip>
          <a:stretch>
            <a:fillRect/>
          </a:stretch>
        </p:blipFill>
        <p:spPr>
          <a:xfrm>
            <a:off x="923038" y="3929950"/>
            <a:ext cx="3603600" cy="638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Calculating minimum activation level - cont.</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Penalty and Reward mapping used to obtain activation level a</a:t>
            </a:r>
            <a:r>
              <a:rPr baseline="-25000" lang="en"/>
              <a:t>i</a:t>
            </a:r>
            <a:r>
              <a:rPr lang="en"/>
              <a:t> for w</a:t>
            </a:r>
            <a:r>
              <a:rPr baseline="-25000" lang="en"/>
              <a:t>i</a:t>
            </a:r>
            <a:r>
              <a:rPr lang="en"/>
              <a:t> with tunable parameter α ∈ (0, 1)</a:t>
            </a:r>
            <a:endParaRPr/>
          </a:p>
          <a:p>
            <a:pPr indent="-317500" lvl="1" marL="914400" rtl="0" algn="l">
              <a:spcBef>
                <a:spcPts val="0"/>
              </a:spcBef>
              <a:spcAft>
                <a:spcPts val="0"/>
              </a:spcAft>
              <a:buSzPts val="1400"/>
              <a:buChar char="-"/>
            </a:pPr>
            <a:r>
              <a:rPr lang="en" sz="1800"/>
              <a:t>α allows users to set preference for degree of summary in runtime</a:t>
            </a:r>
            <a:endParaRPr sz="1800"/>
          </a:p>
          <a:p>
            <a:pPr indent="-342900" lvl="1" marL="914400" rtl="0" algn="l">
              <a:spcBef>
                <a:spcPts val="0"/>
              </a:spcBef>
              <a:spcAft>
                <a:spcPts val="0"/>
              </a:spcAft>
              <a:buSzPts val="1800"/>
              <a:buChar char="-"/>
            </a:pPr>
            <a:r>
              <a:rPr lang="en" sz="1800"/>
              <a:t>First compute average distance (hops) between 2 nodes by sampling (Ā)</a:t>
            </a:r>
            <a:endParaRPr sz="1800"/>
          </a:p>
          <a:p>
            <a:pPr indent="-342900" lvl="1" marL="914400" rtl="0" algn="l">
              <a:spcBef>
                <a:spcPts val="0"/>
              </a:spcBef>
              <a:spcAft>
                <a:spcPts val="0"/>
              </a:spcAft>
              <a:buSzPts val="1800"/>
              <a:buChar char="-"/>
            </a:pPr>
            <a:r>
              <a:rPr lang="en" sz="1800"/>
              <a:t>Calculate a</a:t>
            </a:r>
            <a:r>
              <a:rPr baseline="-25000" lang="en" sz="1800"/>
              <a:t>i</a:t>
            </a:r>
            <a:r>
              <a:rPr lang="en" sz="1800"/>
              <a:t> by increasing penalty or decreasing reward using α and w</a:t>
            </a:r>
            <a:r>
              <a:rPr baseline="-25000" lang="en" sz="1800"/>
              <a:t>i </a:t>
            </a:r>
            <a:r>
              <a:rPr lang="en" sz="1800"/>
              <a:t>from the average distance and round to nearest integer</a:t>
            </a:r>
            <a:endParaRPr sz="1800"/>
          </a:p>
          <a:p>
            <a:pPr indent="-342900" lvl="1" marL="914400" rtl="0" algn="l">
              <a:spcBef>
                <a:spcPts val="0"/>
              </a:spcBef>
              <a:spcAft>
                <a:spcPts val="0"/>
              </a:spcAft>
              <a:buSzPts val="1800"/>
              <a:buChar char="-"/>
            </a:pPr>
            <a:r>
              <a:rPr lang="en" sz="1800"/>
              <a:t>Let Ā denote the average shortest distance between 2 nodes for G</a:t>
            </a:r>
            <a:endParaRPr sz="1800"/>
          </a:p>
        </p:txBody>
      </p:sp>
      <p:pic>
        <p:nvPicPr>
          <p:cNvPr id="116" name="Google Shape;116;p21"/>
          <p:cNvPicPr preferRelativeResize="0"/>
          <p:nvPr/>
        </p:nvPicPr>
        <p:blipFill>
          <a:blip r:embed="rId3">
            <a:alphaModFix/>
          </a:blip>
          <a:stretch>
            <a:fillRect/>
          </a:stretch>
        </p:blipFill>
        <p:spPr>
          <a:xfrm>
            <a:off x="2744725" y="3537175"/>
            <a:ext cx="3009900" cy="167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