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8"/>
    <p:restoredTop sz="94625"/>
  </p:normalViewPr>
  <p:slideViewPr>
    <p:cSldViewPr snapToGrid="0" snapToObjects="1">
      <p:cViewPr varScale="1">
        <p:scale>
          <a:sx n="100" d="100"/>
          <a:sy n="100" d="100"/>
        </p:scale>
        <p:origin x="1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30BD-EB27-3F4E-97D2-2B087E9B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5F54-9C68-8A42-8CDF-84CD27EF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2B6E-D3B7-0845-BEAE-DC676CA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3ECF-7589-DE4E-9CDE-209A637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F250-6B1F-E14D-AED2-8E3808B8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C865-E275-8042-A6C9-D04E82C1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106C-F05F-C64D-BB99-A7785276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FBE9-EA57-364B-9F9D-4A1A4402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DEBB-8335-374C-8C2B-C02331DF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95C2-5C03-3E41-AA24-0BFB11AF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8094A-0DB8-AF45-84D7-7A0392D28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0D1D-F208-4244-9454-E7B5E99E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9FA1-CCAD-5247-B60A-322AFB8D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35CE-A591-8749-9F9B-E08F5A1C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E111-DCAB-1D4E-880A-87FDFF8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9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7FC8-C712-7042-B803-F1DE6929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C249-761C-A041-A3C9-839F97A7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FF38-27E3-9149-9F19-98EF92F3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D742-EFFA-1946-8AEA-33688BC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C6EB-CF8B-D04B-9C59-9057F805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B890-449E-974E-A835-0E12129E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50C5-A149-FE47-9DAA-FDD9F2E8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7B3F-CF7F-C94C-9DE3-03FD7FA3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9418-1FD5-C44F-A856-CABEB27F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1301-9356-924A-A733-4A609678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6E01-1D0C-8E45-9ED0-49E26118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FC93-74EA-1546-81BB-3CD78C25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F58A-DC78-F94A-BAAD-BB57B8FC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892F-ADD6-D64C-92B0-2854CEFE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5B1E-C6DD-4740-A4F9-CA996EBD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96A31-B166-EA4D-8D99-CC1D1B37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71D8-5286-2E47-9EEE-40DBE6B1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0D5F4-67BD-4241-AA09-60DF5C2B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EB052-F839-8449-AAFB-899041AC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360BD-0284-BD4F-A4C3-E8531DDCD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1A684-4AE1-D248-8ACA-685507A0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F5888-1A13-A747-832C-44F53E88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E88B4-FF51-064C-AEAB-71AE24A3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E4352-D513-C949-BC7C-11BB9AD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84EA-DB61-9B49-A60B-658F44CE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8C0C0-9905-144F-B225-4CA3AD35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07BCE-2DD2-3D43-82A4-926F1FDB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65BE3-D0CE-DF45-A6FC-51230855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873A-5262-C449-9FB0-43433F82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CDEBA-6F11-AA40-9E54-57F5E3FB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4744E-C34F-524E-98E9-66CBEDD4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E4E-7D31-6F45-B341-7543AB5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AECB-F910-5A40-A932-30DFA58C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88A85-2B9D-5C4E-ACDE-AAD7F39C5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BD6-91B6-D743-BC63-FA666B3D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5BFF4-93DF-6C41-9409-EB297686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A64A9-B3B7-114A-90C5-D2EF2857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6968-56AF-884F-8C14-F143C553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33CED-E998-DD49-B27C-25B7C81BF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9BA97-863C-254F-8BFB-638C9B01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B9221-1F9B-704C-B957-D7876A93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87F6-D326-9945-8666-531755F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AFD4-73E1-C044-9607-40BA165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5B5D-B069-D24A-8C9A-DE5623F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31C-0E42-E548-8D0A-9F5CE5EC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DE94-5D86-A542-8F87-80B4AEEE3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3EE9-17F0-F445-8047-8519C57DA04B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314B-0AE1-6D44-920F-CEBBDD349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6E4B-5816-9A42-8B65-79A3D3498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971A-D66B-C941-96BF-ABC16E4A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B249-CE0B-8842-85C5-C147ABB3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California Wildfire Costs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4339D-6144-CA45-BC45-05B149399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regions in California have the highest costs of wildfire damage?</a:t>
            </a:r>
          </a:p>
          <a:p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are the human causes that cause the most damage?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41AD-5985-6C41-B2F8-80FE09F8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1825625"/>
            <a:ext cx="8877300" cy="4351338"/>
          </a:xfrm>
        </p:spPr>
        <p:txBody>
          <a:bodyPr/>
          <a:lstStyle/>
          <a:p>
            <a:r>
              <a:rPr lang="en-US" dirty="0"/>
              <a:t>I have chosen datasets from four different years: 2019, 2018, 2017, 2016</a:t>
            </a:r>
          </a:p>
          <a:p>
            <a:r>
              <a:rPr lang="en-US" dirty="0"/>
              <a:t>Each data set presents the costs of human causes per Cal Fire Region</a:t>
            </a:r>
          </a:p>
          <a:p>
            <a:r>
              <a:rPr lang="en-US" dirty="0"/>
              <a:t>Basically, some counties are grouped in these regions, as a single Cal Fire unit can cover the entire area</a:t>
            </a:r>
          </a:p>
        </p:txBody>
      </p:sp>
    </p:spTree>
    <p:extLst>
      <p:ext uri="{BB962C8B-B14F-4D97-AF65-F5344CB8AC3E}">
        <p14:creationId xmlns:p14="http://schemas.microsoft.com/office/powerpoint/2010/main" val="1829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General Data Cleaning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E2EB65-DBE8-C447-B7AC-BC8BE2954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726" y="1690688"/>
            <a:ext cx="9464548" cy="166445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21BF2-8EE0-494E-9D47-059CDA1525A5}"/>
              </a:ext>
            </a:extLst>
          </p:cNvPr>
          <p:cNvSpPr txBox="1"/>
          <p:nvPr/>
        </p:nvSpPr>
        <p:spPr>
          <a:xfrm>
            <a:off x="2743200" y="3902927"/>
            <a:ext cx="808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Removed extraneous rows such as ”Northern Region” and ”Southern Region” as I analyzed the data with no distinction, and those rows had no data. </a:t>
            </a:r>
          </a:p>
        </p:txBody>
      </p:sp>
    </p:spTree>
    <p:extLst>
      <p:ext uri="{BB962C8B-B14F-4D97-AF65-F5344CB8AC3E}">
        <p14:creationId xmlns:p14="http://schemas.microsoft.com/office/powerpoint/2010/main" val="83769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Combining Data for First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BFE28-E454-A74F-B2B6-274BA8E7D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5500" y="1690688"/>
            <a:ext cx="7988300" cy="2400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20618-39B8-9F4C-B17A-30E32F3E429B}"/>
              </a:ext>
            </a:extLst>
          </p:cNvPr>
          <p:cNvSpPr txBox="1"/>
          <p:nvPr/>
        </p:nvSpPr>
        <p:spPr>
          <a:xfrm>
            <a:off x="3456878" y="4549698"/>
            <a:ext cx="7582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 felt it would be easier to plot all four graphs at once if I combined data into one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Specifically chose region totals for this plot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585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Damage per Region 2019-2016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5E0A5-1248-9C4D-BF7E-0F468811C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986" y="1690688"/>
            <a:ext cx="5627510" cy="459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13101-ED06-D743-A2BD-81937DBEACFB}"/>
              </a:ext>
            </a:extLst>
          </p:cNvPr>
          <p:cNvSpPr txBox="1"/>
          <p:nvPr/>
        </p:nvSpPr>
        <p:spPr>
          <a:xfrm>
            <a:off x="6096000" y="1690687"/>
            <a:ext cx="5568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Represents total cost of wildfire damages pre region (in Billions)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several regions with major outliers, which is why it looks like there is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Sonoma-Lake-Napa has had massive damages in three of the past four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area clearly is a hotspot for wildfires, with Butte, Nevada-Yuba-Placer, and Shasta-Trinity being potentially dangerous spots</a:t>
            </a:r>
          </a:p>
        </p:txBody>
      </p:sp>
    </p:spTree>
    <p:extLst>
      <p:ext uri="{BB962C8B-B14F-4D97-AF65-F5344CB8AC3E}">
        <p14:creationId xmlns:p14="http://schemas.microsoft.com/office/powerpoint/2010/main" val="11599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Damage per Region w/o Outliers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4F4C6-0E36-D345-BE24-8E9469D7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429" y="1517383"/>
            <a:ext cx="5508571" cy="4659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7664D1-4D0C-A647-B55B-BC2A174113CA}"/>
              </a:ext>
            </a:extLst>
          </p:cNvPr>
          <p:cNvSpPr txBox="1"/>
          <p:nvPr/>
        </p:nvSpPr>
        <p:spPr>
          <a:xfrm>
            <a:off x="6096000" y="1690688"/>
            <a:ext cx="5077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Dropped regions with the jumps in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Wanted to show how large the difference was between the outliers and “normal” fires</a:t>
            </a:r>
          </a:p>
        </p:txBody>
      </p:sp>
    </p:spTree>
    <p:extLst>
      <p:ext uri="{BB962C8B-B14F-4D97-AF65-F5344CB8AC3E}">
        <p14:creationId xmlns:p14="http://schemas.microsoft.com/office/powerpoint/2010/main" val="273076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for Costs per Cause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4F816-82B7-144B-BD33-3C78C9F3C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235" y="1936015"/>
            <a:ext cx="7738946" cy="370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AA6D9-D692-6645-8BD2-EF55F8875C3A}"/>
              </a:ext>
            </a:extLst>
          </p:cNvPr>
          <p:cNvSpPr txBox="1"/>
          <p:nvPr/>
        </p:nvSpPr>
        <p:spPr>
          <a:xfrm>
            <a:off x="8500946" y="1936015"/>
            <a:ext cx="2988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to </a:t>
            </a:r>
            <a:r>
              <a:rPr lang="en-US" sz="2400" dirty="0" err="1"/>
              <a:t>pickout</a:t>
            </a:r>
            <a:r>
              <a:rPr lang="en-US" sz="2400" dirty="0"/>
              <a:t> the costs of damages from human causes</a:t>
            </a:r>
          </a:p>
        </p:txBody>
      </p:sp>
    </p:spTree>
    <p:extLst>
      <p:ext uri="{BB962C8B-B14F-4D97-AF65-F5344CB8AC3E}">
        <p14:creationId xmlns:p14="http://schemas.microsoft.com/office/powerpoint/2010/main" val="346434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Costs for Human Causes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B40E0-C06A-2A4D-AFF5-68BB5A95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9715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6CD1A-0B7C-1941-867C-41BFC37D4783}"/>
              </a:ext>
            </a:extLst>
          </p:cNvPr>
          <p:cNvSpPr txBox="1"/>
          <p:nvPr/>
        </p:nvSpPr>
        <p:spPr>
          <a:xfrm>
            <a:off x="6809717" y="1918010"/>
            <a:ext cx="4742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Represents the costs of human causes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to costs per region, there are clear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Electric power seems to be the top cause of wildfires, with three out of four years seeing significant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other costly causes would be from arson and vehicle fires</a:t>
            </a:r>
          </a:p>
        </p:txBody>
      </p:sp>
    </p:spTree>
    <p:extLst>
      <p:ext uri="{BB962C8B-B14F-4D97-AF65-F5344CB8AC3E}">
        <p14:creationId xmlns:p14="http://schemas.microsoft.com/office/powerpoint/2010/main" val="31549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693-F505-9245-9D36-20CD3C21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Costs of Human Causes per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CDEB8-D830-2D47-B7EC-68D64652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9284"/>
            <a:ext cx="2560134" cy="2372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5295D-565D-3E42-BFE6-398B5F5F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754" y="1361953"/>
            <a:ext cx="2950892" cy="2567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39044-BF4F-494A-8C76-5A1E32C6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0" y="4196087"/>
            <a:ext cx="2667000" cy="2276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1DD685-13C3-894B-908E-4B793B8FB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78" y="4321887"/>
            <a:ext cx="2601177" cy="2151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95F4C7-D005-D241-9F61-8206A9388FAA}"/>
              </a:ext>
            </a:extLst>
          </p:cNvPr>
          <p:cNvSpPr txBox="1"/>
          <p:nvPr/>
        </p:nvSpPr>
        <p:spPr>
          <a:xfrm>
            <a:off x="7264400" y="1562100"/>
            <a:ext cx="436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graph represents a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plot represents major costs in human causes per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shown before, electric power is the primary cause for wildfires, along with arson and vehicles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Sonoma-Lake-Napa is once again the most prolific area for wildfires</a:t>
            </a:r>
          </a:p>
        </p:txBody>
      </p:sp>
    </p:spTree>
    <p:extLst>
      <p:ext uri="{BB962C8B-B14F-4D97-AF65-F5344CB8AC3E}">
        <p14:creationId xmlns:p14="http://schemas.microsoft.com/office/powerpoint/2010/main" val="284498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363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California Wildfire Costs Analysis </vt:lpstr>
      <vt:lpstr>Background</vt:lpstr>
      <vt:lpstr>General Data Cleaning</vt:lpstr>
      <vt:lpstr>Combining Data for First Plot</vt:lpstr>
      <vt:lpstr>Damage per Region 2019-2016</vt:lpstr>
      <vt:lpstr>Damage per Region w/o Outliers </vt:lpstr>
      <vt:lpstr>Create Dataframe for Costs per Cause</vt:lpstr>
      <vt:lpstr>Costs for Human Causes per Year</vt:lpstr>
      <vt:lpstr>Costs of Human Causes per Region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2021-05-01T01:15:32Z</dcterms:created>
  <dcterms:modified xsi:type="dcterms:W3CDTF">2021-05-01T10:00:34Z</dcterms:modified>
</cp:coreProperties>
</file>