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1" r:id="rId3"/>
    <p:sldId id="327" r:id="rId4"/>
    <p:sldId id="364" r:id="rId5"/>
    <p:sldId id="291" r:id="rId6"/>
    <p:sldId id="292" r:id="rId8"/>
    <p:sldId id="293" r:id="rId9"/>
    <p:sldId id="294" r:id="rId10"/>
    <p:sldId id="289" r:id="rId11"/>
    <p:sldId id="288" r:id="rId12"/>
    <p:sldId id="287" r:id="rId13"/>
    <p:sldId id="295" r:id="rId14"/>
    <p:sldId id="290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7F9B-0BAA-4652-BEB5-1955F8673D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73DD-66A6-4D01-9EE8-6A9923C319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35" y="155130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CALIFORNIA WILDFIRE </a:t>
            </a:r>
            <a:b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</a:b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CAUSE AND EFFECT ANALYSIS 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47100" y="4865370"/>
            <a:ext cx="3383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JASON LEI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JOSH GALLAGHER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THADDEUS GRAY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+mn-ea"/>
              </a:rPr>
              <a:t>WAN XIA (SUSAN)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YU-HAN CHEN (AMY)</a:t>
            </a:r>
            <a:endParaRPr lang="en-US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Fire Size Heatmap - using API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2040" y="1825625"/>
            <a:ext cx="3131185" cy="3765550"/>
          </a:xfrm>
        </p:spPr>
        <p:txBody>
          <a:bodyPr>
            <a:normAutofit/>
          </a:bodyPr>
          <a:p>
            <a:r>
              <a:rPr lang="en-US" sz="1800"/>
              <a:t>The majority of large scale wildfires happened from 1995 to 2015 were close to Los Angeles and San Diego according to the fire size heatmap.</a:t>
            </a:r>
            <a:endParaRPr lang="en-US" sz="1800"/>
          </a:p>
        </p:txBody>
      </p:sp>
      <p:pic>
        <p:nvPicPr>
          <p:cNvPr id="4" name="Picture 3" descr="fire_size_heat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0" y="1544320"/>
            <a:ext cx="5631815" cy="459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From our analysis, the weather factors (Wind speed/Humidity/Temperature/Precipitation) have correlations with the fire size up until the date of containment, but it is unclear whether the weather impacted the fires or vice-versa</a:t>
            </a:r>
            <a:endParaRPr lang="en-US"/>
          </a:p>
          <a:p>
            <a:r>
              <a:rPr lang="en-US"/>
              <a:t>There Is a strong correlation between electrical power and wildfire costs, </a:t>
            </a:r>
            <a:r>
              <a:rPr lang="en-US">
                <a:sym typeface="+mn-ea"/>
              </a:rPr>
              <a:t> </a:t>
            </a:r>
            <a:r>
              <a:rPr lang="en-US" dirty="0">
                <a:sym typeface="+mn-ea"/>
              </a:rPr>
              <a:t>along with arson and vehicles</a:t>
            </a:r>
            <a:r>
              <a:rPr lang="en-US"/>
              <a:t>. Additionally, electrical power in all areas seems to have a strong correlation with wildfires.</a:t>
            </a:r>
            <a:endParaRPr lang="en-US"/>
          </a:p>
          <a:p>
            <a:r>
              <a:rPr lang="en-US"/>
              <a:t>Wildfire increases air polution in surrounding areas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Limitations and Discussions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are not able to merge our datasets: data are from different years</a:t>
            </a:r>
            <a:endParaRPr lang="en-US"/>
          </a:p>
          <a:p>
            <a:r>
              <a:rPr lang="en-US"/>
              <a:t>Real world data cleaning: missing information or wrong information</a:t>
            </a:r>
            <a:endParaRPr lang="en-US"/>
          </a:p>
          <a:p>
            <a:r>
              <a:rPr lang="en-US"/>
              <a:t>We couldn’t find enough scientific support on some trends that we observed from data analysis </a:t>
            </a:r>
            <a:endParaRPr lang="en-US"/>
          </a:p>
          <a:p>
            <a:endParaRPr lang="en-US"/>
          </a:p>
          <a:p>
            <a:r>
              <a:rPr lang="en-US"/>
              <a:t>More to explore:</a:t>
            </a:r>
            <a:endParaRPr lang="en-US"/>
          </a:p>
          <a:p>
            <a:pPr marL="0" indent="0">
              <a:buNone/>
            </a:pPr>
            <a:r>
              <a:rPr lang="en-US"/>
              <a:t>   -  Impacts from wildfires on water resources: water quality within and downstream from a burn area may be significantly impacted.</a:t>
            </a:r>
            <a:endParaRPr lang="en-US"/>
          </a:p>
          <a:p>
            <a:pPr marL="0" indent="0">
              <a:buNone/>
            </a:pPr>
            <a:r>
              <a:rPr lang="en-US"/>
              <a:t>   -  Climate change impacts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d_man_with_thank_you_text_board_stock_photo_Slid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735" y="784225"/>
            <a:ext cx="5464810" cy="5464810"/>
          </a:xfrm>
          <a:prstGeom prst="rect">
            <a:avLst/>
          </a:prstGeom>
        </p:spPr>
      </p:pic>
      <p:pic>
        <p:nvPicPr>
          <p:cNvPr id="5" name="Content Placeholder 4" descr="352-3526570_test-your-knowledge-on-hydration-questions-and-answers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1245" y="4259580"/>
            <a:ext cx="1583055" cy="2110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Project Motivation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865" y="1691005"/>
            <a:ext cx="9230360" cy="4488815"/>
          </a:xfrm>
        </p:spPr>
        <p:txBody>
          <a:bodyPr/>
          <a:p>
            <a:r>
              <a:rPr lang="en-US"/>
              <a:t>Motivation</a:t>
            </a:r>
            <a:br>
              <a:rPr lang="en-US"/>
            </a:br>
            <a:r>
              <a:rPr lang="en-US"/>
              <a:t>-  With wildfires becoming an increasing problem in California, we wanted to see if we could find an trends in the causes and effects of the fires</a:t>
            </a:r>
            <a:endParaRPr lang="en-US"/>
          </a:p>
          <a:p>
            <a:r>
              <a:rPr lang="en-US"/>
              <a:t>Cause of wildfires</a:t>
            </a:r>
            <a:br>
              <a:rPr lang="en-US"/>
            </a:br>
            <a:r>
              <a:rPr lang="en-US"/>
              <a:t>-  Weather factors</a:t>
            </a:r>
            <a:br>
              <a:rPr lang="en-US"/>
            </a:br>
            <a:r>
              <a:rPr lang="en-US"/>
              <a:t>-  Human activities</a:t>
            </a:r>
            <a:endParaRPr lang="en-US"/>
          </a:p>
          <a:p>
            <a:r>
              <a:rPr lang="en-US"/>
              <a:t>Effects of wildfires</a:t>
            </a:r>
            <a:endParaRPr lang="en-US"/>
          </a:p>
          <a:p>
            <a:pPr marL="0" indent="0">
              <a:buNone/>
            </a:pPr>
            <a:r>
              <a:rPr lang="en-US"/>
              <a:t>   -  Air quality</a:t>
            </a:r>
            <a:br>
              <a:rPr lang="en-US"/>
            </a:br>
            <a:r>
              <a:rPr lang="en-US"/>
              <a:t>   -  Financial cost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380"/>
            <a:ext cx="10515600" cy="4351338"/>
          </a:xfrm>
        </p:spPr>
        <p:txBody>
          <a:bodyPr/>
          <a:p>
            <a:r>
              <a:rPr lang="en-US"/>
              <a:t>kaggle.com</a:t>
            </a:r>
            <a:br>
              <a:rPr lang="en-US"/>
            </a:br>
            <a:r>
              <a:rPr lang="en-US"/>
              <a:t>U.S. Wildfire data (plus other attributes) which has a subset of 1.88 Million US wildfire database</a:t>
            </a:r>
            <a:r>
              <a:rPr lang="en-US">
                <a:sym typeface="+mn-ea"/>
              </a:rPr>
              <a:t>(Year 1995 - Year 2015)</a:t>
            </a:r>
            <a:r>
              <a:rPr lang="en-US"/>
              <a:t>. We concentrate on California wildfire dataset in our analysis.</a:t>
            </a:r>
            <a:endParaRPr lang="en-US"/>
          </a:p>
          <a:p>
            <a:r>
              <a:rPr lang="en-US"/>
              <a:t>California Department of Forestry and Fire Protection </a:t>
            </a:r>
            <a:br>
              <a:rPr lang="en-US"/>
            </a:br>
            <a:r>
              <a:rPr lang="en-US"/>
              <a:t>Wildfire Activity Statistics (Year 2016 - Year 2019)</a:t>
            </a:r>
            <a:endParaRPr lang="en-US"/>
          </a:p>
          <a:p>
            <a:r>
              <a:rPr lang="en-US"/>
              <a:t>https://www2.purpleair.com</a:t>
            </a:r>
            <a:br>
              <a:rPr lang="en-US"/>
            </a:br>
            <a:r>
              <a:rPr lang="en-US"/>
              <a:t>PurpleAir, which is a real time air quality monitor, providing real time measurement of air quality on a public map.</a:t>
            </a:r>
            <a:endParaRPr lang="en-US"/>
          </a:p>
          <a:p>
            <a:r>
              <a:rPr lang="en-US"/>
              <a:t>Google Maps Platform - API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Wind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724265" y="6467475"/>
            <a:ext cx="3172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* r-squared are insignificant</a:t>
            </a:r>
            <a:endParaRPr lang="en-US" sz="1600"/>
          </a:p>
        </p:txBody>
      </p:sp>
      <p:pic>
        <p:nvPicPr>
          <p:cNvPr id="5" name="Picture 4" descr="w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524510"/>
            <a:ext cx="3988435" cy="2850515"/>
          </a:xfrm>
          <a:prstGeom prst="rect">
            <a:avLst/>
          </a:prstGeom>
        </p:spPr>
      </p:pic>
      <p:pic>
        <p:nvPicPr>
          <p:cNvPr id="10" name="Picture 9" descr="w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15" y="524510"/>
            <a:ext cx="3987800" cy="2850515"/>
          </a:xfrm>
          <a:prstGeom prst="rect">
            <a:avLst/>
          </a:prstGeom>
        </p:spPr>
      </p:pic>
      <p:pic>
        <p:nvPicPr>
          <p:cNvPr id="12" name="Picture 11" descr="w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120" y="3375025"/>
            <a:ext cx="3997960" cy="2857500"/>
          </a:xfrm>
          <a:prstGeom prst="rect">
            <a:avLst/>
          </a:prstGeom>
        </p:spPr>
      </p:pic>
      <p:pic>
        <p:nvPicPr>
          <p:cNvPr id="13" name="Picture 12" descr="w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815" y="3389630"/>
            <a:ext cx="3987800" cy="2842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283845"/>
            <a:ext cx="10515600" cy="1325563"/>
          </a:xfrm>
        </p:spPr>
        <p:txBody>
          <a:bodyPr/>
          <a:p>
            <a:r>
              <a:rPr lang="en-US" dirty="0">
                <a:sym typeface="+mn-ea"/>
              </a:rPr>
              <a:t>Temperature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724265" y="6467475"/>
            <a:ext cx="3172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* r-squared are insignificant</a:t>
            </a:r>
            <a:endParaRPr lang="en-US" sz="1600"/>
          </a:p>
        </p:txBody>
      </p:sp>
      <p:pic>
        <p:nvPicPr>
          <p:cNvPr id="3" name="Picture 2" descr="t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8970" y="92075"/>
            <a:ext cx="4218940" cy="2992120"/>
          </a:xfrm>
          <a:prstGeom prst="rect">
            <a:avLst/>
          </a:prstGeom>
        </p:spPr>
      </p:pic>
      <p:pic>
        <p:nvPicPr>
          <p:cNvPr id="8" name="Picture 7" descr="t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92075"/>
            <a:ext cx="4185920" cy="2992120"/>
          </a:xfrm>
          <a:prstGeom prst="rect">
            <a:avLst/>
          </a:prstGeom>
        </p:spPr>
      </p:pic>
      <p:pic>
        <p:nvPicPr>
          <p:cNvPr id="9" name="Picture 8" descr="t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20" y="3084195"/>
            <a:ext cx="4212590" cy="3010535"/>
          </a:xfrm>
          <a:prstGeom prst="rect">
            <a:avLst/>
          </a:prstGeom>
        </p:spPr>
      </p:pic>
      <p:pic>
        <p:nvPicPr>
          <p:cNvPr id="10" name="Picture 9" descr="t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0" y="3084195"/>
            <a:ext cx="4210685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95" y="365125"/>
            <a:ext cx="10515600" cy="1325563"/>
          </a:xfrm>
        </p:spPr>
        <p:txBody>
          <a:bodyPr/>
          <a:p>
            <a:r>
              <a:rPr lang="en-US"/>
              <a:t>Humidity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706485" y="6318885"/>
            <a:ext cx="3172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* r-squared are insignificant</a:t>
            </a:r>
            <a:endParaRPr lang="en-US" sz="1600"/>
          </a:p>
        </p:txBody>
      </p:sp>
      <p:pic>
        <p:nvPicPr>
          <p:cNvPr id="3" name="Picture 2" descr="h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195" y="144145"/>
            <a:ext cx="4192905" cy="2996565"/>
          </a:xfrm>
          <a:prstGeom prst="rect">
            <a:avLst/>
          </a:prstGeom>
        </p:spPr>
      </p:pic>
      <p:pic>
        <p:nvPicPr>
          <p:cNvPr id="8" name="Picture 7" descr="h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5" y="143510"/>
            <a:ext cx="4192905" cy="2996565"/>
          </a:xfrm>
          <a:prstGeom prst="rect">
            <a:avLst/>
          </a:prstGeom>
        </p:spPr>
      </p:pic>
      <p:pic>
        <p:nvPicPr>
          <p:cNvPr id="9" name="Picture 8" descr="h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30" y="3140075"/>
            <a:ext cx="4192270" cy="2996565"/>
          </a:xfrm>
          <a:prstGeom prst="rect">
            <a:avLst/>
          </a:prstGeom>
        </p:spPr>
      </p:pic>
      <p:pic>
        <p:nvPicPr>
          <p:cNvPr id="10" name="Picture 9" descr="h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625" y="3140075"/>
            <a:ext cx="4191635" cy="299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15" y="365125"/>
            <a:ext cx="10515600" cy="1325563"/>
          </a:xfrm>
        </p:spPr>
        <p:txBody>
          <a:bodyPr>
            <a:normAutofit/>
          </a:bodyPr>
          <a:p>
            <a:r>
              <a:rPr lang="en-US" sz="4000" dirty="0">
                <a:sym typeface="+mn-ea"/>
              </a:rPr>
              <a:t>Precipitation</a:t>
            </a:r>
            <a:endParaRPr lang="en-US" sz="4000"/>
          </a:p>
        </p:txBody>
      </p:sp>
      <p:sp>
        <p:nvSpPr>
          <p:cNvPr id="11" name="Text Box 10"/>
          <p:cNvSpPr txBox="1"/>
          <p:nvPr/>
        </p:nvSpPr>
        <p:spPr>
          <a:xfrm>
            <a:off x="8705850" y="6430645"/>
            <a:ext cx="3172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* r-squared are insignificant</a:t>
            </a:r>
            <a:endParaRPr lang="en-US" sz="1600"/>
          </a:p>
        </p:txBody>
      </p:sp>
      <p:pic>
        <p:nvPicPr>
          <p:cNvPr id="3" name="Picture 2" descr="p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4190" y="183515"/>
            <a:ext cx="4147185" cy="2964180"/>
          </a:xfrm>
          <a:prstGeom prst="rect">
            <a:avLst/>
          </a:prstGeom>
        </p:spPr>
      </p:pic>
      <p:pic>
        <p:nvPicPr>
          <p:cNvPr id="8" name="Picture 7" descr="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75" y="183515"/>
            <a:ext cx="4147820" cy="2964180"/>
          </a:xfrm>
          <a:prstGeom prst="rect">
            <a:avLst/>
          </a:prstGeom>
        </p:spPr>
      </p:pic>
      <p:pic>
        <p:nvPicPr>
          <p:cNvPr id="9" name="Picture 8" descr="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15" y="3244850"/>
            <a:ext cx="4149725" cy="2966085"/>
          </a:xfrm>
          <a:prstGeom prst="rect">
            <a:avLst/>
          </a:prstGeom>
        </p:spPr>
      </p:pic>
      <p:pic>
        <p:nvPicPr>
          <p:cNvPr id="10" name="Picture 9" descr="p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105" y="3244850"/>
            <a:ext cx="4149090" cy="296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845" y="354965"/>
            <a:ext cx="10515600" cy="1325563"/>
          </a:xfrm>
        </p:spPr>
        <p:txBody>
          <a:bodyPr/>
          <a:p>
            <a:pPr algn="ctr"/>
            <a:r>
              <a:rPr lang="en-US"/>
              <a:t>Wildfire Maps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0" y="2649855"/>
            <a:ext cx="10515600" cy="2282825"/>
          </a:xfrm>
        </p:spPr>
        <p:txBody>
          <a:bodyPr>
            <a:normAutofit fontScale="70000"/>
          </a:bodyPr>
          <a:p>
            <a:pPr marL="457200" lvl="1" indent="0" algn="ctr">
              <a:buNone/>
            </a:pPr>
            <a:r>
              <a:rPr lang="en-US" sz="4000"/>
              <a:t>Questions:</a:t>
            </a:r>
            <a:br>
              <a:rPr lang="en-US" sz="4000"/>
            </a:br>
            <a:endParaRPr lang="en-US" sz="4000"/>
          </a:p>
          <a:p>
            <a:pPr lvl="1" algn="l"/>
            <a:r>
              <a:rPr lang="en-US" sz="4000"/>
              <a:t>Where were the wildfires located </a:t>
            </a:r>
            <a:r>
              <a:rPr lang="en-US" sz="4000">
                <a:sym typeface="+mn-ea"/>
              </a:rPr>
              <a:t>in California</a:t>
            </a:r>
            <a:r>
              <a:rPr lang="en-US" sz="4000"/>
              <a:t>?</a:t>
            </a:r>
            <a:endParaRPr lang="en-US" sz="4000"/>
          </a:p>
          <a:p>
            <a:pPr lvl="1" algn="l"/>
            <a:r>
              <a:rPr lang="en-US" sz="4000">
                <a:sym typeface="+mn-ea"/>
              </a:rPr>
              <a:t>Where were the large scale wildfires located in California?</a:t>
            </a:r>
            <a:endParaRPr lang="en-US" sz="4000">
              <a:sym typeface="+mn-ea"/>
            </a:endParaRPr>
          </a:p>
          <a:p>
            <a:pPr marL="457200" lvl="1" indent="0" algn="r">
              <a:buNone/>
            </a:pPr>
            <a:r>
              <a:rPr lang="en-US" sz="2800"/>
              <a:t>(from year 1995 through year 2015)</a:t>
            </a:r>
            <a:endParaRPr lang="en-US" sz="2800"/>
          </a:p>
          <a:p>
            <a:pPr marL="457200" lvl="1" indent="0">
              <a:buNone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Fire Location Map - using API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7805" y="1561465"/>
            <a:ext cx="4635500" cy="47910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8702040" y="1825625"/>
            <a:ext cx="3131185" cy="376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Los Angeles and San Diego had slightly more fires happened during 1995 to 2015 according to the symbol map.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Presentation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CALIFORNIA WILDFIRE  CAUSE AND EFFECT ANALYSIS </vt:lpstr>
      <vt:lpstr>Project Motivation </vt:lpstr>
      <vt:lpstr>Data Source</vt:lpstr>
      <vt:lpstr>Wind</vt:lpstr>
      <vt:lpstr>Temperature</vt:lpstr>
      <vt:lpstr>Humidity</vt:lpstr>
      <vt:lpstr>Precipitation</vt:lpstr>
      <vt:lpstr>Wildfire Maps</vt:lpstr>
      <vt:lpstr>Fire Location Map - using API</vt:lpstr>
      <vt:lpstr>Fire Size Heatmap - using API </vt:lpstr>
      <vt:lpstr>Conclusions</vt:lpstr>
      <vt:lpstr>Limitations and Discussions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Gallagher</dc:creator>
  <cp:lastModifiedBy>Administrator</cp:lastModifiedBy>
  <cp:revision>52</cp:revision>
  <dcterms:created xsi:type="dcterms:W3CDTF">2021-04-30T02:00:00Z</dcterms:created>
  <dcterms:modified xsi:type="dcterms:W3CDTF">2021-05-02T04:25:49Z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