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3"/>
    <p:sldId id="256" r:id="rId4"/>
    <p:sldId id="259" r:id="rId5"/>
    <p:sldId id="257" r:id="rId6"/>
    <p:sldId id="258" r:id="rId7"/>
    <p:sldId id="260" r:id="rId8"/>
    <p:sldId id="261" r:id="rId9"/>
    <p:sldId id="291" r:id="rId10"/>
    <p:sldId id="262" r:id="rId12"/>
    <p:sldId id="263" r:id="rId13"/>
    <p:sldId id="292" r:id="rId14"/>
    <p:sldId id="264" r:id="rId15"/>
    <p:sldId id="265" r:id="rId16"/>
    <p:sldId id="293" r:id="rId17"/>
    <p:sldId id="266" r:id="rId18"/>
    <p:sldId id="267" r:id="rId19"/>
    <p:sldId id="294" r:id="rId20"/>
    <p:sldId id="268" r:id="rId21"/>
    <p:sldId id="289" r:id="rId22"/>
    <p:sldId id="287" r:id="rId23"/>
    <p:sldId id="288" r:id="rId24"/>
    <p:sldId id="295" r:id="rId25"/>
    <p:sldId id="29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35" y="155130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CALIFORNIA WILDFIRE </a:t>
            </a:r>
            <a:b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</a:b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CAUSE AND EFFECT ANALYSIS 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47100" y="4865370"/>
            <a:ext cx="3383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JASON LEI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JOSH GALLAGHER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THADDEUS GRAY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WAN XIA (SUSAN)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YU-HAN CHEN (AMY)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4" y="1589312"/>
            <a:ext cx="5763416" cy="4146131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15" y="1813212"/>
            <a:ext cx="5863201" cy="39796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3180" y="6049820"/>
            <a:ext cx="90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can be inferred from these graphs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283845"/>
            <a:ext cx="10515600" cy="1325563"/>
          </a:xfrm>
        </p:spPr>
        <p:txBody>
          <a:bodyPr/>
          <a:p>
            <a:r>
              <a:rPr lang="en-US" dirty="0">
                <a:sym typeface="+mn-ea"/>
              </a:rPr>
              <a:t>Temperature</a:t>
            </a:r>
            <a:endParaRPr lang="en-US"/>
          </a:p>
        </p:txBody>
      </p:sp>
      <p:pic>
        <p:nvPicPr>
          <p:cNvPr id="4" name="Picture 3" descr="t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165" y="283845"/>
            <a:ext cx="4483735" cy="3180715"/>
          </a:xfrm>
          <a:prstGeom prst="rect">
            <a:avLst/>
          </a:prstGeom>
        </p:spPr>
      </p:pic>
      <p:pic>
        <p:nvPicPr>
          <p:cNvPr id="5" name="Picture 4" descr="t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3556635"/>
            <a:ext cx="4514215" cy="3226435"/>
          </a:xfrm>
          <a:prstGeom prst="rect">
            <a:avLst/>
          </a:prstGeom>
        </p:spPr>
      </p:pic>
      <p:pic>
        <p:nvPicPr>
          <p:cNvPr id="6" name="Picture 5" descr="t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283845"/>
            <a:ext cx="4460240" cy="3187700"/>
          </a:xfrm>
          <a:prstGeom prst="rect">
            <a:avLst/>
          </a:prstGeom>
        </p:spPr>
      </p:pic>
      <p:pic>
        <p:nvPicPr>
          <p:cNvPr id="7" name="Picture 6" descr="t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3599815"/>
            <a:ext cx="4453890" cy="318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78" y="1636900"/>
            <a:ext cx="6118795" cy="3378853"/>
          </a:xfrm>
        </p:spPr>
      </p:pic>
      <p:sp>
        <p:nvSpPr>
          <p:cNvPr id="6" name="TextBox 5"/>
          <p:cNvSpPr txBox="1"/>
          <p:nvPr/>
        </p:nvSpPr>
        <p:spPr>
          <a:xfrm>
            <a:off x="1317812" y="5432612"/>
            <a:ext cx="573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temperature rises up until date of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Temperature averages are consistent across all fire sizes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5" y="1813444"/>
            <a:ext cx="4696658" cy="3287661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28" y="1813444"/>
            <a:ext cx="4696658" cy="3157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965" y="5230906"/>
            <a:ext cx="7716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60 and 75% humidity, there is a decrease in the duration of the fires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clumped at 0% humidity, but none until about 10%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65125"/>
            <a:ext cx="10515600" cy="1325563"/>
          </a:xfrm>
        </p:spPr>
        <p:txBody>
          <a:bodyPr/>
          <a:p>
            <a:r>
              <a:rPr lang="en-US"/>
              <a:t>Humidity</a:t>
            </a:r>
            <a:endParaRPr lang="en-US"/>
          </a:p>
        </p:txBody>
      </p:sp>
      <p:pic>
        <p:nvPicPr>
          <p:cNvPr id="4" name="Picture 3" descr="h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240" y="182245"/>
            <a:ext cx="4627880" cy="3307715"/>
          </a:xfrm>
          <a:prstGeom prst="rect">
            <a:avLst/>
          </a:prstGeom>
        </p:spPr>
      </p:pic>
      <p:pic>
        <p:nvPicPr>
          <p:cNvPr id="5" name="Picture 4" descr="h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15" y="3489960"/>
            <a:ext cx="4688205" cy="3350260"/>
          </a:xfrm>
          <a:prstGeom prst="rect">
            <a:avLst/>
          </a:prstGeom>
        </p:spPr>
      </p:pic>
      <p:pic>
        <p:nvPicPr>
          <p:cNvPr id="6" name="Picture 5" descr="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0" y="182245"/>
            <a:ext cx="4620260" cy="3302635"/>
          </a:xfrm>
          <a:prstGeom prst="rect">
            <a:avLst/>
          </a:prstGeom>
        </p:spPr>
      </p:pic>
      <p:pic>
        <p:nvPicPr>
          <p:cNvPr id="7" name="Picture 6" descr="h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305" y="3489960"/>
            <a:ext cx="466407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62" y="1502429"/>
            <a:ext cx="7293804" cy="4078099"/>
          </a:xfrm>
        </p:spPr>
      </p:pic>
      <p:sp>
        <p:nvSpPr>
          <p:cNvPr id="6" name="TextBox 5"/>
          <p:cNvSpPr txBox="1"/>
          <p:nvPr/>
        </p:nvSpPr>
        <p:spPr>
          <a:xfrm>
            <a:off x="2756647" y="5836024"/>
            <a:ext cx="54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decreases up until the date of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100-250 acres tend to have lower humidity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376680"/>
            <a:ext cx="4938395" cy="3558540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35" y="1488511"/>
            <a:ext cx="5333961" cy="3649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235" y="5674659"/>
            <a:ext cx="614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for both graphs is clumped at 0 precipitation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greater than 75,000 acres have little to no precipitation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15" y="365125"/>
            <a:ext cx="10515600" cy="1325563"/>
          </a:xfrm>
        </p:spPr>
        <p:txBody>
          <a:bodyPr>
            <a:normAutofit/>
          </a:bodyPr>
          <a:p>
            <a:r>
              <a:rPr lang="en-US" sz="4000" dirty="0">
                <a:sym typeface="+mn-ea"/>
              </a:rPr>
              <a:t>Precipitation</a:t>
            </a:r>
            <a:endParaRPr lang="en-US" sz="4000"/>
          </a:p>
        </p:txBody>
      </p:sp>
      <p:pic>
        <p:nvPicPr>
          <p:cNvPr id="4" name="Picture 3" descr="p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22555"/>
            <a:ext cx="4541520" cy="3246120"/>
          </a:xfrm>
          <a:prstGeom prst="rect">
            <a:avLst/>
          </a:prstGeom>
        </p:spPr>
      </p:pic>
      <p:pic>
        <p:nvPicPr>
          <p:cNvPr id="5" name="Picture 4" descr="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0" y="3472180"/>
            <a:ext cx="4541520" cy="3245485"/>
          </a:xfrm>
          <a:prstGeom prst="rect">
            <a:avLst/>
          </a:prstGeom>
        </p:spPr>
      </p:pic>
      <p:pic>
        <p:nvPicPr>
          <p:cNvPr id="6" name="Picture 5" descr="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22555"/>
            <a:ext cx="4543425" cy="3247390"/>
          </a:xfrm>
          <a:prstGeom prst="rect">
            <a:avLst/>
          </a:prstGeom>
        </p:spPr>
      </p:pic>
      <p:pic>
        <p:nvPicPr>
          <p:cNvPr id="7" name="Picture 6" descr="p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0" y="3472180"/>
            <a:ext cx="4541520" cy="324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36" y="1534133"/>
            <a:ext cx="6006964" cy="3360033"/>
          </a:xfrm>
        </p:spPr>
      </p:pic>
      <p:sp>
        <p:nvSpPr>
          <p:cNvPr id="6" name="TextBox 5"/>
          <p:cNvSpPr txBox="1"/>
          <p:nvPr/>
        </p:nvSpPr>
        <p:spPr>
          <a:xfrm>
            <a:off x="1183342" y="4892998"/>
            <a:ext cx="925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averages are surprisingly high 30 days prior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fires have spike of precipitation on containment. Rainfall may have helped containment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Fires between 251 and 100 acres have much higher precipitation levels than other size groups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be related to storm systems with lighting causing mid-range fires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for fires 11-250 acres is suspiciously low. Could be data error.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Visualization of Wildfire 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5" y="2639695"/>
            <a:ext cx="10515600" cy="1400810"/>
          </a:xfrm>
        </p:spPr>
        <p:txBody>
          <a:bodyPr>
            <a:normAutofit lnSpcReduction="20000"/>
          </a:bodyPr>
          <a:p>
            <a:pPr marL="457200" lvl="1" indent="0" algn="ctr">
              <a:buNone/>
            </a:pPr>
            <a:r>
              <a:rPr lang="en-US"/>
              <a:t>Questions:</a:t>
            </a:r>
            <a:br>
              <a:rPr lang="en-US"/>
            </a:br>
            <a:endParaRPr lang="en-US"/>
          </a:p>
          <a:p>
            <a:pPr lvl="1" algn="l"/>
            <a:r>
              <a:rPr lang="en-US"/>
              <a:t>Where are the large scale wildfire located in California?</a:t>
            </a:r>
            <a:endParaRPr lang="en-US"/>
          </a:p>
          <a:p>
            <a:pPr lvl="1" algn="l"/>
            <a:r>
              <a:rPr lang="en-US"/>
              <a:t>Where did the wildfires located </a:t>
            </a:r>
            <a:r>
              <a:rPr lang="en-US">
                <a:sym typeface="+mn-ea"/>
              </a:rPr>
              <a:t>in California</a:t>
            </a:r>
            <a:r>
              <a:rPr lang="en-US"/>
              <a:t>?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500" y="604006"/>
            <a:ext cx="9144000" cy="1345603"/>
          </a:xfrm>
        </p:spPr>
        <p:txBody>
          <a:bodyPr/>
          <a:lstStyle/>
          <a:p>
            <a:r>
              <a:rPr lang="en-US" dirty="0"/>
              <a:t>Causes of Wildfires: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7835"/>
            <a:ext cx="9144000" cy="2708275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 difference between average weather on any day for a location, and the weather in the location of a fire?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 there weather trends in the time prior to the fire being contained?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Fire Size Heatmap - using API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2040" y="1825625"/>
            <a:ext cx="3131185" cy="3765550"/>
          </a:xfrm>
        </p:spPr>
        <p:txBody>
          <a:bodyPr>
            <a:normAutofit/>
          </a:bodyPr>
          <a:p>
            <a:r>
              <a:rPr lang="en-US" sz="1800"/>
              <a:t>The majority of large scale wildfires happened from 1995 to 2015 were close to Los Angeles and San Diego according to the fire size heatmap.</a:t>
            </a:r>
            <a:endParaRPr lang="en-US" sz="1800"/>
          </a:p>
        </p:txBody>
      </p:sp>
      <p:pic>
        <p:nvPicPr>
          <p:cNvPr id="4" name="Picture 3" descr="fire_size_heat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0" y="1544320"/>
            <a:ext cx="5631815" cy="459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Fire Location Map - using API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7805" y="1561465"/>
            <a:ext cx="4635500" cy="47910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702040" y="1825625"/>
            <a:ext cx="3131185" cy="37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Los Angeles and San Diego had slightly more fires happened during 1995 to 2015 according to the symbol map.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our analysis, the weather factors (Wind speed/Humidity/Temperature/Precipitation) have some impacts on wild fire size/duration, but the impacts are not significant</a:t>
            </a:r>
            <a:endParaRPr lang="en-US"/>
          </a:p>
          <a:p>
            <a:r>
              <a:rPr lang="en-US"/>
              <a:t>Electric power,  Arson,  and Vehicular use are the top reasons for causing wildfires</a:t>
            </a:r>
            <a:endParaRPr lang="en-US"/>
          </a:p>
          <a:p>
            <a:r>
              <a:rPr lang="en-US"/>
              <a:t>Wildfire increases air polution in surrounding areas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 and Discussions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are not able to merge our datasets: data are from different years</a:t>
            </a:r>
            <a:endParaRPr lang="en-US"/>
          </a:p>
          <a:p>
            <a:r>
              <a:rPr lang="en-US"/>
              <a:t>Real world data cleaning: missing information or wrong information</a:t>
            </a:r>
            <a:endParaRPr lang="en-US"/>
          </a:p>
          <a:p>
            <a:endParaRPr lang="en-US"/>
          </a:p>
          <a:p>
            <a:r>
              <a:rPr lang="en-US"/>
              <a:t>More to explore:</a:t>
            </a:r>
            <a:endParaRPr lang="en-US"/>
          </a:p>
          <a:p>
            <a:pPr marL="0" indent="0">
              <a:buNone/>
            </a:pPr>
            <a:r>
              <a:rPr lang="en-US"/>
              <a:t>   -  Impacts from wildfires on water resources: water quality within and downstream from a burn area may be significantly impacted.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d_man_with_thank_you_text_board_stock_photo_Slid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735" y="784225"/>
            <a:ext cx="5464810" cy="5464810"/>
          </a:xfrm>
          <a:prstGeom prst="rect">
            <a:avLst/>
          </a:prstGeom>
        </p:spPr>
      </p:pic>
      <p:pic>
        <p:nvPicPr>
          <p:cNvPr id="5" name="Content Placeholder 4" descr="352-3526570_test-your-knowledge-on-hydration-questions-and-answer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245" y="4259580"/>
            <a:ext cx="1583055" cy="211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87988" cy="697193"/>
          </a:xfrm>
        </p:spPr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6" name="Content Placeholder 5" descr="Text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46314"/>
            <a:ext cx="7369139" cy="139859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623" y="3136017"/>
            <a:ext cx="10098742" cy="2901712"/>
          </a:xfrm>
        </p:spPr>
        <p:txBody>
          <a:bodyPr/>
          <a:lstStyle/>
          <a:p>
            <a:r>
              <a:rPr lang="en-US" dirty="0"/>
              <a:t>Limited to California</a:t>
            </a:r>
            <a:endParaRPr lang="en-US" dirty="0"/>
          </a:p>
          <a:p>
            <a:r>
              <a:rPr lang="en-US" dirty="0"/>
              <a:t>Removed fires less than 10 Acres</a:t>
            </a:r>
            <a:endParaRPr lang="en-US" dirty="0"/>
          </a:p>
          <a:p>
            <a:r>
              <a:rPr lang="en-US" dirty="0"/>
              <a:t>Removed records that did not have weather files</a:t>
            </a:r>
            <a:endParaRPr lang="en-US" dirty="0"/>
          </a:p>
          <a:p>
            <a:r>
              <a:rPr lang="en-US" dirty="0"/>
              <a:t>Removed records where temperature equaled exactly 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076"/>
            <a:ext cx="10515600" cy="1325563"/>
          </a:xfrm>
        </p:spPr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" y="1624085"/>
            <a:ext cx="4226858" cy="3539288"/>
          </a:xfrm>
        </p:spPr>
      </p:pic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58" y="540120"/>
            <a:ext cx="5313800" cy="4220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columns that would not be used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3458" y="523073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Renamed columns so </a:t>
            </a:r>
            <a:r>
              <a:rPr lang="en-US" dirty="0" err="1"/>
              <a:t>Dataframe</a:t>
            </a:r>
            <a:r>
              <a:rPr lang="en-US" dirty="0"/>
              <a:t> would be more aesthetically pleasing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0" y="1690688"/>
            <a:ext cx="7678222" cy="1562318"/>
          </a:xfrm>
        </p:spPr>
      </p:pic>
      <p:sp>
        <p:nvSpPr>
          <p:cNvPr id="8" name="TextBox 7"/>
          <p:cNvSpPr txBox="1"/>
          <p:nvPr/>
        </p:nvSpPr>
        <p:spPr>
          <a:xfrm>
            <a:off x="697030" y="3845859"/>
            <a:ext cx="777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to Fahrenheit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Duration column needed strings removed and to be turned into float for later calculations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Cleaning</a:t>
            </a:r>
            <a:endParaRPr lang="en-US" dirty="0"/>
          </a:p>
        </p:txBody>
      </p: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" y="1690688"/>
            <a:ext cx="7164323" cy="4351338"/>
          </a:xfrm>
        </p:spPr>
      </p:pic>
      <p:sp>
        <p:nvSpPr>
          <p:cNvPr id="6" name="TextBox 5"/>
          <p:cNvSpPr txBox="1"/>
          <p:nvPr/>
        </p:nvSpPr>
        <p:spPr>
          <a:xfrm>
            <a:off x="8002523" y="1690688"/>
            <a:ext cx="3911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data by the size of the fire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separate </a:t>
            </a:r>
            <a:r>
              <a:rPr lang="en-US" dirty="0" err="1"/>
              <a:t>dataframes</a:t>
            </a:r>
            <a:r>
              <a:rPr lang="en-US" dirty="0"/>
              <a:t> for wind, temperature, humidity, and precipitation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averages for time periods prior to fires’ containment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8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7" y="1246934"/>
            <a:ext cx="5294206" cy="3591083"/>
          </a:xfrm>
        </p:spPr>
      </p:pic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1152130"/>
            <a:ext cx="5481918" cy="3685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612" y="5405718"/>
            <a:ext cx="11298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grouped in 1 to 5 m/s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drops significantly above 5 m/s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Lots of datapoints at 0 m/s, however none in between until almost 1 m/s. Could be error in measurements or data.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Wind</a:t>
            </a:r>
            <a:endParaRPr lang="en-US"/>
          </a:p>
        </p:txBody>
      </p:sp>
      <p:pic>
        <p:nvPicPr>
          <p:cNvPr id="6" name="Picture 5" descr="w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446405"/>
            <a:ext cx="4321810" cy="3088640"/>
          </a:xfrm>
          <a:prstGeom prst="rect">
            <a:avLst/>
          </a:prstGeom>
        </p:spPr>
      </p:pic>
      <p:pic>
        <p:nvPicPr>
          <p:cNvPr id="7" name="Picture 6" descr="w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90" y="3634105"/>
            <a:ext cx="4341495" cy="3102610"/>
          </a:xfrm>
          <a:prstGeom prst="rect">
            <a:avLst/>
          </a:prstGeom>
        </p:spPr>
      </p:pic>
      <p:pic>
        <p:nvPicPr>
          <p:cNvPr id="8" name="Picture 7" descr="w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535" y="447040"/>
            <a:ext cx="4319905" cy="3088005"/>
          </a:xfrm>
          <a:prstGeom prst="rect">
            <a:avLst/>
          </a:prstGeom>
        </p:spPr>
      </p:pic>
      <p:pic>
        <p:nvPicPr>
          <p:cNvPr id="9" name="Picture 8" descr="w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45" y="3634105"/>
            <a:ext cx="4353560" cy="310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-168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0" y="883069"/>
            <a:ext cx="7515270" cy="4333959"/>
          </a:xfrm>
        </p:spPr>
      </p:pic>
      <p:sp>
        <p:nvSpPr>
          <p:cNvPr id="6" name="TextBox 5"/>
          <p:cNvSpPr txBox="1"/>
          <p:nvPr/>
        </p:nvSpPr>
        <p:spPr>
          <a:xfrm>
            <a:off x="932329" y="5688106"/>
            <a:ext cx="950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appears to be a consistent pattern of wind speed averages dropping until date of containment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3307</Words>
  <Application>WPS Presentation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CALIFORNIA WILDFIRE  CAUSE AND EFFECT ANALYSIS </vt:lpstr>
      <vt:lpstr>Causes of Wildfires: Weather</vt:lpstr>
      <vt:lpstr>Weather Data Cleaning</vt:lpstr>
      <vt:lpstr>Weather Data Cleaning</vt:lpstr>
      <vt:lpstr>Weather Data Cleaning</vt:lpstr>
      <vt:lpstr>Weather Data Cleaning</vt:lpstr>
      <vt:lpstr>Wind</vt:lpstr>
      <vt:lpstr>PowerPoint 演示文稿</vt:lpstr>
      <vt:lpstr>Wind</vt:lpstr>
      <vt:lpstr>Temperature</vt:lpstr>
      <vt:lpstr>PowerPoint 演示文稿</vt:lpstr>
      <vt:lpstr>Temperature</vt:lpstr>
      <vt:lpstr>Humidity</vt:lpstr>
      <vt:lpstr>PowerPoint 演示文稿</vt:lpstr>
      <vt:lpstr>Humidity</vt:lpstr>
      <vt:lpstr>Precipitation</vt:lpstr>
      <vt:lpstr>PowerPoint 演示文稿</vt:lpstr>
      <vt:lpstr>Precipitation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Gallagher</dc:creator>
  <cp:lastModifiedBy>google1556068483</cp:lastModifiedBy>
  <cp:revision>26</cp:revision>
  <dcterms:created xsi:type="dcterms:W3CDTF">2021-04-30T02:00:00Z</dcterms:created>
  <dcterms:modified xsi:type="dcterms:W3CDTF">2021-05-01T06:53:30Z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