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7" r:id="rId2"/>
    <p:sldId id="262" r:id="rId3"/>
    <p:sldId id="258" r:id="rId4"/>
    <p:sldId id="280" r:id="rId5"/>
    <p:sldId id="259" r:id="rId6"/>
    <p:sldId id="268" r:id="rId7"/>
    <p:sldId id="279" r:id="rId8"/>
    <p:sldId id="260" r:id="rId9"/>
    <p:sldId id="272" r:id="rId10"/>
    <p:sldId id="273" r:id="rId11"/>
    <p:sldId id="261" r:id="rId12"/>
    <p:sldId id="274" r:id="rId13"/>
    <p:sldId id="278" r:id="rId14"/>
    <p:sldId id="281" r:id="rId15"/>
    <p:sldId id="282" r:id="rId16"/>
    <p:sldId id="283" r:id="rId17"/>
    <p:sldId id="284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4" d="100"/>
          <a:sy n="84" d="100"/>
        </p:scale>
        <p:origin x="-966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6"/>
  <c:chart>
    <c:autoTitleDeleted val="1"/>
    <c:view3D>
      <c:rotX val="75"/>
      <c:perspective val="30"/>
    </c:view3D>
    <c:plotArea>
      <c:layout>
        <c:manualLayout>
          <c:layoutTarget val="inner"/>
          <c:xMode val="edge"/>
          <c:yMode val="edge"/>
          <c:x val="0.13043628475012051"/>
          <c:y val="0.11196101464515633"/>
          <c:w val="0.55575673576517226"/>
          <c:h val="0.8515569006642899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Stars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Angular</c:v>
                </c:pt>
                <c:pt idx="1">
                  <c:v>ReactJS</c:v>
                </c:pt>
                <c:pt idx="2">
                  <c:v>VueJS</c:v>
                </c:pt>
                <c:pt idx="3">
                  <c:v>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37000</c:v>
                </c:pt>
                <c:pt idx="1">
                  <c:v>95000</c:v>
                </c:pt>
                <c:pt idx="2">
                  <c:v>75000</c:v>
                </c:pt>
                <c:pt idx="3">
                  <c:v>22000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84012596823705754"/>
          <c:y val="0.30761578906871168"/>
          <c:w val="0.15026448941172196"/>
          <c:h val="0.33525681602503271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0.41441</cdr:x>
      <cdr:y>0.60098</cdr:y>
    </cdr:from>
    <cdr:to>
      <cdr:x>0.59459</cdr:x>
      <cdr:y>0.68893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86148" y="2928958"/>
          <a:ext cx="1428760" cy="4286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US" sz="1600" dirty="0"/>
        </a:p>
      </cdr:txBody>
    </cdr:sp>
  </cdr:relSizeAnchor>
  <cdr:relSizeAnchor xmlns:cdr="http://schemas.openxmlformats.org/drawingml/2006/chartDrawing">
    <cdr:from>
      <cdr:x>0.47748</cdr:x>
      <cdr:y>0.58632</cdr:y>
    </cdr:from>
    <cdr:to>
      <cdr:x>0.62162</cdr:x>
      <cdr:y>0.71825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86214" y="2857520"/>
          <a:ext cx="1143008" cy="642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IN" sz="1800" b="1" dirty="0" smtClean="0"/>
            <a:t>95000</a:t>
          </a:r>
          <a:endParaRPr lang="en-US" sz="1800" b="1" dirty="0"/>
        </a:p>
      </cdr:txBody>
    </cdr:sp>
  </cdr:relSizeAnchor>
  <cdr:relSizeAnchor xmlns:cdr="http://schemas.openxmlformats.org/drawingml/2006/chartDrawing">
    <cdr:from>
      <cdr:x>0.2973</cdr:x>
      <cdr:y>0.19056</cdr:y>
    </cdr:from>
    <cdr:to>
      <cdr:x>0.40541</cdr:x>
      <cdr:y>0.24919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357454" y="928694"/>
          <a:ext cx="857256" cy="2857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IN" sz="1800" b="1" dirty="0" smtClean="0"/>
            <a:t>22000</a:t>
          </a:r>
          <a:endParaRPr lang="en-US" sz="1800" b="1" dirty="0"/>
        </a:p>
      </cdr:txBody>
    </cdr:sp>
  </cdr:relSizeAnchor>
  <cdr:relSizeAnchor xmlns:cdr="http://schemas.openxmlformats.org/drawingml/2006/chartDrawing">
    <cdr:from>
      <cdr:x>0.18919</cdr:x>
      <cdr:y>0.49837</cdr:y>
    </cdr:from>
    <cdr:to>
      <cdr:x>0.35135</cdr:x>
      <cdr:y>0.55701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500198" y="2428892"/>
          <a:ext cx="1285884" cy="2857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IN" sz="2000" b="1" dirty="0" smtClean="0"/>
            <a:t>75000</a:t>
          </a:r>
          <a:endParaRPr lang="en-US" sz="20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120B8-402D-4D08-807F-D45DDD840A4A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8EBCF-81EF-4936-8BBB-106D9A7FE9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EBCF-81EF-4936-8BBB-106D9A7FE96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EBCF-81EF-4936-8BBB-106D9A7FE96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5250D10-3156-4E1F-BD66-053E2D622ED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1C9A9B1-8A25-4A1C-B847-E2BA8ADC70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0D10-3156-4E1F-BD66-053E2D622ED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A9B1-8A25-4A1C-B847-E2BA8ADC7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0D10-3156-4E1F-BD66-053E2D622ED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A9B1-8A25-4A1C-B847-E2BA8ADC7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5250D10-3156-4E1F-BD66-053E2D622ED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1C9A9B1-8A25-4A1C-B847-E2BA8ADC70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5250D10-3156-4E1F-BD66-053E2D622ED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1C9A9B1-8A25-4A1C-B847-E2BA8ADC70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0D10-3156-4E1F-BD66-053E2D622ED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A9B1-8A25-4A1C-B847-E2BA8ADC70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0D10-3156-4E1F-BD66-053E2D622ED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A9B1-8A25-4A1C-B847-E2BA8ADC705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5250D10-3156-4E1F-BD66-053E2D622ED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1C9A9B1-8A25-4A1C-B847-E2BA8ADC70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0D10-3156-4E1F-BD66-053E2D622ED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A9B1-8A25-4A1C-B847-E2BA8ADC7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5250D10-3156-4E1F-BD66-053E2D622ED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1C9A9B1-8A25-4A1C-B847-E2BA8ADC705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5250D10-3156-4E1F-BD66-053E2D622ED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1C9A9B1-8A25-4A1C-B847-E2BA8ADC705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5250D10-3156-4E1F-BD66-053E2D622ED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1C9A9B1-8A25-4A1C-B847-E2BA8ADC70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work.com/hiring/development/6-things-to-love-about-the-ember-js-framework/" TargetMode="External"/><Relationship Id="rId2" Type="http://schemas.openxmlformats.org/officeDocument/2006/relationships/hyperlink" Target="https://medium.com/@TechMagic/reactjs-vs-angular5-vs-ue-js-what-to-choose-in-2018-b91e028fa91d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voidcanvas.com/angular-vs-react-vs-ember-vs-vue-js/" TargetMode="External"/><Relationship Id="rId4" Type="http://schemas.openxmlformats.org/officeDocument/2006/relationships/hyperlink" Target="https://jaxenter.com/angular-ember-or-vue-choice-135987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83188"/>
          </a:xfrm>
        </p:spPr>
        <p:txBody>
          <a:bodyPr>
            <a:noAutofit/>
          </a:bodyPr>
          <a:lstStyle/>
          <a:p>
            <a:pPr algn="ctr"/>
            <a:r>
              <a:rPr lang="en-IN" sz="4400" u="sng" dirty="0" smtClean="0">
                <a:effectLst/>
              </a:rPr>
              <a:t>Frameworks:-</a:t>
            </a:r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r>
              <a:rPr lang="en-IN" sz="4000" b="1" dirty="0" smtClean="0">
                <a:solidFill>
                  <a:srgbClr val="FF0000"/>
                </a:solidFill>
                <a:effectLst/>
              </a:rPr>
              <a:t>Angular</a:t>
            </a:r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r>
              <a:rPr lang="en-IN" sz="2400" dirty="0" smtClean="0">
                <a:effectLst/>
              </a:rPr>
              <a:t>Vs</a:t>
            </a:r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r>
              <a:rPr lang="en-IN" sz="4000" b="1" dirty="0" err="1" smtClean="0">
                <a:solidFill>
                  <a:srgbClr val="00B050"/>
                </a:solidFill>
                <a:effectLst/>
              </a:rPr>
              <a:t>Vue</a:t>
            </a:r>
            <a:r>
              <a:rPr lang="en-IN" sz="4000" b="1" dirty="0" smtClean="0">
                <a:solidFill>
                  <a:srgbClr val="00B050"/>
                </a:solidFill>
                <a:effectLst/>
              </a:rPr>
              <a:t> JS</a:t>
            </a:r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r>
              <a:rPr lang="en-IN" sz="2400" dirty="0" smtClean="0">
                <a:effectLst/>
              </a:rPr>
              <a:t>Vs</a:t>
            </a:r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r>
              <a:rPr lang="en-IN" sz="4000" b="1" dirty="0" smtClean="0">
                <a:solidFill>
                  <a:srgbClr val="00B0F0"/>
                </a:solidFill>
                <a:effectLst/>
              </a:rPr>
              <a:t>React JS</a:t>
            </a:r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r>
              <a:rPr lang="en-IN" sz="2400" dirty="0" smtClean="0">
                <a:effectLst/>
              </a:rPr>
              <a:t>Vs</a:t>
            </a:r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r>
              <a:rPr lang="en-IN" sz="4000" b="1" dirty="0" smtClean="0">
                <a:solidFill>
                  <a:schemeClr val="accent3"/>
                </a:solidFill>
                <a:effectLst/>
              </a:rPr>
              <a:t>Ember</a:t>
            </a:r>
            <a:endParaRPr lang="en-US" b="1" dirty="0">
              <a:solidFill>
                <a:schemeClr val="accent3"/>
              </a:solidFill>
              <a:effectLst/>
            </a:endParaRPr>
          </a:p>
        </p:txBody>
      </p:sp>
      <p:pic>
        <p:nvPicPr>
          <p:cNvPr id="1026" name="Picture 2" descr="C:\Users\Mukesh-Computer\Desktop\Artboard-–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500702"/>
            <a:ext cx="750099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Disadvantage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Lack of official </a:t>
            </a:r>
            <a:r>
              <a:rPr lang="en-US" dirty="0" smtClean="0"/>
              <a:t>documentation.</a:t>
            </a:r>
          </a:p>
          <a:p>
            <a:r>
              <a:rPr lang="en-US" dirty="0"/>
              <a:t>React is </a:t>
            </a:r>
            <a:r>
              <a:rPr lang="en-US" dirty="0" err="1"/>
              <a:t>unopinionated</a:t>
            </a:r>
            <a:r>
              <a:rPr lang="en-US" dirty="0"/>
              <a:t> </a:t>
            </a:r>
            <a:r>
              <a:rPr lang="en-US" dirty="0" smtClean="0"/>
              <a:t>.</a:t>
            </a:r>
          </a:p>
          <a:p>
            <a:r>
              <a:rPr lang="en-US" dirty="0"/>
              <a:t>Long time to </a:t>
            </a:r>
            <a:r>
              <a:rPr lang="en-US" dirty="0" smtClean="0"/>
              <a:t>master.</a:t>
            </a:r>
          </a:p>
          <a:p>
            <a:r>
              <a:rPr lang="en-US" dirty="0"/>
              <a:t>JSX as a </a:t>
            </a:r>
            <a:r>
              <a:rPr lang="en-US" dirty="0" smtClean="0"/>
              <a:t>barrier.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Ember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04324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 		Ember, the framework is designed for creating ambitious web applications. Not only single page web applications (SPAs), but desktop and mobile apps, too.</a:t>
            </a:r>
          </a:p>
          <a:p>
            <a:pPr algn="just">
              <a:buNone/>
            </a:pPr>
            <a:r>
              <a:rPr lang="en-US" dirty="0" smtClean="0"/>
              <a:t>		Originally </a:t>
            </a:r>
            <a:r>
              <a:rPr lang="en-US" dirty="0"/>
              <a:t>the framework was developed by </a:t>
            </a:r>
            <a:r>
              <a:rPr lang="en-US" dirty="0" err="1"/>
              <a:t>SproutIt</a:t>
            </a:r>
            <a:r>
              <a:rPr lang="en-US" dirty="0"/>
              <a:t>, but nowadays it gets support from Apple. It’s used for </a:t>
            </a:r>
            <a:r>
              <a:rPr lang="en-US" dirty="0" err="1"/>
              <a:t>TinderBox</a:t>
            </a:r>
            <a:r>
              <a:rPr lang="en-US" dirty="0"/>
              <a:t>, Netflix, Apple Music, Yahoo!, LinkedIn, PlayStation Now, and Vine.</a:t>
            </a:r>
          </a:p>
        </p:txBody>
      </p:sp>
      <p:pic>
        <p:nvPicPr>
          <p:cNvPr id="14338" name="Picture 2" descr="https://dab1nmslvvntp.cloudfront.net/wp-content/uploads/2015/03/1425997476emberjs-logo-300x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4643446"/>
            <a:ext cx="2714644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/>
              <a:t>Advantage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fontAlgn="base"/>
            <a:r>
              <a:rPr lang="en-US" dirty="0" smtClean="0"/>
              <a:t>High performance.</a:t>
            </a:r>
            <a:endParaRPr lang="en-US" dirty="0"/>
          </a:p>
          <a:p>
            <a:pPr fontAlgn="base"/>
            <a:r>
              <a:rPr lang="en-US" dirty="0" smtClean="0"/>
              <a:t>Faster </a:t>
            </a:r>
            <a:r>
              <a:rPr lang="en-US" dirty="0"/>
              <a:t>development due to Ember </a:t>
            </a:r>
            <a:r>
              <a:rPr lang="en-US" dirty="0" smtClean="0"/>
              <a:t>CLI.</a:t>
            </a:r>
            <a:endParaRPr lang="en-US" dirty="0"/>
          </a:p>
          <a:p>
            <a:pPr fontAlgn="base"/>
            <a:r>
              <a:rPr lang="en-US" dirty="0" smtClean="0"/>
              <a:t>Understandable documentation.</a:t>
            </a:r>
            <a:endParaRPr lang="en-US" dirty="0"/>
          </a:p>
          <a:p>
            <a:pPr fontAlgn="base"/>
            <a:r>
              <a:rPr lang="en-US" dirty="0" smtClean="0"/>
              <a:t>Two-way </a:t>
            </a:r>
            <a:r>
              <a:rPr lang="en-US" dirty="0"/>
              <a:t>data </a:t>
            </a:r>
            <a:r>
              <a:rPr lang="en-US" dirty="0" smtClean="0"/>
              <a:t>binding.</a:t>
            </a:r>
            <a:endParaRPr lang="en-US" dirty="0"/>
          </a:p>
          <a:p>
            <a:pPr fontAlgn="base"/>
            <a:r>
              <a:rPr lang="en-US" dirty="0" smtClean="0"/>
              <a:t>Well-organized.</a:t>
            </a:r>
            <a:endParaRPr lang="en-US" dirty="0"/>
          </a:p>
          <a:p>
            <a:pPr fontAlgn="base"/>
            <a:r>
              <a:rPr lang="en-US" dirty="0" smtClean="0"/>
              <a:t>Own </a:t>
            </a:r>
            <a:r>
              <a:rPr lang="en-US" dirty="0"/>
              <a:t>debugging tool (Ember Inspector).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Disadvantage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fontAlgn="base"/>
            <a:r>
              <a:rPr lang="en-US" dirty="0" smtClean="0"/>
              <a:t>Complications </a:t>
            </a:r>
            <a:r>
              <a:rPr lang="en-US" dirty="0"/>
              <a:t>with processing quick </a:t>
            </a:r>
            <a:r>
              <a:rPr lang="en-US" dirty="0" smtClean="0"/>
              <a:t>changes.</a:t>
            </a:r>
            <a:endParaRPr lang="en-US" dirty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heaviest of the </a:t>
            </a:r>
            <a:r>
              <a:rPr lang="en-US" dirty="0" smtClean="0"/>
              <a:t>frameworks.</a:t>
            </a:r>
            <a:endParaRPr lang="en-US" dirty="0"/>
          </a:p>
          <a:p>
            <a:pPr fontAlgn="base"/>
            <a:r>
              <a:rPr lang="en-US" dirty="0" smtClean="0"/>
              <a:t>Smaller </a:t>
            </a:r>
            <a:r>
              <a:rPr lang="en-US" dirty="0"/>
              <a:t>community and extensive amount of outdated tutorials on the </a:t>
            </a:r>
            <a:r>
              <a:rPr lang="en-US" dirty="0" smtClean="0"/>
              <a:t>web.</a:t>
            </a:r>
            <a:endParaRPr lang="en-US" dirty="0"/>
          </a:p>
          <a:p>
            <a:pPr fontAlgn="base"/>
            <a:r>
              <a:rPr lang="en-US" dirty="0" smtClean="0"/>
              <a:t>Difficult </a:t>
            </a:r>
            <a:r>
              <a:rPr lang="en-US" dirty="0"/>
              <a:t>to </a:t>
            </a:r>
            <a:r>
              <a:rPr lang="en-US" dirty="0" smtClean="0"/>
              <a:t>learn.</a:t>
            </a:r>
            <a:endParaRPr lang="en-US" dirty="0"/>
          </a:p>
          <a:p>
            <a:pPr fontAlgn="base"/>
            <a:r>
              <a:rPr lang="en-US" dirty="0" smtClean="0"/>
              <a:t>Too </a:t>
            </a:r>
            <a:r>
              <a:rPr lang="en-US" dirty="0"/>
              <a:t>big for small </a:t>
            </a:r>
            <a:r>
              <a:rPr lang="en-US" dirty="0" smtClean="0"/>
              <a:t>projects.</a:t>
            </a:r>
            <a:endParaRPr lang="en-US" dirty="0"/>
          </a:p>
          <a:p>
            <a:pPr fontAlgn="base"/>
            <a:r>
              <a:rPr lang="en-US" dirty="0" smtClean="0"/>
              <a:t>Slowly </a:t>
            </a:r>
            <a:r>
              <a:rPr lang="en-US" dirty="0"/>
              <a:t>release new versions with few new options.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5926"/>
            <a:ext cx="7467600" cy="2571768"/>
          </a:xfrm>
        </p:spPr>
        <p:txBody>
          <a:bodyPr>
            <a:normAutofit/>
          </a:bodyPr>
          <a:lstStyle/>
          <a:p>
            <a:r>
              <a:rPr lang="en-IN" sz="6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Comparision</a:t>
            </a:r>
            <a:endParaRPr lang="en-US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rgbClr val="002060"/>
                </a:solidFill>
              </a:rPr>
              <a:t>Github</a:t>
            </a:r>
            <a:r>
              <a:rPr lang="en-IN" sz="4000" dirty="0" smtClean="0">
                <a:solidFill>
                  <a:srgbClr val="002060"/>
                </a:solidFill>
              </a:rPr>
              <a:t> Stars </a:t>
            </a:r>
            <a:r>
              <a:rPr lang="en-IN" sz="2000" dirty="0" smtClean="0">
                <a:solidFill>
                  <a:schemeClr val="accent3"/>
                </a:solidFill>
              </a:rPr>
              <a:t>(Till 2018)</a:t>
            </a:r>
            <a:r>
              <a:rPr lang="en-IN" sz="4000" dirty="0" smtClean="0">
                <a:solidFill>
                  <a:srgbClr val="002060"/>
                </a:solidFill>
              </a:rPr>
              <a:t> </a:t>
            </a:r>
            <a:endParaRPr lang="en-US" sz="4000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00034" y="1571612"/>
          <a:ext cx="7929618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57620" y="271462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37000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Popularity</a:t>
            </a:r>
            <a:endParaRPr lang="en-US" dirty="0"/>
          </a:p>
        </p:txBody>
      </p:sp>
      <p:pic>
        <p:nvPicPr>
          <p:cNvPr id="30722" name="Picture 2" descr="https://cdn-images-1.medium.com/max/800/1*fLvLBaoQ4FIt7xf5bY8C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620000" cy="4705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My </a:t>
            </a:r>
            <a:r>
              <a:rPr lang="en-IN" sz="4000" b="1" dirty="0" smtClean="0"/>
              <a:t>Opinion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en-IN" dirty="0" smtClean="0"/>
              <a:t>	</a:t>
            </a:r>
            <a:r>
              <a:rPr lang="en-US" dirty="0" smtClean="0"/>
              <a:t> 	If you are new in front-end  frameworks, according to me go through the </a:t>
            </a:r>
            <a:r>
              <a:rPr lang="en-US" dirty="0" err="1" smtClean="0"/>
              <a:t>VueJS</a:t>
            </a:r>
            <a:r>
              <a:rPr lang="en-US" dirty="0" smtClean="0"/>
              <a:t> due to simplicity. In the Present era, </a:t>
            </a:r>
            <a:r>
              <a:rPr lang="en-US" dirty="0" err="1" smtClean="0"/>
              <a:t>VueJS</a:t>
            </a:r>
            <a:r>
              <a:rPr lang="en-US" dirty="0" smtClean="0"/>
              <a:t> gaining popularity.</a:t>
            </a:r>
          </a:p>
          <a:p>
            <a:pPr algn="just">
              <a:buNone/>
            </a:pPr>
            <a:r>
              <a:rPr lang="en-IN" dirty="0" smtClean="0"/>
              <a:t>		After becoming master in </a:t>
            </a:r>
            <a:r>
              <a:rPr lang="en-IN" dirty="0" err="1" smtClean="0"/>
              <a:t>VueJS</a:t>
            </a:r>
            <a:r>
              <a:rPr lang="en-IN" dirty="0" smtClean="0"/>
              <a:t> you can go towards Angular and React or Ember.</a:t>
            </a:r>
          </a:p>
          <a:p>
            <a:pPr algn="just">
              <a:buNone/>
            </a:pPr>
            <a:r>
              <a:rPr lang="en-IN" dirty="0" smtClean="0"/>
              <a:t>	</a:t>
            </a:r>
            <a:r>
              <a:rPr lang="en-IN" dirty="0" smtClean="0"/>
              <a:t>	If you are master in JavaScript and love to learn </a:t>
            </a:r>
            <a:r>
              <a:rPr lang="en-IN" dirty="0" err="1" smtClean="0"/>
              <a:t>Typescripting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, then go to the angular.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Credit 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28" y="1714488"/>
            <a:ext cx="6357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https://medium.com/@TechMagic/reactjs-vs-angular5-vs-ue-js-what-to-choose-in-2018-b91e028fa91d</a:t>
            </a: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smtClean="0">
                <a:hlinkClick r:id="rId3"/>
              </a:rPr>
              <a:t>https://www.upwork.com/hiring/development/6-things-to-love-about-the-ember-js-framework/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smtClean="0">
                <a:hlinkClick r:id="rId4"/>
              </a:rPr>
              <a:t>https://jaxenter.com/angular-ember-or-vue-choice-135987.html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smtClean="0">
                <a:hlinkClick r:id="rId5"/>
              </a:rPr>
              <a:t>http://voidcanvas.com/angular-vs-react-vs-ember-vs-vue-js/</a:t>
            </a:r>
            <a:endParaRPr lang="en-US" dirty="0" smtClean="0"/>
          </a:p>
          <a:p>
            <a:endParaRPr lang="en-IN" dirty="0"/>
          </a:p>
          <a:p>
            <a:r>
              <a:rPr lang="en-IN" dirty="0" smtClean="0"/>
              <a:t>5. Photo Source:- Google image.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is Framework?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A framework </a:t>
            </a:r>
            <a:r>
              <a:rPr lang="en-US" dirty="0"/>
              <a:t>is defined as </a:t>
            </a:r>
            <a:r>
              <a:rPr lang="en-US" dirty="0" smtClean="0"/>
              <a:t>a package </a:t>
            </a:r>
            <a:r>
              <a:rPr lang="en-US" dirty="0"/>
              <a:t>made up of a structure of files and folders of standardized </a:t>
            </a:r>
            <a:r>
              <a:rPr lang="en-US" dirty="0" smtClean="0"/>
              <a:t>code.</a:t>
            </a:r>
            <a:endParaRPr lang="en-IN" b="1" dirty="0"/>
          </a:p>
          <a:p>
            <a:pPr>
              <a:buNone/>
            </a:pPr>
            <a:r>
              <a:rPr lang="en-IN" sz="2000" b="1" i="1" dirty="0" smtClean="0"/>
              <a:t>Types Of Framework:-</a:t>
            </a:r>
          </a:p>
          <a:p>
            <a:pPr marL="457200" indent="-457200">
              <a:buAutoNum type="arabicPeriod"/>
            </a:pPr>
            <a:r>
              <a:rPr lang="en-IN" sz="2000" b="1" u="sng" dirty="0" smtClean="0"/>
              <a:t>Frontend Framework :-</a:t>
            </a:r>
          </a:p>
          <a:p>
            <a:pPr marL="457200" indent="-457200">
              <a:buNone/>
            </a:pPr>
            <a:r>
              <a:rPr lang="en-IN" sz="2000" b="1" dirty="0" smtClean="0"/>
              <a:t>	</a:t>
            </a:r>
            <a:r>
              <a:rPr lang="en-IN" sz="2000" b="1" dirty="0" smtClean="0"/>
              <a:t>				</a:t>
            </a:r>
            <a:r>
              <a:rPr lang="en-US" sz="2000" dirty="0" smtClean="0"/>
              <a:t>Frontend frameworks usually consist of a package made up of a structure of files and folders of standardized code (HTML, CSS, JS documents etc.)</a:t>
            </a:r>
            <a:endParaRPr lang="en-IN" sz="2000" b="1" dirty="0" smtClean="0"/>
          </a:p>
          <a:p>
            <a:pPr marL="457200" indent="-457200">
              <a:buAutoNum type="arabicPeriod"/>
            </a:pPr>
            <a:r>
              <a:rPr lang="en-IN" sz="2000" b="1" u="sng" dirty="0" smtClean="0"/>
              <a:t>Backend Framework :- </a:t>
            </a:r>
          </a:p>
          <a:p>
            <a:pPr marL="457200" indent="-457200" algn="just">
              <a:buNone/>
            </a:pPr>
            <a:r>
              <a:rPr lang="en-US" sz="2000" dirty="0" smtClean="0"/>
              <a:t>				</a:t>
            </a:r>
            <a:r>
              <a:rPr lang="en-US" sz="2000" dirty="0" smtClean="0"/>
              <a:t>The backend or the script-side of a dynamic application that works on request-response architecture comprises of API’s, database, frameworks, services worker and an operating system.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1">
                    <a:lumMod val="75000"/>
                  </a:schemeClr>
                </a:solidFill>
              </a:rPr>
              <a:t>Angular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571744"/>
            <a:ext cx="8229600" cy="38576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just">
              <a:buNone/>
            </a:pPr>
            <a:r>
              <a:rPr lang="en-US" dirty="0"/>
              <a:t>	</a:t>
            </a:r>
            <a:r>
              <a:rPr lang="en-US" dirty="0" smtClean="0"/>
              <a:t>	Angular is a MVW framework.  Initially released in 2009, it has quickly risen to the top. Angular has received 56,478 </a:t>
            </a:r>
            <a:r>
              <a:rPr lang="en-US" dirty="0" err="1" smtClean="0"/>
              <a:t>GitHub</a:t>
            </a:r>
            <a:r>
              <a:rPr lang="en-US" dirty="0" smtClean="0"/>
              <a:t> stars. Angular  is supported and maintained by Google.</a:t>
            </a:r>
            <a:endParaRPr lang="en-IN" dirty="0" smtClean="0"/>
          </a:p>
          <a:p>
            <a:pPr algn="just">
              <a:buNone/>
            </a:pPr>
            <a:r>
              <a:rPr lang="en-IN" dirty="0" smtClean="0"/>
              <a:t>	</a:t>
            </a:r>
            <a:r>
              <a:rPr lang="en-US" dirty="0" smtClean="0"/>
              <a:t>  </a:t>
            </a:r>
            <a:r>
              <a:rPr lang="en-US" dirty="0" err="1" smtClean="0"/>
              <a:t>Vevo</a:t>
            </a:r>
            <a:r>
              <a:rPr lang="en-US" dirty="0" smtClean="0"/>
              <a:t>, YouTube, </a:t>
            </a:r>
            <a:r>
              <a:rPr lang="en-US" dirty="0" err="1" smtClean="0"/>
              <a:t>LiveJournal</a:t>
            </a:r>
            <a:r>
              <a:rPr lang="en-US" dirty="0" smtClean="0"/>
              <a:t>, Freelancer, </a:t>
            </a:r>
            <a:r>
              <a:rPr lang="en-US" dirty="0" err="1" smtClean="0"/>
              <a:t>Udemy</a:t>
            </a:r>
            <a:r>
              <a:rPr lang="en-US" dirty="0" smtClean="0"/>
              <a:t>, </a:t>
            </a:r>
            <a:r>
              <a:rPr lang="en-US" dirty="0" err="1" smtClean="0"/>
              <a:t>TopCoder</a:t>
            </a:r>
            <a:r>
              <a:rPr lang="en-US" dirty="0" smtClean="0"/>
              <a:t>, Telegraph Web, etc made by using Angular.</a:t>
            </a:r>
            <a:endParaRPr lang="en-U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428604"/>
            <a:ext cx="1905005" cy="157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85786" y="500042"/>
          <a:ext cx="7334280" cy="585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3338"/>
                <a:gridCol w="3690942"/>
              </a:tblGrid>
              <a:tr h="57866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Advantage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Disadvantage</a:t>
                      </a:r>
                      <a:endParaRPr lang="en-US" sz="2800" dirty="0"/>
                    </a:p>
                  </a:txBody>
                  <a:tcPr/>
                </a:tc>
              </a:tr>
              <a:tr h="527928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2000" dirty="0" smtClean="0"/>
                        <a:t>Quick code production.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sz="2000" dirty="0" smtClean="0"/>
                    </a:p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2000" dirty="0" smtClean="0"/>
                        <a:t>Quick prototyping and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dynamic single page apps creation.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sz="2000" baseline="0" dirty="0" smtClean="0"/>
                    </a:p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2000" dirty="0" smtClean="0"/>
                        <a:t>Two-way data binding with the DOM (Document Object Model).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sz="2000" dirty="0" smtClean="0"/>
                    </a:p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2000" dirty="0" smtClean="0"/>
                        <a:t>Intuitive alteration and UI design.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sz="2000" dirty="0" smtClean="0"/>
                    </a:p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2000" dirty="0" smtClean="0"/>
                        <a:t>Easy to test.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sz="2000" dirty="0" smtClean="0"/>
                    </a:p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2000" dirty="0" smtClean="0"/>
                        <a:t>HTML templates.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2000" dirty="0" smtClean="0"/>
                        <a:t>Difficult to learn.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sz="2000" dirty="0" smtClean="0"/>
                    </a:p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2000" dirty="0" smtClean="0"/>
                        <a:t>Hard to debug scopes.</a:t>
                      </a:r>
                    </a:p>
                    <a:p>
                      <a:pPr>
                        <a:buFont typeface="Wingdings" pitchFamily="2" charset="2"/>
                        <a:buChar char="v"/>
                      </a:pPr>
                      <a:endParaRPr lang="en-US" sz="2000" dirty="0" smtClean="0"/>
                    </a:p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2000" dirty="0" smtClean="0"/>
                        <a:t>Complex syntax.</a:t>
                      </a:r>
                    </a:p>
                    <a:p>
                      <a:pPr>
                        <a:buFont typeface="Wingdings" pitchFamily="2" charset="2"/>
                        <a:buChar char="v"/>
                      </a:pPr>
                      <a:endParaRPr lang="en-US" sz="2000" dirty="0" smtClean="0"/>
                    </a:p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2000" dirty="0" smtClean="0"/>
                        <a:t>Hard to use directives.</a:t>
                      </a:r>
                    </a:p>
                    <a:p>
                      <a:pPr>
                        <a:buFont typeface="Wingdings" pitchFamily="2" charset="2"/>
                        <a:buChar char="v"/>
                      </a:pPr>
                      <a:endParaRPr lang="en-US" sz="2000" dirty="0" smtClean="0"/>
                    </a:p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2000" dirty="0" smtClean="0"/>
                        <a:t>Issues with documentation.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err="1" smtClean="0">
                <a:solidFill>
                  <a:srgbClr val="00B050"/>
                </a:solidFill>
              </a:rPr>
              <a:t>Vue</a:t>
            </a:r>
            <a:r>
              <a:rPr lang="en-IN" sz="4000" b="1" dirty="0" smtClean="0">
                <a:solidFill>
                  <a:srgbClr val="00B050"/>
                </a:solidFill>
              </a:rPr>
              <a:t> JS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Vue.js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dirty="0"/>
              <a:t>JavaScript framework with </a:t>
            </a:r>
            <a:r>
              <a:rPr lang="en-US" dirty="0" smtClean="0"/>
              <a:t>various optional </a:t>
            </a:r>
            <a:r>
              <a:rPr lang="en-US" dirty="0"/>
              <a:t>tools for building user interfaces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is used for </a:t>
            </a:r>
            <a:r>
              <a:rPr lang="en-US" dirty="0" err="1"/>
              <a:t>Grammarly</a:t>
            </a:r>
            <a:r>
              <a:rPr lang="en-US" dirty="0"/>
              <a:t>, </a:t>
            </a:r>
            <a:r>
              <a:rPr lang="en-US" dirty="0" err="1"/>
              <a:t>Alibaba</a:t>
            </a:r>
            <a:r>
              <a:rPr lang="en-US" dirty="0"/>
              <a:t>, </a:t>
            </a:r>
            <a:r>
              <a:rPr lang="en-US" dirty="0" err="1"/>
              <a:t>Baidu</a:t>
            </a:r>
            <a:r>
              <a:rPr lang="en-US" dirty="0"/>
              <a:t>, and </a:t>
            </a:r>
            <a:r>
              <a:rPr lang="en-US" dirty="0" err="1"/>
              <a:t>WizzAir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6386" name="Picture 2" descr="Image result for logo for vue j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4071942"/>
            <a:ext cx="2714644" cy="242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2919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Very </a:t>
            </a:r>
            <a:r>
              <a:rPr lang="en-US" dirty="0"/>
              <a:t>Small </a:t>
            </a:r>
            <a:r>
              <a:rPr lang="en-US" dirty="0" smtClean="0"/>
              <a:t>Size.</a:t>
            </a:r>
          </a:p>
          <a:p>
            <a:r>
              <a:rPr lang="en-US" dirty="0"/>
              <a:t>Easy to Understand and Develop </a:t>
            </a:r>
            <a:r>
              <a:rPr lang="en-US" dirty="0" smtClean="0"/>
              <a:t>Applications.</a:t>
            </a:r>
          </a:p>
          <a:p>
            <a:r>
              <a:rPr lang="en-US" dirty="0"/>
              <a:t>Simple </a:t>
            </a:r>
            <a:r>
              <a:rPr lang="en-US" dirty="0" smtClean="0"/>
              <a:t>Integration.</a:t>
            </a:r>
          </a:p>
          <a:p>
            <a:r>
              <a:rPr lang="en-IN" dirty="0" smtClean="0"/>
              <a:t>Well written documentation.</a:t>
            </a:r>
          </a:p>
          <a:p>
            <a:r>
              <a:rPr lang="en-US" dirty="0"/>
              <a:t>Applicable both for simple and complex apps</a:t>
            </a:r>
            <a:endParaRPr lang="en-US" dirty="0" smtClean="0"/>
          </a:p>
          <a:p>
            <a:r>
              <a:rPr lang="en-US" dirty="0"/>
              <a:t>Detailed </a:t>
            </a:r>
            <a:r>
              <a:rPr lang="en-US" dirty="0" smtClean="0"/>
              <a:t>Documentation.</a:t>
            </a:r>
          </a:p>
          <a:p>
            <a:r>
              <a:rPr lang="en-US" dirty="0" smtClean="0"/>
              <a:t>Flexibility.</a:t>
            </a:r>
          </a:p>
          <a:p>
            <a:r>
              <a:rPr lang="en-US" dirty="0"/>
              <a:t>Two-Way </a:t>
            </a:r>
            <a:r>
              <a:rPr lang="en-US" dirty="0" smtClean="0"/>
              <a:t>Communication.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Disadvantage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US" dirty="0" smtClean="0"/>
              <a:t>Relatively </a:t>
            </a:r>
            <a:r>
              <a:rPr lang="en-US" dirty="0"/>
              <a:t>small </a:t>
            </a:r>
            <a:r>
              <a:rPr lang="en-US" dirty="0" smtClean="0"/>
              <a:t>community.</a:t>
            </a:r>
          </a:p>
          <a:p>
            <a:pPr fontAlgn="base"/>
            <a:r>
              <a:rPr lang="en-IN" dirty="0" smtClean="0"/>
              <a:t>Lack of resources.</a:t>
            </a:r>
            <a:endParaRPr lang="en-US" dirty="0"/>
          </a:p>
          <a:p>
            <a:pPr fontAlgn="base"/>
            <a:r>
              <a:rPr lang="en-US" dirty="0" smtClean="0"/>
              <a:t>Difficult </a:t>
            </a:r>
            <a:r>
              <a:rPr lang="en-US" dirty="0"/>
              <a:t>to recognize because of </a:t>
            </a:r>
            <a:r>
              <a:rPr lang="en-US" dirty="0" smtClean="0"/>
              <a:t>flexibility.</a:t>
            </a:r>
            <a:endParaRPr lang="en-US" dirty="0"/>
          </a:p>
          <a:p>
            <a:pPr fontAlgn="base"/>
            <a:r>
              <a:rPr lang="en-US" dirty="0" smtClean="0"/>
              <a:t>Lots </a:t>
            </a:r>
            <a:r>
              <a:rPr lang="en-US" dirty="0"/>
              <a:t>of </a:t>
            </a:r>
            <a:r>
              <a:rPr lang="en-US" dirty="0" err="1"/>
              <a:t>plugins</a:t>
            </a:r>
            <a:r>
              <a:rPr lang="en-US" dirty="0"/>
              <a:t> are in </a:t>
            </a:r>
            <a:r>
              <a:rPr lang="en-US" dirty="0" smtClean="0"/>
              <a:t>Chinese.</a:t>
            </a:r>
            <a:endParaRPr lang="en-US" dirty="0" smtClean="0"/>
          </a:p>
          <a:p>
            <a:pPr fontAlgn="base"/>
            <a:r>
              <a:rPr lang="en-US" dirty="0" smtClean="0"/>
              <a:t>Lack </a:t>
            </a:r>
            <a:r>
              <a:rPr lang="en-US" dirty="0"/>
              <a:t>of stable components.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React </a:t>
            </a:r>
            <a:r>
              <a:rPr lang="en-US" dirty="0"/>
              <a:t>is a component-based library which is used to develop interactive </a:t>
            </a:r>
            <a:r>
              <a:rPr lang="en-US" dirty="0" smtClean="0"/>
              <a:t>UI’s.</a:t>
            </a:r>
            <a:r>
              <a:rPr lang="en-US" dirty="0"/>
              <a:t> It is currently one of the most popular JavaScript front-end libraries which has a strong foundation and a large community supporting it. </a:t>
            </a:r>
            <a:r>
              <a:rPr lang="en-US" dirty="0" smtClean="0"/>
              <a:t> </a:t>
            </a:r>
            <a:r>
              <a:rPr lang="en-US" dirty="0" err="1" smtClean="0"/>
              <a:t>ReactJS</a:t>
            </a:r>
            <a:r>
              <a:rPr lang="en-US" dirty="0" smtClean="0"/>
              <a:t> is developed and maintained by </a:t>
            </a:r>
            <a:r>
              <a:rPr lang="en-US" dirty="0" err="1" smtClean="0"/>
              <a:t>Facebook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React is used for Yahoo, </a:t>
            </a:r>
            <a:r>
              <a:rPr lang="en-IN" dirty="0" err="1" smtClean="0"/>
              <a:t>Sberbank</a:t>
            </a:r>
            <a:r>
              <a:rPr lang="en-IN" dirty="0" smtClean="0"/>
              <a:t>, </a:t>
            </a:r>
            <a:r>
              <a:rPr lang="en-IN" dirty="0" err="1" smtClean="0"/>
              <a:t>Facebook</a:t>
            </a:r>
            <a:r>
              <a:rPr lang="en-IN" dirty="0" smtClean="0"/>
              <a:t>, </a:t>
            </a:r>
            <a:r>
              <a:rPr lang="en-IN" dirty="0" err="1" smtClean="0"/>
              <a:t>Whatsapp</a:t>
            </a:r>
            <a:r>
              <a:rPr lang="en-IN" dirty="0" smtClean="0"/>
              <a:t>, </a:t>
            </a:r>
            <a:r>
              <a:rPr lang="en-IN" dirty="0" err="1" smtClean="0"/>
              <a:t>Instagram</a:t>
            </a:r>
            <a:r>
              <a:rPr lang="en-IN" dirty="0" smtClean="0"/>
              <a:t>, </a:t>
            </a:r>
            <a:r>
              <a:rPr lang="en-IN" dirty="0" err="1" smtClean="0"/>
              <a:t>Khanacademy</a:t>
            </a:r>
            <a:r>
              <a:rPr lang="en-IN" dirty="0" smtClean="0"/>
              <a:t>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/>
              <a:t>Advantage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 smtClean="0"/>
              <a:t>Easy to learn than Angular.</a:t>
            </a:r>
          </a:p>
          <a:p>
            <a:r>
              <a:rPr lang="en-US" dirty="0"/>
              <a:t>High level of flexibility and maximum of responsiveness.</a:t>
            </a:r>
          </a:p>
          <a:p>
            <a:r>
              <a:rPr lang="en-US" dirty="0"/>
              <a:t>Virtual DOM in </a:t>
            </a:r>
            <a:r>
              <a:rPr lang="en-US" dirty="0" err="1"/>
              <a:t>ReactJS</a:t>
            </a:r>
            <a:r>
              <a:rPr lang="en-US" dirty="0"/>
              <a:t> makes user experience better and developer’s work </a:t>
            </a:r>
            <a:r>
              <a:rPr lang="en-US" dirty="0" smtClean="0"/>
              <a:t>faster</a:t>
            </a:r>
          </a:p>
          <a:p>
            <a:r>
              <a:rPr lang="en-US" dirty="0" smtClean="0"/>
              <a:t>Combined </a:t>
            </a:r>
            <a:r>
              <a:rPr lang="en-US" dirty="0"/>
              <a:t>with ES6/7, </a:t>
            </a:r>
            <a:r>
              <a:rPr lang="en-US" dirty="0" err="1"/>
              <a:t>ReactJS</a:t>
            </a:r>
            <a:r>
              <a:rPr lang="en-US" dirty="0"/>
              <a:t> can work with the high load in an easy way.</a:t>
            </a:r>
          </a:p>
          <a:p>
            <a:r>
              <a:rPr lang="en-IN" dirty="0" smtClean="0"/>
              <a:t>Light-weighted than Angular.</a:t>
            </a:r>
          </a:p>
          <a:p>
            <a:r>
              <a:rPr lang="en-US" dirty="0"/>
              <a:t>100% open source JavaScript </a:t>
            </a:r>
            <a:r>
              <a:rPr lang="en-US" dirty="0" smtClean="0"/>
              <a:t>library.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477</TotalTime>
  <Words>317</Words>
  <Application>Microsoft Office PowerPoint</Application>
  <PresentationFormat>On-screen Show (4:3)</PresentationFormat>
  <Paragraphs>107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Frameworks:- Angular Vs Vue JS Vs React JS Vs Ember</vt:lpstr>
      <vt:lpstr>What is Framework?</vt:lpstr>
      <vt:lpstr>Angular</vt:lpstr>
      <vt:lpstr>Slide 4</vt:lpstr>
      <vt:lpstr>Vue JS</vt:lpstr>
      <vt:lpstr>Advantages</vt:lpstr>
      <vt:lpstr>Disadvantage</vt:lpstr>
      <vt:lpstr>React JS</vt:lpstr>
      <vt:lpstr>Advantage</vt:lpstr>
      <vt:lpstr>Disadvantage</vt:lpstr>
      <vt:lpstr>Ember</vt:lpstr>
      <vt:lpstr>Advantage</vt:lpstr>
      <vt:lpstr>Disadvantage</vt:lpstr>
      <vt:lpstr>Comparision</vt:lpstr>
      <vt:lpstr>Github Stars (Till 2018) </vt:lpstr>
      <vt:lpstr>Popularity</vt:lpstr>
      <vt:lpstr>My Opinion</vt:lpstr>
      <vt:lpstr>Credit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Vs Vue JS Vs React JS Vs Ember</dc:title>
  <dc:creator>Mukesh-Computer</dc:creator>
  <cp:lastModifiedBy>Mukesh-Computer</cp:lastModifiedBy>
  <cp:revision>41</cp:revision>
  <dcterms:created xsi:type="dcterms:W3CDTF">2019-02-23T00:49:11Z</dcterms:created>
  <dcterms:modified xsi:type="dcterms:W3CDTF">2019-02-23T08:46:36Z</dcterms:modified>
</cp:coreProperties>
</file>