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3" r:id="rId3"/>
    <p:sldId id="264" r:id="rId4"/>
    <p:sldId id="268" r:id="rId5"/>
    <p:sldId id="265" r:id="rId6"/>
    <p:sldId id="266" r:id="rId7"/>
    <p:sldId id="269" r:id="rId8"/>
    <p:sldId id="270" r:id="rId9"/>
    <p:sldId id="267" r:id="rId10"/>
    <p:sldId id="271" r:id="rId11"/>
    <p:sldId id="272" r:id="rId12"/>
    <p:sldId id="273" r:id="rId13"/>
    <p:sldId id="274" r:id="rId14"/>
    <p:sldId id="275"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0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5C1AB5B-3BB0-4F68-A42D-E57AB64FCED0}"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5C1AB5B-3BB0-4F68-A42D-E57AB64FCED0}"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5C1AB5B-3BB0-4F68-A42D-E57AB64FCED0}"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5C1AB5B-3BB0-4F68-A42D-E57AB64FCED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D4CABA3-C7C0-47A1-AC77-4F3269220140}" type="datetimeFigureOut">
              <a:rPr lang="en-US" smtClean="0"/>
              <a:t>2/23/2019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5C1AB5B-3BB0-4F68-A42D-E57AB64FCED0}"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4CABA3-C7C0-47A1-AC77-4F3269220140}" type="datetimeFigureOut">
              <a:rPr lang="en-US" smtClean="0"/>
              <a:t>2/23/2019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5C1AB5B-3BB0-4F68-A42D-E57AB64FCED0}"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130" y="571480"/>
            <a:ext cx="7772400" cy="928694"/>
          </a:xfrm>
        </p:spPr>
        <p:txBody>
          <a:bodyPr/>
          <a:lstStyle/>
          <a:p>
            <a:r>
              <a:rPr lang="en-IN" dirty="0" smtClean="0"/>
              <a:t>    CMS</a:t>
            </a:r>
            <a:endParaRPr lang="en-IN" dirty="0"/>
          </a:p>
        </p:txBody>
      </p:sp>
      <p:sp>
        <p:nvSpPr>
          <p:cNvPr id="3" name="Subtitle 2"/>
          <p:cNvSpPr>
            <a:spLocks noGrp="1"/>
          </p:cNvSpPr>
          <p:nvPr>
            <p:ph type="subTitle" idx="1"/>
          </p:nvPr>
        </p:nvSpPr>
        <p:spPr>
          <a:xfrm>
            <a:off x="1357290" y="1857364"/>
            <a:ext cx="6786610" cy="3500462"/>
          </a:xfrm>
        </p:spPr>
        <p:txBody>
          <a:bodyPr>
            <a:normAutofit/>
          </a:bodyPr>
          <a:lstStyle/>
          <a:p>
            <a:pPr algn="just"/>
            <a:r>
              <a:rPr lang="en-IN" dirty="0"/>
              <a:t>Stands for "Content Management System." A CMS is a </a:t>
            </a:r>
            <a:r>
              <a:rPr lang="en-IN" dirty="0" smtClean="0"/>
              <a:t>software</a:t>
            </a:r>
            <a:r>
              <a:rPr lang="en-IN" dirty="0"/>
              <a:t> </a:t>
            </a:r>
            <a:r>
              <a:rPr lang="en-IN" dirty="0" smtClean="0"/>
              <a:t>tool </a:t>
            </a:r>
            <a:r>
              <a:rPr lang="en-IN" dirty="0"/>
              <a:t>that allows you to create, edit, and publish content. While early CMS software was used to manage </a:t>
            </a:r>
            <a:r>
              <a:rPr lang="en-IN" dirty="0" smtClean="0"/>
              <a:t>documents and </a:t>
            </a:r>
            <a:r>
              <a:rPr lang="en-IN" dirty="0"/>
              <a:t>local computer files, most CMS systems are now designed exclusively to manage content on the Web</a:t>
            </a:r>
            <a:r>
              <a:rPr lang="en-IN" dirty="0" smtClean="0"/>
              <a:t>.</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Drupal</a:t>
            </a:r>
            <a:endParaRPr lang="en-IN" dirty="0"/>
          </a:p>
        </p:txBody>
      </p:sp>
      <p:sp>
        <p:nvSpPr>
          <p:cNvPr id="3" name="Content Placeholder 2"/>
          <p:cNvSpPr>
            <a:spLocks noGrp="1"/>
          </p:cNvSpPr>
          <p:nvPr>
            <p:ph idx="1"/>
          </p:nvPr>
        </p:nvSpPr>
        <p:spPr/>
        <p:txBody>
          <a:bodyPr/>
          <a:lstStyle/>
          <a:p>
            <a:pPr algn="just">
              <a:buNone/>
            </a:pPr>
            <a:r>
              <a:rPr lang="en-IN" dirty="0" smtClean="0"/>
              <a:t>    </a:t>
            </a:r>
            <a:r>
              <a:rPr lang="en-IN" dirty="0" err="1" smtClean="0"/>
              <a:t>Drupal</a:t>
            </a:r>
            <a:r>
              <a:rPr lang="en-IN" dirty="0" smtClean="0"/>
              <a:t> </a:t>
            </a:r>
            <a:r>
              <a:rPr lang="en-IN" dirty="0" smtClean="0"/>
              <a:t>is the most difficult, but also the most powerful. It requires a familiar understanding of HTML, CSS, and PHP. </a:t>
            </a:r>
            <a:r>
              <a:rPr lang="en-IN" dirty="0" err="1" smtClean="0"/>
              <a:t>Drupal</a:t>
            </a:r>
            <a:r>
              <a:rPr lang="en-IN" dirty="0" smtClean="0"/>
              <a:t> an exceptionally SEO Friendly CMS it comes with the Clean code and effective modules</a:t>
            </a:r>
            <a:r>
              <a:rPr lang="en-IN" dirty="0" smtClean="0"/>
              <a:t>.</a:t>
            </a:r>
          </a:p>
          <a:p>
            <a:pPr algn="just">
              <a:buNone/>
            </a:pPr>
            <a:r>
              <a:rPr lang="en-IN" dirty="0" smtClean="0">
                <a:solidFill>
                  <a:schemeClr val="tx1">
                    <a:lumMod val="95000"/>
                    <a:lumOff val="5000"/>
                  </a:schemeClr>
                </a:solidFill>
              </a:rPr>
              <a:t>Tesla, </a:t>
            </a:r>
            <a:r>
              <a:rPr lang="en-IN" dirty="0" smtClean="0"/>
              <a:t>Tourism </a:t>
            </a:r>
            <a:r>
              <a:rPr lang="en-IN" dirty="0" smtClean="0"/>
              <a:t>Fiji,</a:t>
            </a:r>
            <a:r>
              <a:rPr lang="en-IN" b="1" dirty="0" smtClean="0"/>
              <a:t> </a:t>
            </a:r>
            <a:r>
              <a:rPr lang="en-IN" dirty="0" smtClean="0"/>
              <a:t>White </a:t>
            </a:r>
            <a:r>
              <a:rPr lang="en-IN" dirty="0" smtClean="0"/>
              <a:t>House, </a:t>
            </a:r>
            <a:r>
              <a:rPr lang="en-IN" dirty="0" err="1" smtClean="0"/>
              <a:t>Redhat</a:t>
            </a:r>
            <a:r>
              <a:rPr lang="en-IN" dirty="0" smtClean="0"/>
              <a:t> etc..</a:t>
            </a:r>
            <a:endParaRPr lang="en-IN" dirty="0" smtClean="0"/>
          </a:p>
          <a:p>
            <a:pPr algn="just">
              <a:buNone/>
            </a:pPr>
            <a:endParaRPr lang="en-IN" dirty="0" smtClean="0"/>
          </a:p>
          <a:p>
            <a:pPr algn="just">
              <a:buNone/>
            </a:pPr>
            <a:endParaRPr lang="en-IN" dirty="0" smtClean="0">
              <a:solidFill>
                <a:schemeClr val="tx1">
                  <a:lumMod val="95000"/>
                  <a:lumOff val="5000"/>
                </a:schemeClr>
              </a:solidFill>
            </a:endParaRPr>
          </a:p>
          <a:p>
            <a:pPr algn="just">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a:t>
            </a:r>
            <a:r>
              <a:rPr lang="en-IN" dirty="0" err="1" smtClean="0"/>
              <a:t>Drupal</a:t>
            </a:r>
            <a:endParaRPr lang="en-IN" dirty="0"/>
          </a:p>
        </p:txBody>
      </p:sp>
      <p:sp>
        <p:nvSpPr>
          <p:cNvPr id="3" name="Content Placeholder 2"/>
          <p:cNvSpPr>
            <a:spLocks noGrp="1"/>
          </p:cNvSpPr>
          <p:nvPr>
            <p:ph idx="1"/>
          </p:nvPr>
        </p:nvSpPr>
        <p:spPr/>
        <p:txBody>
          <a:bodyPr/>
          <a:lstStyle/>
          <a:p>
            <a:pPr fontAlgn="base"/>
            <a:r>
              <a:rPr lang="en-IN" dirty="0" err="1" smtClean="0"/>
              <a:t>Drupal</a:t>
            </a:r>
            <a:r>
              <a:rPr lang="en-IN" dirty="0" smtClean="0"/>
              <a:t> doesn’t require any specialized capacity for coding (like HTML coding).</a:t>
            </a:r>
          </a:p>
          <a:p>
            <a:pPr fontAlgn="base"/>
            <a:r>
              <a:rPr lang="en-IN" dirty="0" smtClean="0"/>
              <a:t>it comes with Thousand of free Modules.</a:t>
            </a:r>
          </a:p>
          <a:p>
            <a:pPr fontAlgn="base"/>
            <a:r>
              <a:rPr lang="en-IN" dirty="0" err="1" smtClean="0"/>
              <a:t>Drupal</a:t>
            </a:r>
            <a:r>
              <a:rPr lang="en-IN" dirty="0" smtClean="0"/>
              <a:t> has Basic and Advanced Features.</a:t>
            </a:r>
          </a:p>
          <a:p>
            <a:pPr fontAlgn="base"/>
            <a:r>
              <a:rPr lang="en-IN" dirty="0" err="1" smtClean="0"/>
              <a:t>Drupal</a:t>
            </a:r>
            <a:r>
              <a:rPr lang="en-IN" dirty="0" smtClean="0"/>
              <a:t> comes with Readymade Professional Themes.</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Pros V’s Cons</a:t>
            </a:r>
            <a:endParaRPr lang="en-IN" dirty="0"/>
          </a:p>
        </p:txBody>
      </p:sp>
      <p:sp>
        <p:nvSpPr>
          <p:cNvPr id="5" name="Content Placeholder 4"/>
          <p:cNvSpPr>
            <a:spLocks noGrp="1"/>
          </p:cNvSpPr>
          <p:nvPr>
            <p:ph sz="half" idx="1"/>
          </p:nvPr>
        </p:nvSpPr>
        <p:spPr/>
        <p:txBody>
          <a:bodyPr/>
          <a:lstStyle/>
          <a:p>
            <a:r>
              <a:rPr lang="en-IN" sz="2400" dirty="0" smtClean="0"/>
              <a:t> Compact software </a:t>
            </a:r>
            <a:r>
              <a:rPr lang="en-IN" sz="2400" dirty="0" smtClean="0"/>
              <a:t>core.</a:t>
            </a:r>
          </a:p>
          <a:p>
            <a:endParaRPr lang="en-IN" sz="2400" dirty="0" smtClean="0"/>
          </a:p>
          <a:p>
            <a:endParaRPr lang="en-IN" sz="2400" dirty="0" smtClean="0"/>
          </a:p>
          <a:p>
            <a:r>
              <a:rPr lang="en-IN" sz="2400" dirty="0" smtClean="0"/>
              <a:t>Large selection of extension modules and predefined </a:t>
            </a:r>
            <a:r>
              <a:rPr lang="en-IN" sz="2400" dirty="0" err="1" smtClean="0"/>
              <a:t>Drupal</a:t>
            </a:r>
            <a:r>
              <a:rPr lang="en-IN" sz="2400" dirty="0" smtClean="0"/>
              <a:t> distributions.</a:t>
            </a:r>
          </a:p>
          <a:p>
            <a:r>
              <a:rPr lang="en-IN" sz="2400" dirty="0" smtClean="0"/>
              <a:t> Supports multi-domain </a:t>
            </a:r>
            <a:r>
              <a:rPr lang="en-IN" sz="2400" dirty="0" smtClean="0"/>
              <a:t>management</a:t>
            </a:r>
            <a:r>
              <a:rPr lang="en-IN" dirty="0" smtClean="0"/>
              <a:t>.</a:t>
            </a:r>
            <a:endParaRPr lang="en-IN" dirty="0"/>
          </a:p>
        </p:txBody>
      </p:sp>
      <p:sp>
        <p:nvSpPr>
          <p:cNvPr id="6" name="Content Placeholder 5"/>
          <p:cNvSpPr>
            <a:spLocks noGrp="1"/>
          </p:cNvSpPr>
          <p:nvPr>
            <p:ph sz="half" idx="2"/>
          </p:nvPr>
        </p:nvSpPr>
        <p:spPr/>
        <p:txBody>
          <a:bodyPr/>
          <a:lstStyle/>
          <a:p>
            <a:r>
              <a:rPr lang="en-IN" sz="2400" dirty="0" smtClean="0"/>
              <a:t>Complex configuration due to poor backend </a:t>
            </a:r>
            <a:r>
              <a:rPr lang="en-IN" sz="2400" dirty="0" smtClean="0"/>
              <a:t>compatibility.</a:t>
            </a:r>
          </a:p>
          <a:p>
            <a:r>
              <a:rPr lang="en-IN" sz="2400" dirty="0" smtClean="0"/>
              <a:t> Slim basic installation requires lots of extra </a:t>
            </a:r>
            <a:r>
              <a:rPr lang="en-IN" sz="2400" dirty="0" smtClean="0"/>
              <a:t>installations.</a:t>
            </a:r>
          </a:p>
          <a:p>
            <a:endParaRPr lang="en-IN" sz="2400" dirty="0" smtClean="0"/>
          </a:p>
          <a:p>
            <a:r>
              <a:rPr lang="en-IN" sz="2400" dirty="0" smtClean="0"/>
              <a:t>Module installation only possible via </a:t>
            </a:r>
            <a:r>
              <a:rPr lang="en-IN" sz="2400" dirty="0" smtClean="0"/>
              <a:t>FTP</a:t>
            </a:r>
            <a:r>
              <a:rPr lang="en-IN"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System requirements for </a:t>
            </a:r>
            <a:r>
              <a:rPr lang="en-IN" i="1" dirty="0" err="1" smtClean="0"/>
              <a:t>Drupal</a:t>
            </a:r>
            <a:r>
              <a:rPr lang="en-IN" dirty="0" smtClean="0"/>
              <a:t> </a:t>
            </a:r>
            <a:endParaRPr lang="en-IN" b="0" dirty="0"/>
          </a:p>
        </p:txBody>
      </p:sp>
      <p:sp>
        <p:nvSpPr>
          <p:cNvPr id="3" name="Subtitle 2"/>
          <p:cNvSpPr>
            <a:spLocks noGrp="1"/>
          </p:cNvSpPr>
          <p:nvPr>
            <p:ph idx="1"/>
          </p:nvPr>
        </p:nvSpPr>
        <p:spPr/>
        <p:txBody>
          <a:bodyPr/>
          <a:lstStyle/>
          <a:p>
            <a:r>
              <a:rPr lang="en-IN" b="1" dirty="0" err="1" smtClean="0"/>
              <a:t>Webserver</a:t>
            </a:r>
            <a:r>
              <a:rPr lang="en-IN" b="1" dirty="0" smtClean="0"/>
              <a:t>:</a:t>
            </a:r>
            <a:r>
              <a:rPr lang="en-IN" dirty="0" smtClean="0"/>
              <a:t> Apache, </a:t>
            </a:r>
            <a:r>
              <a:rPr lang="en-IN" dirty="0" err="1" smtClean="0"/>
              <a:t>Nginx</a:t>
            </a:r>
            <a:r>
              <a:rPr lang="en-IN" dirty="0" smtClean="0"/>
              <a:t>, MS IIS, or any other </a:t>
            </a:r>
            <a:r>
              <a:rPr lang="en-IN" dirty="0" err="1" smtClean="0"/>
              <a:t>webserver</a:t>
            </a:r>
            <a:r>
              <a:rPr lang="en-IN" dirty="0" smtClean="0"/>
              <a:t> with PHP support</a:t>
            </a:r>
          </a:p>
          <a:p>
            <a:r>
              <a:rPr lang="en-IN" b="1" dirty="0" smtClean="0"/>
              <a:t>Middleware</a:t>
            </a:r>
            <a:r>
              <a:rPr lang="en-IN" dirty="0" smtClean="0"/>
              <a:t>: PHP 5.5.9 or higher</a:t>
            </a:r>
          </a:p>
          <a:p>
            <a:r>
              <a:rPr lang="en-IN" b="1" dirty="0" smtClean="0"/>
              <a:t>Database</a:t>
            </a:r>
            <a:r>
              <a:rPr lang="en-IN" dirty="0" smtClean="0"/>
              <a:t>: </a:t>
            </a:r>
            <a:r>
              <a:rPr lang="en-IN" dirty="0" err="1" smtClean="0"/>
              <a:t>MySQL</a:t>
            </a:r>
            <a:r>
              <a:rPr lang="en-IN" dirty="0" smtClean="0"/>
              <a:t> 5.5.3, </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0" y="0"/>
            <a:ext cx="9372600" cy="7019925"/>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4524"/>
          </a:xfrm>
        </p:spPr>
        <p:txBody>
          <a:bodyPr/>
          <a:lstStyle/>
          <a:p>
            <a:r>
              <a:rPr lang="en-IN" dirty="0" smtClean="0"/>
              <a:t>Community view</a:t>
            </a:r>
            <a:endParaRPr lang="en-IN" dirty="0"/>
          </a:p>
        </p:txBody>
      </p:sp>
      <p:sp>
        <p:nvSpPr>
          <p:cNvPr id="3" name="Subtitle 2"/>
          <p:cNvSpPr>
            <a:spLocks noGrp="1"/>
          </p:cNvSpPr>
          <p:nvPr>
            <p:ph type="subTitle" idx="1"/>
          </p:nvPr>
        </p:nvSpPr>
        <p:spPr>
          <a:xfrm>
            <a:off x="1432560" y="1850064"/>
            <a:ext cx="7406640" cy="3150572"/>
          </a:xfrm>
        </p:spPr>
        <p:txBody>
          <a:bodyPr>
            <a:normAutofit fontScale="92500"/>
          </a:bodyPr>
          <a:lstStyle/>
          <a:p>
            <a:pPr algn="just">
              <a:buFont typeface="Arial" pitchFamily="34" charset="0"/>
              <a:buChar char="•"/>
            </a:pPr>
            <a:r>
              <a:rPr lang="en-IN" dirty="0" smtClean="0"/>
              <a:t>The </a:t>
            </a:r>
            <a:r>
              <a:rPr lang="en-IN" dirty="0" smtClean="0"/>
              <a:t>one area where WP really stands out is its community. Just check out these stats: 900+ </a:t>
            </a:r>
            <a:r>
              <a:rPr lang="en-IN" dirty="0" err="1" smtClean="0"/>
              <a:t>meetup</a:t>
            </a:r>
            <a:r>
              <a:rPr lang="en-IN" dirty="0" smtClean="0"/>
              <a:t> groups for WP in multiple countries around the world</a:t>
            </a:r>
            <a:r>
              <a:rPr lang="en-IN" dirty="0" smtClean="0"/>
              <a:t>!</a:t>
            </a:r>
          </a:p>
          <a:p>
            <a:pPr algn="just">
              <a:buFont typeface="Arial" pitchFamily="34" charset="0"/>
              <a:buChar char="•"/>
            </a:pPr>
            <a:r>
              <a:rPr lang="en-IN" dirty="0" smtClean="0"/>
              <a:t>Over 250,000 active members in WP </a:t>
            </a:r>
            <a:r>
              <a:rPr lang="en-IN" dirty="0" err="1" smtClean="0"/>
              <a:t>meetup</a:t>
            </a:r>
            <a:r>
              <a:rPr lang="en-IN" dirty="0" smtClean="0"/>
              <a:t> groups worldwide. You can find a </a:t>
            </a:r>
            <a:r>
              <a:rPr lang="en-IN" dirty="0" err="1" smtClean="0"/>
              <a:t>meetup</a:t>
            </a:r>
            <a:r>
              <a:rPr lang="en-IN" dirty="0" smtClean="0"/>
              <a:t> group in 60+ countries and 500+ cities.</a:t>
            </a:r>
          </a:p>
          <a:p>
            <a:pPr algn="just"/>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Over View</a:t>
            </a:r>
            <a:endParaRPr lang="en-IN" dirty="0"/>
          </a:p>
        </p:txBody>
      </p:sp>
      <p:sp>
        <p:nvSpPr>
          <p:cNvPr id="3" name="Content Placeholder 2"/>
          <p:cNvSpPr>
            <a:spLocks noGrp="1"/>
          </p:cNvSpPr>
          <p:nvPr>
            <p:ph idx="1"/>
          </p:nvPr>
        </p:nvSpPr>
        <p:spPr/>
        <p:txBody>
          <a:bodyPr/>
          <a:lstStyle/>
          <a:p>
            <a:r>
              <a:rPr lang="en-IN" dirty="0" err="1" smtClean="0"/>
              <a:t>Wodpress</a:t>
            </a:r>
            <a:r>
              <a:rPr lang="en-IN" dirty="0" smtClean="0"/>
              <a:t> CMS are best for me because </a:t>
            </a:r>
          </a:p>
          <a:p>
            <a:pPr>
              <a:buNone/>
            </a:pPr>
            <a:r>
              <a:rPr lang="en-IN" dirty="0" smtClean="0"/>
              <a:t>Its very easy to use... </a:t>
            </a:r>
          </a:p>
          <a:p>
            <a:pPr>
              <a:buNone/>
            </a:pPr>
            <a:endParaRPr lang="en-IN" dirty="0" smtClean="0"/>
          </a:p>
          <a:p>
            <a:pPr>
              <a:buNone/>
            </a:pPr>
            <a:endParaRPr lang="en-IN" dirty="0" smtClean="0"/>
          </a:p>
          <a:p>
            <a:pPr>
              <a:buNone/>
            </a:pPr>
            <a:r>
              <a:rPr lang="en-IN" dirty="0" smtClean="0"/>
              <a:t>Ref:- https://www.sktthemes.net/fyi/cms-comparison-wordpress-joomla-drupal/</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Popular CMS</a:t>
            </a:r>
            <a:endParaRPr lang="en-IN" dirty="0"/>
          </a:p>
        </p:txBody>
      </p:sp>
      <p:sp>
        <p:nvSpPr>
          <p:cNvPr id="3" name="Content Placeholder 2"/>
          <p:cNvSpPr>
            <a:spLocks noGrp="1"/>
          </p:cNvSpPr>
          <p:nvPr>
            <p:ph idx="1"/>
          </p:nvPr>
        </p:nvSpPr>
        <p:spPr/>
        <p:txBody>
          <a:bodyPr/>
          <a:lstStyle/>
          <a:p>
            <a:r>
              <a:rPr lang="en-IN" dirty="0" err="1" smtClean="0"/>
              <a:t>WordPress</a:t>
            </a:r>
            <a:r>
              <a:rPr lang="en-IN" dirty="0" smtClean="0"/>
              <a:t>.</a:t>
            </a:r>
          </a:p>
          <a:p>
            <a:r>
              <a:rPr lang="en-IN" dirty="0" err="1" smtClean="0"/>
              <a:t>Joomla</a:t>
            </a:r>
            <a:r>
              <a:rPr lang="en-IN" dirty="0" smtClean="0"/>
              <a:t>!.</a:t>
            </a:r>
          </a:p>
          <a:p>
            <a:r>
              <a:rPr lang="en-IN" dirty="0" err="1" smtClean="0"/>
              <a:t>Drupal</a:t>
            </a:r>
            <a:r>
              <a:rPr lang="en-IN" dirty="0" smtClean="0"/>
              <a:t>.</a:t>
            </a:r>
          </a:p>
          <a:p>
            <a:r>
              <a:rPr lang="en-IN" dirty="0" smtClean="0"/>
              <a:t>Magneto.</a:t>
            </a:r>
          </a:p>
          <a:p>
            <a:r>
              <a:rPr lang="en-IN" dirty="0" smtClean="0"/>
              <a:t>TYPO3.</a:t>
            </a:r>
          </a:p>
          <a:p>
            <a:r>
              <a:rPr lang="en-IN" dirty="0" smtClean="0"/>
              <a:t>Blogger.</a:t>
            </a:r>
          </a:p>
          <a:p>
            <a:r>
              <a:rPr lang="en-IN" dirty="0" err="1" smtClean="0"/>
              <a:t>Shopify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err="1" smtClean="0"/>
              <a:t>WordPress</a:t>
            </a:r>
            <a:r>
              <a:rPr lang="en-IN" b="0" dirty="0" smtClean="0"/>
              <a:t/>
            </a:r>
            <a:br>
              <a:rPr lang="en-IN" b="0" dirty="0" smtClean="0"/>
            </a:br>
            <a:endParaRPr lang="en-IN" dirty="0"/>
          </a:p>
        </p:txBody>
      </p:sp>
      <p:sp>
        <p:nvSpPr>
          <p:cNvPr id="3" name="Content Placeholder 2"/>
          <p:cNvSpPr>
            <a:spLocks noGrp="1"/>
          </p:cNvSpPr>
          <p:nvPr>
            <p:ph idx="1"/>
          </p:nvPr>
        </p:nvSpPr>
        <p:spPr/>
        <p:txBody>
          <a:bodyPr>
            <a:normAutofit fontScale="92500" lnSpcReduction="20000"/>
          </a:bodyPr>
          <a:lstStyle/>
          <a:p>
            <a:pPr algn="just">
              <a:buNone/>
            </a:pPr>
            <a:r>
              <a:rPr lang="en-IN" sz="2400" dirty="0" smtClean="0"/>
              <a:t>     </a:t>
            </a:r>
            <a:r>
              <a:rPr lang="en-IN" sz="2400" dirty="0" err="1" smtClean="0"/>
              <a:t>WordPress</a:t>
            </a:r>
            <a:r>
              <a:rPr lang="en-IN" sz="2400" dirty="0" smtClean="0"/>
              <a:t> </a:t>
            </a:r>
            <a:r>
              <a:rPr lang="en-IN" sz="2400" dirty="0" smtClean="0"/>
              <a:t>is </a:t>
            </a:r>
            <a:r>
              <a:rPr lang="en-IN" sz="2400" dirty="0" smtClean="0"/>
              <a:t>an online, open source website creation tool written in PHP. When it comes to CMS comparison, it’s probably the easiest and most powerful blogging and website content management system (or CMS) in existence today. It can also be successfully used for designing simple websites</a:t>
            </a:r>
            <a:r>
              <a:rPr lang="en-IN" sz="2400" dirty="0" smtClean="0"/>
              <a:t>.</a:t>
            </a:r>
          </a:p>
          <a:p>
            <a:pPr algn="just">
              <a:buNone/>
            </a:pPr>
            <a:r>
              <a:rPr lang="en-IN" sz="2400" dirty="0" smtClean="0"/>
              <a:t>    Tech </a:t>
            </a:r>
            <a:r>
              <a:rPr lang="en-IN" sz="2400" dirty="0" smtClean="0"/>
              <a:t>Guru, </a:t>
            </a:r>
            <a:r>
              <a:rPr lang="en-IN" sz="2400" dirty="0" err="1" smtClean="0"/>
              <a:t>MTVNews</a:t>
            </a:r>
            <a:r>
              <a:rPr lang="en-IN" sz="2400" dirty="0" smtClean="0"/>
              <a:t>, </a:t>
            </a:r>
            <a:r>
              <a:rPr lang="en-IN" sz="2400" dirty="0" err="1" smtClean="0"/>
              <a:t>Facebook</a:t>
            </a:r>
            <a:r>
              <a:rPr lang="en-IN" sz="2400" dirty="0" smtClean="0"/>
              <a:t>, Sony Music, Bata etc.....</a:t>
            </a:r>
          </a:p>
          <a:p>
            <a:pPr algn="just">
              <a:buNone/>
            </a:pPr>
            <a:endParaRPr lang="en-IN" sz="2400" dirty="0" smtClean="0"/>
          </a:p>
          <a:p>
            <a:pPr>
              <a:buNone/>
            </a:pPr>
            <a:endParaRPr lang="en-IN" sz="2400" dirty="0" smtClean="0"/>
          </a:p>
          <a:p>
            <a:pPr fontAlgn="base">
              <a:buNone/>
            </a:pPr>
            <a:r>
              <a:rPr lang="en-IN" sz="2400" b="1" dirty="0" smtClean="0"/>
              <a:t>Benefits of </a:t>
            </a:r>
            <a:r>
              <a:rPr lang="en-IN" sz="2400" b="1" dirty="0" err="1" smtClean="0"/>
              <a:t>WordPress</a:t>
            </a:r>
            <a:endParaRPr lang="en-IN" sz="2400" dirty="0" smtClean="0"/>
          </a:p>
          <a:p>
            <a:pPr fontAlgn="base"/>
            <a:r>
              <a:rPr lang="en-IN" sz="2400" dirty="0" smtClean="0"/>
              <a:t>It comes with preinstalled </a:t>
            </a:r>
            <a:r>
              <a:rPr lang="en-IN" sz="2400" dirty="0" err="1" smtClean="0"/>
              <a:t>plugin</a:t>
            </a:r>
            <a:r>
              <a:rPr lang="en-IN" sz="2400" dirty="0" smtClean="0"/>
              <a:t> and template function.</a:t>
            </a:r>
          </a:p>
          <a:p>
            <a:pPr fontAlgn="base"/>
            <a:r>
              <a:rPr lang="en-IN" sz="2400" dirty="0" smtClean="0"/>
              <a:t>It’s ease-of-use.</a:t>
            </a:r>
          </a:p>
          <a:p>
            <a:pPr fontAlgn="base"/>
            <a:r>
              <a:rPr lang="en-IN" sz="2400" dirty="0" smtClean="0"/>
              <a:t>User-friendly and best for beginners and amateurs.</a:t>
            </a:r>
          </a:p>
          <a:p>
            <a:pPr fontAlgn="base"/>
            <a:r>
              <a:rPr lang="en-IN" sz="2400" dirty="0" smtClean="0"/>
              <a:t>It has over 45,000 </a:t>
            </a:r>
            <a:r>
              <a:rPr lang="en-IN" sz="2400" dirty="0" err="1" smtClean="0"/>
              <a:t>Plugins</a:t>
            </a:r>
            <a:r>
              <a:rPr lang="en-IN" sz="2400" dirty="0" smtClean="0"/>
              <a:t> for almost all the functionality.</a:t>
            </a:r>
          </a:p>
          <a:p>
            <a:pPr fontAlgn="base"/>
            <a:r>
              <a:rPr lang="en-IN" sz="2400" dirty="0" err="1" smtClean="0"/>
              <a:t>WordPress</a:t>
            </a:r>
            <a:r>
              <a:rPr lang="en-IN" sz="2400" dirty="0" smtClean="0"/>
              <a:t> offers lots of customization options of a theme.</a:t>
            </a:r>
          </a:p>
          <a:p>
            <a:pPr algn="just">
              <a:buNone/>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Pros V’s Cons</a:t>
            </a:r>
            <a:endParaRPr lang="en-IN" dirty="0"/>
          </a:p>
        </p:txBody>
      </p:sp>
      <p:sp>
        <p:nvSpPr>
          <p:cNvPr id="5" name="Content Placeholder 4"/>
          <p:cNvSpPr>
            <a:spLocks noGrp="1"/>
          </p:cNvSpPr>
          <p:nvPr>
            <p:ph sz="half" idx="1"/>
          </p:nvPr>
        </p:nvSpPr>
        <p:spPr/>
        <p:txBody>
          <a:bodyPr>
            <a:normAutofit/>
          </a:bodyPr>
          <a:lstStyle/>
          <a:p>
            <a:r>
              <a:rPr lang="en-IN" sz="2400" dirty="0" smtClean="0"/>
              <a:t> Large </a:t>
            </a:r>
            <a:r>
              <a:rPr lang="en-IN" sz="2400" dirty="0" smtClean="0"/>
              <a:t>community.</a:t>
            </a:r>
          </a:p>
          <a:p>
            <a:endParaRPr lang="en-IN" sz="2400" dirty="0" smtClean="0"/>
          </a:p>
          <a:p>
            <a:r>
              <a:rPr lang="en-IN" sz="2400" dirty="0" smtClean="0"/>
              <a:t> Minimal effort for </a:t>
            </a:r>
            <a:r>
              <a:rPr lang="en-IN" sz="2400" dirty="0" smtClean="0"/>
              <a:t>installation </a:t>
            </a:r>
            <a:r>
              <a:rPr lang="en-IN" sz="2400" dirty="0" smtClean="0"/>
              <a:t>and </a:t>
            </a:r>
            <a:r>
              <a:rPr lang="en-IN" sz="2400" dirty="0" smtClean="0"/>
              <a:t>setup.</a:t>
            </a:r>
          </a:p>
          <a:p>
            <a:r>
              <a:rPr lang="en-IN" sz="2400" dirty="0" smtClean="0"/>
              <a:t>Intuitive user </a:t>
            </a:r>
            <a:r>
              <a:rPr lang="en-IN" sz="2400" dirty="0" smtClean="0"/>
              <a:t>interface</a:t>
            </a:r>
            <a:r>
              <a:rPr lang="en-IN" dirty="0" smtClean="0"/>
              <a:t>.</a:t>
            </a:r>
          </a:p>
          <a:p>
            <a:endParaRPr lang="en-IN" dirty="0" smtClean="0"/>
          </a:p>
          <a:p>
            <a:r>
              <a:rPr lang="en-IN" sz="2400" dirty="0" smtClean="0"/>
              <a:t>Simple integration of </a:t>
            </a:r>
            <a:r>
              <a:rPr lang="en-IN" sz="2400" dirty="0" err="1" smtClean="0"/>
              <a:t>plugins</a:t>
            </a:r>
            <a:r>
              <a:rPr lang="en-IN" sz="2400" dirty="0" smtClean="0"/>
              <a:t> and other </a:t>
            </a:r>
            <a:r>
              <a:rPr lang="en-IN" sz="2400" dirty="0" smtClean="0"/>
              <a:t>extensions.</a:t>
            </a:r>
            <a:endParaRPr lang="en-IN" sz="2400" dirty="0"/>
          </a:p>
        </p:txBody>
      </p:sp>
      <p:sp>
        <p:nvSpPr>
          <p:cNvPr id="6" name="Content Placeholder 5"/>
          <p:cNvSpPr>
            <a:spLocks noGrp="1"/>
          </p:cNvSpPr>
          <p:nvPr>
            <p:ph sz="half" idx="2"/>
          </p:nvPr>
        </p:nvSpPr>
        <p:spPr/>
        <p:txBody>
          <a:bodyPr>
            <a:normAutofit/>
          </a:bodyPr>
          <a:lstStyle/>
          <a:p>
            <a:r>
              <a:rPr lang="en-IN" sz="2400" dirty="0" smtClean="0"/>
              <a:t>CMS functions require additional </a:t>
            </a:r>
            <a:r>
              <a:rPr lang="en-IN" sz="2400" dirty="0" smtClean="0"/>
              <a:t>extension.</a:t>
            </a:r>
          </a:p>
          <a:p>
            <a:r>
              <a:rPr lang="en-IN" sz="2400" dirty="0" err="1" smtClean="0"/>
              <a:t>Plugins</a:t>
            </a:r>
            <a:r>
              <a:rPr lang="en-IN" sz="2400" dirty="0" smtClean="0"/>
              <a:t> often </a:t>
            </a:r>
            <a:r>
              <a:rPr lang="en-IN" sz="2400" dirty="0" smtClean="0"/>
              <a:t>have </a:t>
            </a:r>
            <a:r>
              <a:rPr lang="en-IN" sz="2400" dirty="0" smtClean="0"/>
              <a:t>security gaps</a:t>
            </a:r>
            <a:r>
              <a:rPr lang="en-IN" dirty="0" smtClean="0"/>
              <a:t>.</a:t>
            </a:r>
          </a:p>
          <a:p>
            <a:r>
              <a:rPr lang="en-IN" dirty="0" smtClean="0"/>
              <a:t> </a:t>
            </a:r>
            <a:r>
              <a:rPr lang="en-IN" sz="2400" dirty="0" smtClean="0"/>
              <a:t>Limited stability and performance capability with high </a:t>
            </a:r>
            <a:r>
              <a:rPr lang="en-IN" sz="2400" dirty="0" smtClean="0"/>
              <a:t>traffic</a:t>
            </a:r>
            <a:r>
              <a:rPr lang="en-IN" sz="2000" dirty="0" smtClean="0"/>
              <a:t>.</a:t>
            </a:r>
          </a:p>
          <a:p>
            <a:pPr algn="just"/>
            <a:r>
              <a:rPr lang="en-IN" sz="2400" dirty="0" smtClean="0"/>
              <a:t> More frequent security </a:t>
            </a:r>
            <a:r>
              <a:rPr lang="en-IN" sz="2400" dirty="0" smtClean="0"/>
              <a:t>updates lead to additional administrative effort.</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439850"/>
          </a:xfrm>
        </p:spPr>
        <p:txBody>
          <a:bodyPr>
            <a:normAutofit fontScale="90000"/>
          </a:bodyPr>
          <a:lstStyle/>
          <a:p>
            <a:r>
              <a:rPr lang="en-IN" dirty="0" smtClean="0"/>
              <a:t>      System </a:t>
            </a:r>
            <a:r>
              <a:rPr lang="en-IN" dirty="0" smtClean="0"/>
              <a:t>requirements for </a:t>
            </a:r>
            <a:r>
              <a:rPr lang="en-IN" i="1" dirty="0" err="1" smtClean="0"/>
              <a:t>WordPress</a:t>
            </a:r>
            <a:r>
              <a:rPr lang="en-IN" b="0" dirty="0" smtClean="0"/>
              <a:t/>
            </a:r>
            <a:br>
              <a:rPr lang="en-IN" b="0" dirty="0" smtClean="0"/>
            </a:br>
            <a:endParaRPr lang="en-IN" dirty="0"/>
          </a:p>
        </p:txBody>
      </p:sp>
      <p:sp>
        <p:nvSpPr>
          <p:cNvPr id="3" name="Content Placeholder 2"/>
          <p:cNvSpPr>
            <a:spLocks noGrp="1"/>
          </p:cNvSpPr>
          <p:nvPr>
            <p:ph idx="1"/>
          </p:nvPr>
        </p:nvSpPr>
        <p:spPr/>
        <p:txBody>
          <a:bodyPr/>
          <a:lstStyle/>
          <a:p>
            <a:r>
              <a:rPr lang="en-IN" b="1" dirty="0" err="1" smtClean="0"/>
              <a:t>Webserver</a:t>
            </a:r>
            <a:r>
              <a:rPr lang="en-IN" b="1" dirty="0" smtClean="0"/>
              <a:t>:</a:t>
            </a:r>
            <a:r>
              <a:rPr lang="en-IN" dirty="0" smtClean="0"/>
              <a:t> </a:t>
            </a:r>
            <a:r>
              <a:rPr lang="en-IN" dirty="0" smtClean="0"/>
              <a:t>Every server with PHP and </a:t>
            </a:r>
            <a:r>
              <a:rPr lang="en-IN" dirty="0" err="1" smtClean="0"/>
              <a:t>MySQL</a:t>
            </a:r>
            <a:r>
              <a:rPr lang="en-IN" dirty="0" smtClean="0"/>
              <a:t>.</a:t>
            </a:r>
            <a:endParaRPr lang="en-IN" dirty="0" smtClean="0"/>
          </a:p>
          <a:p>
            <a:r>
              <a:rPr lang="en-IN" b="1" dirty="0" smtClean="0"/>
              <a:t>Middleware</a:t>
            </a:r>
            <a:r>
              <a:rPr lang="en-IN" dirty="0" smtClean="0"/>
              <a:t>: PHP 7.2 or </a:t>
            </a:r>
            <a:r>
              <a:rPr lang="en-IN" dirty="0" smtClean="0"/>
              <a:t>higher.</a:t>
            </a:r>
            <a:endParaRPr lang="en-IN" dirty="0" smtClean="0"/>
          </a:p>
          <a:p>
            <a:r>
              <a:rPr lang="en-IN" b="1" dirty="0" smtClean="0"/>
              <a:t>Database</a:t>
            </a:r>
            <a:r>
              <a:rPr lang="en-IN" dirty="0" smtClean="0"/>
              <a:t>: </a:t>
            </a:r>
            <a:r>
              <a:rPr lang="en-IN" dirty="0" err="1" smtClean="0"/>
              <a:t>MySQL</a:t>
            </a:r>
            <a:r>
              <a:rPr lang="en-IN" dirty="0" smtClean="0"/>
              <a:t> 5.6 or </a:t>
            </a:r>
            <a:r>
              <a:rPr lang="en-IN" dirty="0" smtClean="0"/>
              <a:t>higher.</a:t>
            </a:r>
            <a:endParaRPr lang="en-IN" dirty="0" smtClean="0"/>
          </a:p>
          <a:p>
            <a:r>
              <a:rPr lang="en-IN" b="1" dirty="0" smtClean="0"/>
              <a:t>Hardware</a:t>
            </a:r>
            <a:r>
              <a:rPr lang="en-IN" dirty="0" smtClean="0"/>
              <a:t>: The developer recommends a PHP memory limit of 32 MB or more</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err="1" smtClean="0"/>
              <a:t>Joomla</a:t>
            </a:r>
            <a:r>
              <a:rPr lang="en-IN" b="0" dirty="0" smtClean="0"/>
              <a:t>!</a:t>
            </a:r>
            <a:r>
              <a:rPr lang="en-IN" b="0" dirty="0" smtClean="0"/>
              <a:t/>
            </a:r>
            <a:br>
              <a:rPr lang="en-IN" b="0" dirty="0" smtClean="0"/>
            </a:b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IN" dirty="0" smtClean="0"/>
              <a:t>    </a:t>
            </a:r>
            <a:r>
              <a:rPr lang="en-IN" dirty="0" err="1" smtClean="0"/>
              <a:t>Joomla</a:t>
            </a:r>
            <a:r>
              <a:rPr lang="en-IN" dirty="0" smtClean="0"/>
              <a:t> is </a:t>
            </a:r>
            <a:r>
              <a:rPr lang="en-IN" dirty="0" smtClean="0"/>
              <a:t>a free and open-source content management system (CMS) for publishing web content. It’s great for e-commerce or social networking websites, but when it’s about CMS comparison it requires a basic understanding of technical skills. </a:t>
            </a:r>
            <a:r>
              <a:rPr lang="en-IN" dirty="0" err="1" smtClean="0"/>
              <a:t>Joomla</a:t>
            </a:r>
            <a:r>
              <a:rPr lang="en-IN" dirty="0" smtClean="0"/>
              <a:t> is designed to perform as a community platform, with strong social networking </a:t>
            </a:r>
            <a:r>
              <a:rPr lang="en-IN" dirty="0" smtClean="0"/>
              <a:t>features.</a:t>
            </a:r>
          </a:p>
          <a:p>
            <a:pPr algn="just">
              <a:buNone/>
            </a:pPr>
            <a:r>
              <a:rPr lang="en-IN" sz="2800" dirty="0" smtClean="0"/>
              <a:t>Harvard </a:t>
            </a:r>
            <a:r>
              <a:rPr lang="en-IN" sz="2800" dirty="0" smtClean="0"/>
              <a:t>University,</a:t>
            </a:r>
            <a:r>
              <a:rPr lang="en-IN" sz="2800" b="1" dirty="0" smtClean="0"/>
              <a:t> </a:t>
            </a:r>
            <a:r>
              <a:rPr lang="en-IN" sz="2800" dirty="0" smtClean="0"/>
              <a:t>The </a:t>
            </a:r>
            <a:r>
              <a:rPr lang="en-IN" sz="2800" dirty="0" smtClean="0"/>
              <a:t>Hill,</a:t>
            </a:r>
            <a:r>
              <a:rPr lang="en-IN" sz="2800" b="1" dirty="0" smtClean="0"/>
              <a:t> </a:t>
            </a:r>
            <a:r>
              <a:rPr lang="en-IN" sz="2800" dirty="0" smtClean="0"/>
              <a:t>It </a:t>
            </a:r>
            <a:r>
              <a:rPr lang="en-IN" sz="2800" dirty="0" smtClean="0"/>
              <a:t>Wire,</a:t>
            </a:r>
            <a:r>
              <a:rPr lang="en-IN" sz="2800" b="1" dirty="0" smtClean="0"/>
              <a:t> </a:t>
            </a:r>
            <a:r>
              <a:rPr lang="en-IN" sz="2800" dirty="0" smtClean="0"/>
              <a:t>The Fashion </a:t>
            </a:r>
            <a:r>
              <a:rPr lang="en-IN" sz="2800" dirty="0" smtClean="0"/>
              <a:t>Spot etc...</a:t>
            </a:r>
            <a:endParaRPr lang="en-IN" sz="2800" dirty="0" smtClean="0"/>
          </a:p>
          <a:p>
            <a:pPr algn="just">
              <a:buNone/>
            </a:pPr>
            <a:endParaRPr lang="en-IN" sz="2800" dirty="0" smtClean="0"/>
          </a:p>
          <a:p>
            <a:pPr algn="just">
              <a:buNone/>
            </a:pPr>
            <a:endParaRPr lang="en-IN" sz="2800" dirty="0" smtClean="0"/>
          </a:p>
          <a:p>
            <a:pPr algn="just">
              <a:buNone/>
            </a:pPr>
            <a:endParaRPr lang="en-IN" sz="2800" dirty="0" smtClean="0"/>
          </a:p>
          <a:p>
            <a:pPr algn="just">
              <a:buNone/>
            </a:pPr>
            <a:endParaRPr lang="en-IN" dirty="0" smtClean="0"/>
          </a:p>
          <a:p>
            <a:pPr algn="just">
              <a:buNone/>
            </a:pP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560406"/>
          </a:xfrm>
        </p:spPr>
        <p:txBody>
          <a:bodyPr>
            <a:normAutofit fontScale="90000"/>
          </a:bodyPr>
          <a:lstStyle/>
          <a:p>
            <a:pPr fontAlgn="base"/>
            <a:r>
              <a:rPr lang="en-IN" dirty="0" smtClean="0"/>
              <a:t>      Benefits </a:t>
            </a:r>
            <a:r>
              <a:rPr lang="en-IN" dirty="0" smtClean="0"/>
              <a:t>of </a:t>
            </a:r>
            <a:r>
              <a:rPr lang="en-IN" dirty="0" err="1" smtClean="0"/>
              <a:t>Joomla</a:t>
            </a:r>
            <a:r>
              <a:rPr lang="en-IN" dirty="0" smtClean="0"/>
              <a:t>!</a:t>
            </a:r>
            <a:r>
              <a:rPr lang="en-IN" b="0" dirty="0" smtClean="0"/>
              <a:t/>
            </a:r>
            <a:br>
              <a:rPr lang="en-IN" b="0" dirty="0" smtClean="0"/>
            </a:br>
            <a:r>
              <a:rPr lang="en-IN" b="0" dirty="0" smtClean="0"/>
              <a:t/>
            </a:r>
            <a:br>
              <a:rPr lang="en-IN" b="0" dirty="0" smtClean="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dirty="0" err="1" smtClean="0"/>
              <a:t>Joomla</a:t>
            </a:r>
            <a:r>
              <a:rPr lang="en-IN" dirty="0" smtClean="0"/>
              <a:t> is an open source so its license is available free of cost.</a:t>
            </a:r>
          </a:p>
          <a:p>
            <a:pPr fontAlgn="base"/>
            <a:r>
              <a:rPr lang="en-IN" dirty="0" err="1" smtClean="0"/>
              <a:t>Joomla</a:t>
            </a:r>
            <a:r>
              <a:rPr lang="en-IN" dirty="0" smtClean="0"/>
              <a:t> can be used for Multipurpose like government applications and organizational websites.</a:t>
            </a:r>
          </a:p>
          <a:p>
            <a:pPr fontAlgn="base"/>
            <a:r>
              <a:rPr lang="en-IN" dirty="0" smtClean="0"/>
              <a:t>It’s Easy to Use.</a:t>
            </a:r>
          </a:p>
          <a:p>
            <a:pPr fontAlgn="base"/>
            <a:r>
              <a:rPr lang="en-IN" dirty="0" smtClean="0"/>
              <a:t>Not too Technical.</a:t>
            </a:r>
          </a:p>
          <a:p>
            <a:pPr fontAlgn="base"/>
            <a:r>
              <a:rPr lang="en-IN" dirty="0" smtClean="0"/>
              <a:t>There are thousands of templates and themes available for </a:t>
            </a:r>
            <a:r>
              <a:rPr lang="en-IN" dirty="0" err="1" smtClean="0"/>
              <a:t>Joomla</a:t>
            </a:r>
            <a:r>
              <a:rPr lang="en-IN" dirty="0" smtClean="0"/>
              <a:t> CMS development.</a:t>
            </a:r>
          </a:p>
          <a:p>
            <a:pPr fontAlgn="base"/>
            <a:r>
              <a:rPr lang="en-IN" dirty="0" err="1" smtClean="0"/>
              <a:t>Joomla</a:t>
            </a:r>
            <a:r>
              <a:rPr lang="en-IN" dirty="0" smtClean="0"/>
              <a:t> CMS development can be easily migrated to any server.</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Pros </a:t>
            </a:r>
            <a:r>
              <a:rPr lang="en-IN" dirty="0" smtClean="0"/>
              <a:t>V’s Cons</a:t>
            </a:r>
            <a:endParaRPr lang="en-IN" dirty="0"/>
          </a:p>
        </p:txBody>
      </p:sp>
      <p:sp>
        <p:nvSpPr>
          <p:cNvPr id="5" name="Content Placeholder 4"/>
          <p:cNvSpPr>
            <a:spLocks noGrp="1"/>
          </p:cNvSpPr>
          <p:nvPr>
            <p:ph sz="half" idx="1"/>
          </p:nvPr>
        </p:nvSpPr>
        <p:spPr/>
        <p:txBody>
          <a:bodyPr/>
          <a:lstStyle/>
          <a:p>
            <a:r>
              <a:rPr lang="en-IN" sz="2400" dirty="0" smtClean="0"/>
              <a:t>Comparably simpler installations and configuration </a:t>
            </a:r>
            <a:r>
              <a:rPr lang="en-IN" sz="2400" dirty="0" smtClean="0"/>
              <a:t>effort.</a:t>
            </a:r>
          </a:p>
          <a:p>
            <a:r>
              <a:rPr lang="en-IN" sz="2400" dirty="0" smtClean="0"/>
              <a:t>Large pool of extensions and </a:t>
            </a:r>
            <a:r>
              <a:rPr lang="en-IN" sz="2400" dirty="0" smtClean="0"/>
              <a:t>designs.</a:t>
            </a:r>
          </a:p>
          <a:p>
            <a:endParaRPr lang="en-IN" sz="2400" dirty="0" smtClean="0"/>
          </a:p>
          <a:p>
            <a:r>
              <a:rPr lang="en-IN" sz="2400" dirty="0" smtClean="0"/>
              <a:t>User-friendly template creation</a:t>
            </a:r>
            <a:r>
              <a:rPr lang="en-IN" dirty="0" smtClean="0"/>
              <a:t/>
            </a:r>
            <a:br>
              <a:rPr lang="en-IN" dirty="0" smtClean="0"/>
            </a:br>
            <a:endParaRPr lang="en-IN" dirty="0"/>
          </a:p>
        </p:txBody>
      </p:sp>
      <p:sp>
        <p:nvSpPr>
          <p:cNvPr id="6" name="Content Placeholder 5"/>
          <p:cNvSpPr>
            <a:spLocks noGrp="1"/>
          </p:cNvSpPr>
          <p:nvPr>
            <p:ph sz="half" idx="2"/>
          </p:nvPr>
        </p:nvSpPr>
        <p:spPr/>
        <p:txBody>
          <a:bodyPr>
            <a:normAutofit/>
          </a:bodyPr>
          <a:lstStyle/>
          <a:p>
            <a:r>
              <a:rPr lang="en-IN" sz="2400" dirty="0" smtClean="0"/>
              <a:t>Inadequate rights </a:t>
            </a:r>
            <a:r>
              <a:rPr lang="en-IN" sz="2400" dirty="0" smtClean="0"/>
              <a:t>management.</a:t>
            </a:r>
          </a:p>
          <a:p>
            <a:endParaRPr lang="en-IN" sz="2400" dirty="0" smtClean="0"/>
          </a:p>
          <a:p>
            <a:r>
              <a:rPr lang="en-IN" sz="2400" dirty="0" smtClean="0"/>
              <a:t>Advanced extensions can be </a:t>
            </a:r>
            <a:r>
              <a:rPr lang="en-IN" sz="2400" dirty="0" smtClean="0"/>
              <a:t>pricey.</a:t>
            </a:r>
          </a:p>
          <a:p>
            <a:endParaRPr lang="en-IN" sz="2400" dirty="0" smtClean="0"/>
          </a:p>
          <a:p>
            <a:r>
              <a:rPr lang="en-IN" sz="2400" dirty="0" smtClean="0"/>
              <a:t>Extensions often require manual </a:t>
            </a:r>
            <a:r>
              <a:rPr lang="en-IN" sz="2400" dirty="0" smtClean="0"/>
              <a:t>implementation.</a:t>
            </a:r>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System requirements for </a:t>
            </a:r>
            <a:r>
              <a:rPr lang="en-IN" i="1" dirty="0" err="1" smtClean="0"/>
              <a:t>Joomla</a:t>
            </a:r>
            <a:r>
              <a:rPr lang="en-IN" i="1" dirty="0" smtClean="0"/>
              <a:t>!</a:t>
            </a:r>
            <a:r>
              <a:rPr lang="en-IN" b="0" dirty="0" smtClean="0"/>
              <a:t/>
            </a:r>
            <a:br>
              <a:rPr lang="en-IN" b="0" dirty="0" smtClean="0"/>
            </a:br>
            <a:endParaRPr lang="en-IN" dirty="0"/>
          </a:p>
        </p:txBody>
      </p:sp>
      <p:sp>
        <p:nvSpPr>
          <p:cNvPr id="3" name="Content Placeholder 2"/>
          <p:cNvSpPr>
            <a:spLocks noGrp="1"/>
          </p:cNvSpPr>
          <p:nvPr>
            <p:ph idx="1"/>
          </p:nvPr>
        </p:nvSpPr>
        <p:spPr/>
        <p:txBody>
          <a:bodyPr/>
          <a:lstStyle/>
          <a:p>
            <a:r>
              <a:rPr lang="en-IN" b="1" dirty="0" err="1" smtClean="0"/>
              <a:t>Webserver</a:t>
            </a:r>
            <a:r>
              <a:rPr lang="en-IN" dirty="0" smtClean="0"/>
              <a:t>: Apache HTTP Server </a:t>
            </a:r>
            <a:r>
              <a:rPr lang="en-IN" dirty="0" smtClean="0"/>
              <a:t>2.0</a:t>
            </a:r>
            <a:endParaRPr lang="en-IN" dirty="0" smtClean="0"/>
          </a:p>
          <a:p>
            <a:r>
              <a:rPr lang="en-IN" b="1" dirty="0" smtClean="0"/>
              <a:t>Middleware</a:t>
            </a:r>
            <a:r>
              <a:rPr lang="en-IN" dirty="0" smtClean="0"/>
              <a:t>: PHP 5.6 (7.0 or higher recommended)</a:t>
            </a:r>
          </a:p>
          <a:p>
            <a:r>
              <a:rPr lang="en-IN" b="1" dirty="0" smtClean="0"/>
              <a:t>Database</a:t>
            </a:r>
            <a:r>
              <a:rPr lang="en-IN" dirty="0" smtClean="0"/>
              <a:t>: </a:t>
            </a:r>
            <a:r>
              <a:rPr lang="en-IN" dirty="0" err="1" smtClean="0"/>
              <a:t>MySQl</a:t>
            </a:r>
            <a:r>
              <a:rPr lang="en-IN" dirty="0" smtClean="0"/>
              <a:t> 5.1 </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643</TotalTime>
  <Words>585</Words>
  <Application>Microsoft Office PowerPoint</Application>
  <PresentationFormat>On-screen Show (4:3)</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    CMS</vt:lpstr>
      <vt:lpstr>Popular CMS</vt:lpstr>
      <vt:lpstr>WordPress </vt:lpstr>
      <vt:lpstr>             Pros V’s Cons</vt:lpstr>
      <vt:lpstr>      System requirements for WordPress </vt:lpstr>
      <vt:lpstr>Joomla! </vt:lpstr>
      <vt:lpstr>      Benefits of Joomla!  </vt:lpstr>
      <vt:lpstr>             Pros V’s Cons</vt:lpstr>
      <vt:lpstr>System requirements for Joomla! </vt:lpstr>
      <vt:lpstr>Drupal</vt:lpstr>
      <vt:lpstr>Benefits of Drupal</vt:lpstr>
      <vt:lpstr>Pros V’s Cons</vt:lpstr>
      <vt:lpstr>System requirements for Drupal </vt:lpstr>
      <vt:lpstr>Slide 14</vt:lpstr>
      <vt:lpstr>Community view</vt:lpstr>
      <vt:lpstr>My Over 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dc:title>
  <dc:creator>Windows User</dc:creator>
  <cp:lastModifiedBy>Windows User</cp:lastModifiedBy>
  <cp:revision>47</cp:revision>
  <dcterms:created xsi:type="dcterms:W3CDTF">2019-02-23T01:57:46Z</dcterms:created>
  <dcterms:modified xsi:type="dcterms:W3CDTF">2019-02-23T12:41:03Z</dcterms:modified>
</cp:coreProperties>
</file>