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3"/>
    <p:sldId id="258" r:id="rId4"/>
    <p:sldId id="259" r:id="rId5"/>
    <p:sldId id="269" r:id="rId6"/>
    <p:sldId id="270" r:id="rId7"/>
    <p:sldId id="276" r:id="rId8"/>
    <p:sldId id="277" r:id="rId9"/>
    <p:sldId id="280" r:id="rId10"/>
    <p:sldId id="286" r:id="rId11"/>
    <p:sldId id="288" r:id="rId12"/>
    <p:sldId id="289" r:id="rId13"/>
    <p:sldId id="305" r:id="rId14"/>
    <p:sldId id="297" r:id="rId15"/>
    <p:sldId id="295" r:id="rId16"/>
    <p:sldId id="298" r:id="rId17"/>
    <p:sldId id="299" r:id="rId18"/>
    <p:sldId id="300" r:id="rId19"/>
    <p:sldId id="301" r:id="rId20"/>
    <p:sldId id="302" r:id="rId21"/>
    <p:sldId id="30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61.wmf"/><Relationship Id="rId8" Type="http://schemas.openxmlformats.org/officeDocument/2006/relationships/image" Target="../media/image60.wmf"/><Relationship Id="rId7" Type="http://schemas.openxmlformats.org/officeDocument/2006/relationships/image" Target="../media/image59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3" Type="http://schemas.openxmlformats.org/officeDocument/2006/relationships/image" Target="../media/image65.wmf"/><Relationship Id="rId12" Type="http://schemas.openxmlformats.org/officeDocument/2006/relationships/image" Target="../media/image64.wmf"/><Relationship Id="rId11" Type="http://schemas.openxmlformats.org/officeDocument/2006/relationships/image" Target="../media/image63.wmf"/><Relationship Id="rId10" Type="http://schemas.openxmlformats.org/officeDocument/2006/relationships/image" Target="../media/image62.wmf"/><Relationship Id="rId1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74.wmf"/><Relationship Id="rId8" Type="http://schemas.openxmlformats.org/officeDocument/2006/relationships/image" Target="../media/image73.wmf"/><Relationship Id="rId7" Type="http://schemas.openxmlformats.org/officeDocument/2006/relationships/image" Target="../media/image72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1" Type="http://schemas.openxmlformats.org/officeDocument/2006/relationships/image" Target="../media/image76.wmf"/><Relationship Id="rId10" Type="http://schemas.openxmlformats.org/officeDocument/2006/relationships/image" Target="../media/image75.wmf"/><Relationship Id="rId1" Type="http://schemas.openxmlformats.org/officeDocument/2006/relationships/image" Target="../media/image6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14.vml.rels><?xml version="1.0" encoding="UTF-8" standalone="yes"?>
<Relationships xmlns="http://schemas.openxmlformats.org/package/2006/relationships"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89.wmf"/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19.vml.rels><?xml version="1.0" encoding="UTF-8" standalone="yes"?>
<Relationships xmlns="http://schemas.openxmlformats.org/package/2006/relationships"><Relationship Id="rId4" Type="http://schemas.openxmlformats.org/officeDocument/2006/relationships/image" Target="../media/image93.wmf"/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8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.emf"/><Relationship Id="rId4" Type="http://schemas.openxmlformats.org/officeDocument/2006/relationships/image" Target="../media/image11.emf"/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15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40.wmf"/><Relationship Id="rId8" Type="http://schemas.openxmlformats.org/officeDocument/2006/relationships/image" Target="../media/image39.wmf"/><Relationship Id="rId7" Type="http://schemas.openxmlformats.org/officeDocument/2006/relationships/image" Target="../media/image38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6" Type="http://schemas.openxmlformats.org/officeDocument/2006/relationships/image" Target="../media/image47.emf"/><Relationship Id="rId15" Type="http://schemas.openxmlformats.org/officeDocument/2006/relationships/image" Target="../media/image46.wmf"/><Relationship Id="rId14" Type="http://schemas.openxmlformats.org/officeDocument/2006/relationships/image" Target="../media/image45.wmf"/><Relationship Id="rId13" Type="http://schemas.openxmlformats.org/officeDocument/2006/relationships/image" Target="../media/image44.wmf"/><Relationship Id="rId12" Type="http://schemas.openxmlformats.org/officeDocument/2006/relationships/image" Target="../media/image43.wmf"/><Relationship Id="rId11" Type="http://schemas.openxmlformats.org/officeDocument/2006/relationships/image" Target="../media/image42.wmf"/><Relationship Id="rId10" Type="http://schemas.openxmlformats.org/officeDocument/2006/relationships/image" Target="../media/image41.wmf"/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02167" y="381000"/>
            <a:ext cx="11387667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02167" y="1752600"/>
            <a:ext cx="5592233" cy="20589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752600"/>
            <a:ext cx="5592233" cy="20589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02167" y="3963988"/>
            <a:ext cx="5592233" cy="20589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63988"/>
            <a:ext cx="5592233" cy="20589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2200" y="1825625"/>
            <a:ext cx="5181600" cy="20986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72200" y="4076700"/>
            <a:ext cx="5181600" cy="21002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zh-CN" dirty="0"/>
            </a:fld>
            <a:endParaRPr lang="zh-CN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61.xml"/><Relationship Id="rId18" Type="http://schemas.openxmlformats.org/officeDocument/2006/relationships/tags" Target="../tags/tag60.xml"/><Relationship Id="rId17" Type="http://schemas.openxmlformats.org/officeDocument/2006/relationships/tags" Target="../tags/tag59.xml"/><Relationship Id="rId16" Type="http://schemas.openxmlformats.org/officeDocument/2006/relationships/tags" Target="../tags/tag58.xml"/><Relationship Id="rId15" Type="http://schemas.openxmlformats.org/officeDocument/2006/relationships/tags" Target="../tags/tag57.xml"/><Relationship Id="rId14" Type="http://schemas.openxmlformats.org/officeDocument/2006/relationships/tags" Target="../tags/tag56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.bin"/><Relationship Id="rId8" Type="http://schemas.openxmlformats.org/officeDocument/2006/relationships/image" Target="../media/image51.w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48.wmf"/><Relationship Id="rId13" Type="http://schemas.openxmlformats.org/officeDocument/2006/relationships/vmlDrawing" Target="../drawings/vmlDrawing10.vml"/><Relationship Id="rId12" Type="http://schemas.openxmlformats.org/officeDocument/2006/relationships/slideLayout" Target="../slideLayouts/slideLayout7.xml"/><Relationship Id="rId11" Type="http://schemas.openxmlformats.org/officeDocument/2006/relationships/oleObject" Target="../embeddings/oleObject56.bin"/><Relationship Id="rId10" Type="http://schemas.openxmlformats.org/officeDocument/2006/relationships/image" Target="../media/image52.wmf"/><Relationship Id="rId1" Type="http://schemas.openxmlformats.org/officeDocument/2006/relationships/oleObject" Target="../embeddings/oleObject51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1.bin"/><Relationship Id="rId8" Type="http://schemas.openxmlformats.org/officeDocument/2006/relationships/image" Target="../media/image56.wmf"/><Relationship Id="rId7" Type="http://schemas.openxmlformats.org/officeDocument/2006/relationships/oleObject" Target="../embeddings/oleObject60.bin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4.wmf"/><Relationship Id="rId30" Type="http://schemas.openxmlformats.org/officeDocument/2006/relationships/vmlDrawing" Target="../drawings/vmlDrawing11.vml"/><Relationship Id="rId3" Type="http://schemas.openxmlformats.org/officeDocument/2006/relationships/oleObject" Target="../embeddings/oleObject58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65.wmf"/><Relationship Id="rId27" Type="http://schemas.openxmlformats.org/officeDocument/2006/relationships/oleObject" Target="../embeddings/oleObject71.bin"/><Relationship Id="rId26" Type="http://schemas.openxmlformats.org/officeDocument/2006/relationships/image" Target="../media/image64.wmf"/><Relationship Id="rId25" Type="http://schemas.openxmlformats.org/officeDocument/2006/relationships/oleObject" Target="../embeddings/oleObject70.bin"/><Relationship Id="rId24" Type="http://schemas.openxmlformats.org/officeDocument/2006/relationships/oleObject" Target="../embeddings/oleObject69.bin"/><Relationship Id="rId23" Type="http://schemas.openxmlformats.org/officeDocument/2006/relationships/oleObject" Target="../embeddings/oleObject68.bin"/><Relationship Id="rId22" Type="http://schemas.openxmlformats.org/officeDocument/2006/relationships/image" Target="../media/image63.wmf"/><Relationship Id="rId21" Type="http://schemas.openxmlformats.org/officeDocument/2006/relationships/oleObject" Target="../embeddings/oleObject67.bin"/><Relationship Id="rId20" Type="http://schemas.openxmlformats.org/officeDocument/2006/relationships/image" Target="../media/image62.wmf"/><Relationship Id="rId2" Type="http://schemas.openxmlformats.org/officeDocument/2006/relationships/image" Target="../media/image53.wmf"/><Relationship Id="rId19" Type="http://schemas.openxmlformats.org/officeDocument/2006/relationships/oleObject" Target="../embeddings/oleObject66.bin"/><Relationship Id="rId18" Type="http://schemas.openxmlformats.org/officeDocument/2006/relationships/image" Target="../media/image61.wmf"/><Relationship Id="rId17" Type="http://schemas.openxmlformats.org/officeDocument/2006/relationships/oleObject" Target="../embeddings/oleObject65.bin"/><Relationship Id="rId16" Type="http://schemas.openxmlformats.org/officeDocument/2006/relationships/image" Target="../media/image60.wmf"/><Relationship Id="rId15" Type="http://schemas.openxmlformats.org/officeDocument/2006/relationships/oleObject" Target="../embeddings/oleObject64.bin"/><Relationship Id="rId14" Type="http://schemas.openxmlformats.org/officeDocument/2006/relationships/image" Target="../media/image59.wmf"/><Relationship Id="rId13" Type="http://schemas.openxmlformats.org/officeDocument/2006/relationships/oleObject" Target="../embeddings/oleObject63.bin"/><Relationship Id="rId12" Type="http://schemas.openxmlformats.org/officeDocument/2006/relationships/image" Target="../media/image58.wmf"/><Relationship Id="rId11" Type="http://schemas.openxmlformats.org/officeDocument/2006/relationships/oleObject" Target="../embeddings/oleObject62.bin"/><Relationship Id="rId10" Type="http://schemas.openxmlformats.org/officeDocument/2006/relationships/image" Target="../media/image57.wmf"/><Relationship Id="rId1" Type="http://schemas.openxmlformats.org/officeDocument/2006/relationships/oleObject" Target="../embeddings/oleObject57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6.bin"/><Relationship Id="rId8" Type="http://schemas.openxmlformats.org/officeDocument/2006/relationships/image" Target="../media/image69.wmf"/><Relationship Id="rId7" Type="http://schemas.openxmlformats.org/officeDocument/2006/relationships/oleObject" Target="../embeddings/oleObject75.bin"/><Relationship Id="rId6" Type="http://schemas.openxmlformats.org/officeDocument/2006/relationships/image" Target="../media/image68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73.bin"/><Relationship Id="rId25" Type="http://schemas.openxmlformats.org/officeDocument/2006/relationships/vmlDrawing" Target="../drawings/vmlDrawing12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76.wmf"/><Relationship Id="rId22" Type="http://schemas.openxmlformats.org/officeDocument/2006/relationships/oleObject" Target="../embeddings/oleObject83.bin"/><Relationship Id="rId21" Type="http://schemas.openxmlformats.org/officeDocument/2006/relationships/oleObject" Target="../embeddings/oleObject82.bin"/><Relationship Id="rId20" Type="http://schemas.openxmlformats.org/officeDocument/2006/relationships/image" Target="../media/image75.wmf"/><Relationship Id="rId2" Type="http://schemas.openxmlformats.org/officeDocument/2006/relationships/image" Target="../media/image66.wmf"/><Relationship Id="rId19" Type="http://schemas.openxmlformats.org/officeDocument/2006/relationships/oleObject" Target="../embeddings/oleObject81.bin"/><Relationship Id="rId18" Type="http://schemas.openxmlformats.org/officeDocument/2006/relationships/image" Target="../media/image74.wmf"/><Relationship Id="rId17" Type="http://schemas.openxmlformats.org/officeDocument/2006/relationships/oleObject" Target="../embeddings/oleObject80.bin"/><Relationship Id="rId16" Type="http://schemas.openxmlformats.org/officeDocument/2006/relationships/image" Target="../media/image73.wmf"/><Relationship Id="rId15" Type="http://schemas.openxmlformats.org/officeDocument/2006/relationships/oleObject" Target="../embeddings/oleObject79.bin"/><Relationship Id="rId14" Type="http://schemas.openxmlformats.org/officeDocument/2006/relationships/image" Target="../media/image72.wmf"/><Relationship Id="rId13" Type="http://schemas.openxmlformats.org/officeDocument/2006/relationships/oleObject" Target="../embeddings/oleObject78.bin"/><Relationship Id="rId12" Type="http://schemas.openxmlformats.org/officeDocument/2006/relationships/image" Target="../media/image71.wmf"/><Relationship Id="rId11" Type="http://schemas.openxmlformats.org/officeDocument/2006/relationships/oleObject" Target="../embeddings/oleObject77.bin"/><Relationship Id="rId10" Type="http://schemas.openxmlformats.org/officeDocument/2006/relationships/image" Target="../media/image70.wmf"/><Relationship Id="rId1" Type="http://schemas.openxmlformats.org/officeDocument/2006/relationships/oleObject" Target="../embeddings/oleObject72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7.wmf"/><Relationship Id="rId1" Type="http://schemas.openxmlformats.org/officeDocument/2006/relationships/oleObject" Target="../embeddings/oleObject84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9.bin"/><Relationship Id="rId8" Type="http://schemas.openxmlformats.org/officeDocument/2006/relationships/image" Target="../media/image81.wmf"/><Relationship Id="rId7" Type="http://schemas.openxmlformats.org/officeDocument/2006/relationships/oleObject" Target="../embeddings/oleObject88.bin"/><Relationship Id="rId6" Type="http://schemas.openxmlformats.org/officeDocument/2006/relationships/image" Target="../media/image80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79.wmf"/><Relationship Id="rId3" Type="http://schemas.openxmlformats.org/officeDocument/2006/relationships/oleObject" Target="../embeddings/oleObject86.bin"/><Relationship Id="rId2" Type="http://schemas.openxmlformats.org/officeDocument/2006/relationships/image" Target="../media/image78.wmf"/><Relationship Id="rId14" Type="http://schemas.openxmlformats.org/officeDocument/2006/relationships/vmlDrawing" Target="../drawings/vmlDrawing1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83.wmf"/><Relationship Id="rId11" Type="http://schemas.openxmlformats.org/officeDocument/2006/relationships/oleObject" Target="../embeddings/oleObject90.bin"/><Relationship Id="rId10" Type="http://schemas.openxmlformats.org/officeDocument/2006/relationships/image" Target="../media/image82.wmf"/><Relationship Id="rId1" Type="http://schemas.openxmlformats.org/officeDocument/2006/relationships/oleObject" Target="../embeddings/oleObject85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oleObject" Target="../embeddings/oleObject96.bin"/><Relationship Id="rId7" Type="http://schemas.openxmlformats.org/officeDocument/2006/relationships/oleObject" Target="../embeddings/oleObject95.bin"/><Relationship Id="rId6" Type="http://schemas.openxmlformats.org/officeDocument/2006/relationships/oleObject" Target="../embeddings/oleObject94.bin"/><Relationship Id="rId5" Type="http://schemas.openxmlformats.org/officeDocument/2006/relationships/oleObject" Target="../embeddings/oleObject93.bin"/><Relationship Id="rId4" Type="http://schemas.openxmlformats.org/officeDocument/2006/relationships/image" Target="../media/image85.wmf"/><Relationship Id="rId3" Type="http://schemas.openxmlformats.org/officeDocument/2006/relationships/oleObject" Target="../embeddings/oleObject92.bin"/><Relationship Id="rId2" Type="http://schemas.openxmlformats.org/officeDocument/2006/relationships/image" Target="../media/image84.wmf"/><Relationship Id="rId10" Type="http://schemas.openxmlformats.org/officeDocument/2006/relationships/vmlDrawing" Target="../drawings/vmlDrawing15.vml"/><Relationship Id="rId1" Type="http://schemas.openxmlformats.org/officeDocument/2006/relationships/oleObject" Target="../embeddings/oleObject9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85.w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84.wmf"/><Relationship Id="rId1" Type="http://schemas.openxmlformats.org/officeDocument/2006/relationships/oleObject" Target="../embeddings/oleObject97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9.wmf"/><Relationship Id="rId8" Type="http://schemas.openxmlformats.org/officeDocument/2006/relationships/oleObject" Target="../embeddings/oleObject104.bin"/><Relationship Id="rId7" Type="http://schemas.openxmlformats.org/officeDocument/2006/relationships/image" Target="../media/image88.wmf"/><Relationship Id="rId6" Type="http://schemas.openxmlformats.org/officeDocument/2006/relationships/oleObject" Target="../embeddings/oleObject103.bin"/><Relationship Id="rId5" Type="http://schemas.openxmlformats.org/officeDocument/2006/relationships/image" Target="../media/image87.wmf"/><Relationship Id="rId4" Type="http://schemas.openxmlformats.org/officeDocument/2006/relationships/oleObject" Target="../embeddings/oleObject102.bin"/><Relationship Id="rId3" Type="http://schemas.openxmlformats.org/officeDocument/2006/relationships/oleObject" Target="../embeddings/oleObject101.bin"/><Relationship Id="rId2" Type="http://schemas.openxmlformats.org/officeDocument/2006/relationships/image" Target="../media/image85.wmf"/><Relationship Id="rId11" Type="http://schemas.openxmlformats.org/officeDocument/2006/relationships/vmlDrawing" Target="../drawings/vmlDrawing17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100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0.wmf"/><Relationship Id="rId1" Type="http://schemas.openxmlformats.org/officeDocument/2006/relationships/oleObject" Target="../embeddings/oleObject105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93.wmf"/><Relationship Id="rId8" Type="http://schemas.openxmlformats.org/officeDocument/2006/relationships/oleObject" Target="../embeddings/oleObject110.bin"/><Relationship Id="rId7" Type="http://schemas.openxmlformats.org/officeDocument/2006/relationships/image" Target="../media/image92.wmf"/><Relationship Id="rId6" Type="http://schemas.openxmlformats.org/officeDocument/2006/relationships/oleObject" Target="../embeddings/oleObject109.bin"/><Relationship Id="rId5" Type="http://schemas.openxmlformats.org/officeDocument/2006/relationships/image" Target="../media/image91.wmf"/><Relationship Id="rId4" Type="http://schemas.openxmlformats.org/officeDocument/2006/relationships/oleObject" Target="../embeddings/oleObject108.bin"/><Relationship Id="rId3" Type="http://schemas.openxmlformats.org/officeDocument/2006/relationships/oleObject" Target="../embeddings/oleObject107.bin"/><Relationship Id="rId2" Type="http://schemas.openxmlformats.org/officeDocument/2006/relationships/image" Target="../media/image85.wmf"/><Relationship Id="rId11" Type="http://schemas.openxmlformats.org/officeDocument/2006/relationships/vmlDrawing" Target="../drawings/vmlDrawing19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106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4.wmf"/><Relationship Id="rId1" Type="http://schemas.openxmlformats.org/officeDocument/2006/relationships/oleObject" Target="../embeddings/oleObject11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1.e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8.emf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1.xml"/><Relationship Id="rId12" Type="http://schemas.openxmlformats.org/officeDocument/2006/relationships/oleObject" Target="../embeddings/oleObject13.bin"/><Relationship Id="rId11" Type="http://schemas.openxmlformats.org/officeDocument/2006/relationships/image" Target="../media/image13.png"/><Relationship Id="rId10" Type="http://schemas.openxmlformats.org/officeDocument/2006/relationships/image" Target="../media/image12.emf"/><Relationship Id="rId1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4.wmf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12.xml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19.bin"/><Relationship Id="rId10" Type="http://schemas.openxmlformats.org/officeDocument/2006/relationships/image" Target="../media/image18.wmf"/><Relationship Id="rId1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22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0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26.w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3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27.wmf"/><Relationship Id="rId1" Type="http://schemas.openxmlformats.org/officeDocument/2006/relationships/oleObject" Target="../embeddings/oleObject24.bin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30.bin"/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9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1" Type="http://schemas.openxmlformats.org/officeDocument/2006/relationships/oleObject" Target="../embeddings/oleObject31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35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3.wmf"/><Relationship Id="rId37" Type="http://schemas.openxmlformats.org/officeDocument/2006/relationships/vmlDrawing" Target="../drawings/vmlDrawing9.vml"/><Relationship Id="rId36" Type="http://schemas.openxmlformats.org/officeDocument/2006/relationships/slideLayout" Target="../slideLayouts/slideLayout7.xml"/><Relationship Id="rId35" Type="http://schemas.openxmlformats.org/officeDocument/2006/relationships/image" Target="../media/image47.emf"/><Relationship Id="rId34" Type="http://schemas.openxmlformats.org/officeDocument/2006/relationships/oleObject" Target="../embeddings/oleObject50.bin"/><Relationship Id="rId33" Type="http://schemas.openxmlformats.org/officeDocument/2006/relationships/image" Target="../media/image46.wmf"/><Relationship Id="rId32" Type="http://schemas.openxmlformats.org/officeDocument/2006/relationships/oleObject" Target="../embeddings/oleObject49.bin"/><Relationship Id="rId31" Type="http://schemas.openxmlformats.org/officeDocument/2006/relationships/image" Target="../media/image45.wmf"/><Relationship Id="rId30" Type="http://schemas.openxmlformats.org/officeDocument/2006/relationships/oleObject" Target="../embeddings/oleObject48.bin"/><Relationship Id="rId3" Type="http://schemas.openxmlformats.org/officeDocument/2006/relationships/oleObject" Target="../embeddings/oleObject33.bin"/><Relationship Id="rId29" Type="http://schemas.openxmlformats.org/officeDocument/2006/relationships/image" Target="../media/image44.wmf"/><Relationship Id="rId28" Type="http://schemas.openxmlformats.org/officeDocument/2006/relationships/oleObject" Target="../embeddings/oleObject47.bin"/><Relationship Id="rId27" Type="http://schemas.openxmlformats.org/officeDocument/2006/relationships/image" Target="../media/image43.wmf"/><Relationship Id="rId26" Type="http://schemas.openxmlformats.org/officeDocument/2006/relationships/oleObject" Target="../embeddings/oleObject46.bin"/><Relationship Id="rId25" Type="http://schemas.openxmlformats.org/officeDocument/2006/relationships/image" Target="../media/image42.wmf"/><Relationship Id="rId24" Type="http://schemas.openxmlformats.org/officeDocument/2006/relationships/oleObject" Target="../embeddings/oleObject45.bin"/><Relationship Id="rId23" Type="http://schemas.openxmlformats.org/officeDocument/2006/relationships/image" Target="../media/image41.wmf"/><Relationship Id="rId22" Type="http://schemas.openxmlformats.org/officeDocument/2006/relationships/oleObject" Target="../embeddings/oleObject44.bin"/><Relationship Id="rId21" Type="http://schemas.openxmlformats.org/officeDocument/2006/relationships/image" Target="../media/image40.wmf"/><Relationship Id="rId20" Type="http://schemas.openxmlformats.org/officeDocument/2006/relationships/oleObject" Target="../embeddings/oleObject43.bin"/><Relationship Id="rId2" Type="http://schemas.openxmlformats.org/officeDocument/2006/relationships/image" Target="../media/image32.wmf"/><Relationship Id="rId19" Type="http://schemas.openxmlformats.org/officeDocument/2006/relationships/image" Target="../media/image39.wmf"/><Relationship Id="rId18" Type="http://schemas.openxmlformats.org/officeDocument/2006/relationships/oleObject" Target="../embeddings/oleObject42.bin"/><Relationship Id="rId17" Type="http://schemas.openxmlformats.org/officeDocument/2006/relationships/image" Target="../media/image38.wmf"/><Relationship Id="rId16" Type="http://schemas.openxmlformats.org/officeDocument/2006/relationships/oleObject" Target="../embeddings/oleObject41.bin"/><Relationship Id="rId15" Type="http://schemas.openxmlformats.org/officeDocument/2006/relationships/oleObject" Target="../embeddings/oleObject40.bin"/><Relationship Id="rId14" Type="http://schemas.openxmlformats.org/officeDocument/2006/relationships/oleObject" Target="../embeddings/oleObject39.bin"/><Relationship Id="rId13" Type="http://schemas.openxmlformats.org/officeDocument/2006/relationships/oleObject" Target="../embeddings/oleObject38.bin"/><Relationship Id="rId12" Type="http://schemas.openxmlformats.org/officeDocument/2006/relationships/image" Target="../media/image37.wmf"/><Relationship Id="rId11" Type="http://schemas.openxmlformats.org/officeDocument/2006/relationships/oleObject" Target="../embeddings/oleObject37.bin"/><Relationship Id="rId10" Type="http://schemas.openxmlformats.org/officeDocument/2006/relationships/image" Target="../media/image36.wmf"/><Relationship Id="rId1" Type="http://schemas.openxmlformats.org/officeDocument/2006/relationships/oleObject" Target="../embeddings/oleObject3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3"/>
          <p:cNvGrpSpPr/>
          <p:nvPr/>
        </p:nvGrpSpPr>
        <p:grpSpPr>
          <a:xfrm>
            <a:off x="2325688" y="1138238"/>
            <a:ext cx="7488237" cy="1568449"/>
            <a:chOff x="476" y="878"/>
            <a:chExt cx="4717" cy="988"/>
          </a:xfrm>
        </p:grpSpPr>
        <p:sp>
          <p:nvSpPr>
            <p:cNvPr id="15363" name="Text Box 4"/>
            <p:cNvSpPr txBox="1"/>
            <p:nvPr/>
          </p:nvSpPr>
          <p:spPr>
            <a:xfrm>
              <a:off x="476" y="878"/>
              <a:ext cx="4717" cy="9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</a:t>
              </a:r>
              <a:r>
                <a:rPr lang="en-US" altLang="zh-CN" sz="32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4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42</a:t>
              </a:r>
              <a:r>
                <a:rPr lang="en-US" altLang="zh-CN" sz="32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:1.2.2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一运动质点在运动过程中某一瞬时位置矢量为            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其速度大小及加速度大小为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:      (    )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5364" name="Object 5"/>
            <p:cNvGraphicFramePr/>
            <p:nvPr/>
          </p:nvGraphicFramePr>
          <p:xfrm>
            <a:off x="2579" y="1207"/>
            <a:ext cx="800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1" imgW="457200" imgH="203200" progId="Equation.3">
                    <p:embed/>
                  </p:oleObj>
                </mc:Choice>
                <mc:Fallback>
                  <p:oleObj name="" r:id="rId1" imgW="457200" imgH="2032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579" y="1207"/>
                          <a:ext cx="800" cy="3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/>
          <p:nvPr/>
        </p:nvGrpSpPr>
        <p:grpSpPr>
          <a:xfrm>
            <a:off x="2797175" y="2936875"/>
            <a:ext cx="7189788" cy="2278063"/>
            <a:chOff x="802" y="1850"/>
            <a:chExt cx="4529" cy="1435"/>
          </a:xfrm>
        </p:grpSpPr>
        <p:graphicFrame>
          <p:nvGraphicFramePr>
            <p:cNvPr id="15366" name="Object 7"/>
            <p:cNvGraphicFramePr/>
            <p:nvPr/>
          </p:nvGraphicFramePr>
          <p:xfrm>
            <a:off x="839" y="1879"/>
            <a:ext cx="1184" cy="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3" imgW="749935" imgH="419100" progId="Equation.3">
                    <p:embed/>
                  </p:oleObj>
                </mc:Choice>
                <mc:Fallback>
                  <p:oleObj name="" r:id="rId3" imgW="749935" imgH="4191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39" y="1879"/>
                          <a:ext cx="1184" cy="6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7" name="Object 8"/>
            <p:cNvGraphicFramePr/>
            <p:nvPr/>
          </p:nvGraphicFramePr>
          <p:xfrm>
            <a:off x="2368" y="1850"/>
            <a:ext cx="1256" cy="6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5" imgW="762000" imgH="419100" progId="Equation.3">
                    <p:embed/>
                  </p:oleObj>
                </mc:Choice>
                <mc:Fallback>
                  <p:oleObj name="" r:id="rId5" imgW="762000" imgH="4191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368" y="1850"/>
                          <a:ext cx="1256" cy="6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8" name="Object 9"/>
            <p:cNvGraphicFramePr/>
            <p:nvPr/>
          </p:nvGraphicFramePr>
          <p:xfrm>
            <a:off x="3923" y="1902"/>
            <a:ext cx="1408" cy="6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7" imgW="889000" imgH="431800" progId="Equation.3">
                    <p:embed/>
                  </p:oleObj>
                </mc:Choice>
                <mc:Fallback>
                  <p:oleObj name="" r:id="rId7" imgW="889000" imgH="4318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923" y="1902"/>
                          <a:ext cx="1408" cy="6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9" name="Object 10"/>
            <p:cNvGraphicFramePr/>
            <p:nvPr/>
          </p:nvGraphicFramePr>
          <p:xfrm>
            <a:off x="802" y="2586"/>
            <a:ext cx="3611" cy="6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9" imgW="2362200" imgH="457200" progId="Equation.3">
                    <p:embed/>
                  </p:oleObj>
                </mc:Choice>
                <mc:Fallback>
                  <p:oleObj name="" r:id="rId9" imgW="2362200" imgH="4572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02" y="2586"/>
                          <a:ext cx="3611" cy="6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34699" name="Text Box 11"/>
          <p:cNvSpPr txBox="1"/>
          <p:nvPr/>
        </p:nvSpPr>
        <p:spPr>
          <a:xfrm>
            <a:off x="5664200" y="2112963"/>
            <a:ext cx="47625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200" b="1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3200" b="1" i="1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6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34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34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34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469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矩形 527361"/>
          <p:cNvSpPr/>
          <p:nvPr/>
        </p:nvSpPr>
        <p:spPr>
          <a:xfrm>
            <a:off x="8975725" y="333375"/>
            <a:ext cx="140970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静电场检测题</a:t>
            </a:r>
            <a:endParaRPr lang="zh-CN" altLang="en-US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2291" name="组合 527362"/>
          <p:cNvGrpSpPr/>
          <p:nvPr/>
        </p:nvGrpSpPr>
        <p:grpSpPr>
          <a:xfrm>
            <a:off x="2208213" y="923925"/>
            <a:ext cx="7921624" cy="2552701"/>
            <a:chOff x="0" y="0"/>
            <a:chExt cx="4990" cy="1608"/>
          </a:xfrm>
        </p:grpSpPr>
        <p:sp>
          <p:nvSpPr>
            <p:cNvPr id="12292" name="文本框 205828"/>
            <p:cNvSpPr txBox="1"/>
            <p:nvPr/>
          </p:nvSpPr>
          <p:spPr>
            <a:xfrm>
              <a:off x="0" y="0"/>
              <a:ext cx="4990" cy="16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</a:t>
              </a:r>
              <a:r>
                <a:rPr lang="en-US" altLang="zh-CN" sz="32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13    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如图所示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两块“无限大”的带</a:t>
              </a:r>
              <a:endPara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电平板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其电荷面密度分别为   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         )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和</a:t>
              </a:r>
              <a:endPara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试写出各区域的电场强度</a:t>
              </a:r>
              <a:r>
                <a:rPr lang="en-US" altLang="zh-CN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:    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区</a:t>
              </a:r>
              <a:r>
                <a:rPr lang="en-US" altLang="zh-CN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的大小为</a:t>
              </a:r>
              <a:endPara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_____,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方向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____;    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区</a:t>
              </a:r>
              <a:r>
                <a:rPr lang="en-US" altLang="zh-CN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的大小为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______,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方向</a:t>
              </a:r>
              <a:endPara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_____;     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区</a:t>
              </a:r>
              <a:r>
                <a:rPr lang="en-US" altLang="zh-CN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的大小为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______,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方向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____;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2293" name="内容占位符 12292"/>
            <p:cNvGraphicFramePr>
              <a:graphicFrameLocks noGrp="1" noChangeAspect="1"/>
            </p:cNvGraphicFramePr>
            <p:nvPr>
              <p:ph sz="quarter" idx="4294967295"/>
            </p:nvPr>
          </p:nvGraphicFramePr>
          <p:xfrm>
            <a:off x="3192" y="384"/>
            <a:ext cx="238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153035" imgH="140335" progId="Equations">
                    <p:embed/>
                  </p:oleObj>
                </mc:Choice>
                <mc:Fallback>
                  <p:oleObj name="" r:id="rId1" imgW="153035" imgH="140335" progId="Equations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192" y="384"/>
                          <a:ext cx="238" cy="218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4" name="内容占位符 12293"/>
            <p:cNvGraphicFramePr>
              <a:graphicFrameLocks noGrp="1" noChangeAspect="1"/>
            </p:cNvGraphicFramePr>
            <p:nvPr>
              <p:ph sz="quarter" idx="4294967295"/>
            </p:nvPr>
          </p:nvGraphicFramePr>
          <p:xfrm>
            <a:off x="3513" y="354"/>
            <a:ext cx="607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3" imgW="381635" imgH="177800" progId="Equations">
                    <p:embed/>
                  </p:oleObj>
                </mc:Choice>
                <mc:Fallback>
                  <p:oleObj name="" r:id="rId3" imgW="381635" imgH="177800" progId="Equations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513" y="354"/>
                          <a:ext cx="607" cy="283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5" name="内容占位符 12294"/>
            <p:cNvGraphicFramePr>
              <a:graphicFrameLocks noGrp="1" noChangeAspect="1"/>
            </p:cNvGraphicFramePr>
            <p:nvPr>
              <p:ph sz="quarter" idx="4294967295"/>
            </p:nvPr>
          </p:nvGraphicFramePr>
          <p:xfrm>
            <a:off x="4399" y="354"/>
            <a:ext cx="47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5" imgW="342900" imgH="177800" progId="Equations">
                    <p:embed/>
                  </p:oleObj>
                </mc:Choice>
                <mc:Fallback>
                  <p:oleObj name="" r:id="rId5" imgW="342900" imgH="177800" progId="Equations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399" y="354"/>
                          <a:ext cx="479" cy="248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6" name="矩形 205832"/>
            <p:cNvSpPr/>
            <p:nvPr/>
          </p:nvSpPr>
          <p:spPr>
            <a:xfrm>
              <a:off x="3140" y="602"/>
              <a:ext cx="215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Ⅰ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297" name="矩形 205833"/>
            <p:cNvSpPr/>
            <p:nvPr/>
          </p:nvSpPr>
          <p:spPr>
            <a:xfrm>
              <a:off x="1859" y="907"/>
              <a:ext cx="341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Ⅱ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298" name="矩形 205834"/>
            <p:cNvSpPr/>
            <p:nvPr/>
          </p:nvSpPr>
          <p:spPr>
            <a:xfrm>
              <a:off x="725" y="1228"/>
              <a:ext cx="373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Ⅲ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2299" name="对象 12298"/>
          <p:cNvGraphicFramePr>
            <a:graphicFrameLocks noChangeAspect="1"/>
          </p:cNvGraphicFramePr>
          <p:nvPr/>
        </p:nvGraphicFramePr>
        <p:xfrm>
          <a:off x="7923213" y="2379663"/>
          <a:ext cx="12303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7" imgW="495935" imgH="228600" progId="Equations">
                  <p:embed/>
                </p:oleObj>
              </mc:Choice>
              <mc:Fallback>
                <p:oleObj name="" r:id="rId7" imgW="495935" imgH="228600" progId="Equations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923213" y="2379663"/>
                        <a:ext cx="1230312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对象 12299"/>
          <p:cNvGraphicFramePr>
            <a:graphicFrameLocks noChangeAspect="1"/>
          </p:cNvGraphicFramePr>
          <p:nvPr/>
        </p:nvGraphicFramePr>
        <p:xfrm>
          <a:off x="2327275" y="2379663"/>
          <a:ext cx="103187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9" imgW="420370" imgH="229235" progId="Equations">
                  <p:embed/>
                </p:oleObj>
              </mc:Choice>
              <mc:Fallback>
                <p:oleObj name="" r:id="rId9" imgW="420370" imgH="229235" progId="Equations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27275" y="2379663"/>
                        <a:ext cx="1031875" cy="563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对象 12300"/>
          <p:cNvGraphicFramePr>
            <a:graphicFrameLocks noChangeAspect="1"/>
          </p:cNvGraphicFramePr>
          <p:nvPr/>
        </p:nvGraphicFramePr>
        <p:xfrm>
          <a:off x="6311900" y="2873375"/>
          <a:ext cx="106045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1" imgW="420370" imgH="229235" progId="Equations">
                  <p:embed/>
                </p:oleObj>
              </mc:Choice>
              <mc:Fallback>
                <p:oleObj name="" r:id="rId11" imgW="420370" imgH="229235" progId="Equations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11900" y="2873375"/>
                        <a:ext cx="1060450" cy="579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文本框 205838"/>
          <p:cNvSpPr txBox="1"/>
          <p:nvPr/>
        </p:nvSpPr>
        <p:spPr>
          <a:xfrm>
            <a:off x="4151313" y="2424113"/>
            <a:ext cx="1008062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向右</a:t>
            </a:r>
            <a:endParaRPr lang="zh-CN" altLang="en-US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03" name="文本框 205839"/>
          <p:cNvSpPr txBox="1"/>
          <p:nvPr/>
        </p:nvSpPr>
        <p:spPr>
          <a:xfrm>
            <a:off x="2327275" y="2873375"/>
            <a:ext cx="10318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向右</a:t>
            </a:r>
            <a:endParaRPr lang="zh-CN" altLang="en-US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04" name="文本框 205840"/>
          <p:cNvSpPr txBox="1"/>
          <p:nvPr/>
        </p:nvSpPr>
        <p:spPr>
          <a:xfrm>
            <a:off x="8299450" y="2873375"/>
            <a:ext cx="89789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向左</a:t>
            </a:r>
            <a:endParaRPr lang="zh-CN" altLang="en-US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2" grpId="0"/>
      <p:bldP spid="12303" grpId="0"/>
      <p:bldP spid="1230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矩形 206851"/>
          <p:cNvSpPr/>
          <p:nvPr/>
        </p:nvSpPr>
        <p:spPr>
          <a:xfrm>
            <a:off x="5256213" y="1749425"/>
            <a:ext cx="600075" cy="879475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50000">
                <a:schemeClr val="bg1"/>
              </a:gs>
              <a:gs pos="100000">
                <a:srgbClr val="CC0000"/>
              </a:gs>
            </a:gsLst>
            <a:lin ang="5400000" scaled="1"/>
            <a:tileRect/>
          </a:gra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315" name="内容占位符 1331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736850" y="1704975"/>
          <a:ext cx="314007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1348105" imgH="432435" progId="Equations">
                  <p:embed/>
                </p:oleObj>
              </mc:Choice>
              <mc:Fallback>
                <p:oleObj name="" r:id="rId1" imgW="1348105" imgH="432435" progId="Equations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36850" y="1704975"/>
                        <a:ext cx="3140075" cy="10080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矩形 206853"/>
          <p:cNvSpPr/>
          <p:nvPr/>
        </p:nvSpPr>
        <p:spPr>
          <a:xfrm>
            <a:off x="6361113" y="3387725"/>
            <a:ext cx="876300" cy="484188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50000">
                <a:schemeClr val="bg1"/>
              </a:gs>
              <a:gs pos="100000">
                <a:srgbClr val="CC0000"/>
              </a:gs>
            </a:gsLst>
            <a:lin ang="5400000" scaled="1"/>
            <a:tileRect/>
          </a:gra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7" name="矩形 206854"/>
          <p:cNvSpPr/>
          <p:nvPr/>
        </p:nvSpPr>
        <p:spPr>
          <a:xfrm>
            <a:off x="6361113" y="2073275"/>
            <a:ext cx="887412" cy="47625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50000">
                <a:schemeClr val="bg1"/>
              </a:gs>
              <a:gs pos="100000">
                <a:srgbClr val="CC0000"/>
              </a:gs>
            </a:gsLst>
            <a:lin ang="5400000" scaled="1"/>
            <a:tileRect/>
          </a:gra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8" name="矩形 206855"/>
          <p:cNvSpPr/>
          <p:nvPr/>
        </p:nvSpPr>
        <p:spPr>
          <a:xfrm>
            <a:off x="5256213" y="2997200"/>
            <a:ext cx="600075" cy="957263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50000">
                <a:schemeClr val="bg1"/>
              </a:gs>
              <a:gs pos="100000">
                <a:srgbClr val="CC0000"/>
              </a:gs>
            </a:gsLst>
            <a:lin ang="5400000" scaled="1"/>
            <a:tileRect/>
          </a:gra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9" name="文本框 206856"/>
          <p:cNvSpPr txBox="1"/>
          <p:nvPr/>
        </p:nvSpPr>
        <p:spPr>
          <a:xfrm>
            <a:off x="7248525" y="415925"/>
            <a:ext cx="324993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教材第二版部分选择、填空题解答</a:t>
            </a:r>
            <a:endParaRPr lang="zh-CN" altLang="en-US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3320" name="内容占位符 13319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736850" y="2997200"/>
          <a:ext cx="3140075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1373505" imgH="432435" progId="Equations">
                  <p:embed/>
                </p:oleObj>
              </mc:Choice>
              <mc:Fallback>
                <p:oleObj name="" r:id="rId3" imgW="1373505" imgH="432435" progId="Equations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36850" y="2997200"/>
                        <a:ext cx="3140075" cy="9890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文本框 206859"/>
          <p:cNvSpPr txBox="1"/>
          <p:nvPr/>
        </p:nvSpPr>
        <p:spPr>
          <a:xfrm>
            <a:off x="2554288" y="868363"/>
            <a:ext cx="154305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如图</a:t>
            </a:r>
            <a:endParaRPr lang="zh-CN" altLang="en-US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3322" name="组合 206860"/>
          <p:cNvGrpSpPr/>
          <p:nvPr/>
        </p:nvGrpSpPr>
        <p:grpSpPr>
          <a:xfrm>
            <a:off x="7951788" y="1192213"/>
            <a:ext cx="2159000" cy="2438400"/>
            <a:chOff x="0" y="0"/>
            <a:chExt cx="1360" cy="1536"/>
          </a:xfrm>
        </p:grpSpPr>
        <p:grpSp>
          <p:nvGrpSpPr>
            <p:cNvPr id="13323" name="组合 206861"/>
            <p:cNvGrpSpPr/>
            <p:nvPr/>
          </p:nvGrpSpPr>
          <p:grpSpPr>
            <a:xfrm>
              <a:off x="89" y="0"/>
              <a:ext cx="1271" cy="1536"/>
              <a:chOff x="0" y="0"/>
              <a:chExt cx="1271" cy="1680"/>
            </a:xfrm>
          </p:grpSpPr>
          <p:grpSp>
            <p:nvGrpSpPr>
              <p:cNvPr id="13324" name="组合 206862"/>
              <p:cNvGrpSpPr/>
              <p:nvPr/>
            </p:nvGrpSpPr>
            <p:grpSpPr>
              <a:xfrm>
                <a:off x="19" y="48"/>
                <a:ext cx="1252" cy="1632"/>
                <a:chOff x="0" y="0"/>
                <a:chExt cx="1252" cy="1632"/>
              </a:xfrm>
            </p:grpSpPr>
            <p:grpSp>
              <p:nvGrpSpPr>
                <p:cNvPr id="13325" name="组合 206863"/>
                <p:cNvGrpSpPr/>
                <p:nvPr/>
              </p:nvGrpSpPr>
              <p:grpSpPr>
                <a:xfrm>
                  <a:off x="269" y="0"/>
                  <a:ext cx="576" cy="1632"/>
                  <a:chOff x="0" y="0"/>
                  <a:chExt cx="576" cy="1632"/>
                </a:xfrm>
              </p:grpSpPr>
              <p:sp>
                <p:nvSpPr>
                  <p:cNvPr id="13326" name="直接连接符 206864"/>
                  <p:cNvSpPr/>
                  <p:nvPr/>
                </p:nvSpPr>
                <p:spPr>
                  <a:xfrm>
                    <a:off x="0" y="336"/>
                    <a:ext cx="0" cy="960"/>
                  </a:xfrm>
                  <a:prstGeom prst="line">
                    <a:avLst/>
                  </a:prstGeom>
                  <a:ln w="28575" cap="flat" cmpd="sng">
                    <a:solidFill>
                      <a:srgbClr val="800080"/>
                    </a:solidFill>
                    <a:prstDash val="solid"/>
                    <a:bevel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endParaRPr lang="zh-CN" altLang="en-US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327" name="直接连接符 206865"/>
                  <p:cNvSpPr/>
                  <p:nvPr/>
                </p:nvSpPr>
                <p:spPr>
                  <a:xfrm>
                    <a:off x="576" y="336"/>
                    <a:ext cx="0" cy="960"/>
                  </a:xfrm>
                  <a:prstGeom prst="line">
                    <a:avLst/>
                  </a:prstGeom>
                  <a:ln w="28575" cap="flat" cmpd="sng">
                    <a:solidFill>
                      <a:srgbClr val="800080"/>
                    </a:solidFill>
                    <a:prstDash val="solid"/>
                    <a:bevel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endParaRPr lang="zh-CN" altLang="en-US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328" name="直接连接符 206866"/>
                  <p:cNvSpPr/>
                  <p:nvPr/>
                </p:nvSpPr>
                <p:spPr>
                  <a:xfrm>
                    <a:off x="0" y="0"/>
                    <a:ext cx="0" cy="288"/>
                  </a:xfrm>
                  <a:prstGeom prst="line">
                    <a:avLst/>
                  </a:prstGeom>
                  <a:ln w="28575" cap="flat" cmpd="sng">
                    <a:solidFill>
                      <a:srgbClr val="800080"/>
                    </a:solidFill>
                    <a:prstDash val="dash"/>
                    <a:bevel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endParaRPr lang="zh-CN" altLang="en-US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329" name="直接连接符 206867"/>
                  <p:cNvSpPr/>
                  <p:nvPr/>
                </p:nvSpPr>
                <p:spPr>
                  <a:xfrm>
                    <a:off x="576" y="1344"/>
                    <a:ext cx="0" cy="288"/>
                  </a:xfrm>
                  <a:prstGeom prst="line">
                    <a:avLst/>
                  </a:prstGeom>
                  <a:ln w="28575" cap="flat" cmpd="sng">
                    <a:solidFill>
                      <a:srgbClr val="800080"/>
                    </a:solidFill>
                    <a:prstDash val="dash"/>
                    <a:bevel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endParaRPr lang="zh-CN" altLang="en-US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330" name="直接连接符 206868"/>
                  <p:cNvSpPr/>
                  <p:nvPr/>
                </p:nvSpPr>
                <p:spPr>
                  <a:xfrm>
                    <a:off x="0" y="1344"/>
                    <a:ext cx="0" cy="288"/>
                  </a:xfrm>
                  <a:prstGeom prst="line">
                    <a:avLst/>
                  </a:prstGeom>
                  <a:ln w="28575" cap="flat" cmpd="sng">
                    <a:solidFill>
                      <a:srgbClr val="800080"/>
                    </a:solidFill>
                    <a:prstDash val="dash"/>
                    <a:bevel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endParaRPr lang="zh-CN" altLang="en-US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331" name="直接连接符 206869"/>
                  <p:cNvSpPr/>
                  <p:nvPr/>
                </p:nvSpPr>
                <p:spPr>
                  <a:xfrm>
                    <a:off x="576" y="0"/>
                    <a:ext cx="0" cy="288"/>
                  </a:xfrm>
                  <a:prstGeom prst="line">
                    <a:avLst/>
                  </a:prstGeom>
                  <a:ln w="28575" cap="flat" cmpd="sng">
                    <a:solidFill>
                      <a:srgbClr val="800080"/>
                    </a:solidFill>
                    <a:prstDash val="dash"/>
                    <a:bevel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endParaRPr lang="zh-CN" altLang="en-US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aphicFrame>
              <p:nvGraphicFramePr>
                <p:cNvPr id="13332" name="对象 13331"/>
                <p:cNvGraphicFramePr>
                  <a:graphicFrameLocks noChangeAspect="1"/>
                </p:cNvGraphicFramePr>
                <p:nvPr/>
              </p:nvGraphicFramePr>
              <p:xfrm>
                <a:off x="0" y="298"/>
                <a:ext cx="232" cy="2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0" name="" r:id="rId5" imgW="153035" imgH="140335" progId="Equations">
                        <p:embed/>
                      </p:oleObj>
                    </mc:Choice>
                    <mc:Fallback>
                      <p:oleObj name="" r:id="rId5" imgW="153035" imgH="140335" progId="Equations">
                        <p:embed/>
                        <p:pic>
                          <p:nvPicPr>
                            <p:cNvPr id="0" name="图片 3089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0" y="298"/>
                              <a:ext cx="232" cy="21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333" name="对象 13332"/>
                <p:cNvGraphicFramePr>
                  <a:graphicFrameLocks noChangeAspect="1"/>
                </p:cNvGraphicFramePr>
                <p:nvPr/>
              </p:nvGraphicFramePr>
              <p:xfrm>
                <a:off x="730" y="268"/>
                <a:ext cx="522" cy="27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89" name="" r:id="rId7" imgW="342900" imgH="177800" progId="Equations">
                        <p:embed/>
                      </p:oleObj>
                    </mc:Choice>
                    <mc:Fallback>
                      <p:oleObj name="" r:id="rId7" imgW="342900" imgH="177800" progId="Equations">
                        <p:embed/>
                        <p:pic>
                          <p:nvPicPr>
                            <p:cNvPr id="0" name="图片 3088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30" y="268"/>
                              <a:ext cx="522" cy="271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3334" name="对象 13333"/>
              <p:cNvGraphicFramePr>
                <a:graphicFrameLocks noChangeAspect="1"/>
              </p:cNvGraphicFramePr>
              <p:nvPr/>
            </p:nvGraphicFramePr>
            <p:xfrm>
              <a:off x="0" y="48"/>
              <a:ext cx="157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2" name="" r:id="rId9" imgW="88900" imgH="165100" progId="Equations">
                      <p:embed/>
                    </p:oleObj>
                  </mc:Choice>
                  <mc:Fallback>
                    <p:oleObj name="" r:id="rId9" imgW="88900" imgH="165100" progId="Equations">
                      <p:embed/>
                      <p:pic>
                        <p:nvPicPr>
                          <p:cNvPr id="0" name="图片 3081"/>
                          <p:cNvPicPr/>
                          <p:nvPr/>
                        </p:nvPicPr>
                        <p:blipFill>
                          <a:blip r:embed="rId10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0" y="48"/>
                            <a:ext cx="157" cy="2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35" name="对象 13334"/>
              <p:cNvGraphicFramePr>
                <a:graphicFrameLocks noChangeAspect="1"/>
              </p:cNvGraphicFramePr>
              <p:nvPr/>
            </p:nvGraphicFramePr>
            <p:xfrm>
              <a:off x="432" y="48"/>
              <a:ext cx="228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3" name="" r:id="rId11" imgW="127635" imgH="165735" progId="Equations">
                      <p:embed/>
                    </p:oleObj>
                  </mc:Choice>
                  <mc:Fallback>
                    <p:oleObj name="" r:id="rId11" imgW="127635" imgH="165735" progId="Equations">
                      <p:embed/>
                      <p:pic>
                        <p:nvPicPr>
                          <p:cNvPr id="0" name="图片 3082"/>
                          <p:cNvPicPr/>
                          <p:nvPr/>
                        </p:nvPicPr>
                        <p:blipFill>
                          <a:blip r:embed="rId1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32" y="48"/>
                            <a:ext cx="228" cy="29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36" name="对象 13335"/>
              <p:cNvGraphicFramePr>
                <a:graphicFrameLocks noChangeAspect="1"/>
              </p:cNvGraphicFramePr>
              <p:nvPr/>
            </p:nvGraphicFramePr>
            <p:xfrm>
              <a:off x="912" y="0"/>
              <a:ext cx="226" cy="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4" name="" r:id="rId13" imgW="114935" imgH="178435" progId="Equations">
                      <p:embed/>
                    </p:oleObj>
                  </mc:Choice>
                  <mc:Fallback>
                    <p:oleObj name="" r:id="rId13" imgW="114935" imgH="178435" progId="Equations">
                      <p:embed/>
                      <p:pic>
                        <p:nvPicPr>
                          <p:cNvPr id="0" name="图片 3083"/>
                          <p:cNvPicPr/>
                          <p:nvPr/>
                        </p:nvPicPr>
                        <p:blipFill>
                          <a:blip r:embed="rId1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912" y="0"/>
                            <a:ext cx="226" cy="3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337" name="组合 206875"/>
            <p:cNvGrpSpPr/>
            <p:nvPr/>
          </p:nvGrpSpPr>
          <p:grpSpPr>
            <a:xfrm>
              <a:off x="1" y="958"/>
              <a:ext cx="245" cy="368"/>
              <a:chOff x="0" y="0"/>
              <a:chExt cx="245" cy="368"/>
            </a:xfrm>
          </p:grpSpPr>
          <p:graphicFrame>
            <p:nvGraphicFramePr>
              <p:cNvPr id="13338" name="对象 13337"/>
              <p:cNvGraphicFramePr>
                <a:graphicFrameLocks noChangeAspect="1"/>
              </p:cNvGraphicFramePr>
              <p:nvPr/>
            </p:nvGraphicFramePr>
            <p:xfrm>
              <a:off x="0" y="0"/>
              <a:ext cx="228" cy="3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5" name="" r:id="rId15" imgW="292735" imgH="432435" progId="Equations">
                      <p:embed/>
                    </p:oleObj>
                  </mc:Choice>
                  <mc:Fallback>
                    <p:oleObj name="" r:id="rId15" imgW="292735" imgH="432435" progId="Equations">
                      <p:embed/>
                      <p:pic>
                        <p:nvPicPr>
                          <p:cNvPr id="0" name="图片 3084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0" y="0"/>
                            <a:ext cx="228" cy="33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39" name="直接连接符 206877"/>
              <p:cNvSpPr/>
              <p:nvPr/>
            </p:nvSpPr>
            <p:spPr>
              <a:xfrm>
                <a:off x="0" y="368"/>
                <a:ext cx="245" cy="0"/>
              </a:xfrm>
              <a:prstGeom prst="line">
                <a:avLst/>
              </a:prstGeom>
              <a:ln w="25400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triangle" w="sm" len="lg"/>
              </a:ln>
            </p:spPr>
            <p:txBody>
              <a:bodyPr anchor="t"/>
              <a:p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3340" name="组合 206878"/>
            <p:cNvGrpSpPr/>
            <p:nvPr/>
          </p:nvGrpSpPr>
          <p:grpSpPr>
            <a:xfrm>
              <a:off x="0" y="531"/>
              <a:ext cx="246" cy="374"/>
              <a:chOff x="0" y="0"/>
              <a:chExt cx="246" cy="374"/>
            </a:xfrm>
          </p:grpSpPr>
          <p:graphicFrame>
            <p:nvGraphicFramePr>
              <p:cNvPr id="13341" name="对象 13340"/>
              <p:cNvGraphicFramePr>
                <a:graphicFrameLocks noChangeAspect="1"/>
              </p:cNvGraphicFramePr>
              <p:nvPr/>
            </p:nvGraphicFramePr>
            <p:xfrm>
              <a:off x="0" y="0"/>
              <a:ext cx="246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1" name="" r:id="rId17" imgW="292735" imgH="432435" progId="Equations">
                      <p:embed/>
                    </p:oleObj>
                  </mc:Choice>
                  <mc:Fallback>
                    <p:oleObj name="" r:id="rId17" imgW="292735" imgH="432435" progId="Equations">
                      <p:embed/>
                      <p:pic>
                        <p:nvPicPr>
                          <p:cNvPr id="0" name="图片 3090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0" y="0"/>
                            <a:ext cx="246" cy="36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42" name="直接连接符 206880"/>
              <p:cNvSpPr/>
              <p:nvPr/>
            </p:nvSpPr>
            <p:spPr>
              <a:xfrm>
                <a:off x="0" y="374"/>
                <a:ext cx="245" cy="0"/>
              </a:xfrm>
              <a:prstGeom prst="line">
                <a:avLst/>
              </a:prstGeom>
              <a:ln w="22225" cap="flat" cmpd="sng">
                <a:solidFill>
                  <a:srgbClr val="FF00FF"/>
                </a:solidFill>
                <a:prstDash val="solid"/>
                <a:bevel/>
                <a:headEnd type="triangle" w="sm" len="lg"/>
                <a:tailEnd type="none" w="med" len="med"/>
              </a:ln>
            </p:spPr>
            <p:txBody>
              <a:bodyPr anchor="t"/>
              <a:p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3343" name="组合 206881"/>
            <p:cNvGrpSpPr/>
            <p:nvPr/>
          </p:nvGrpSpPr>
          <p:grpSpPr>
            <a:xfrm>
              <a:off x="502" y="492"/>
              <a:ext cx="246" cy="363"/>
              <a:chOff x="0" y="0"/>
              <a:chExt cx="246" cy="363"/>
            </a:xfrm>
          </p:grpSpPr>
          <p:graphicFrame>
            <p:nvGraphicFramePr>
              <p:cNvPr id="13344" name="对象 13343"/>
              <p:cNvGraphicFramePr>
                <a:graphicFrameLocks noChangeAspect="1"/>
              </p:cNvGraphicFramePr>
              <p:nvPr/>
            </p:nvGraphicFramePr>
            <p:xfrm>
              <a:off x="0" y="0"/>
              <a:ext cx="246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2" name="" r:id="rId19" imgW="292735" imgH="432435" progId="Equations">
                      <p:embed/>
                    </p:oleObj>
                  </mc:Choice>
                  <mc:Fallback>
                    <p:oleObj name="" r:id="rId19" imgW="292735" imgH="432435" progId="Equations">
                      <p:embed/>
                      <p:pic>
                        <p:nvPicPr>
                          <p:cNvPr id="0" name="图片 3101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0" y="0"/>
                            <a:ext cx="246" cy="36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45" name="直接连接符 206883"/>
              <p:cNvSpPr/>
              <p:nvPr/>
            </p:nvSpPr>
            <p:spPr>
              <a:xfrm>
                <a:off x="0" y="355"/>
                <a:ext cx="245" cy="0"/>
              </a:xfrm>
              <a:prstGeom prst="line">
                <a:avLst/>
              </a:prstGeom>
              <a:ln w="25400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triangle" w="sm" len="lg"/>
              </a:ln>
            </p:spPr>
            <p:txBody>
              <a:bodyPr anchor="t"/>
              <a:p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3346" name="组合 206884"/>
            <p:cNvGrpSpPr/>
            <p:nvPr/>
          </p:nvGrpSpPr>
          <p:grpSpPr>
            <a:xfrm>
              <a:off x="988" y="492"/>
              <a:ext cx="246" cy="363"/>
              <a:chOff x="0" y="0"/>
              <a:chExt cx="246" cy="363"/>
            </a:xfrm>
          </p:grpSpPr>
          <p:graphicFrame>
            <p:nvGraphicFramePr>
              <p:cNvPr id="13347" name="对象 13346"/>
              <p:cNvGraphicFramePr>
                <a:graphicFrameLocks noChangeAspect="1"/>
              </p:cNvGraphicFramePr>
              <p:nvPr/>
            </p:nvGraphicFramePr>
            <p:xfrm>
              <a:off x="0" y="0"/>
              <a:ext cx="246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4" name="" r:id="rId21" imgW="292735" imgH="432435" progId="Equations">
                      <p:embed/>
                    </p:oleObj>
                  </mc:Choice>
                  <mc:Fallback>
                    <p:oleObj name="" r:id="rId21" imgW="292735" imgH="432435" progId="Equations">
                      <p:embed/>
                      <p:pic>
                        <p:nvPicPr>
                          <p:cNvPr id="0" name="图片 3103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0" y="0"/>
                            <a:ext cx="246" cy="36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48" name="直接连接符 206886"/>
              <p:cNvSpPr/>
              <p:nvPr/>
            </p:nvSpPr>
            <p:spPr>
              <a:xfrm>
                <a:off x="0" y="363"/>
                <a:ext cx="245" cy="0"/>
              </a:xfrm>
              <a:prstGeom prst="line">
                <a:avLst/>
              </a:prstGeom>
              <a:ln w="25400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triangle" w="sm" len="lg"/>
              </a:ln>
            </p:spPr>
            <p:txBody>
              <a:bodyPr anchor="t"/>
              <a:p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3349" name="组合 206887"/>
            <p:cNvGrpSpPr/>
            <p:nvPr/>
          </p:nvGrpSpPr>
          <p:grpSpPr>
            <a:xfrm>
              <a:off x="988" y="954"/>
              <a:ext cx="258" cy="372"/>
              <a:chOff x="0" y="0"/>
              <a:chExt cx="258" cy="372"/>
            </a:xfrm>
          </p:grpSpPr>
          <p:graphicFrame>
            <p:nvGraphicFramePr>
              <p:cNvPr id="13350" name="对象 13349"/>
              <p:cNvGraphicFramePr>
                <a:graphicFrameLocks noChangeAspect="1"/>
              </p:cNvGraphicFramePr>
              <p:nvPr/>
            </p:nvGraphicFramePr>
            <p:xfrm>
              <a:off x="12" y="0"/>
              <a:ext cx="246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3" name="" r:id="rId23" imgW="292735" imgH="432435" progId="Equations">
                      <p:embed/>
                    </p:oleObj>
                  </mc:Choice>
                  <mc:Fallback>
                    <p:oleObj name="" r:id="rId23" imgW="292735" imgH="432435" progId="Equations">
                      <p:embed/>
                      <p:pic>
                        <p:nvPicPr>
                          <p:cNvPr id="0" name="图片 3102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2" y="0"/>
                            <a:ext cx="246" cy="36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51" name="直接连接符 206889"/>
              <p:cNvSpPr/>
              <p:nvPr/>
            </p:nvSpPr>
            <p:spPr>
              <a:xfrm>
                <a:off x="0" y="372"/>
                <a:ext cx="245" cy="0"/>
              </a:xfrm>
              <a:prstGeom prst="line">
                <a:avLst/>
              </a:prstGeom>
              <a:ln w="22225" cap="flat" cmpd="sng">
                <a:solidFill>
                  <a:srgbClr val="FF00FF"/>
                </a:solidFill>
                <a:prstDash val="solid"/>
                <a:bevel/>
                <a:headEnd type="triangle" w="sm" len="lg"/>
                <a:tailEnd type="none" w="med" len="med"/>
              </a:ln>
            </p:spPr>
            <p:txBody>
              <a:bodyPr anchor="t"/>
              <a:p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3352" name="组合 206890"/>
            <p:cNvGrpSpPr/>
            <p:nvPr/>
          </p:nvGrpSpPr>
          <p:grpSpPr>
            <a:xfrm>
              <a:off x="503" y="954"/>
              <a:ext cx="246" cy="362"/>
              <a:chOff x="0" y="0"/>
              <a:chExt cx="246" cy="362"/>
            </a:xfrm>
          </p:grpSpPr>
          <p:graphicFrame>
            <p:nvGraphicFramePr>
              <p:cNvPr id="13353" name="对象 13352"/>
              <p:cNvGraphicFramePr>
                <a:graphicFrameLocks noChangeAspect="1"/>
              </p:cNvGraphicFramePr>
              <p:nvPr/>
            </p:nvGraphicFramePr>
            <p:xfrm>
              <a:off x="0" y="0"/>
              <a:ext cx="245" cy="3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7" name="" r:id="rId24" imgW="292735" imgH="432435" progId="Equations">
                      <p:embed/>
                    </p:oleObj>
                  </mc:Choice>
                  <mc:Fallback>
                    <p:oleObj name="" r:id="rId24" imgW="292735" imgH="432435" progId="Equations">
                      <p:embed/>
                      <p:pic>
                        <p:nvPicPr>
                          <p:cNvPr id="0" name="图片 3096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0" y="0"/>
                            <a:ext cx="245" cy="36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54" name="直接连接符 206892"/>
              <p:cNvSpPr/>
              <p:nvPr/>
            </p:nvSpPr>
            <p:spPr>
              <a:xfrm>
                <a:off x="1" y="362"/>
                <a:ext cx="245" cy="0"/>
              </a:xfrm>
              <a:prstGeom prst="line">
                <a:avLst/>
              </a:prstGeom>
              <a:ln w="25400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triangle" w="sm" len="lg"/>
              </a:ln>
            </p:spPr>
            <p:txBody>
              <a:bodyPr anchor="t"/>
              <a:p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3355" name="文本框 206893"/>
          <p:cNvSpPr txBox="1"/>
          <p:nvPr/>
        </p:nvSpPr>
        <p:spPr>
          <a:xfrm>
            <a:off x="6248400" y="1957388"/>
            <a:ext cx="99949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向右</a:t>
            </a:r>
            <a:endParaRPr lang="zh-CN" altLang="en-US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56" name="文本框 206894"/>
          <p:cNvSpPr txBox="1"/>
          <p:nvPr/>
        </p:nvSpPr>
        <p:spPr>
          <a:xfrm>
            <a:off x="6240463" y="3281363"/>
            <a:ext cx="99949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向右</a:t>
            </a:r>
            <a:endParaRPr lang="zh-CN" altLang="en-US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57" name="矩形 1"/>
          <p:cNvSpPr/>
          <p:nvPr/>
        </p:nvSpPr>
        <p:spPr>
          <a:xfrm>
            <a:off x="8923338" y="5000625"/>
            <a:ext cx="887412" cy="4699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50000">
                <a:schemeClr val="bg1"/>
              </a:gs>
              <a:gs pos="100000">
                <a:srgbClr val="CC0000"/>
              </a:gs>
            </a:gsLst>
            <a:lin ang="5400000" scaled="1"/>
            <a:tileRect/>
          </a:gra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defTabSz="914400"/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58" name="矩形 2"/>
          <p:cNvSpPr/>
          <p:nvPr/>
        </p:nvSpPr>
        <p:spPr>
          <a:xfrm>
            <a:off x="5060950" y="4779963"/>
            <a:ext cx="795338" cy="877887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50000">
                <a:schemeClr val="bg1"/>
              </a:gs>
              <a:gs pos="100000">
                <a:srgbClr val="CC0000"/>
              </a:gs>
            </a:gsLst>
            <a:lin ang="5400000" scaled="1"/>
            <a:tileRect/>
          </a:gra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defTabSz="914400"/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359" name="对象 13358"/>
          <p:cNvGraphicFramePr>
            <a:graphicFrameLocks noGrp="1" noChangeAspect="1"/>
          </p:cNvGraphicFramePr>
          <p:nvPr/>
        </p:nvGraphicFramePr>
        <p:xfrm>
          <a:off x="2209007" y="4637247"/>
          <a:ext cx="3721100" cy="1020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25" imgW="1574800" imgH="431800" progId="Equations">
                  <p:embed/>
                </p:oleObj>
              </mc:Choice>
              <mc:Fallback>
                <p:oleObj name="" r:id="rId25" imgW="1574800" imgH="431800" progId="Equations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209007" y="4637247"/>
                        <a:ext cx="3721100" cy="1020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60" name="文本框 4"/>
          <p:cNvSpPr txBox="1"/>
          <p:nvPr/>
        </p:nvSpPr>
        <p:spPr>
          <a:xfrm>
            <a:off x="8923338" y="5000625"/>
            <a:ext cx="99949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向左</a:t>
            </a:r>
            <a:endParaRPr lang="zh-CN" altLang="en-US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61" name="文本框 5"/>
          <p:cNvSpPr txBox="1"/>
          <p:nvPr/>
        </p:nvSpPr>
        <p:spPr>
          <a:xfrm>
            <a:off x="6161088" y="4862513"/>
            <a:ext cx="2055812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则大小为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362" name="对象 1336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43850" y="4724400"/>
          <a:ext cx="655638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27" imgW="292100" imgH="431800" progId="Equation.KSEE3">
                  <p:embed/>
                </p:oleObj>
              </mc:Choice>
              <mc:Fallback>
                <p:oleObj name="" r:id="rId27" imgW="292100" imgH="431800" progId="Equation.KSEE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943850" y="4724400"/>
                        <a:ext cx="655638" cy="969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63" name="文本框 9"/>
          <p:cNvSpPr txBox="1"/>
          <p:nvPr/>
        </p:nvSpPr>
        <p:spPr>
          <a:xfrm>
            <a:off x="4198938" y="868363"/>
            <a:ext cx="336867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以向右为正方向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133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133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5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0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80" dur="2000"/>
                                        <p:tgtEl>
                                          <p:spTgt spid="1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/>
      <p:bldP spid="13355" grpId="0"/>
      <p:bldP spid="13356" grpId="0"/>
      <p:bldP spid="13360" grpId="0"/>
      <p:bldP spid="13361" grpId="0"/>
      <p:bldP spid="133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矩形 1"/>
          <p:cNvSpPr/>
          <p:nvPr/>
        </p:nvSpPr>
        <p:spPr>
          <a:xfrm>
            <a:off x="1905000" y="152400"/>
            <a:ext cx="24384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474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13.1.1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098" name="Group 51"/>
          <p:cNvGrpSpPr/>
          <p:nvPr/>
        </p:nvGrpSpPr>
        <p:grpSpPr>
          <a:xfrm>
            <a:off x="7970838" y="3048000"/>
            <a:ext cx="2700337" cy="2808288"/>
            <a:chOff x="0" y="0"/>
            <a:chExt cx="1859" cy="2041"/>
          </a:xfrm>
        </p:grpSpPr>
        <p:sp>
          <p:nvSpPr>
            <p:cNvPr id="4099" name="AutoShape 10"/>
            <p:cNvSpPr/>
            <p:nvPr/>
          </p:nvSpPr>
          <p:spPr>
            <a:xfrm rot="-1429658">
              <a:off x="45" y="803"/>
              <a:ext cx="1426" cy="566"/>
            </a:xfrm>
            <a:prstGeom prst="parallelogram">
              <a:avLst>
                <a:gd name="adj" fmla="val 43475"/>
              </a:avLst>
            </a:prstGeom>
            <a:gradFill rotWithShape="0">
              <a:gsLst>
                <a:gs pos="0">
                  <a:srgbClr val="BBE0E3">
                    <a:alpha val="0"/>
                  </a:srgbClr>
                </a:gs>
                <a:gs pos="50000">
                  <a:srgbClr val="FFFFFF"/>
                </a:gs>
                <a:gs pos="100000">
                  <a:srgbClr val="BBE0E3">
                    <a:alpha val="0"/>
                  </a:srgbClr>
                </a:gs>
              </a:gsLst>
              <a:lin ang="5400000" scaled="1"/>
              <a:tileRect/>
            </a:gradFill>
            <a:ln w="222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endPara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00" name="Line 13"/>
            <p:cNvSpPr/>
            <p:nvPr/>
          </p:nvSpPr>
          <p:spPr>
            <a:xfrm>
              <a:off x="0" y="1543"/>
              <a:ext cx="1542" cy="268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bevel/>
              <a:headEnd type="none" w="med" len="med"/>
              <a:tailEnd type="triangle" w="sm" len="lg"/>
            </a:ln>
          </p:spPr>
          <p:txBody>
            <a:bodyPr anchor="t">
              <a:spAutoFit/>
            </a:bodyPr>
            <a:p>
              <a:endPara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101" name="对象 4101"/>
            <p:cNvGraphicFramePr>
              <a:graphicFrameLocks noChangeAspect="1"/>
            </p:cNvGraphicFramePr>
            <p:nvPr/>
          </p:nvGraphicFramePr>
          <p:xfrm>
            <a:off x="511" y="1685"/>
            <a:ext cx="234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1" imgW="152400" imgH="177800" progId="Equation.3">
                    <p:embed/>
                  </p:oleObj>
                </mc:Choice>
                <mc:Fallback>
                  <p:oleObj name="" r:id="rId1" imgW="152400" imgH="177800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11" y="1685"/>
                          <a:ext cx="234" cy="2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2" name="对象 4102"/>
            <p:cNvGraphicFramePr>
              <a:graphicFrameLocks noChangeAspect="1"/>
            </p:cNvGraphicFramePr>
            <p:nvPr/>
          </p:nvGraphicFramePr>
          <p:xfrm>
            <a:off x="1593" y="952"/>
            <a:ext cx="266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3" imgW="152400" imgH="190500" progId="Equation.3">
                    <p:embed/>
                  </p:oleObj>
                </mc:Choice>
                <mc:Fallback>
                  <p:oleObj name="" r:id="rId3" imgW="152400" imgH="190500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93" y="952"/>
                          <a:ext cx="266" cy="3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3" name="Line 31"/>
            <p:cNvSpPr/>
            <p:nvPr/>
          </p:nvSpPr>
          <p:spPr>
            <a:xfrm>
              <a:off x="0" y="1179"/>
              <a:ext cx="1542" cy="268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bevel/>
              <a:headEnd type="none" w="med" len="med"/>
              <a:tailEnd type="triangle" w="sm" len="lg"/>
            </a:ln>
          </p:spPr>
          <p:txBody>
            <a:bodyPr anchor="t">
              <a:spAutoFit/>
            </a:bodyPr>
            <a:p>
              <a:endPara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04" name="Line 32"/>
            <p:cNvSpPr/>
            <p:nvPr/>
          </p:nvSpPr>
          <p:spPr>
            <a:xfrm>
              <a:off x="0" y="643"/>
              <a:ext cx="1542" cy="268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bevel/>
              <a:headEnd type="none" w="med" len="med"/>
              <a:tailEnd type="triangle" w="sm" len="lg"/>
            </a:ln>
          </p:spPr>
          <p:txBody>
            <a:bodyPr anchor="t">
              <a:spAutoFit/>
            </a:bodyPr>
            <a:p>
              <a:endPara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05" name="Line 33"/>
            <p:cNvSpPr/>
            <p:nvPr/>
          </p:nvSpPr>
          <p:spPr>
            <a:xfrm>
              <a:off x="725" y="0"/>
              <a:ext cx="0" cy="2041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dash"/>
              <a:bevel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106" name="对象 4106"/>
            <p:cNvGraphicFramePr>
              <a:graphicFrameLocks noChangeAspect="1"/>
            </p:cNvGraphicFramePr>
            <p:nvPr/>
          </p:nvGraphicFramePr>
          <p:xfrm>
            <a:off x="717" y="320"/>
            <a:ext cx="293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5" imgW="190500" imgH="177800" progId="Equation.3">
                    <p:embed/>
                  </p:oleObj>
                </mc:Choice>
                <mc:Fallback>
                  <p:oleObj name="" r:id="rId5" imgW="190500" imgH="1778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17" y="320"/>
                          <a:ext cx="293" cy="2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7" name="Arc 42"/>
            <p:cNvSpPr/>
            <p:nvPr/>
          </p:nvSpPr>
          <p:spPr>
            <a:xfrm rot="5640000">
              <a:off x="569" y="2"/>
              <a:ext cx="230" cy="481"/>
            </a:xfrm>
            <a:custGeom>
              <a:avLst/>
              <a:gdLst/>
              <a:ahLst/>
              <a:cxnLst>
                <a:cxn ang="0">
                  <a:pos x="56" y="30"/>
                </a:cxn>
                <a:cxn ang="0">
                  <a:pos x="0" y="292"/>
                </a:cxn>
                <a:cxn ang="0">
                  <a:pos x="113" y="240"/>
                </a:cxn>
              </a:cxnLst>
              <a:pathLst>
                <a:path w="42686" h="43200" fill="none">
                  <a:moveTo>
                    <a:pt x="10515" y="2762"/>
                  </a:moveTo>
                  <a:cubicBezTo>
                    <a:pt x="13744" y="951"/>
                    <a:pt x="17384" y="-1"/>
                    <a:pt x="21086" y="0"/>
                  </a:cubicBezTo>
                  <a:cubicBezTo>
                    <a:pt x="33015" y="0"/>
                    <a:pt x="42686" y="9670"/>
                    <a:pt x="42686" y="21600"/>
                  </a:cubicBezTo>
                  <a:cubicBezTo>
                    <a:pt x="42686" y="33529"/>
                    <a:pt x="33015" y="43200"/>
                    <a:pt x="21086" y="43200"/>
                  </a:cubicBezTo>
                  <a:cubicBezTo>
                    <a:pt x="10962" y="43200"/>
                    <a:pt x="2196" y="36168"/>
                    <a:pt x="0" y="26285"/>
                  </a:cubicBezTo>
                </a:path>
                <a:path w="42686" h="43200" stroke="0">
                  <a:moveTo>
                    <a:pt x="10515" y="2762"/>
                  </a:moveTo>
                  <a:cubicBezTo>
                    <a:pt x="13744" y="951"/>
                    <a:pt x="17384" y="-1"/>
                    <a:pt x="21086" y="0"/>
                  </a:cubicBezTo>
                  <a:cubicBezTo>
                    <a:pt x="33015" y="0"/>
                    <a:pt x="42686" y="9670"/>
                    <a:pt x="42686" y="21600"/>
                  </a:cubicBezTo>
                  <a:cubicBezTo>
                    <a:pt x="42686" y="33529"/>
                    <a:pt x="33015" y="43200"/>
                    <a:pt x="21086" y="43200"/>
                  </a:cubicBezTo>
                  <a:cubicBezTo>
                    <a:pt x="10962" y="43200"/>
                    <a:pt x="2196" y="36168"/>
                    <a:pt x="0" y="26285"/>
                  </a:cubicBezTo>
                  <a:lnTo>
                    <a:pt x="21086" y="21600"/>
                  </a:lnTo>
                  <a:close/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bevel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4108" name="对象 4108"/>
            <p:cNvGraphicFramePr>
              <a:graphicFrameLocks noChangeAspect="1"/>
            </p:cNvGraphicFramePr>
            <p:nvPr/>
          </p:nvGraphicFramePr>
          <p:xfrm>
            <a:off x="1043" y="45"/>
            <a:ext cx="272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7" imgW="152400" imgH="139700" progId="Equation.3">
                    <p:embed/>
                  </p:oleObj>
                </mc:Choice>
                <mc:Fallback>
                  <p:oleObj name="" r:id="rId7" imgW="152400" imgH="13970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43" y="45"/>
                          <a:ext cx="272" cy="2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10" name="矩形 13"/>
          <p:cNvSpPr/>
          <p:nvPr/>
        </p:nvSpPr>
        <p:spPr>
          <a:xfrm>
            <a:off x="1905000" y="3048000"/>
            <a:ext cx="89789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解：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111" name="组合 14"/>
          <p:cNvGrpSpPr/>
          <p:nvPr/>
        </p:nvGrpSpPr>
        <p:grpSpPr>
          <a:xfrm>
            <a:off x="2676525" y="3059113"/>
            <a:ext cx="5499100" cy="1260475"/>
            <a:chOff x="0" y="0"/>
            <a:chExt cx="5498865" cy="1261884"/>
          </a:xfrm>
        </p:grpSpPr>
        <p:sp>
          <p:nvSpPr>
            <p:cNvPr id="2" name="矩形 15"/>
            <p:cNvSpPr/>
            <p:nvPr/>
          </p:nvSpPr>
          <p:spPr>
            <a:xfrm>
              <a:off x="0" y="0"/>
              <a:ext cx="5498865" cy="12618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/>
              <a:r>
                <a: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由题意：以线框平面法线与磁场平行时为计时起点，则在时刻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，线框平面外法线方向与磁感应强度方向夹角为</a:t>
              </a:r>
              <a:endPara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4112" name="对象 4112"/>
            <p:cNvGraphicFramePr>
              <a:graphicFrameLocks noChangeAspect="1"/>
            </p:cNvGraphicFramePr>
            <p:nvPr/>
          </p:nvGraphicFramePr>
          <p:xfrm>
            <a:off x="4383109" y="863864"/>
            <a:ext cx="457488" cy="366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" r:id="rId9" imgW="190500" imgH="152400" progId="Equation.3">
                    <p:embed/>
                  </p:oleObj>
                </mc:Choice>
                <mc:Fallback>
                  <p:oleObj name="" r:id="rId9" imgW="190500" imgH="152400" progId="Equation.3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383109" y="863864"/>
                          <a:ext cx="457488" cy="3665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14" name="Text Box 22"/>
          <p:cNvSpPr txBox="1"/>
          <p:nvPr/>
        </p:nvSpPr>
        <p:spPr>
          <a:xfrm>
            <a:off x="2057400" y="4394200"/>
            <a:ext cx="147637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则磁通量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115" name="对象 4114"/>
          <p:cNvGraphicFramePr>
            <a:graphicFrameLocks noChangeAspect="1"/>
          </p:cNvGraphicFramePr>
          <p:nvPr/>
        </p:nvGraphicFramePr>
        <p:xfrm>
          <a:off x="3586163" y="4343400"/>
          <a:ext cx="34385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1" imgW="1802765" imgH="266700" progId="Equation.3">
                  <p:embed/>
                </p:oleObj>
              </mc:Choice>
              <mc:Fallback>
                <p:oleObj name="" r:id="rId11" imgW="1802765" imgH="2667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86163" y="4343400"/>
                        <a:ext cx="3438525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" name="对象 4115"/>
          <p:cNvGraphicFramePr>
            <a:graphicFrameLocks noChangeAspect="1"/>
          </p:cNvGraphicFramePr>
          <p:nvPr/>
        </p:nvGraphicFramePr>
        <p:xfrm>
          <a:off x="4089400" y="4876800"/>
          <a:ext cx="35829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3" imgW="1879600" imgH="241300" progId="Equation.3">
                  <p:embed/>
                </p:oleObj>
              </mc:Choice>
              <mc:Fallback>
                <p:oleObj name="" r:id="rId13" imgW="1879600" imgH="2413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89400" y="4876800"/>
                        <a:ext cx="3582988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7" name="对象 4116"/>
          <p:cNvGraphicFramePr>
            <a:graphicFrameLocks noChangeAspect="1"/>
          </p:cNvGraphicFramePr>
          <p:nvPr/>
        </p:nvGraphicFramePr>
        <p:xfrm>
          <a:off x="4084638" y="5419725"/>
          <a:ext cx="34623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5" imgW="1816100" imgH="279400" progId="Equation.3">
                  <p:embed/>
                </p:oleObj>
              </mc:Choice>
              <mc:Fallback>
                <p:oleObj name="" r:id="rId15" imgW="1816100" imgH="2794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84638" y="5419725"/>
                        <a:ext cx="3462337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8" name="Text Box 25"/>
          <p:cNvSpPr txBox="1"/>
          <p:nvPr/>
        </p:nvSpPr>
        <p:spPr>
          <a:xfrm>
            <a:off x="2116138" y="6075363"/>
            <a:ext cx="16002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其最大值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119" name="对象 4118"/>
          <p:cNvGraphicFramePr>
            <a:graphicFrameLocks noChangeAspect="1"/>
          </p:cNvGraphicFramePr>
          <p:nvPr/>
        </p:nvGraphicFramePr>
        <p:xfrm>
          <a:off x="3810000" y="6011863"/>
          <a:ext cx="2824163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7" imgW="1384935" imgH="292100" progId="Equation.3">
                  <p:embed/>
                </p:oleObj>
              </mc:Choice>
              <mc:Fallback>
                <p:oleObj name="" r:id="rId17" imgW="1384935" imgH="2921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10000" y="6011863"/>
                        <a:ext cx="2824163" cy="595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7"/>
          <p:cNvGrpSpPr/>
          <p:nvPr/>
        </p:nvGrpSpPr>
        <p:grpSpPr>
          <a:xfrm>
            <a:off x="1981200" y="679450"/>
            <a:ext cx="8077200" cy="2245360"/>
            <a:chOff x="0" y="0"/>
            <a:chExt cx="8077200" cy="2245816"/>
          </a:xfrm>
        </p:grpSpPr>
        <p:sp>
          <p:nvSpPr>
            <p:cNvPr id="4120" name="矩形 2"/>
            <p:cNvSpPr/>
            <p:nvPr/>
          </p:nvSpPr>
          <p:spPr>
            <a:xfrm>
              <a:off x="0" y="0"/>
              <a:ext cx="8077200" cy="224581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/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如图所示，面积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＝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16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cm</a:t>
              </a:r>
              <a:r>
                <a:rPr lang="en-US" altLang="zh-CN" sz="2800" i="1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的导线框在磁感应强度大小</a:t>
              </a:r>
              <a:r>
                <a: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＝</a:t>
              </a:r>
              <a:r>
                <a: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0.1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的均匀磁场中绕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轴旋转，轴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与磁场垂直，转速为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ω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＝</a:t>
              </a:r>
              <a:r>
                <a: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r>
                <a:rPr lang="el-GR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π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rad∙s</a:t>
              </a:r>
              <a:r>
                <a:rPr lang="en-US" altLang="zh-CN" sz="2800" i="1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，以线框平面法线与磁场平行时为计时起点，则外磁场通过线框的磁通量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Φ</a:t>
              </a:r>
              <a:r>
                <a:rPr lang="en-US" altLang="zh-CN" sz="28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=</a:t>
              </a:r>
              <a:r>
                <a:rPr lang="en-US" altLang="zh-CN" sz="2800" b="1" u="sng" dirty="0">
                  <a:latin typeface="宋体" panose="02010600030101010101" pitchFamily="2" charset="-122"/>
                  <a:ea typeface="宋体" panose="02010600030101010101" pitchFamily="2" charset="-122"/>
                </a:rPr>
                <a:t> __________ 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，其最大值为</a:t>
              </a:r>
              <a:r>
                <a:rPr lang="en-US" altLang="zh-CN" sz="2800" b="1" u="sng" dirty="0">
                  <a:latin typeface="宋体" panose="02010600030101010101" pitchFamily="2" charset="-122"/>
                  <a:ea typeface="宋体" panose="02010600030101010101" pitchFamily="2" charset="-122"/>
                </a:rPr>
                <a:t>__________ </a:t>
              </a:r>
              <a:r>
                <a: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4121" name="对象 4121"/>
            <p:cNvGraphicFramePr>
              <a:graphicFrameLocks noChangeAspect="1"/>
            </p:cNvGraphicFramePr>
            <p:nvPr/>
          </p:nvGraphicFramePr>
          <p:xfrm>
            <a:off x="4624388" y="540303"/>
            <a:ext cx="598265" cy="342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19" imgW="355600" imgH="203200" progId="Equation.3">
                    <p:embed/>
                  </p:oleObj>
                </mc:Choice>
                <mc:Fallback>
                  <p:oleObj name="" r:id="rId19" imgW="355600" imgH="203200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624388" y="540303"/>
                          <a:ext cx="598265" cy="3424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2" name="对象 4122"/>
            <p:cNvGraphicFramePr>
              <a:graphicFrameLocks noChangeAspect="1"/>
            </p:cNvGraphicFramePr>
            <p:nvPr/>
          </p:nvGraphicFramePr>
          <p:xfrm>
            <a:off x="7030730" y="540303"/>
            <a:ext cx="598265" cy="342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21" imgW="355600" imgH="203200" progId="Equation.3">
                    <p:embed/>
                  </p:oleObj>
                </mc:Choice>
                <mc:Fallback>
                  <p:oleObj name="" r:id="rId21" imgW="355600" imgH="203200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7030730" y="540303"/>
                          <a:ext cx="598265" cy="3424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24" name="矩形 27"/>
          <p:cNvSpPr/>
          <p:nvPr/>
        </p:nvSpPr>
        <p:spPr>
          <a:xfrm>
            <a:off x="4343400" y="5419725"/>
            <a:ext cx="3203575" cy="436563"/>
          </a:xfrm>
          <a:prstGeom prst="rect">
            <a:avLst/>
          </a:prstGeom>
          <a:noFill/>
          <a:ln w="12700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 eaLnBrk="0" hangingPunct="0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25" name="矩形 54"/>
          <p:cNvSpPr/>
          <p:nvPr/>
        </p:nvSpPr>
        <p:spPr>
          <a:xfrm>
            <a:off x="4800600" y="6011863"/>
            <a:ext cx="1833563" cy="525462"/>
          </a:xfrm>
          <a:prstGeom prst="rect">
            <a:avLst/>
          </a:prstGeom>
          <a:noFill/>
          <a:ln w="12700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 eaLnBrk="0" hangingPunct="0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Line 32"/>
          <p:cNvSpPr/>
          <p:nvPr/>
        </p:nvSpPr>
        <p:spPr>
          <a:xfrm>
            <a:off x="8123238" y="4322763"/>
            <a:ext cx="2239962" cy="36830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bevel/>
            <a:headEnd type="none" w="med" len="med"/>
            <a:tailEnd type="triangle" w="sm" len="lg"/>
          </a:ln>
        </p:spPr>
        <p:txBody>
          <a:bodyPr anchor="t">
            <a:spAutoFit/>
          </a:bodyPr>
          <a:p>
            <a:endParaRPr lang="zh-CN" altLang="en-US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26" name="Line 32"/>
          <p:cNvSpPr/>
          <p:nvPr/>
        </p:nvSpPr>
        <p:spPr>
          <a:xfrm>
            <a:off x="9079230" y="4508500"/>
            <a:ext cx="466725" cy="36830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bevel/>
            <a:headEnd type="none" w="med" len="med"/>
            <a:tailEnd type="triangle" w="sm" len="lg"/>
          </a:ln>
        </p:spPr>
        <p:txBody>
          <a:bodyPr anchor="t">
            <a:spAutoFit/>
          </a:bodyPr>
          <a:p>
            <a:endParaRPr lang="zh-CN" altLang="en-US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27" name="弧形 1"/>
          <p:cNvSpPr/>
          <p:nvPr/>
        </p:nvSpPr>
        <p:spPr>
          <a:xfrm rot="4193540">
            <a:off x="9054465" y="4349115"/>
            <a:ext cx="387985" cy="427990"/>
          </a:xfrm>
          <a:custGeom>
            <a:avLst/>
            <a:gdLst/>
            <a:ahLst/>
            <a:cxnLst>
              <a:cxn ang="10800000">
                <a:pos x="242887" y="0"/>
              </a:cxn>
              <a:cxn ang="8100000">
                <a:pos x="242887" y="354806"/>
              </a:cxn>
              <a:cxn ang="5400000">
                <a:pos x="485775" y="354806"/>
              </a:cxn>
            </a:cxnLst>
            <a:pathLst>
              <a:path w="485775" h="709612" stroke="0">
                <a:moveTo>
                  <a:pt x="242887" y="0"/>
                </a:moveTo>
                <a:cubicBezTo>
                  <a:pt x="377030" y="0"/>
                  <a:pt x="485774" y="158852"/>
                  <a:pt x="485774" y="354806"/>
                </a:cubicBezTo>
                <a:lnTo>
                  <a:pt x="242887" y="354806"/>
                </a:lnTo>
                <a:close/>
              </a:path>
              <a:path w="485775" h="709612" fill="none">
                <a:moveTo>
                  <a:pt x="242887" y="0"/>
                </a:moveTo>
                <a:cubicBezTo>
                  <a:pt x="377030" y="0"/>
                  <a:pt x="485774" y="158852"/>
                  <a:pt x="485774" y="354806"/>
                </a:cubicBezTo>
              </a:path>
            </a:pathLst>
          </a:custGeom>
          <a:noFill/>
          <a:ln w="222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4128" name="对象 4128"/>
          <p:cNvGraphicFramePr>
            <a:graphicFrameLocks noChangeAspect="1"/>
          </p:cNvGraphicFramePr>
          <p:nvPr/>
        </p:nvGraphicFramePr>
        <p:xfrm>
          <a:off x="9880600" y="4816475"/>
          <a:ext cx="96837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22" imgW="431800" imgH="177800" progId="Equation.3">
                  <p:embed/>
                </p:oleObj>
              </mc:Choice>
              <mc:Fallback>
                <p:oleObj name="" r:id="rId22" imgW="431800" imgH="1778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9880600" y="4816475"/>
                        <a:ext cx="968375" cy="42386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E4444"/>
                          </a:gs>
                          <a:gs pos="100000">
                            <a:srgbClr val="832B2B"/>
                          </a:gs>
                        </a:gsLst>
                        <a:lin ang="5400000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6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1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6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0" grpId="0"/>
      <p:bldP spid="4114" grpId="0"/>
      <p:bldP spid="4118" grpId="0"/>
      <p:bldP spid="4124" grpId="0" bldLvl="0" animBg="1"/>
      <p:bldP spid="4125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3" name="文本框 10242"/>
          <p:cNvSpPr txBox="1"/>
          <p:nvPr/>
        </p:nvSpPr>
        <p:spPr>
          <a:xfrm>
            <a:off x="2711450" y="2324100"/>
            <a:ext cx="452882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200" dirty="0">
                <a:latin typeface="Times New Roman" panose="02020603050405020304" pitchFamily="18" charset="0"/>
              </a:rPr>
              <a:t>A   </a:t>
            </a:r>
            <a:r>
              <a:rPr lang="zh-CN" altLang="en-US" sz="3200" dirty="0">
                <a:latin typeface="Times New Roman" panose="02020603050405020304" pitchFamily="18" charset="0"/>
              </a:rPr>
              <a:t>磁感应线是闭合曲线</a:t>
            </a:r>
            <a:r>
              <a:rPr lang="en-US" altLang="zh-CN" sz="3200">
                <a:latin typeface="Times New Roman" panose="02020603050405020304" pitchFamily="18" charset="0"/>
              </a:rPr>
              <a:t>;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10244" name="文本框 10243"/>
          <p:cNvSpPr txBox="1"/>
          <p:nvPr/>
        </p:nvSpPr>
        <p:spPr>
          <a:xfrm>
            <a:off x="2711450" y="3001963"/>
            <a:ext cx="331025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200" dirty="0">
                <a:latin typeface="Times New Roman" panose="02020603050405020304" pitchFamily="18" charset="0"/>
              </a:rPr>
              <a:t>B   </a:t>
            </a:r>
            <a:r>
              <a:rPr lang="zh-CN" altLang="en-US" sz="3200" dirty="0">
                <a:latin typeface="Times New Roman" panose="02020603050405020304" pitchFamily="18" charset="0"/>
              </a:rPr>
              <a:t>磁场是无源场</a:t>
            </a:r>
            <a:r>
              <a:rPr lang="en-US" altLang="zh-CN" sz="3200">
                <a:latin typeface="Times New Roman" panose="02020603050405020304" pitchFamily="18" charset="0"/>
              </a:rPr>
              <a:t>;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10245" name="文本框 10244"/>
          <p:cNvSpPr txBox="1"/>
          <p:nvPr/>
        </p:nvSpPr>
        <p:spPr>
          <a:xfrm>
            <a:off x="2711450" y="3722688"/>
            <a:ext cx="412305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200" dirty="0">
                <a:latin typeface="Times New Roman" panose="02020603050405020304" pitchFamily="18" charset="0"/>
              </a:rPr>
              <a:t>C   </a:t>
            </a:r>
            <a:r>
              <a:rPr lang="zh-CN" altLang="en-US" sz="3200" dirty="0">
                <a:latin typeface="Times New Roman" panose="02020603050405020304" pitchFamily="18" charset="0"/>
              </a:rPr>
              <a:t>磁场是非保守力场</a:t>
            </a:r>
            <a:r>
              <a:rPr lang="en-US" altLang="zh-CN" sz="3200">
                <a:latin typeface="Times New Roman" panose="02020603050405020304" pitchFamily="18" charset="0"/>
              </a:rPr>
              <a:t>;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10246" name="文本框 10245"/>
          <p:cNvSpPr txBox="1"/>
          <p:nvPr/>
        </p:nvSpPr>
        <p:spPr>
          <a:xfrm>
            <a:off x="2850515" y="4306570"/>
            <a:ext cx="49580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200" dirty="0">
                <a:latin typeface="Times New Roman" panose="02020603050405020304" pitchFamily="18" charset="0"/>
              </a:rPr>
              <a:t>D   </a:t>
            </a:r>
            <a:r>
              <a:rPr lang="zh-CN" altLang="en-US" sz="3200" dirty="0">
                <a:latin typeface="Times New Roman" panose="02020603050405020304" pitchFamily="18" charset="0"/>
              </a:rPr>
              <a:t>磁感应线是非闭合曲线</a:t>
            </a:r>
            <a:r>
              <a:rPr lang="en-US" altLang="zh-CN" sz="3200">
                <a:latin typeface="Times New Roman" panose="02020603050405020304" pitchFamily="18" charset="0"/>
              </a:rPr>
              <a:t>;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grpSp>
        <p:nvGrpSpPr>
          <p:cNvPr id="10253" name="组合 10252"/>
          <p:cNvGrpSpPr/>
          <p:nvPr/>
        </p:nvGrpSpPr>
        <p:grpSpPr>
          <a:xfrm>
            <a:off x="1992313" y="409575"/>
            <a:ext cx="8351837" cy="936625"/>
            <a:chOff x="295" y="300"/>
            <a:chExt cx="5261" cy="590"/>
          </a:xfrm>
        </p:grpSpPr>
        <p:sp>
          <p:nvSpPr>
            <p:cNvPr id="10242" name="文本框 10241"/>
            <p:cNvSpPr txBox="1"/>
            <p:nvPr/>
          </p:nvSpPr>
          <p:spPr>
            <a:xfrm>
              <a:off x="295" y="391"/>
              <a:ext cx="5261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3200">
                  <a:solidFill>
                    <a:srgbClr val="CC0000"/>
                  </a:solidFill>
                  <a:latin typeface="Arial" panose="020B0604020202020204" pitchFamily="34" charset="0"/>
                </a:rPr>
                <a:t>        13.2.3 </a:t>
              </a:r>
              <a:r>
                <a:rPr lang="zh-CN" altLang="en-US" sz="3200" dirty="0">
                  <a:latin typeface="Arial" panose="020B0604020202020204" pitchFamily="34" charset="0"/>
                </a:rPr>
                <a:t>安培环路定理                           ，                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49" name="内容占位符 10248"/>
            <p:cNvGraphicFramePr/>
            <p:nvPr>
              <p:ph sz="half" idx="2"/>
            </p:nvPr>
          </p:nvGraphicFramePr>
          <p:xfrm>
            <a:off x="3334" y="300"/>
            <a:ext cx="1769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1" imgW="1104900" imgH="368300" progId="Equation.3">
                    <p:embed/>
                  </p:oleObj>
                </mc:Choice>
                <mc:Fallback>
                  <p:oleObj name="" r:id="rId1" imgW="1104900" imgH="3683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334" y="300"/>
                          <a:ext cx="1769" cy="590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52" name="文本框 10251"/>
          <p:cNvSpPr txBox="1"/>
          <p:nvPr/>
        </p:nvSpPr>
        <p:spPr>
          <a:xfrm>
            <a:off x="5087938" y="1417638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endParaRPr b="0" dirty="0">
              <a:latin typeface="Arial" panose="020B0604020202020204" pitchFamily="34" charset="0"/>
            </a:endParaRPr>
          </a:p>
        </p:txBody>
      </p:sp>
      <p:sp>
        <p:nvSpPr>
          <p:cNvPr id="10254" name="文本框 10253"/>
          <p:cNvSpPr txBox="1"/>
          <p:nvPr/>
        </p:nvSpPr>
        <p:spPr>
          <a:xfrm>
            <a:off x="2208213" y="1370013"/>
            <a:ext cx="6911975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dirty="0">
                <a:latin typeface="Arial" panose="020B0604020202020204" pitchFamily="34" charset="0"/>
              </a:rPr>
              <a:t>说明磁场的性质是：  </a:t>
            </a:r>
            <a:r>
              <a:rPr lang="en-US" altLang="zh-CN" sz="3200">
                <a:latin typeface="宋体" panose="02010600030101010101" pitchFamily="2" charset="-122"/>
              </a:rPr>
              <a:t>(  A   )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145" y="5412105"/>
            <a:ext cx="12158345" cy="15068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latin typeface="Times New Roman" panose="02020603050405020304" pitchFamily="18" charset="0"/>
              </a:rPr>
              <a:t>       </a:t>
            </a:r>
            <a:r>
              <a:rPr lang="zh-CN" altLang="en-US" sz="2800" dirty="0">
                <a:latin typeface="Times New Roman" panose="02020603050405020304" pitchFamily="18" charset="0"/>
              </a:rPr>
              <a:t>磁场是非保守力场，由洛伦兹力不做功和安培力做功与过程有关决定，比如线圈在磁场中转动，安培力力矩做功与角度有关即与过程有关。安培环路定理说明磁场是有旋场，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不能说明磁场是非保守力场</a:t>
            </a:r>
            <a:r>
              <a:rPr lang="zh-CN" altLang="en-US" sz="3200" dirty="0">
                <a:latin typeface="Times New Roman" panose="02020603050405020304" pitchFamily="18" charset="0"/>
              </a:rPr>
              <a:t>。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6295" y="4890135"/>
            <a:ext cx="91719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安培环路定理说明磁场是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有旋场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，故磁感应线是闭合曲线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;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8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80"/>
                            </p:stCondLst>
                            <p:childTnLst>
                              <p:par>
                                <p:cTn id="2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44" grpId="0"/>
      <p:bldP spid="10245" grpId="0"/>
      <p:bldP spid="10246" grpId="0"/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218" name="对象 9217"/>
          <p:cNvGraphicFramePr/>
          <p:nvPr/>
        </p:nvGraphicFramePr>
        <p:xfrm>
          <a:off x="8240713" y="5320348"/>
          <a:ext cx="339248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" imgW="1981200" imgH="393700" progId="Equation.3">
                  <p:embed/>
                </p:oleObj>
              </mc:Choice>
              <mc:Fallback>
                <p:oleObj name="" r:id="rId1" imgW="1981200" imgH="3937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40713" y="5320348"/>
                        <a:ext cx="3392487" cy="58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对象 9218"/>
          <p:cNvGraphicFramePr/>
          <p:nvPr/>
        </p:nvGraphicFramePr>
        <p:xfrm>
          <a:off x="8241030" y="6008688"/>
          <a:ext cx="348932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" imgW="1943100" imgH="393700" progId="Equation.3">
                  <p:embed/>
                </p:oleObj>
              </mc:Choice>
              <mc:Fallback>
                <p:oleObj name="" r:id="rId3" imgW="1943100" imgH="3937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41030" y="6008688"/>
                        <a:ext cx="3489325" cy="528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文本框 2"/>
          <p:cNvSpPr txBox="1"/>
          <p:nvPr/>
        </p:nvSpPr>
        <p:spPr>
          <a:xfrm>
            <a:off x="977900" y="331153"/>
            <a:ext cx="7358063" cy="1938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13.2.6 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如图所示，两个半径长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的同心的相同的金属圆环，相互垂直放置，圆心重合于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点，并在各自的半圆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两点相接触。电流强度为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的电流从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点注入金属环，从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点流出金属环，则在环心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处产生的磁感应强度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的大小为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（   ）</a:t>
            </a:r>
            <a:r>
              <a:rPr lang="en-US" altLang="zh-CN" sz="2000" u="sng" dirty="0">
                <a:solidFill>
                  <a:srgbClr val="00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     </a:t>
            </a:r>
            <a:endParaRPr lang="en-US" altLang="zh-CN" sz="2000" u="sng" dirty="0">
              <a:solidFill>
                <a:srgbClr val="000000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A           B               C             D  0               </a:t>
            </a:r>
            <a:endParaRPr lang="en-US" altLang="zh-CN" sz="2000" dirty="0">
              <a:solidFill>
                <a:srgbClr val="000000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 </a:t>
            </a:r>
            <a:r>
              <a:rPr lang="en-US" altLang="zh-CN" sz="2000" u="sng" dirty="0">
                <a:solidFill>
                  <a:srgbClr val="00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                </a:t>
            </a:r>
            <a:endParaRPr lang="en-US" altLang="zh-CN" sz="2000" b="1" u="sng" dirty="0">
              <a:solidFill>
                <a:srgbClr val="000000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graphicFrame>
        <p:nvGraphicFramePr>
          <p:cNvPr id="9221" name="对象 9220"/>
          <p:cNvGraphicFramePr/>
          <p:nvPr/>
        </p:nvGraphicFramePr>
        <p:xfrm>
          <a:off x="1481138" y="1636713"/>
          <a:ext cx="71437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5" imgW="292735" imgH="394335" progId="Equation.DSMT4">
                  <p:embed/>
                </p:oleObj>
              </mc:Choice>
              <mc:Fallback>
                <p:oleObj name="" r:id="rId5" imgW="292735" imgH="394335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81138" y="1636713"/>
                        <a:ext cx="714375" cy="585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对象 9221"/>
          <p:cNvGraphicFramePr/>
          <p:nvPr/>
        </p:nvGraphicFramePr>
        <p:xfrm>
          <a:off x="3121660" y="1636713"/>
          <a:ext cx="106680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7" imgW="546735" imgH="432435" progId="Equation.DSMT4">
                  <p:embed/>
                </p:oleObj>
              </mc:Choice>
              <mc:Fallback>
                <p:oleObj name="" r:id="rId7" imgW="546735" imgH="432435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21660" y="1636713"/>
                        <a:ext cx="1066800" cy="642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对象 9222"/>
          <p:cNvGraphicFramePr/>
          <p:nvPr/>
        </p:nvGraphicFramePr>
        <p:xfrm>
          <a:off x="4950778" y="1608138"/>
          <a:ext cx="92075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9" imgW="471170" imgH="432435" progId="Equation.DSMT4">
                  <p:embed/>
                </p:oleObj>
              </mc:Choice>
              <mc:Fallback>
                <p:oleObj name="" r:id="rId9" imgW="471170" imgH="432435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50778" y="1608138"/>
                        <a:ext cx="920750" cy="642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文本框 12"/>
          <p:cNvSpPr txBox="1"/>
          <p:nvPr/>
        </p:nvSpPr>
        <p:spPr>
          <a:xfrm>
            <a:off x="4371658" y="3577908"/>
            <a:ext cx="6626225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解法一：由对称性求</a:t>
            </a:r>
            <a:r>
              <a:rPr lang="en-US" altLang="zh-CN" b="1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endParaRPr lang="en-US" altLang="zh-CN" b="1" i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里半圆电流与外半圆电流在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点的磁感应强度等值反向而抵消；上半圆电流与下半圆电流在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O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点的磁感应强度等值反向而抵消．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所以，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点的总磁感应强度为零．</a:t>
            </a:r>
            <a:endParaRPr lang="zh-CN" altLang="en-US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25" name="文本框 12"/>
          <p:cNvSpPr txBox="1"/>
          <p:nvPr/>
        </p:nvSpPr>
        <p:spPr>
          <a:xfrm>
            <a:off x="3634740" y="4981575"/>
            <a:ext cx="854710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解法二：由毕奥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萨伐尔定律的推论求</a:t>
            </a:r>
            <a:r>
              <a:rPr lang="en-US" altLang="zh-CN" b="1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（分别以竖直向上和垂直纸面向里为正方向）</a:t>
            </a:r>
            <a:endParaRPr lang="zh-CN" altLang="en-US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水平面内金属环在</a:t>
            </a:r>
            <a:r>
              <a:rPr lang="zh-CN" altLang="en-US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Ｏ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点的磁感应强度大小                                    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竖直面内金属环在</a:t>
            </a:r>
            <a:r>
              <a:rPr lang="zh-CN" altLang="en-US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Ｏ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点的磁感应强度大小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226" name="对象 9225"/>
          <p:cNvGraphicFramePr/>
          <p:nvPr/>
        </p:nvGraphicFramePr>
        <p:xfrm>
          <a:off x="6634163" y="1343025"/>
          <a:ext cx="306387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1" imgW="165100" imgH="165100" progId="Equation.3">
                  <p:embed/>
                </p:oleObj>
              </mc:Choice>
              <mc:Fallback>
                <p:oleObj name="" r:id="rId11" imgW="165100" imgH="1651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34163" y="1343025"/>
                        <a:ext cx="306387" cy="293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7" name="组合 22"/>
          <p:cNvGrpSpPr/>
          <p:nvPr/>
        </p:nvGrpSpPr>
        <p:grpSpPr>
          <a:xfrm>
            <a:off x="8467408" y="641668"/>
            <a:ext cx="2646362" cy="1474787"/>
            <a:chOff x="0" y="0"/>
            <a:chExt cx="2646045" cy="1475355"/>
          </a:xfrm>
        </p:grpSpPr>
        <p:grpSp>
          <p:nvGrpSpPr>
            <p:cNvPr id="9228" name="组合 24"/>
            <p:cNvGrpSpPr/>
            <p:nvPr/>
          </p:nvGrpSpPr>
          <p:grpSpPr>
            <a:xfrm>
              <a:off x="0" y="0"/>
              <a:ext cx="2566035" cy="1446213"/>
              <a:chOff x="0" y="0"/>
              <a:chExt cx="4041" cy="2276"/>
            </a:xfrm>
          </p:grpSpPr>
          <p:grpSp>
            <p:nvGrpSpPr>
              <p:cNvPr id="9229" name="组合 22"/>
              <p:cNvGrpSpPr/>
              <p:nvPr/>
            </p:nvGrpSpPr>
            <p:grpSpPr>
              <a:xfrm>
                <a:off x="0" y="0"/>
                <a:ext cx="4041" cy="2276"/>
                <a:chOff x="0" y="0"/>
                <a:chExt cx="4041" cy="2276"/>
              </a:xfrm>
            </p:grpSpPr>
            <p:grpSp>
              <p:nvGrpSpPr>
                <p:cNvPr id="9230" name="组合 19"/>
                <p:cNvGrpSpPr/>
                <p:nvPr/>
              </p:nvGrpSpPr>
              <p:grpSpPr>
                <a:xfrm>
                  <a:off x="675" y="0"/>
                  <a:ext cx="3366" cy="2276"/>
                  <a:chOff x="0" y="0"/>
                  <a:chExt cx="3366" cy="2276"/>
                </a:xfrm>
              </p:grpSpPr>
              <p:sp>
                <p:nvSpPr>
                  <p:cNvPr id="9231" name="椭圆 14"/>
                  <p:cNvSpPr/>
                  <p:nvPr/>
                </p:nvSpPr>
                <p:spPr>
                  <a:xfrm>
                    <a:off x="455" y="0"/>
                    <a:ext cx="2382" cy="2276"/>
                  </a:xfrm>
                  <a:prstGeom prst="ellipse">
                    <a:avLst/>
                  </a:prstGeom>
                  <a:noFill/>
                  <a:ln w="12700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anchor="ctr"/>
                  <a:p>
                    <a:pPr algn="ctr" defTabSz="914400"/>
                    <a:endParaRPr lang="zh-CN" altLang="en-US" dirty="0">
                      <a:solidFill>
                        <a:srgbClr val="FFFFFF"/>
                      </a:solidFill>
                      <a:latin typeface="Calibri" panose="020F05020202040302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232" name="椭圆 16"/>
                  <p:cNvSpPr/>
                  <p:nvPr/>
                </p:nvSpPr>
                <p:spPr>
                  <a:xfrm>
                    <a:off x="435" y="575"/>
                    <a:ext cx="2407" cy="992"/>
                  </a:xfrm>
                  <a:prstGeom prst="ellipse">
                    <a:avLst/>
                  </a:prstGeom>
                  <a:noFill/>
                  <a:ln w="12700" cap="flat" cmpd="sng">
                    <a:solidFill>
                      <a:srgbClr val="0000FF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anchor="ctr"/>
                  <a:p>
                    <a:pPr algn="ctr" defTabSz="914400"/>
                    <a:endParaRPr lang="zh-CN" altLang="en-US" dirty="0">
                      <a:solidFill>
                        <a:srgbClr val="FFFFFF"/>
                      </a:solidFill>
                      <a:latin typeface="Calibri" panose="020F05020202040302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233" name="文本框 17"/>
                  <p:cNvSpPr txBox="1"/>
                  <p:nvPr/>
                </p:nvSpPr>
                <p:spPr>
                  <a:xfrm>
                    <a:off x="0" y="363"/>
                    <a:ext cx="448" cy="58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p>
                    <a:r>
                      <a:rPr lang="en-US" altLang="zh-CN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楷体_GB2312" pitchFamily="1" charset="-122"/>
                      </a:rPr>
                      <a:t>a</a:t>
                    </a:r>
                    <a:endPara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楷体_GB2312" pitchFamily="1" charset="-122"/>
                    </a:endParaRPr>
                  </a:p>
                </p:txBody>
              </p:sp>
              <p:sp>
                <p:nvSpPr>
                  <p:cNvPr id="9234" name="文本框 18"/>
                  <p:cNvSpPr txBox="1"/>
                  <p:nvPr/>
                </p:nvSpPr>
                <p:spPr>
                  <a:xfrm>
                    <a:off x="2898" y="227"/>
                    <a:ext cx="468" cy="58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p>
                    <a:r>
                      <a:rPr lang="en-US" altLang="zh-CN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楷体_GB2312" pitchFamily="1" charset="-122"/>
                      </a:rPr>
                      <a:t>b</a:t>
                    </a:r>
                    <a:endPara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楷体_GB2312" pitchFamily="1" charset="-122"/>
                    </a:endParaRPr>
                  </a:p>
                </p:txBody>
              </p:sp>
            </p:grpSp>
            <p:cxnSp>
              <p:nvCxnSpPr>
                <p:cNvPr id="9235" name="直接箭头连接符 20"/>
                <p:cNvCxnSpPr/>
                <p:nvPr/>
              </p:nvCxnSpPr>
              <p:spPr>
                <a:xfrm>
                  <a:off x="293" y="1069"/>
                  <a:ext cx="870" cy="0"/>
                </a:xfrm>
                <a:prstGeom prst="straightConnector1">
                  <a:avLst/>
                </a:prstGeom>
                <a:ln w="25400" cap="flat" cmpd="sng">
                  <a:solidFill>
                    <a:srgbClr val="33CC33"/>
                  </a:solidFill>
                  <a:prstDash val="solid"/>
                  <a:headEnd type="none" w="med" len="med"/>
                  <a:tailEnd type="arrow" w="med" len="med"/>
                </a:ln>
              </p:spPr>
            </p:cxnSp>
            <p:sp>
              <p:nvSpPr>
                <p:cNvPr id="9236" name="文本框 21"/>
                <p:cNvSpPr txBox="1"/>
                <p:nvPr/>
              </p:nvSpPr>
              <p:spPr>
                <a:xfrm>
                  <a:off x="0" y="714"/>
                  <a:ext cx="468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p>
                  <a:r>
                    <a:rPr lang="en-US" altLang="zh-CN" i="1" dirty="0">
                      <a:solidFill>
                        <a:srgbClr val="000000"/>
                      </a:solidFill>
                      <a:latin typeface="楷体" panose="02010609060101010101" pitchFamily="1" charset="-122"/>
                      <a:ea typeface="楷体" panose="02010609060101010101" pitchFamily="1" charset="-122"/>
                      <a:sym typeface="Arial" panose="020B0604020202020204" pitchFamily="34" charset="0"/>
                    </a:rPr>
                    <a:t>I</a:t>
                  </a:r>
                  <a:endParaRPr lang="zh-CN" altLang="en-US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1" charset="-122"/>
                  </a:endParaRPr>
                </a:p>
              </p:txBody>
            </p:sp>
          </p:grpSp>
          <p:sp>
            <p:nvSpPr>
              <p:cNvPr id="9237" name="椭圆 23"/>
              <p:cNvSpPr/>
              <p:nvPr/>
            </p:nvSpPr>
            <p:spPr>
              <a:xfrm>
                <a:off x="2320" y="917"/>
                <a:ext cx="120" cy="240"/>
              </a:xfrm>
              <a:prstGeom prst="ellipse">
                <a:avLst/>
              </a:prstGeom>
              <a:solidFill>
                <a:srgbClr val="0000FF"/>
              </a:solidFill>
              <a:ln w="12700" cap="flat" cmpd="sng">
                <a:solidFill>
                  <a:srgbClr val="41719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/>
              <a:p>
                <a:pPr algn="ctr" defTabSz="914400"/>
                <a:endParaRPr lang="zh-CN" altLang="en-US" dirty="0">
                  <a:solidFill>
                    <a:srgbClr val="FFFFFF"/>
                  </a:solidFill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9238" name="直接箭头连接符 9"/>
            <p:cNvCxnSpPr/>
            <p:nvPr/>
          </p:nvCxnSpPr>
          <p:spPr>
            <a:xfrm>
              <a:off x="1393515" y="1475355"/>
              <a:ext cx="311770" cy="0"/>
            </a:xfrm>
            <a:prstGeom prst="straightConnector1">
              <a:avLst/>
            </a:prstGeom>
            <a:ln w="31750" cap="flat" cmpd="sng">
              <a:solidFill>
                <a:srgbClr val="0509BB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9239" name="直接箭头连接符 29"/>
            <p:cNvCxnSpPr/>
            <p:nvPr/>
          </p:nvCxnSpPr>
          <p:spPr>
            <a:xfrm>
              <a:off x="1473835" y="995701"/>
              <a:ext cx="311770" cy="0"/>
            </a:xfrm>
            <a:prstGeom prst="straightConnector1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9240" name="直接箭头连接符 30"/>
            <p:cNvCxnSpPr/>
            <p:nvPr/>
          </p:nvCxnSpPr>
          <p:spPr>
            <a:xfrm>
              <a:off x="1347848" y="365366"/>
              <a:ext cx="311770" cy="0"/>
            </a:xfrm>
            <a:prstGeom prst="straightConnector1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9241" name="直接箭头连接符 31"/>
            <p:cNvCxnSpPr/>
            <p:nvPr/>
          </p:nvCxnSpPr>
          <p:spPr>
            <a:xfrm>
              <a:off x="1347394" y="0"/>
              <a:ext cx="311770" cy="0"/>
            </a:xfrm>
            <a:prstGeom prst="straightConnector1">
              <a:avLst/>
            </a:prstGeom>
            <a:ln w="31750" cap="flat" cmpd="sng">
              <a:solidFill>
                <a:srgbClr val="0509BB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9242" name="直接箭头连接符 32"/>
            <p:cNvCxnSpPr/>
            <p:nvPr/>
          </p:nvCxnSpPr>
          <p:spPr>
            <a:xfrm flipV="1">
              <a:off x="2189480" y="658929"/>
              <a:ext cx="456565" cy="20334"/>
            </a:xfrm>
            <a:prstGeom prst="straightConnector1">
              <a:avLst/>
            </a:prstGeom>
            <a:ln w="25400" cap="flat" cmpd="sng">
              <a:solidFill>
                <a:srgbClr val="33CC33"/>
              </a:solidFill>
              <a:prstDash val="solid"/>
              <a:headEnd type="none" w="med" len="med"/>
              <a:tailEnd type="arrow" w="med" len="med"/>
            </a:ln>
          </p:spPr>
        </p:cxnSp>
      </p:grpSp>
      <p:grpSp>
        <p:nvGrpSpPr>
          <p:cNvPr id="19" name="组合 18"/>
          <p:cNvGrpSpPr/>
          <p:nvPr/>
        </p:nvGrpSpPr>
        <p:grpSpPr>
          <a:xfrm>
            <a:off x="838835" y="3778250"/>
            <a:ext cx="1527810" cy="1931670"/>
            <a:chOff x="1321" y="5950"/>
            <a:chExt cx="2406" cy="3042"/>
          </a:xfrm>
        </p:grpSpPr>
        <p:grpSp>
          <p:nvGrpSpPr>
            <p:cNvPr id="2" name="组合 22"/>
            <p:cNvGrpSpPr/>
            <p:nvPr/>
          </p:nvGrpSpPr>
          <p:grpSpPr>
            <a:xfrm>
              <a:off x="1321" y="6670"/>
              <a:ext cx="2407" cy="2322"/>
              <a:chOff x="704850" y="0"/>
              <a:chExt cx="1528445" cy="1475355"/>
            </a:xfrm>
          </p:grpSpPr>
          <p:grpSp>
            <p:nvGrpSpPr>
              <p:cNvPr id="3" name="组合 24"/>
              <p:cNvGrpSpPr/>
              <p:nvPr/>
            </p:nvGrpSpPr>
            <p:grpSpPr>
              <a:xfrm>
                <a:off x="704850" y="0"/>
                <a:ext cx="1528445" cy="1446213"/>
                <a:chOff x="1110" y="0"/>
                <a:chExt cx="2407" cy="2276"/>
              </a:xfrm>
            </p:grpSpPr>
            <p:grpSp>
              <p:nvGrpSpPr>
                <p:cNvPr id="4" name="组合 22"/>
                <p:cNvGrpSpPr/>
                <p:nvPr/>
              </p:nvGrpSpPr>
              <p:grpSpPr>
                <a:xfrm>
                  <a:off x="1110" y="0"/>
                  <a:ext cx="2407" cy="2276"/>
                  <a:chOff x="1110" y="0"/>
                  <a:chExt cx="2407" cy="2276"/>
                </a:xfrm>
              </p:grpSpPr>
              <p:grpSp>
                <p:nvGrpSpPr>
                  <p:cNvPr id="5" name="组合 19"/>
                  <p:cNvGrpSpPr/>
                  <p:nvPr/>
                </p:nvGrpSpPr>
                <p:grpSpPr>
                  <a:xfrm>
                    <a:off x="1110" y="0"/>
                    <a:ext cx="2407" cy="2276"/>
                    <a:chOff x="435" y="0"/>
                    <a:chExt cx="2407" cy="2276"/>
                  </a:xfrm>
                </p:grpSpPr>
                <p:sp>
                  <p:nvSpPr>
                    <p:cNvPr id="6" name="椭圆 14"/>
                    <p:cNvSpPr/>
                    <p:nvPr/>
                  </p:nvSpPr>
                  <p:spPr>
                    <a:xfrm>
                      <a:off x="455" y="0"/>
                      <a:ext cx="2382" cy="2276"/>
                    </a:xfrm>
                    <a:prstGeom prst="ellipse">
                      <a:avLst/>
                    </a:prstGeom>
                    <a:noFill/>
                    <a:ln w="12700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anchor="ctr"/>
                    <a:p>
                      <a:pPr algn="ctr" defTabSz="914400"/>
                      <a:endParaRPr lang="zh-CN" altLang="en-US" dirty="0">
                        <a:solidFill>
                          <a:srgbClr val="FFFFFF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7" name="椭圆 16"/>
                    <p:cNvSpPr/>
                    <p:nvPr/>
                  </p:nvSpPr>
                  <p:spPr>
                    <a:xfrm>
                      <a:off x="435" y="575"/>
                      <a:ext cx="2407" cy="992"/>
                    </a:xfrm>
                    <a:prstGeom prst="ellipse">
                      <a:avLst/>
                    </a:prstGeom>
                    <a:noFill/>
                    <a:ln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anchor="ctr"/>
                    <a:p>
                      <a:pPr algn="ctr" defTabSz="914400"/>
                      <a:endParaRPr lang="zh-CN" altLang="en-US" dirty="0">
                        <a:solidFill>
                          <a:srgbClr val="FFFFFF"/>
                        </a:solidFill>
                        <a:latin typeface="Calibri" panose="020F0502020204030204" pitchFamily="2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11" name="文本框 21"/>
                  <p:cNvSpPr txBox="1"/>
                  <p:nvPr/>
                </p:nvSpPr>
                <p:spPr>
                  <a:xfrm>
                    <a:off x="1847" y="987"/>
                    <a:ext cx="468" cy="58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p>
                    <a:r>
                      <a:rPr lang="en-US" altLang="zh-CN" i="1" dirty="0">
                        <a:solidFill>
                          <a:srgbClr val="000000"/>
                        </a:solidFill>
                        <a:latin typeface="楷体" panose="02010609060101010101" pitchFamily="1" charset="-122"/>
                        <a:ea typeface="楷体" panose="02010609060101010101" pitchFamily="1" charset="-122"/>
                        <a:sym typeface="Arial" panose="020B0604020202020204" pitchFamily="34" charset="0"/>
                      </a:rPr>
                      <a:t>I</a:t>
                    </a:r>
                    <a:endParaRPr lang="zh-CN" altLang="en-US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楷体_GB2312" pitchFamily="1" charset="-122"/>
                    </a:endParaRPr>
                  </a:p>
                </p:txBody>
              </p:sp>
            </p:grpSp>
            <p:sp>
              <p:nvSpPr>
                <p:cNvPr id="12" name="椭圆 23"/>
                <p:cNvSpPr/>
                <p:nvPr/>
              </p:nvSpPr>
              <p:spPr>
                <a:xfrm>
                  <a:off x="2320" y="917"/>
                  <a:ext cx="120" cy="240"/>
                </a:xfrm>
                <a:prstGeom prst="ellipse">
                  <a:avLst/>
                </a:prstGeom>
                <a:solidFill>
                  <a:srgbClr val="0000FF"/>
                </a:solidFill>
                <a:ln w="12700" cap="flat" cmpd="sng">
                  <a:solidFill>
                    <a:srgbClr val="41719C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anchor="ctr"/>
                <a:p>
                  <a:pPr algn="ctr" defTabSz="914400"/>
                  <a:endParaRPr lang="zh-CN" altLang="en-US" dirty="0">
                    <a:solidFill>
                      <a:srgbClr val="FFFFFF"/>
                    </a:solidFill>
                    <a:latin typeface="Calibri" panose="020F0502020204030204" pitchFamily="2" charset="0"/>
                    <a:ea typeface="宋体" panose="02010600030101010101" pitchFamily="2" charset="-122"/>
                  </a:endParaRPr>
                </a:p>
              </p:txBody>
            </p:sp>
          </p:grpSp>
          <p:cxnSp>
            <p:nvCxnSpPr>
              <p:cNvPr id="13" name="直接箭头连接符 9"/>
              <p:cNvCxnSpPr/>
              <p:nvPr/>
            </p:nvCxnSpPr>
            <p:spPr>
              <a:xfrm flipH="1" flipV="1">
                <a:off x="1173018" y="1425171"/>
                <a:ext cx="398097" cy="50184"/>
              </a:xfrm>
              <a:prstGeom prst="straightConnector1">
                <a:avLst/>
              </a:prstGeom>
              <a:ln w="31750" cap="flat" cmpd="sng">
                <a:solidFill>
                  <a:srgbClr val="0509BB"/>
                </a:solidFill>
                <a:prstDash val="solid"/>
                <a:headEnd type="none" w="med" len="med"/>
                <a:tailEnd type="arrow" w="med" len="med"/>
              </a:ln>
            </p:spPr>
          </p:cxnSp>
          <p:cxnSp>
            <p:nvCxnSpPr>
              <p:cNvPr id="14" name="直接箭头连接符 29"/>
              <p:cNvCxnSpPr/>
              <p:nvPr/>
            </p:nvCxnSpPr>
            <p:spPr>
              <a:xfrm flipH="1" flipV="1">
                <a:off x="1190164" y="990663"/>
                <a:ext cx="283811" cy="5082"/>
              </a:xfrm>
              <a:prstGeom prst="straightConnector1">
                <a:avLst/>
              </a:prstGeom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arrow" w="med" len="med"/>
              </a:ln>
            </p:spPr>
          </p:cxnSp>
          <p:cxnSp>
            <p:nvCxnSpPr>
              <p:cNvPr id="15" name="直接箭头连接符 30"/>
              <p:cNvCxnSpPr/>
              <p:nvPr/>
            </p:nvCxnSpPr>
            <p:spPr>
              <a:xfrm>
                <a:off x="1347848" y="365366"/>
                <a:ext cx="311770" cy="0"/>
              </a:xfrm>
              <a:prstGeom prst="straightConnector1">
                <a:avLst/>
              </a:prstGeom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arrow" w="med" len="med"/>
              </a:ln>
            </p:spPr>
          </p:cxnSp>
          <p:cxnSp>
            <p:nvCxnSpPr>
              <p:cNvPr id="16" name="直接箭头连接符 31"/>
              <p:cNvCxnSpPr/>
              <p:nvPr/>
            </p:nvCxnSpPr>
            <p:spPr>
              <a:xfrm>
                <a:off x="1347394" y="0"/>
                <a:ext cx="311770" cy="0"/>
              </a:xfrm>
              <a:prstGeom prst="straightConnector1">
                <a:avLst/>
              </a:prstGeom>
              <a:ln w="31750" cap="flat" cmpd="sng">
                <a:solidFill>
                  <a:srgbClr val="0509BB"/>
                </a:solidFill>
                <a:prstDash val="solid"/>
                <a:headEnd type="none" w="med" len="med"/>
                <a:tailEnd type="arrow" w="med" len="med"/>
              </a:ln>
            </p:spPr>
          </p:cxnSp>
        </p:grpSp>
        <p:sp>
          <p:nvSpPr>
            <p:cNvPr id="18" name="文本框 21"/>
            <p:cNvSpPr txBox="1"/>
            <p:nvPr/>
          </p:nvSpPr>
          <p:spPr>
            <a:xfrm>
              <a:off x="2357" y="5950"/>
              <a:ext cx="46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i="1" dirty="0">
                  <a:solidFill>
                    <a:srgbClr val="000000"/>
                  </a:solidFill>
                  <a:latin typeface="楷体" panose="02010609060101010101" pitchFamily="1" charset="-122"/>
                  <a:ea typeface="楷体" panose="02010609060101010101" pitchFamily="1" charset="-122"/>
                  <a:sym typeface="Arial" panose="020B0604020202020204" pitchFamily="34" charset="0"/>
                </a:rPr>
                <a:t>I</a:t>
              </a:r>
              <a:endPara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/>
      <p:bldP spid="92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2" name="文本框 7171"/>
          <p:cNvSpPr txBox="1"/>
          <p:nvPr/>
        </p:nvSpPr>
        <p:spPr>
          <a:xfrm>
            <a:off x="1774825" y="620713"/>
            <a:ext cx="8604250" cy="10763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200">
                <a:latin typeface="Times New Roman" panose="02020603050405020304" pitchFamily="18" charset="0"/>
              </a:rPr>
              <a:t>        </a:t>
            </a:r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</a:rPr>
              <a:t>13.3.4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</a:rPr>
              <a:t>将无限长通有电流为</a:t>
            </a:r>
            <a:r>
              <a:rPr lang="en-US" altLang="zh-CN" sz="3200" dirty="0">
                <a:latin typeface="Times New Roman" panose="02020603050405020304" pitchFamily="18" charset="0"/>
              </a:rPr>
              <a:t>I</a:t>
            </a:r>
            <a:r>
              <a:rPr lang="zh-CN" altLang="en-US" sz="3200" dirty="0">
                <a:latin typeface="Times New Roman" panose="02020603050405020304" pitchFamily="18" charset="0"/>
              </a:rPr>
              <a:t>的导线弯成如</a:t>
            </a:r>
            <a:endParaRPr lang="zh-CN" altLang="en-US" sz="3200" dirty="0">
              <a:latin typeface="Times New Roman" panose="02020603050405020304" pitchFamily="18" charset="0"/>
            </a:endParaRPr>
          </a:p>
          <a:p>
            <a:r>
              <a:rPr lang="zh-CN" altLang="en-US" sz="3200" dirty="0">
                <a:latin typeface="Times New Roman" panose="02020603050405020304" pitchFamily="18" charset="0"/>
              </a:rPr>
              <a:t>图所示的形状，试求：</a:t>
            </a:r>
            <a:r>
              <a:rPr lang="en-US" altLang="zh-CN" sz="3200" dirty="0">
                <a:latin typeface="Times New Roman" panose="02020603050405020304" pitchFamily="18" charset="0"/>
              </a:rPr>
              <a:t>O</a:t>
            </a:r>
            <a:r>
              <a:rPr lang="zh-CN" altLang="en-US" sz="3200" dirty="0">
                <a:latin typeface="Times New Roman" panose="02020603050405020304" pitchFamily="18" charset="0"/>
              </a:rPr>
              <a:t>点的磁感应强度矢量。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7235" name="文本框 7234"/>
          <p:cNvSpPr txBox="1"/>
          <p:nvPr/>
        </p:nvSpPr>
        <p:spPr>
          <a:xfrm>
            <a:off x="6330950" y="2924175"/>
            <a:ext cx="1565275" cy="78359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lang="en-US" altLang="zh-CN" b="0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endParaRPr lang="en-US" altLang="zh-CN" b="0" dirty="0">
              <a:latin typeface="Arial" panose="020B0604020202020204" pitchFamily="34" charset="0"/>
            </a:endParaRPr>
          </a:p>
        </p:txBody>
      </p:sp>
      <p:grpSp>
        <p:nvGrpSpPr>
          <p:cNvPr id="7267" name="组合 7266"/>
          <p:cNvGrpSpPr/>
          <p:nvPr/>
        </p:nvGrpSpPr>
        <p:grpSpPr>
          <a:xfrm>
            <a:off x="3432175" y="1700213"/>
            <a:ext cx="3960813" cy="1371600"/>
            <a:chOff x="1202" y="1071"/>
            <a:chExt cx="2495" cy="864"/>
          </a:xfrm>
        </p:grpSpPr>
        <p:sp>
          <p:nvSpPr>
            <p:cNvPr id="7218" name="文本框 7217"/>
            <p:cNvSpPr txBox="1"/>
            <p:nvPr/>
          </p:nvSpPr>
          <p:spPr>
            <a:xfrm>
              <a:off x="2653" y="1071"/>
              <a:ext cx="179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b="0" i="1">
                  <a:solidFill>
                    <a:srgbClr val="CC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 b="0" i="1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7221" name="组合 7220"/>
            <p:cNvGrpSpPr/>
            <p:nvPr/>
          </p:nvGrpSpPr>
          <p:grpSpPr>
            <a:xfrm>
              <a:off x="1791" y="1344"/>
              <a:ext cx="1905" cy="591"/>
              <a:chOff x="1202" y="1480"/>
              <a:chExt cx="1905" cy="591"/>
            </a:xfrm>
          </p:grpSpPr>
          <p:sp>
            <p:nvSpPr>
              <p:cNvPr id="7182" name="直接连接符 7181"/>
              <p:cNvSpPr/>
              <p:nvPr/>
            </p:nvSpPr>
            <p:spPr>
              <a:xfrm>
                <a:off x="2835" y="1887"/>
                <a:ext cx="272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sm" len="lg"/>
              </a:ln>
            </p:spPr>
          </p:sp>
          <p:sp>
            <p:nvSpPr>
              <p:cNvPr id="7183" name="直接连接符 7182"/>
              <p:cNvSpPr/>
              <p:nvPr/>
            </p:nvSpPr>
            <p:spPr>
              <a:xfrm flipV="1">
                <a:off x="2517" y="1888"/>
                <a:ext cx="31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sm" len="lg"/>
              </a:ln>
            </p:spPr>
          </p:sp>
          <p:sp>
            <p:nvSpPr>
              <p:cNvPr id="7184" name="直接连接符 7183"/>
              <p:cNvSpPr/>
              <p:nvPr/>
            </p:nvSpPr>
            <p:spPr>
              <a:xfrm>
                <a:off x="1202" y="1842"/>
                <a:ext cx="27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sm" len="lg"/>
              </a:ln>
            </p:spPr>
          </p:sp>
          <p:sp>
            <p:nvSpPr>
              <p:cNvPr id="7185" name="直接连接符 7184"/>
              <p:cNvSpPr/>
              <p:nvPr/>
            </p:nvSpPr>
            <p:spPr>
              <a:xfrm>
                <a:off x="1519" y="1842"/>
                <a:ext cx="273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sm" len="lg"/>
              </a:ln>
            </p:spPr>
          </p:sp>
          <p:sp>
            <p:nvSpPr>
              <p:cNvPr id="7203" name="任意多边形 7202"/>
              <p:cNvSpPr/>
              <p:nvPr/>
            </p:nvSpPr>
            <p:spPr>
              <a:xfrm flipV="1">
                <a:off x="1791" y="1480"/>
                <a:ext cx="726" cy="388"/>
              </a:xfrm>
              <a:custGeom>
                <a:avLst/>
                <a:gdLst>
                  <a:gd name="txL" fmla="*/ 0 w 43200"/>
                  <a:gd name="txT" fmla="*/ 0 h 23641"/>
                  <a:gd name="txR" fmla="*/ 43200 w 43200"/>
                  <a:gd name="txB" fmla="*/ 23641 h 23641"/>
                </a:gdLst>
                <a:ahLst/>
                <a:cxnLst>
                  <a:cxn ang="0">
                    <a:pos x="43103" y="0"/>
                  </a:cxn>
                  <a:cxn ang="180">
                    <a:pos x="4" y="1589"/>
                  </a:cxn>
                  <a:cxn ang="0">
                    <a:pos x="21600" y="2041"/>
                  </a:cxn>
                </a:cxnLst>
                <a:rect l="txL" t="txT" r="txR" b="txB"/>
                <a:pathLst>
                  <a:path w="43200" h="23641" fill="none">
                    <a:moveTo>
                      <a:pt x="43103" y="0"/>
                    </a:moveTo>
                    <a:arcTo wR="21600" hR="21600" stAng="-325326" swAng="11197267"/>
                  </a:path>
                  <a:path w="43200" h="23641" stroke="0">
                    <a:moveTo>
                      <a:pt x="43103" y="0"/>
                    </a:moveTo>
                    <a:arcTo wR="21600" hR="21600" stAng="-325326" swAng="11197267"/>
                    <a:lnTo>
                      <a:pt x="21600" y="204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214" name="直接连接符 7213"/>
              <p:cNvSpPr/>
              <p:nvPr/>
            </p:nvSpPr>
            <p:spPr>
              <a:xfrm>
                <a:off x="1565" y="1842"/>
                <a:ext cx="136" cy="0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215" name="直接连接符 7214"/>
              <p:cNvSpPr/>
              <p:nvPr/>
            </p:nvSpPr>
            <p:spPr>
              <a:xfrm>
                <a:off x="2109" y="1480"/>
                <a:ext cx="136" cy="0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216" name="直接连接符 7215"/>
              <p:cNvSpPr/>
              <p:nvPr/>
            </p:nvSpPr>
            <p:spPr>
              <a:xfrm>
                <a:off x="2608" y="1888"/>
                <a:ext cx="136" cy="0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217" name="直接连接符 7216"/>
              <p:cNvSpPr/>
              <p:nvPr/>
            </p:nvSpPr>
            <p:spPr>
              <a:xfrm flipV="1">
                <a:off x="2154" y="1570"/>
                <a:ext cx="227" cy="27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19" name="文本框 7218"/>
              <p:cNvSpPr txBox="1"/>
              <p:nvPr/>
            </p:nvSpPr>
            <p:spPr>
              <a:xfrm>
                <a:off x="1927" y="1781"/>
                <a:ext cx="264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 b="0" i="1">
                    <a:latin typeface="Arial" panose="020B0604020202020204" pitchFamily="34" charset="0"/>
                  </a:rPr>
                  <a:t>O</a:t>
                </a:r>
                <a:endParaRPr lang="en-US" altLang="zh-CN" sz="2400" b="0" i="1">
                  <a:latin typeface="Arial" panose="020B0604020202020204" pitchFamily="34" charset="0"/>
                </a:endParaRPr>
              </a:p>
            </p:txBody>
          </p:sp>
          <p:sp>
            <p:nvSpPr>
              <p:cNvPr id="7220" name="文本框 7219"/>
              <p:cNvSpPr txBox="1"/>
              <p:nvPr/>
            </p:nvSpPr>
            <p:spPr>
              <a:xfrm>
                <a:off x="2064" y="1509"/>
                <a:ext cx="232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 b="0" i="1">
                    <a:latin typeface="Times New Roman" panose="02020603050405020304" pitchFamily="18" charset="0"/>
                  </a:rPr>
                  <a:t>R</a:t>
                </a:r>
                <a:endParaRPr lang="en-US" altLang="zh-CN" sz="2400" b="0" i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222" name="文本框 7221"/>
            <p:cNvSpPr txBox="1"/>
            <p:nvPr/>
          </p:nvSpPr>
          <p:spPr>
            <a:xfrm>
              <a:off x="1202" y="1515"/>
              <a:ext cx="339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dirty="0">
                  <a:latin typeface="Arial" panose="020B0604020202020204" pitchFamily="34" charset="0"/>
                </a:rPr>
                <a:t>①</a:t>
              </a:r>
              <a:endParaRPr lang="en-US" altLang="zh-CN" sz="2800" dirty="0">
                <a:latin typeface="Arial" panose="020B0604020202020204" pitchFamily="34" charset="0"/>
              </a:endParaRPr>
            </a:p>
          </p:txBody>
        </p:sp>
        <p:sp>
          <p:nvSpPr>
            <p:cNvPr id="7251" name="文本框 7250"/>
            <p:cNvSpPr txBox="1"/>
            <p:nvPr/>
          </p:nvSpPr>
          <p:spPr>
            <a:xfrm>
              <a:off x="2109" y="1418"/>
              <a:ext cx="179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b="0" i="1">
                  <a:solidFill>
                    <a:srgbClr val="CC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 b="0" i="1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52" name="文本框 7251"/>
            <p:cNvSpPr txBox="1"/>
            <p:nvPr/>
          </p:nvSpPr>
          <p:spPr>
            <a:xfrm>
              <a:off x="3154" y="1418"/>
              <a:ext cx="179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b="0" i="1">
                  <a:solidFill>
                    <a:srgbClr val="CC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 b="0" i="1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253" name="对象 7252"/>
            <p:cNvGraphicFramePr/>
            <p:nvPr/>
          </p:nvGraphicFramePr>
          <p:xfrm>
            <a:off x="1791" y="1525"/>
            <a:ext cx="227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151765" imgH="127000" progId="Equation.3">
                    <p:embed/>
                  </p:oleObj>
                </mc:Choice>
                <mc:Fallback>
                  <p:oleObj name="" r:id="rId1" imgW="151765" imgH="1270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791" y="1525"/>
                          <a:ext cx="227" cy="1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54" name="对象 7253"/>
            <p:cNvGraphicFramePr/>
            <p:nvPr/>
          </p:nvGraphicFramePr>
          <p:xfrm>
            <a:off x="3470" y="1570"/>
            <a:ext cx="227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3" imgW="151765" imgH="127000" progId="Equation.3">
                    <p:embed/>
                  </p:oleObj>
                </mc:Choice>
                <mc:Fallback>
                  <p:oleObj name="" r:id="rId3" imgW="151765" imgH="1270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470" y="1570"/>
                          <a:ext cx="227" cy="1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75" name="组合 7274"/>
          <p:cNvGrpSpPr/>
          <p:nvPr/>
        </p:nvGrpSpPr>
        <p:grpSpPr>
          <a:xfrm>
            <a:off x="3441700" y="3116263"/>
            <a:ext cx="4383088" cy="1617663"/>
            <a:chOff x="1208" y="1963"/>
            <a:chExt cx="2761" cy="1019"/>
          </a:xfrm>
        </p:grpSpPr>
        <p:grpSp>
          <p:nvGrpSpPr>
            <p:cNvPr id="7271" name="组合 7270"/>
            <p:cNvGrpSpPr/>
            <p:nvPr/>
          </p:nvGrpSpPr>
          <p:grpSpPr>
            <a:xfrm>
              <a:off x="1208" y="1963"/>
              <a:ext cx="2761" cy="1019"/>
              <a:chOff x="793" y="1963"/>
              <a:chExt cx="2761" cy="1019"/>
            </a:xfrm>
          </p:grpSpPr>
          <p:sp>
            <p:nvSpPr>
              <p:cNvPr id="7236" name="直接连接符 7235"/>
              <p:cNvSpPr/>
              <p:nvPr/>
            </p:nvSpPr>
            <p:spPr>
              <a:xfrm>
                <a:off x="3160" y="2494"/>
                <a:ext cx="394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sm" len="lg"/>
              </a:ln>
            </p:spPr>
          </p:sp>
          <p:sp>
            <p:nvSpPr>
              <p:cNvPr id="7237" name="直接连接符 7236"/>
              <p:cNvSpPr/>
              <p:nvPr/>
            </p:nvSpPr>
            <p:spPr>
              <a:xfrm flipV="1">
                <a:off x="2699" y="2495"/>
                <a:ext cx="461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sm" len="lg"/>
              </a:ln>
            </p:spPr>
          </p:sp>
          <p:sp>
            <p:nvSpPr>
              <p:cNvPr id="7238" name="直接连接符 7237"/>
              <p:cNvSpPr/>
              <p:nvPr/>
            </p:nvSpPr>
            <p:spPr>
              <a:xfrm>
                <a:off x="1383" y="2886"/>
                <a:ext cx="395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sm" len="lg"/>
              </a:ln>
            </p:spPr>
          </p:sp>
          <p:sp>
            <p:nvSpPr>
              <p:cNvPr id="7239" name="直接连接符 7238"/>
              <p:cNvSpPr/>
              <p:nvPr/>
            </p:nvSpPr>
            <p:spPr>
              <a:xfrm>
                <a:off x="1843" y="2886"/>
                <a:ext cx="39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sm" len="lg"/>
              </a:ln>
            </p:spPr>
          </p:sp>
          <p:sp>
            <p:nvSpPr>
              <p:cNvPr id="7240" name="任意多边形 7239"/>
              <p:cNvSpPr/>
              <p:nvPr/>
            </p:nvSpPr>
            <p:spPr>
              <a:xfrm flipV="1">
                <a:off x="1647" y="1974"/>
                <a:ext cx="1053" cy="520"/>
              </a:xfrm>
              <a:custGeom>
                <a:avLst/>
                <a:gdLst>
                  <a:gd name="txL" fmla="*/ 0 w 43198"/>
                  <a:gd name="txT" fmla="*/ 0 h 22052"/>
                  <a:gd name="txR" fmla="*/ 43198 w 43198"/>
                  <a:gd name="txB" fmla="*/ 22052 h 22052"/>
                </a:gdLst>
                <a:ahLst/>
                <a:cxnLst>
                  <a:cxn ang="0">
                    <a:pos x="43197" y="752"/>
                  </a:cxn>
                  <a:cxn ang="270">
                    <a:pos x="4" y="0"/>
                  </a:cxn>
                  <a:cxn ang="0">
                    <a:pos x="21600" y="452"/>
                  </a:cxn>
                </a:cxnLst>
                <a:rect l="txL" t="txT" r="txR" b="txB"/>
                <a:pathLst>
                  <a:path w="43198" h="22052" fill="none">
                    <a:moveTo>
                      <a:pt x="43197" y="752"/>
                    </a:moveTo>
                    <a:arcTo wR="21600" hR="21600" stAng="-21552250" swAng="10824191"/>
                  </a:path>
                  <a:path w="43198" h="22052" stroke="0">
                    <a:moveTo>
                      <a:pt x="43197" y="752"/>
                    </a:moveTo>
                    <a:arcTo wR="21600" hR="21600" stAng="-21552250" swAng="10824191"/>
                    <a:lnTo>
                      <a:pt x="21600" y="45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241" name="直接连接符 7240"/>
              <p:cNvSpPr/>
              <p:nvPr/>
            </p:nvSpPr>
            <p:spPr>
              <a:xfrm>
                <a:off x="1909" y="2886"/>
                <a:ext cx="198" cy="0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242" name="直接连接符 7241"/>
              <p:cNvSpPr/>
              <p:nvPr/>
            </p:nvSpPr>
            <p:spPr>
              <a:xfrm>
                <a:off x="2830" y="2495"/>
                <a:ext cx="198" cy="0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243" name="直接连接符 7242"/>
              <p:cNvSpPr/>
              <p:nvPr/>
            </p:nvSpPr>
            <p:spPr>
              <a:xfrm flipV="1">
                <a:off x="2172" y="2105"/>
                <a:ext cx="329" cy="39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44" name="文本框 7243"/>
              <p:cNvSpPr txBox="1"/>
              <p:nvPr/>
            </p:nvSpPr>
            <p:spPr>
              <a:xfrm>
                <a:off x="2117" y="2406"/>
                <a:ext cx="265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2400" b="0" i="1">
                    <a:latin typeface="Arial" panose="020B0604020202020204" pitchFamily="34" charset="0"/>
                  </a:rPr>
                  <a:t>O</a:t>
                </a:r>
                <a:endParaRPr lang="en-US" altLang="zh-CN" sz="2400" b="0" i="1">
                  <a:latin typeface="Arial" panose="020B0604020202020204" pitchFamily="34" charset="0"/>
                </a:endParaRPr>
              </a:p>
            </p:txBody>
          </p:sp>
          <p:sp>
            <p:nvSpPr>
              <p:cNvPr id="7245" name="文本框 7244"/>
              <p:cNvSpPr txBox="1"/>
              <p:nvPr/>
            </p:nvSpPr>
            <p:spPr>
              <a:xfrm>
                <a:off x="2129" y="2007"/>
                <a:ext cx="295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 b="0" i="1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400" b="0" baseline="-25000">
                    <a:latin typeface="Times New Roman" panose="02020603050405020304" pitchFamily="18" charset="0"/>
                  </a:rPr>
                  <a:t>2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46" name="任意多边形 7245"/>
              <p:cNvSpPr/>
              <p:nvPr/>
            </p:nvSpPr>
            <p:spPr>
              <a:xfrm flipH="1" flipV="1">
                <a:off x="1844" y="2495"/>
                <a:ext cx="395" cy="391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270">
                    <a:pos x="0" y="0"/>
                  </a:cxn>
                  <a:cxn ang="90">
                    <a:pos x="21600" y="21600"/>
                  </a:cxn>
                  <a:cxn ang="90">
                    <a:pos x="0" y="21600"/>
                  </a:cxn>
                </a:cxnLst>
                <a:rect l="txL" t="txT" r="txR" b="txB"/>
                <a:pathLst>
                  <a:path w="21600" h="21600" fill="none">
                    <a:moveTo>
                      <a:pt x="0" y="0"/>
                    </a:moveTo>
                    <a:arcTo wR="21600" hR="21600" stAng="-5400000" swAng="5400000"/>
                  </a:path>
                  <a:path w="21600" h="21600" stroke="0">
                    <a:moveTo>
                      <a:pt x="0" y="0"/>
                    </a:moveTo>
                    <a:arcTo wR="21600" hR="21600" stAng="-5400000" swAng="5400000"/>
                    <a:lnTo>
                      <a:pt x="0" y="216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247" name="直接连接符 7246"/>
              <p:cNvSpPr/>
              <p:nvPr/>
            </p:nvSpPr>
            <p:spPr>
              <a:xfrm>
                <a:off x="1647" y="2495"/>
                <a:ext cx="19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48" name="直接连接符 7247"/>
              <p:cNvSpPr/>
              <p:nvPr/>
            </p:nvSpPr>
            <p:spPr>
              <a:xfrm flipH="1">
                <a:off x="1909" y="2495"/>
                <a:ext cx="263" cy="1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49" name="文本框 7248"/>
              <p:cNvSpPr txBox="1"/>
              <p:nvPr/>
            </p:nvSpPr>
            <p:spPr>
              <a:xfrm>
                <a:off x="1882" y="2296"/>
                <a:ext cx="295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 b="0" i="1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400" b="0" baseline="-25000">
                    <a:latin typeface="Times New Roman" panose="02020603050405020304" pitchFamily="18" charset="0"/>
                  </a:rPr>
                  <a:t>1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7255" name="对象 7254"/>
              <p:cNvGraphicFramePr/>
              <p:nvPr/>
            </p:nvGraphicFramePr>
            <p:xfrm>
              <a:off x="1383" y="2659"/>
              <a:ext cx="227" cy="1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9" name="" r:id="rId5" imgW="151765" imgH="127000" progId="Equation.3">
                      <p:embed/>
                    </p:oleObj>
                  </mc:Choice>
                  <mc:Fallback>
                    <p:oleObj name="" r:id="rId5" imgW="151765" imgH="127000" progId="Equation.3">
                      <p:embed/>
                      <p:pic>
                        <p:nvPicPr>
                          <p:cNvPr id="0" name="图片 3078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383" y="2659"/>
                            <a:ext cx="227" cy="18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56" name="对象 7255"/>
              <p:cNvGraphicFramePr/>
              <p:nvPr/>
            </p:nvGraphicFramePr>
            <p:xfrm>
              <a:off x="3288" y="2296"/>
              <a:ext cx="227" cy="1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" name="" r:id="rId6" imgW="151765" imgH="127000" progId="Equation.3">
                      <p:embed/>
                    </p:oleObj>
                  </mc:Choice>
                  <mc:Fallback>
                    <p:oleObj name="" r:id="rId6" imgW="151765" imgH="127000" progId="Equation.3">
                      <p:embed/>
                      <p:pic>
                        <p:nvPicPr>
                          <p:cNvPr id="0" name="图片 3077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288" y="2296"/>
                            <a:ext cx="227" cy="18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57" name="文本框 7256"/>
              <p:cNvSpPr txBox="1"/>
              <p:nvPr/>
            </p:nvSpPr>
            <p:spPr>
              <a:xfrm>
                <a:off x="1702" y="2614"/>
                <a:ext cx="179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 b="0" i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400" b="0" i="1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58" name="文本框 7257"/>
              <p:cNvSpPr txBox="1"/>
              <p:nvPr/>
            </p:nvSpPr>
            <p:spPr>
              <a:xfrm>
                <a:off x="1565" y="1963"/>
                <a:ext cx="179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 b="0" i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400" b="0" i="1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59" name="文本框 7258"/>
              <p:cNvSpPr txBox="1"/>
              <p:nvPr/>
            </p:nvSpPr>
            <p:spPr>
              <a:xfrm>
                <a:off x="2836" y="2205"/>
                <a:ext cx="179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 b="0" i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400" b="0" i="1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60" name="文本框 7259"/>
              <p:cNvSpPr txBox="1"/>
              <p:nvPr/>
            </p:nvSpPr>
            <p:spPr>
              <a:xfrm>
                <a:off x="2200" y="2750"/>
                <a:ext cx="219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b="0">
                    <a:latin typeface="Times New Roman" panose="02020603050405020304" pitchFamily="18" charset="0"/>
                  </a:rPr>
                  <a:t>A</a:t>
                </a:r>
                <a:endParaRPr lang="en-US" altLang="zh-CN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61" name="文本框 7260"/>
              <p:cNvSpPr txBox="1"/>
              <p:nvPr/>
            </p:nvSpPr>
            <p:spPr>
              <a:xfrm>
                <a:off x="1715" y="2292"/>
                <a:ext cx="211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b="0">
                    <a:latin typeface="Times New Roman" panose="02020603050405020304" pitchFamily="18" charset="0"/>
                  </a:rPr>
                  <a:t>B</a:t>
                </a:r>
                <a:endParaRPr lang="en-US" altLang="zh-CN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62" name="文本框 7261"/>
              <p:cNvSpPr txBox="1"/>
              <p:nvPr/>
            </p:nvSpPr>
            <p:spPr>
              <a:xfrm>
                <a:off x="1443" y="2292"/>
                <a:ext cx="211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b="0">
                    <a:latin typeface="Times New Roman" panose="02020603050405020304" pitchFamily="18" charset="0"/>
                  </a:rPr>
                  <a:t>C</a:t>
                </a:r>
                <a:endParaRPr lang="en-US" altLang="zh-CN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63" name="文本框 7262"/>
              <p:cNvSpPr txBox="1"/>
              <p:nvPr/>
            </p:nvSpPr>
            <p:spPr>
              <a:xfrm>
                <a:off x="2653" y="2251"/>
                <a:ext cx="219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b="0">
                    <a:latin typeface="Times New Roman" panose="02020603050405020304" pitchFamily="18" charset="0"/>
                  </a:rPr>
                  <a:t>D</a:t>
                </a:r>
                <a:endParaRPr lang="en-US" altLang="zh-CN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64" name="直接连接符 7263"/>
              <p:cNvSpPr/>
              <p:nvPr/>
            </p:nvSpPr>
            <p:spPr>
              <a:xfrm flipV="1">
                <a:off x="1746" y="2115"/>
                <a:ext cx="45" cy="90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268" name="矩形 7267"/>
              <p:cNvSpPr/>
              <p:nvPr/>
            </p:nvSpPr>
            <p:spPr>
              <a:xfrm>
                <a:off x="793" y="2205"/>
                <a:ext cx="339" cy="3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800" dirty="0">
                    <a:latin typeface="Arial" panose="020B0604020202020204" pitchFamily="34" charset="0"/>
                  </a:rPr>
                  <a:t>④</a:t>
                </a:r>
                <a:endParaRPr lang="en-US" altLang="zh-CN" sz="28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274" name="直接连接符 7273"/>
            <p:cNvSpPr/>
            <p:nvPr/>
          </p:nvSpPr>
          <p:spPr>
            <a:xfrm flipH="1" flipV="1">
              <a:off x="2290" y="2659"/>
              <a:ext cx="90" cy="91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7277" name="组合 7276"/>
          <p:cNvGrpSpPr/>
          <p:nvPr/>
        </p:nvGrpSpPr>
        <p:grpSpPr>
          <a:xfrm>
            <a:off x="3503613" y="4857750"/>
            <a:ext cx="3024187" cy="1450975"/>
            <a:chOff x="1247" y="3060"/>
            <a:chExt cx="1905" cy="914"/>
          </a:xfrm>
        </p:grpSpPr>
        <p:grpSp>
          <p:nvGrpSpPr>
            <p:cNvPr id="7272" name="组合 7271"/>
            <p:cNvGrpSpPr/>
            <p:nvPr/>
          </p:nvGrpSpPr>
          <p:grpSpPr>
            <a:xfrm>
              <a:off x="2199" y="3060"/>
              <a:ext cx="953" cy="914"/>
              <a:chOff x="2199" y="3060"/>
              <a:chExt cx="953" cy="914"/>
            </a:xfrm>
          </p:grpSpPr>
          <p:sp>
            <p:nvSpPr>
              <p:cNvPr id="7224" name="直接连接符 7223"/>
              <p:cNvSpPr/>
              <p:nvPr/>
            </p:nvSpPr>
            <p:spPr>
              <a:xfrm>
                <a:off x="2880" y="3234"/>
                <a:ext cx="272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sm" len="lg"/>
              </a:ln>
            </p:spPr>
          </p:sp>
          <p:sp>
            <p:nvSpPr>
              <p:cNvPr id="7225" name="直接连接符 7224"/>
              <p:cNvSpPr/>
              <p:nvPr/>
            </p:nvSpPr>
            <p:spPr>
              <a:xfrm flipV="1">
                <a:off x="2562" y="3235"/>
                <a:ext cx="31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sm" len="lg"/>
              </a:ln>
            </p:spPr>
          </p:sp>
          <p:sp>
            <p:nvSpPr>
              <p:cNvPr id="7226" name="直接连接符 7225"/>
              <p:cNvSpPr/>
              <p:nvPr/>
            </p:nvSpPr>
            <p:spPr>
              <a:xfrm rot="10800000">
                <a:off x="2790" y="3960"/>
                <a:ext cx="361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sm" len="lg"/>
              </a:ln>
            </p:spPr>
          </p:sp>
          <p:sp>
            <p:nvSpPr>
              <p:cNvPr id="7227" name="直接连接符 7226"/>
              <p:cNvSpPr/>
              <p:nvPr/>
            </p:nvSpPr>
            <p:spPr>
              <a:xfrm rot="10800000">
                <a:off x="2562" y="3960"/>
                <a:ext cx="273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sm" len="lg"/>
              </a:ln>
            </p:spPr>
          </p:sp>
          <p:sp>
            <p:nvSpPr>
              <p:cNvPr id="7228" name="任意多边形 7227"/>
              <p:cNvSpPr/>
              <p:nvPr/>
            </p:nvSpPr>
            <p:spPr>
              <a:xfrm rot="-5400000" flipH="1" flipV="1">
                <a:off x="2033" y="3413"/>
                <a:ext cx="726" cy="395"/>
              </a:xfrm>
              <a:custGeom>
                <a:avLst/>
                <a:gdLst>
                  <a:gd name="txL" fmla="*/ 0 w 43200"/>
                  <a:gd name="txT" fmla="*/ 0 h 23641"/>
                  <a:gd name="txR" fmla="*/ 43200 w 43200"/>
                  <a:gd name="txB" fmla="*/ 23641 h 23641"/>
                </a:gdLst>
                <a:ahLst/>
                <a:cxnLst>
                  <a:cxn ang="0">
                    <a:pos x="43103" y="0"/>
                  </a:cxn>
                  <a:cxn ang="180">
                    <a:pos x="4" y="1589"/>
                  </a:cxn>
                  <a:cxn ang="0">
                    <a:pos x="21600" y="2041"/>
                  </a:cxn>
                </a:cxnLst>
                <a:rect l="txL" t="txT" r="txR" b="txB"/>
                <a:pathLst>
                  <a:path w="43200" h="23641" fill="none">
                    <a:moveTo>
                      <a:pt x="43103" y="0"/>
                    </a:moveTo>
                    <a:arcTo wR="21600" hR="21600" stAng="-325326" swAng="11197267"/>
                  </a:path>
                  <a:path w="43200" h="23641" stroke="0">
                    <a:moveTo>
                      <a:pt x="43103" y="0"/>
                    </a:moveTo>
                    <a:arcTo wR="21600" hR="21600" stAng="-325326" swAng="11197267"/>
                    <a:lnTo>
                      <a:pt x="21600" y="204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229" name="直接连接符 7228"/>
              <p:cNvSpPr/>
              <p:nvPr/>
            </p:nvSpPr>
            <p:spPr>
              <a:xfrm rot="10800000">
                <a:off x="2608" y="3960"/>
                <a:ext cx="181" cy="0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231" name="直接连接符 7230"/>
              <p:cNvSpPr/>
              <p:nvPr/>
            </p:nvSpPr>
            <p:spPr>
              <a:xfrm>
                <a:off x="2653" y="3234"/>
                <a:ext cx="136" cy="1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232" name="直接连接符 7231"/>
              <p:cNvSpPr/>
              <p:nvPr/>
            </p:nvSpPr>
            <p:spPr>
              <a:xfrm>
                <a:off x="2244" y="3461"/>
                <a:ext cx="318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33" name="文本框 7232"/>
              <p:cNvSpPr txBox="1"/>
              <p:nvPr/>
            </p:nvSpPr>
            <p:spPr>
              <a:xfrm>
                <a:off x="2516" y="3507"/>
                <a:ext cx="264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 b="0" i="1">
                    <a:latin typeface="Arial" panose="020B0604020202020204" pitchFamily="34" charset="0"/>
                  </a:rPr>
                  <a:t>O</a:t>
                </a:r>
                <a:endParaRPr lang="en-US" altLang="zh-CN" sz="2400" b="0" i="1">
                  <a:latin typeface="Arial" panose="020B0604020202020204" pitchFamily="34" charset="0"/>
                </a:endParaRPr>
              </a:p>
            </p:txBody>
          </p:sp>
          <p:sp>
            <p:nvSpPr>
              <p:cNvPr id="7234" name="文本框 7233"/>
              <p:cNvSpPr txBox="1"/>
              <p:nvPr/>
            </p:nvSpPr>
            <p:spPr>
              <a:xfrm>
                <a:off x="2380" y="3280"/>
                <a:ext cx="232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 b="0" i="1">
                    <a:latin typeface="Times New Roman" panose="02020603050405020304" pitchFamily="18" charset="0"/>
                  </a:rPr>
                  <a:t>R</a:t>
                </a:r>
                <a:endParaRPr lang="en-US" altLang="zh-CN" sz="2400" b="0" i="1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7265" name="对象 7264"/>
              <p:cNvGraphicFramePr/>
              <p:nvPr/>
            </p:nvGraphicFramePr>
            <p:xfrm>
              <a:off x="2925" y="3785"/>
              <a:ext cx="227" cy="1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0" name="" r:id="rId7" imgW="151765" imgH="127000" progId="Equation.3">
                      <p:embed/>
                    </p:oleObj>
                  </mc:Choice>
                  <mc:Fallback>
                    <p:oleObj name="" r:id="rId7" imgW="151765" imgH="127000" progId="Equation.3">
                      <p:embed/>
                      <p:pic>
                        <p:nvPicPr>
                          <p:cNvPr id="0" name="图片 3079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925" y="3785"/>
                            <a:ext cx="227" cy="18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66" name="对象 7265"/>
              <p:cNvGraphicFramePr/>
              <p:nvPr/>
            </p:nvGraphicFramePr>
            <p:xfrm>
              <a:off x="2925" y="3060"/>
              <a:ext cx="227" cy="1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1" name="" r:id="rId8" imgW="151765" imgH="127000" progId="Equation.3">
                      <p:embed/>
                    </p:oleObj>
                  </mc:Choice>
                  <mc:Fallback>
                    <p:oleObj name="" r:id="rId8" imgW="151765" imgH="127000" progId="Equation.3">
                      <p:embed/>
                      <p:pic>
                        <p:nvPicPr>
                          <p:cNvPr id="0" name="图片 3080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925" y="3060"/>
                            <a:ext cx="227" cy="18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273" name="矩形 7272"/>
            <p:cNvSpPr/>
            <p:nvPr/>
          </p:nvSpPr>
          <p:spPr>
            <a:xfrm>
              <a:off x="1247" y="3303"/>
              <a:ext cx="339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dirty="0">
                  <a:latin typeface="Arial" panose="020B0604020202020204" pitchFamily="34" charset="0"/>
                </a:rPr>
                <a:t>⑤</a:t>
              </a:r>
              <a:endParaRPr lang="en-US" altLang="zh-CN" sz="2800" dirty="0">
                <a:latin typeface="Arial" panose="020B0604020202020204" pitchFamily="34" charset="0"/>
              </a:endParaRPr>
            </a:p>
          </p:txBody>
        </p:sp>
        <p:sp>
          <p:nvSpPr>
            <p:cNvPr id="7276" name="直接连接符 7275"/>
            <p:cNvSpPr/>
            <p:nvPr/>
          </p:nvSpPr>
          <p:spPr>
            <a:xfrm flipH="1" flipV="1">
              <a:off x="2336" y="3884"/>
              <a:ext cx="90" cy="9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矩形 8195"/>
          <p:cNvSpPr/>
          <p:nvPr/>
        </p:nvSpPr>
        <p:spPr>
          <a:xfrm>
            <a:off x="1774825" y="1773238"/>
            <a:ext cx="8137525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dirty="0">
                <a:solidFill>
                  <a:srgbClr val="CC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3200" dirty="0">
                <a:solidFill>
                  <a:srgbClr val="CC0000"/>
                </a:solidFill>
                <a:latin typeface="Times New Roman" panose="02020603050405020304" pitchFamily="18" charset="0"/>
              </a:rPr>
              <a:t>解：</a:t>
            </a:r>
            <a:r>
              <a:rPr lang="en-US" altLang="zh-CN" sz="3200" i="1">
                <a:latin typeface="Times New Roman" panose="02020603050405020304" pitchFamily="18" charset="0"/>
              </a:rPr>
              <a:t>O</a:t>
            </a:r>
            <a:r>
              <a:rPr lang="zh-CN" altLang="en-US" sz="3200" dirty="0">
                <a:latin typeface="Times New Roman" panose="02020603050405020304" pitchFamily="18" charset="0"/>
              </a:rPr>
              <a:t>点处在两半无限长直导线的延长线上，可知其对</a:t>
            </a:r>
            <a:r>
              <a:rPr lang="en-US" altLang="zh-CN" sz="3200" i="1">
                <a:latin typeface="Times New Roman" panose="02020603050405020304" pitchFamily="18" charset="0"/>
              </a:rPr>
              <a:t>O</a:t>
            </a:r>
            <a:r>
              <a:rPr lang="zh-CN" altLang="en-US" sz="3200" dirty="0">
                <a:latin typeface="Times New Roman" panose="02020603050405020304" pitchFamily="18" charset="0"/>
              </a:rPr>
              <a:t>点的磁感应强度无贡献， 一段半圆弧通电导线对其有贡献，</a:t>
            </a:r>
            <a:endParaRPr lang="zh-CN" altLang="en-US" sz="3200" baseline="-25000" dirty="0">
              <a:latin typeface="Arial" panose="020B0604020202020204" pitchFamily="34" charset="0"/>
            </a:endParaRPr>
          </a:p>
        </p:txBody>
      </p:sp>
      <p:grpSp>
        <p:nvGrpSpPr>
          <p:cNvPr id="8197" name="组合 8196"/>
          <p:cNvGrpSpPr/>
          <p:nvPr/>
        </p:nvGrpSpPr>
        <p:grpSpPr>
          <a:xfrm>
            <a:off x="3359150" y="260350"/>
            <a:ext cx="3960813" cy="1371600"/>
            <a:chOff x="1202" y="1071"/>
            <a:chExt cx="2495" cy="864"/>
          </a:xfrm>
        </p:grpSpPr>
        <p:sp>
          <p:nvSpPr>
            <p:cNvPr id="8198" name="文本框 8197"/>
            <p:cNvSpPr txBox="1"/>
            <p:nvPr/>
          </p:nvSpPr>
          <p:spPr>
            <a:xfrm>
              <a:off x="2653" y="1071"/>
              <a:ext cx="179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b="0" i="1">
                  <a:solidFill>
                    <a:srgbClr val="CC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 b="0" i="1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8199" name="组合 8198"/>
            <p:cNvGrpSpPr/>
            <p:nvPr/>
          </p:nvGrpSpPr>
          <p:grpSpPr>
            <a:xfrm>
              <a:off x="1791" y="1344"/>
              <a:ext cx="1905" cy="591"/>
              <a:chOff x="1202" y="1480"/>
              <a:chExt cx="1905" cy="591"/>
            </a:xfrm>
          </p:grpSpPr>
          <p:sp>
            <p:nvSpPr>
              <p:cNvPr id="8200" name="直接连接符 8199"/>
              <p:cNvSpPr/>
              <p:nvPr/>
            </p:nvSpPr>
            <p:spPr>
              <a:xfrm>
                <a:off x="2835" y="1887"/>
                <a:ext cx="272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sm" len="lg"/>
              </a:ln>
            </p:spPr>
          </p:sp>
          <p:sp>
            <p:nvSpPr>
              <p:cNvPr id="8201" name="直接连接符 8200"/>
              <p:cNvSpPr/>
              <p:nvPr/>
            </p:nvSpPr>
            <p:spPr>
              <a:xfrm flipV="1">
                <a:off x="2517" y="1888"/>
                <a:ext cx="31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sm" len="lg"/>
              </a:ln>
            </p:spPr>
          </p:sp>
          <p:sp>
            <p:nvSpPr>
              <p:cNvPr id="8202" name="直接连接符 8201"/>
              <p:cNvSpPr/>
              <p:nvPr/>
            </p:nvSpPr>
            <p:spPr>
              <a:xfrm>
                <a:off x="1202" y="1842"/>
                <a:ext cx="27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sm" len="lg"/>
              </a:ln>
            </p:spPr>
          </p:sp>
          <p:sp>
            <p:nvSpPr>
              <p:cNvPr id="8203" name="直接连接符 8202"/>
              <p:cNvSpPr/>
              <p:nvPr/>
            </p:nvSpPr>
            <p:spPr>
              <a:xfrm>
                <a:off x="1519" y="1842"/>
                <a:ext cx="273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sm" len="lg"/>
              </a:ln>
            </p:spPr>
          </p:sp>
          <p:sp>
            <p:nvSpPr>
              <p:cNvPr id="8204" name="任意多边形 8203"/>
              <p:cNvSpPr/>
              <p:nvPr/>
            </p:nvSpPr>
            <p:spPr>
              <a:xfrm flipV="1">
                <a:off x="1791" y="1480"/>
                <a:ext cx="726" cy="388"/>
              </a:xfrm>
              <a:custGeom>
                <a:avLst/>
                <a:gdLst>
                  <a:gd name="txL" fmla="*/ 0 w 43200"/>
                  <a:gd name="txT" fmla="*/ 0 h 23641"/>
                  <a:gd name="txR" fmla="*/ 43200 w 43200"/>
                  <a:gd name="txB" fmla="*/ 23641 h 23641"/>
                </a:gdLst>
                <a:ahLst/>
                <a:cxnLst>
                  <a:cxn ang="0">
                    <a:pos x="43103" y="0"/>
                  </a:cxn>
                  <a:cxn ang="180">
                    <a:pos x="4" y="1589"/>
                  </a:cxn>
                  <a:cxn ang="0">
                    <a:pos x="21600" y="2041"/>
                  </a:cxn>
                </a:cxnLst>
                <a:rect l="txL" t="txT" r="txR" b="txB"/>
                <a:pathLst>
                  <a:path w="43200" h="23641" fill="none">
                    <a:moveTo>
                      <a:pt x="43103" y="0"/>
                    </a:moveTo>
                    <a:arcTo wR="21600" hR="21600" stAng="-325326" swAng="11197267"/>
                  </a:path>
                  <a:path w="43200" h="23641" stroke="0">
                    <a:moveTo>
                      <a:pt x="43103" y="0"/>
                    </a:moveTo>
                    <a:arcTo wR="21600" hR="21600" stAng="-325326" swAng="11197267"/>
                    <a:lnTo>
                      <a:pt x="21600" y="204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05" name="直接连接符 8204"/>
              <p:cNvSpPr/>
              <p:nvPr/>
            </p:nvSpPr>
            <p:spPr>
              <a:xfrm>
                <a:off x="1565" y="1842"/>
                <a:ext cx="136" cy="0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206" name="直接连接符 8205"/>
              <p:cNvSpPr/>
              <p:nvPr/>
            </p:nvSpPr>
            <p:spPr>
              <a:xfrm>
                <a:off x="2109" y="1480"/>
                <a:ext cx="136" cy="0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207" name="直接连接符 8206"/>
              <p:cNvSpPr/>
              <p:nvPr/>
            </p:nvSpPr>
            <p:spPr>
              <a:xfrm>
                <a:off x="2608" y="1888"/>
                <a:ext cx="136" cy="0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208" name="直接连接符 8207"/>
              <p:cNvSpPr/>
              <p:nvPr/>
            </p:nvSpPr>
            <p:spPr>
              <a:xfrm flipV="1">
                <a:off x="2154" y="1570"/>
                <a:ext cx="227" cy="27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09" name="文本框 8208"/>
              <p:cNvSpPr txBox="1"/>
              <p:nvPr/>
            </p:nvSpPr>
            <p:spPr>
              <a:xfrm>
                <a:off x="1927" y="1781"/>
                <a:ext cx="264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 b="0" i="1">
                    <a:latin typeface="Arial" panose="020B0604020202020204" pitchFamily="34" charset="0"/>
                  </a:rPr>
                  <a:t>O</a:t>
                </a:r>
                <a:endParaRPr lang="en-US" altLang="zh-CN" sz="2400" b="0" i="1">
                  <a:latin typeface="Arial" panose="020B0604020202020204" pitchFamily="34" charset="0"/>
                </a:endParaRPr>
              </a:p>
            </p:txBody>
          </p:sp>
          <p:sp>
            <p:nvSpPr>
              <p:cNvPr id="8210" name="文本框 8209"/>
              <p:cNvSpPr txBox="1"/>
              <p:nvPr/>
            </p:nvSpPr>
            <p:spPr>
              <a:xfrm>
                <a:off x="2064" y="1509"/>
                <a:ext cx="232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 b="0" i="1">
                    <a:latin typeface="Times New Roman" panose="02020603050405020304" pitchFamily="18" charset="0"/>
                  </a:rPr>
                  <a:t>R</a:t>
                </a:r>
                <a:endParaRPr lang="en-US" altLang="zh-CN" sz="2400" b="0" i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211" name="文本框 8210"/>
            <p:cNvSpPr txBox="1"/>
            <p:nvPr/>
          </p:nvSpPr>
          <p:spPr>
            <a:xfrm>
              <a:off x="1202" y="1515"/>
              <a:ext cx="339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dirty="0">
                  <a:latin typeface="Arial" panose="020B0604020202020204" pitchFamily="34" charset="0"/>
                </a:rPr>
                <a:t>①</a:t>
              </a:r>
              <a:endParaRPr lang="en-US" altLang="zh-CN" sz="2800" dirty="0">
                <a:latin typeface="Arial" panose="020B0604020202020204" pitchFamily="34" charset="0"/>
              </a:endParaRPr>
            </a:p>
          </p:txBody>
        </p:sp>
        <p:sp>
          <p:nvSpPr>
            <p:cNvPr id="8212" name="文本框 8211"/>
            <p:cNvSpPr txBox="1"/>
            <p:nvPr/>
          </p:nvSpPr>
          <p:spPr>
            <a:xfrm>
              <a:off x="2109" y="1418"/>
              <a:ext cx="179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b="0" i="1">
                  <a:solidFill>
                    <a:srgbClr val="CC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 b="0" i="1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13" name="文本框 8212"/>
            <p:cNvSpPr txBox="1"/>
            <p:nvPr/>
          </p:nvSpPr>
          <p:spPr>
            <a:xfrm>
              <a:off x="3154" y="1418"/>
              <a:ext cx="179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b="0" i="1">
                  <a:solidFill>
                    <a:srgbClr val="CC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 b="0" i="1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214" name="对象 8213"/>
            <p:cNvGraphicFramePr/>
            <p:nvPr/>
          </p:nvGraphicFramePr>
          <p:xfrm>
            <a:off x="1791" y="1525"/>
            <a:ext cx="227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1" imgW="151765" imgH="127000" progId="Equation.3">
                    <p:embed/>
                  </p:oleObj>
                </mc:Choice>
                <mc:Fallback>
                  <p:oleObj name="" r:id="rId1" imgW="151765" imgH="1270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791" y="1525"/>
                          <a:ext cx="227" cy="1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5" name="对象 8214"/>
            <p:cNvGraphicFramePr/>
            <p:nvPr/>
          </p:nvGraphicFramePr>
          <p:xfrm>
            <a:off x="3470" y="1570"/>
            <a:ext cx="227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3" imgW="151765" imgH="127000" progId="Equation.3">
                    <p:embed/>
                  </p:oleObj>
                </mc:Choice>
                <mc:Fallback>
                  <p:oleObj name="" r:id="rId3" imgW="151765" imgH="1270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470" y="1570"/>
                          <a:ext cx="227" cy="1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16" name="对象 8215"/>
          <p:cNvGraphicFramePr/>
          <p:nvPr/>
        </p:nvGraphicFramePr>
        <p:xfrm>
          <a:off x="4008438" y="3582988"/>
          <a:ext cx="3068637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1129665" imgH="393700" progId="Equation.3">
                  <p:embed/>
                </p:oleObj>
              </mc:Choice>
              <mc:Fallback>
                <p:oleObj name="" r:id="rId5" imgW="1129665" imgH="3937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08438" y="3582988"/>
                        <a:ext cx="3068637" cy="1069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7" name="矩形 8216"/>
          <p:cNvSpPr/>
          <p:nvPr/>
        </p:nvSpPr>
        <p:spPr>
          <a:xfrm>
            <a:off x="3871913" y="5013325"/>
            <a:ext cx="3434080" cy="583565"/>
          </a:xfrm>
          <a:prstGeom prst="rect">
            <a:avLst/>
          </a:prstGeom>
          <a:noFill/>
          <a:ln w="349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Arial" panose="020B0604020202020204" pitchFamily="34" charset="0"/>
              </a:rPr>
              <a:t>方向垂直纸面向里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" fill="hold"/>
                                        <p:tgtEl>
                                          <p:spTgt spid="821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2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20" name="组合 9219"/>
          <p:cNvGrpSpPr/>
          <p:nvPr/>
        </p:nvGrpSpPr>
        <p:grpSpPr>
          <a:xfrm>
            <a:off x="3441700" y="404813"/>
            <a:ext cx="4383088" cy="1617663"/>
            <a:chOff x="793" y="1963"/>
            <a:chExt cx="2761" cy="1019"/>
          </a:xfrm>
        </p:grpSpPr>
        <p:sp>
          <p:nvSpPr>
            <p:cNvPr id="9221" name="直接连接符 9220"/>
            <p:cNvSpPr/>
            <p:nvPr/>
          </p:nvSpPr>
          <p:spPr>
            <a:xfrm>
              <a:off x="3160" y="2494"/>
              <a:ext cx="394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sm" len="lg"/>
            </a:ln>
          </p:spPr>
        </p:sp>
        <p:sp>
          <p:nvSpPr>
            <p:cNvPr id="9222" name="直接连接符 9221"/>
            <p:cNvSpPr/>
            <p:nvPr/>
          </p:nvSpPr>
          <p:spPr>
            <a:xfrm flipV="1">
              <a:off x="2699" y="2495"/>
              <a:ext cx="46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9223" name="直接连接符 9222"/>
            <p:cNvSpPr/>
            <p:nvPr/>
          </p:nvSpPr>
          <p:spPr>
            <a:xfrm>
              <a:off x="1383" y="2886"/>
              <a:ext cx="39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sm" len="lg"/>
            </a:ln>
          </p:spPr>
        </p:sp>
        <p:sp>
          <p:nvSpPr>
            <p:cNvPr id="9224" name="直接连接符 9223"/>
            <p:cNvSpPr/>
            <p:nvPr/>
          </p:nvSpPr>
          <p:spPr>
            <a:xfrm>
              <a:off x="1843" y="2886"/>
              <a:ext cx="3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9225" name="任意多边形 9224"/>
            <p:cNvSpPr/>
            <p:nvPr/>
          </p:nvSpPr>
          <p:spPr>
            <a:xfrm flipV="1">
              <a:off x="1647" y="1974"/>
              <a:ext cx="1053" cy="520"/>
            </a:xfrm>
            <a:custGeom>
              <a:avLst/>
              <a:gdLst>
                <a:gd name="txL" fmla="*/ 0 w 43198"/>
                <a:gd name="txT" fmla="*/ 0 h 22052"/>
                <a:gd name="txR" fmla="*/ 43198 w 43198"/>
                <a:gd name="txB" fmla="*/ 22052 h 22052"/>
              </a:gdLst>
              <a:ahLst/>
              <a:cxnLst>
                <a:cxn ang="0">
                  <a:pos x="43197" y="752"/>
                </a:cxn>
                <a:cxn ang="270">
                  <a:pos x="4" y="0"/>
                </a:cxn>
                <a:cxn ang="0">
                  <a:pos x="21600" y="452"/>
                </a:cxn>
              </a:cxnLst>
              <a:rect l="txL" t="txT" r="txR" b="txB"/>
              <a:pathLst>
                <a:path w="43198" h="22052" fill="none">
                  <a:moveTo>
                    <a:pt x="43197" y="752"/>
                  </a:moveTo>
                  <a:arcTo wR="21600" hR="21600" stAng="-21552250" swAng="10824191"/>
                </a:path>
                <a:path w="43198" h="22052" stroke="0">
                  <a:moveTo>
                    <a:pt x="43197" y="752"/>
                  </a:moveTo>
                  <a:arcTo wR="21600" hR="21600" stAng="-21552250" swAng="10824191"/>
                  <a:lnTo>
                    <a:pt x="21600" y="452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6" name="直接连接符 9225"/>
            <p:cNvSpPr/>
            <p:nvPr/>
          </p:nvSpPr>
          <p:spPr>
            <a:xfrm>
              <a:off x="1909" y="2886"/>
              <a:ext cx="198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27" name="直接连接符 9226"/>
            <p:cNvSpPr/>
            <p:nvPr/>
          </p:nvSpPr>
          <p:spPr>
            <a:xfrm>
              <a:off x="2830" y="2495"/>
              <a:ext cx="198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28" name="直接连接符 9227"/>
            <p:cNvSpPr/>
            <p:nvPr/>
          </p:nvSpPr>
          <p:spPr>
            <a:xfrm flipV="1">
              <a:off x="2172" y="2105"/>
              <a:ext cx="329" cy="3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29" name="文本框 9228"/>
            <p:cNvSpPr txBox="1"/>
            <p:nvPr/>
          </p:nvSpPr>
          <p:spPr>
            <a:xfrm>
              <a:off x="2117" y="2406"/>
              <a:ext cx="265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400" b="0" i="1">
                  <a:latin typeface="Arial" panose="020B0604020202020204" pitchFamily="34" charset="0"/>
                </a:rPr>
                <a:t>O</a:t>
              </a:r>
              <a:endParaRPr lang="en-US" altLang="zh-CN" sz="2400" b="0" i="1">
                <a:latin typeface="Arial" panose="020B0604020202020204" pitchFamily="34" charset="0"/>
              </a:endParaRPr>
            </a:p>
          </p:txBody>
        </p:sp>
        <p:sp>
          <p:nvSpPr>
            <p:cNvPr id="9230" name="文本框 9229"/>
            <p:cNvSpPr txBox="1"/>
            <p:nvPr/>
          </p:nvSpPr>
          <p:spPr>
            <a:xfrm>
              <a:off x="2129" y="2007"/>
              <a:ext cx="295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b="0" i="1">
                  <a:latin typeface="Times New Roman" panose="02020603050405020304" pitchFamily="18" charset="0"/>
                </a:rPr>
                <a:t>R</a:t>
              </a:r>
              <a:r>
                <a:rPr lang="en-US" altLang="zh-CN" sz="2400" b="0" baseline="-25000">
                  <a:latin typeface="Times New Roman" panose="02020603050405020304" pitchFamily="18" charset="0"/>
                </a:rPr>
                <a:t>2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9231" name="任意多边形 9230"/>
            <p:cNvSpPr/>
            <p:nvPr/>
          </p:nvSpPr>
          <p:spPr>
            <a:xfrm flipH="1" flipV="1">
              <a:off x="1844" y="2495"/>
              <a:ext cx="395" cy="391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rect l="txL" t="txT" r="txR" b="txB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0" y="0"/>
                  </a:moveTo>
                  <a:arcTo wR="21600" hR="21600" stAng="-5400000" swAng="5400000"/>
                  <a:lnTo>
                    <a:pt x="0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2" name="直接连接符 9231"/>
            <p:cNvSpPr/>
            <p:nvPr/>
          </p:nvSpPr>
          <p:spPr>
            <a:xfrm>
              <a:off x="1647" y="2495"/>
              <a:ext cx="19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3" name="直接连接符 9232"/>
            <p:cNvSpPr/>
            <p:nvPr/>
          </p:nvSpPr>
          <p:spPr>
            <a:xfrm flipH="1">
              <a:off x="1909" y="2495"/>
              <a:ext cx="263" cy="1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4" name="文本框 9233"/>
            <p:cNvSpPr txBox="1"/>
            <p:nvPr/>
          </p:nvSpPr>
          <p:spPr>
            <a:xfrm>
              <a:off x="1882" y="2296"/>
              <a:ext cx="295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b="0" i="1">
                  <a:latin typeface="Times New Roman" panose="02020603050405020304" pitchFamily="18" charset="0"/>
                </a:rPr>
                <a:t>R</a:t>
              </a:r>
              <a:r>
                <a:rPr lang="en-US" altLang="zh-CN" sz="2400" b="0" baseline="-25000">
                  <a:latin typeface="Times New Roman" panose="02020603050405020304" pitchFamily="18" charset="0"/>
                </a:rPr>
                <a:t>1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35" name="对象 9234"/>
            <p:cNvGraphicFramePr/>
            <p:nvPr/>
          </p:nvGraphicFramePr>
          <p:xfrm>
            <a:off x="1383" y="2659"/>
            <a:ext cx="227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1" imgW="151765" imgH="127000" progId="Equation.3">
                    <p:embed/>
                  </p:oleObj>
                </mc:Choice>
                <mc:Fallback>
                  <p:oleObj name="" r:id="rId1" imgW="151765" imgH="1270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383" y="2659"/>
                          <a:ext cx="227" cy="1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6" name="对象 9235"/>
            <p:cNvGraphicFramePr/>
            <p:nvPr/>
          </p:nvGraphicFramePr>
          <p:xfrm>
            <a:off x="3288" y="2296"/>
            <a:ext cx="227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3" imgW="151765" imgH="127000" progId="Equation.3">
                    <p:embed/>
                  </p:oleObj>
                </mc:Choice>
                <mc:Fallback>
                  <p:oleObj name="" r:id="rId3" imgW="151765" imgH="1270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288" y="2296"/>
                          <a:ext cx="227" cy="1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7" name="文本框 9236"/>
            <p:cNvSpPr txBox="1"/>
            <p:nvPr/>
          </p:nvSpPr>
          <p:spPr>
            <a:xfrm>
              <a:off x="1702" y="2614"/>
              <a:ext cx="179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b="0" i="1">
                  <a:solidFill>
                    <a:srgbClr val="CC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 b="0" i="1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38" name="文本框 9237"/>
            <p:cNvSpPr txBox="1"/>
            <p:nvPr/>
          </p:nvSpPr>
          <p:spPr>
            <a:xfrm>
              <a:off x="1565" y="1963"/>
              <a:ext cx="179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b="0" i="1">
                  <a:solidFill>
                    <a:srgbClr val="CC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 b="0" i="1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39" name="文本框 9238"/>
            <p:cNvSpPr txBox="1"/>
            <p:nvPr/>
          </p:nvSpPr>
          <p:spPr>
            <a:xfrm>
              <a:off x="2836" y="2205"/>
              <a:ext cx="179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b="0" i="1">
                  <a:solidFill>
                    <a:srgbClr val="CC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 b="0" i="1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40" name="文本框 9239"/>
            <p:cNvSpPr txBox="1"/>
            <p:nvPr/>
          </p:nvSpPr>
          <p:spPr>
            <a:xfrm>
              <a:off x="2200" y="2750"/>
              <a:ext cx="219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b="0">
                  <a:latin typeface="Times New Roman" panose="02020603050405020304" pitchFamily="18" charset="0"/>
                </a:rPr>
                <a:t>A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sp>
          <p:nvSpPr>
            <p:cNvPr id="9241" name="文本框 9240"/>
            <p:cNvSpPr txBox="1"/>
            <p:nvPr/>
          </p:nvSpPr>
          <p:spPr>
            <a:xfrm>
              <a:off x="1715" y="2292"/>
              <a:ext cx="211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b="0">
                  <a:latin typeface="Times New Roman" panose="02020603050405020304" pitchFamily="18" charset="0"/>
                </a:rPr>
                <a:t>B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sp>
          <p:nvSpPr>
            <p:cNvPr id="9242" name="文本框 9241"/>
            <p:cNvSpPr txBox="1"/>
            <p:nvPr/>
          </p:nvSpPr>
          <p:spPr>
            <a:xfrm>
              <a:off x="1443" y="2292"/>
              <a:ext cx="211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b="0">
                  <a:latin typeface="Times New Roman" panose="02020603050405020304" pitchFamily="18" charset="0"/>
                </a:rPr>
                <a:t>C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sp>
          <p:nvSpPr>
            <p:cNvPr id="9243" name="文本框 9242"/>
            <p:cNvSpPr txBox="1"/>
            <p:nvPr/>
          </p:nvSpPr>
          <p:spPr>
            <a:xfrm>
              <a:off x="2653" y="2251"/>
              <a:ext cx="219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b="0">
                  <a:latin typeface="Times New Roman" panose="02020603050405020304" pitchFamily="18" charset="0"/>
                </a:rPr>
                <a:t>D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sp>
          <p:nvSpPr>
            <p:cNvPr id="9244" name="直接连接符 9243"/>
            <p:cNvSpPr/>
            <p:nvPr/>
          </p:nvSpPr>
          <p:spPr>
            <a:xfrm flipV="1">
              <a:off x="1746" y="2115"/>
              <a:ext cx="45" cy="9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45" name="矩形 9244"/>
            <p:cNvSpPr/>
            <p:nvPr/>
          </p:nvSpPr>
          <p:spPr>
            <a:xfrm>
              <a:off x="793" y="2205"/>
              <a:ext cx="339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dirty="0">
                  <a:latin typeface="Arial" panose="020B0604020202020204" pitchFamily="34" charset="0"/>
                </a:rPr>
                <a:t>④</a:t>
              </a:r>
              <a:endParaRPr lang="en-US" altLang="zh-CN" sz="2800" dirty="0">
                <a:latin typeface="Arial" panose="020B0604020202020204" pitchFamily="34" charset="0"/>
              </a:endParaRPr>
            </a:p>
          </p:txBody>
        </p:sp>
      </p:grpSp>
      <p:sp>
        <p:nvSpPr>
          <p:cNvPr id="9246" name="矩形 9245"/>
          <p:cNvSpPr/>
          <p:nvPr/>
        </p:nvSpPr>
        <p:spPr>
          <a:xfrm>
            <a:off x="2100263" y="2133600"/>
            <a:ext cx="8027987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dirty="0">
                <a:solidFill>
                  <a:srgbClr val="CC0000"/>
                </a:solidFill>
                <a:latin typeface="Times New Roman" panose="02020603050405020304" pitchFamily="18" charset="0"/>
              </a:rPr>
              <a:t>解：</a:t>
            </a:r>
            <a:r>
              <a:rPr lang="zh-CN" altLang="en-US" sz="3200" dirty="0">
                <a:latin typeface="Times New Roman" panose="02020603050405020304" pitchFamily="18" charset="0"/>
              </a:rPr>
              <a:t>同上分析，</a:t>
            </a:r>
            <a:r>
              <a:rPr lang="en-US" altLang="zh-CN" sz="3200" dirty="0">
                <a:latin typeface="Times New Roman" panose="02020603050405020304" pitchFamily="18" charset="0"/>
              </a:rPr>
              <a:t>BC</a:t>
            </a:r>
            <a:r>
              <a:rPr lang="zh-CN" altLang="en-US" sz="3200" dirty="0">
                <a:latin typeface="Times New Roman" panose="02020603050405020304" pitchFamily="18" charset="0"/>
              </a:rPr>
              <a:t>和</a:t>
            </a:r>
            <a:r>
              <a:rPr lang="en-US" altLang="zh-CN" sz="3200">
                <a:latin typeface="Times New Roman" panose="02020603050405020304" pitchFamily="18" charset="0"/>
              </a:rPr>
              <a:t>D</a:t>
            </a:r>
            <a:r>
              <a:rPr lang="en-US" altLang="en-US" sz="2800">
                <a:latin typeface="Arial" panose="020B0604020202020204" pitchFamily="34" charset="0"/>
              </a:rPr>
              <a:t>∞</a:t>
            </a:r>
            <a:r>
              <a:rPr lang="zh-CN" altLang="en-US" sz="2800" dirty="0">
                <a:latin typeface="Arial" panose="020B0604020202020204" pitchFamily="34" charset="0"/>
              </a:rPr>
              <a:t>段对</a:t>
            </a:r>
            <a:r>
              <a:rPr lang="en-US" altLang="zh-CN" sz="3200" i="1">
                <a:latin typeface="Times New Roman" panose="02020603050405020304" pitchFamily="18" charset="0"/>
              </a:rPr>
              <a:t>O</a:t>
            </a:r>
            <a:r>
              <a:rPr lang="zh-CN" altLang="en-US" sz="3200" dirty="0">
                <a:latin typeface="Times New Roman" panose="02020603050405020304" pitchFamily="18" charset="0"/>
              </a:rPr>
              <a:t>点无贡献，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247" name="对象 9246"/>
          <p:cNvGraphicFramePr/>
          <p:nvPr/>
        </p:nvGraphicFramePr>
        <p:xfrm>
          <a:off x="3575050" y="2924175"/>
          <a:ext cx="200025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4" imgW="735965" imgH="431800" progId="Equation.3">
                  <p:embed/>
                </p:oleObj>
              </mc:Choice>
              <mc:Fallback>
                <p:oleObj name="" r:id="rId4" imgW="735965" imgH="4318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75050" y="2924175"/>
                        <a:ext cx="2000250" cy="1173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8" name="矩形 9247"/>
          <p:cNvSpPr/>
          <p:nvPr/>
        </p:nvSpPr>
        <p:spPr>
          <a:xfrm>
            <a:off x="6153468" y="3369945"/>
            <a:ext cx="3434080" cy="583565"/>
          </a:xfrm>
          <a:prstGeom prst="rect">
            <a:avLst/>
          </a:prstGeom>
          <a:noFill/>
          <a:ln w="349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Arial" panose="020B0604020202020204" pitchFamily="34" charset="0"/>
              </a:rPr>
              <a:t>方向垂直纸面向外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  <p:graphicFrame>
        <p:nvGraphicFramePr>
          <p:cNvPr id="9249" name="对象 9248"/>
          <p:cNvGraphicFramePr/>
          <p:nvPr/>
        </p:nvGraphicFramePr>
        <p:xfrm>
          <a:off x="2683511" y="3953193"/>
          <a:ext cx="3415030" cy="1174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6" imgW="1257300" imgH="431800" progId="Equation.3">
                  <p:embed/>
                </p:oleObj>
              </mc:Choice>
              <mc:Fallback>
                <p:oleObj name="" r:id="rId6" imgW="1257300" imgH="4318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83511" y="3953193"/>
                        <a:ext cx="3415030" cy="11741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0" name="矩形 9249"/>
          <p:cNvSpPr/>
          <p:nvPr/>
        </p:nvSpPr>
        <p:spPr>
          <a:xfrm>
            <a:off x="6394133" y="4491673"/>
            <a:ext cx="3434080" cy="583565"/>
          </a:xfrm>
          <a:prstGeom prst="rect">
            <a:avLst/>
          </a:prstGeom>
          <a:noFill/>
          <a:ln w="349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Arial" panose="020B0604020202020204" pitchFamily="34" charset="0"/>
              </a:rPr>
              <a:t>方向垂直纸面向里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  <p:graphicFrame>
        <p:nvGraphicFramePr>
          <p:cNvPr id="9251" name="对象 9250"/>
          <p:cNvGraphicFramePr/>
          <p:nvPr/>
        </p:nvGraphicFramePr>
        <p:xfrm>
          <a:off x="2515553" y="5075238"/>
          <a:ext cx="3484245" cy="1174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8" imgW="1282700" imgH="431800" progId="Equation.3">
                  <p:embed/>
                </p:oleObj>
              </mc:Choice>
              <mc:Fallback>
                <p:oleObj name="" r:id="rId8" imgW="1282700" imgH="4318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15553" y="5075238"/>
                        <a:ext cx="3484245" cy="11741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2" name="矩形 9251"/>
          <p:cNvSpPr/>
          <p:nvPr/>
        </p:nvSpPr>
        <p:spPr>
          <a:xfrm>
            <a:off x="6240780" y="5564188"/>
            <a:ext cx="3434080" cy="583565"/>
          </a:xfrm>
          <a:prstGeom prst="rect">
            <a:avLst/>
          </a:prstGeom>
          <a:noFill/>
          <a:ln w="349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Arial" panose="020B0604020202020204" pitchFamily="34" charset="0"/>
              </a:rPr>
              <a:t>方向垂直纸面向里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  <p:sp>
        <p:nvSpPr>
          <p:cNvPr id="9253" name="直接连接符 9252"/>
          <p:cNvSpPr/>
          <p:nvPr/>
        </p:nvSpPr>
        <p:spPr>
          <a:xfrm flipH="1" flipV="1">
            <a:off x="5232400" y="1628775"/>
            <a:ext cx="142875" cy="144463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2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2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" fill="hold"/>
                                        <p:tgtEl>
                                          <p:spTgt spid="924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" fill="hold"/>
                                        <p:tgtEl>
                                          <p:spTgt spid="925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" fill="hold"/>
                                        <p:tgtEl>
                                          <p:spTgt spid="925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" grpId="0"/>
      <p:bldP spid="9248" grpId="0"/>
      <p:bldP spid="9250" grpId="0"/>
      <p:bldP spid="92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316" name="对象 13315"/>
          <p:cNvGraphicFramePr/>
          <p:nvPr/>
        </p:nvGraphicFramePr>
        <p:xfrm>
          <a:off x="1920875" y="1730375"/>
          <a:ext cx="7215505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1828800" imgH="711200" progId="Equation.3">
                  <p:embed/>
                </p:oleObj>
              </mc:Choice>
              <mc:Fallback>
                <p:oleObj name="" r:id="rId1" imgW="1828800" imgH="7112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20875" y="1730375"/>
                        <a:ext cx="7215505" cy="2346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文本框 13316"/>
          <p:cNvSpPr txBox="1"/>
          <p:nvPr/>
        </p:nvSpPr>
        <p:spPr>
          <a:xfrm>
            <a:off x="2782888" y="696913"/>
            <a:ext cx="50596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Arial" panose="020B0604020202020204" pitchFamily="34" charset="0"/>
              </a:rPr>
              <a:t>以垂直纸面向里为正方向，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  <p:sp>
        <p:nvSpPr>
          <p:cNvPr id="13319" name="矩形 13318"/>
          <p:cNvSpPr/>
          <p:nvPr/>
        </p:nvSpPr>
        <p:spPr>
          <a:xfrm>
            <a:off x="3359150" y="4581525"/>
            <a:ext cx="3434080" cy="583565"/>
          </a:xfrm>
          <a:prstGeom prst="rect">
            <a:avLst/>
          </a:prstGeom>
          <a:noFill/>
          <a:ln w="349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Arial" panose="020B0604020202020204" pitchFamily="34" charset="0"/>
              </a:rPr>
              <a:t>方向垂直纸面向里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" fill="hold"/>
                                        <p:tgtEl>
                                          <p:spTgt spid="1331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133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340" name="组合 14339"/>
          <p:cNvGrpSpPr/>
          <p:nvPr/>
        </p:nvGrpSpPr>
        <p:grpSpPr>
          <a:xfrm>
            <a:off x="3503613" y="620713"/>
            <a:ext cx="3024187" cy="1450975"/>
            <a:chOff x="1247" y="3060"/>
            <a:chExt cx="1905" cy="914"/>
          </a:xfrm>
        </p:grpSpPr>
        <p:grpSp>
          <p:nvGrpSpPr>
            <p:cNvPr id="14341" name="组合 14340"/>
            <p:cNvGrpSpPr/>
            <p:nvPr/>
          </p:nvGrpSpPr>
          <p:grpSpPr>
            <a:xfrm>
              <a:off x="2199" y="3060"/>
              <a:ext cx="953" cy="914"/>
              <a:chOff x="2199" y="3060"/>
              <a:chExt cx="953" cy="914"/>
            </a:xfrm>
          </p:grpSpPr>
          <p:sp>
            <p:nvSpPr>
              <p:cNvPr id="14342" name="直接连接符 14341"/>
              <p:cNvSpPr/>
              <p:nvPr/>
            </p:nvSpPr>
            <p:spPr>
              <a:xfrm>
                <a:off x="2880" y="3234"/>
                <a:ext cx="272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sm" len="lg"/>
              </a:ln>
            </p:spPr>
          </p:sp>
          <p:sp>
            <p:nvSpPr>
              <p:cNvPr id="14343" name="直接连接符 14342"/>
              <p:cNvSpPr/>
              <p:nvPr/>
            </p:nvSpPr>
            <p:spPr>
              <a:xfrm flipV="1">
                <a:off x="2562" y="3235"/>
                <a:ext cx="31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sm" len="lg"/>
              </a:ln>
            </p:spPr>
          </p:sp>
          <p:sp>
            <p:nvSpPr>
              <p:cNvPr id="14344" name="直接连接符 14343"/>
              <p:cNvSpPr/>
              <p:nvPr/>
            </p:nvSpPr>
            <p:spPr>
              <a:xfrm rot="10800000">
                <a:off x="2790" y="3960"/>
                <a:ext cx="361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sm" len="lg"/>
              </a:ln>
            </p:spPr>
          </p:sp>
          <p:sp>
            <p:nvSpPr>
              <p:cNvPr id="14345" name="直接连接符 14344"/>
              <p:cNvSpPr/>
              <p:nvPr/>
            </p:nvSpPr>
            <p:spPr>
              <a:xfrm rot="10800000">
                <a:off x="2562" y="3960"/>
                <a:ext cx="273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sm" len="lg"/>
              </a:ln>
            </p:spPr>
          </p:sp>
          <p:sp>
            <p:nvSpPr>
              <p:cNvPr id="14346" name="任意多边形 14345"/>
              <p:cNvSpPr/>
              <p:nvPr/>
            </p:nvSpPr>
            <p:spPr>
              <a:xfrm rot="-5400000" flipH="1" flipV="1">
                <a:off x="2033" y="3413"/>
                <a:ext cx="726" cy="395"/>
              </a:xfrm>
              <a:custGeom>
                <a:avLst/>
                <a:gdLst>
                  <a:gd name="txL" fmla="*/ 0 w 43200"/>
                  <a:gd name="txT" fmla="*/ 0 h 23641"/>
                  <a:gd name="txR" fmla="*/ 43200 w 43200"/>
                  <a:gd name="txB" fmla="*/ 23641 h 23641"/>
                </a:gdLst>
                <a:ahLst/>
                <a:cxnLst>
                  <a:cxn ang="0">
                    <a:pos x="43103" y="0"/>
                  </a:cxn>
                  <a:cxn ang="180">
                    <a:pos x="4" y="1589"/>
                  </a:cxn>
                  <a:cxn ang="0">
                    <a:pos x="21600" y="2041"/>
                  </a:cxn>
                </a:cxnLst>
                <a:rect l="txL" t="txT" r="txR" b="txB"/>
                <a:pathLst>
                  <a:path w="43200" h="23641" fill="none">
                    <a:moveTo>
                      <a:pt x="43103" y="0"/>
                    </a:moveTo>
                    <a:arcTo wR="21600" hR="21600" stAng="-325326" swAng="11197267"/>
                  </a:path>
                  <a:path w="43200" h="23641" stroke="0">
                    <a:moveTo>
                      <a:pt x="43103" y="0"/>
                    </a:moveTo>
                    <a:arcTo wR="21600" hR="21600" stAng="-325326" swAng="11197267"/>
                    <a:lnTo>
                      <a:pt x="21600" y="204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347" name="直接连接符 14346"/>
              <p:cNvSpPr/>
              <p:nvPr/>
            </p:nvSpPr>
            <p:spPr>
              <a:xfrm rot="10800000">
                <a:off x="2608" y="3960"/>
                <a:ext cx="181" cy="0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4348" name="直接连接符 14347"/>
              <p:cNvSpPr/>
              <p:nvPr/>
            </p:nvSpPr>
            <p:spPr>
              <a:xfrm>
                <a:off x="2653" y="3234"/>
                <a:ext cx="136" cy="1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4349" name="直接连接符 14348"/>
              <p:cNvSpPr/>
              <p:nvPr/>
            </p:nvSpPr>
            <p:spPr>
              <a:xfrm>
                <a:off x="2244" y="3461"/>
                <a:ext cx="318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50" name="文本框 14349"/>
              <p:cNvSpPr txBox="1"/>
              <p:nvPr/>
            </p:nvSpPr>
            <p:spPr>
              <a:xfrm>
                <a:off x="2516" y="3507"/>
                <a:ext cx="264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 b="0" i="1">
                    <a:latin typeface="Arial" panose="020B0604020202020204" pitchFamily="34" charset="0"/>
                  </a:rPr>
                  <a:t>O</a:t>
                </a:r>
                <a:endParaRPr lang="en-US" altLang="zh-CN" sz="2400" b="0" i="1">
                  <a:latin typeface="Arial" panose="020B0604020202020204" pitchFamily="34" charset="0"/>
                </a:endParaRPr>
              </a:p>
            </p:txBody>
          </p:sp>
          <p:sp>
            <p:nvSpPr>
              <p:cNvPr id="14351" name="文本框 14350"/>
              <p:cNvSpPr txBox="1"/>
              <p:nvPr/>
            </p:nvSpPr>
            <p:spPr>
              <a:xfrm>
                <a:off x="2380" y="3280"/>
                <a:ext cx="232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 b="0" i="1">
                    <a:latin typeface="Times New Roman" panose="02020603050405020304" pitchFamily="18" charset="0"/>
                  </a:rPr>
                  <a:t>R</a:t>
                </a:r>
                <a:endParaRPr lang="en-US" altLang="zh-CN" sz="2400" b="0" i="1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4352" name="对象 14351"/>
              <p:cNvGraphicFramePr/>
              <p:nvPr/>
            </p:nvGraphicFramePr>
            <p:xfrm>
              <a:off x="2925" y="3785"/>
              <a:ext cx="227" cy="1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1" name="" r:id="rId1" imgW="151765" imgH="127000" progId="Equation.3">
                      <p:embed/>
                    </p:oleObj>
                  </mc:Choice>
                  <mc:Fallback>
                    <p:oleObj name="" r:id="rId1" imgW="151765" imgH="127000" progId="Equation.3">
                      <p:embed/>
                      <p:pic>
                        <p:nvPicPr>
                          <p:cNvPr id="0" name="图片 3090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925" y="3785"/>
                            <a:ext cx="227" cy="18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53" name="对象 14352"/>
              <p:cNvGraphicFramePr/>
              <p:nvPr/>
            </p:nvGraphicFramePr>
            <p:xfrm>
              <a:off x="2925" y="3060"/>
              <a:ext cx="227" cy="1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2" name="" r:id="rId3" imgW="151765" imgH="127000" progId="Equation.3">
                      <p:embed/>
                    </p:oleObj>
                  </mc:Choice>
                  <mc:Fallback>
                    <p:oleObj name="" r:id="rId3" imgW="151765" imgH="127000" progId="Equation.3">
                      <p:embed/>
                      <p:pic>
                        <p:nvPicPr>
                          <p:cNvPr id="0" name="图片 3091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925" y="3060"/>
                            <a:ext cx="227" cy="18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354" name="矩形 14353"/>
            <p:cNvSpPr/>
            <p:nvPr/>
          </p:nvSpPr>
          <p:spPr>
            <a:xfrm>
              <a:off x="1247" y="3303"/>
              <a:ext cx="339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dirty="0">
                  <a:latin typeface="Arial" panose="020B0604020202020204" pitchFamily="34" charset="0"/>
                </a:rPr>
                <a:t>⑤</a:t>
              </a:r>
              <a:endParaRPr lang="en-US" altLang="zh-CN" sz="2800" dirty="0">
                <a:latin typeface="Arial" panose="020B0604020202020204" pitchFamily="34" charset="0"/>
              </a:endParaRPr>
            </a:p>
          </p:txBody>
        </p:sp>
        <p:sp>
          <p:nvSpPr>
            <p:cNvPr id="14355" name="直接连接符 14354"/>
            <p:cNvSpPr/>
            <p:nvPr/>
          </p:nvSpPr>
          <p:spPr>
            <a:xfrm flipH="1" flipV="1">
              <a:off x="2336" y="3884"/>
              <a:ext cx="90" cy="9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graphicFrame>
        <p:nvGraphicFramePr>
          <p:cNvPr id="14356" name="对象 14355"/>
          <p:cNvGraphicFramePr/>
          <p:nvPr/>
        </p:nvGraphicFramePr>
        <p:xfrm>
          <a:off x="3625850" y="2543175"/>
          <a:ext cx="189706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4" imgW="698500" imgH="393700" progId="Equation.3">
                  <p:embed/>
                </p:oleObj>
              </mc:Choice>
              <mc:Fallback>
                <p:oleObj name="" r:id="rId4" imgW="698500" imgH="3937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25850" y="2543175"/>
                        <a:ext cx="1897063" cy="1069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7" name="矩形 14356"/>
          <p:cNvSpPr/>
          <p:nvPr/>
        </p:nvSpPr>
        <p:spPr>
          <a:xfrm>
            <a:off x="6240463" y="2781300"/>
            <a:ext cx="3434080" cy="583565"/>
          </a:xfrm>
          <a:prstGeom prst="rect">
            <a:avLst/>
          </a:prstGeom>
          <a:noFill/>
          <a:ln w="349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Arial" panose="020B0604020202020204" pitchFamily="34" charset="0"/>
              </a:rPr>
              <a:t>方向垂直纸面向里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  <p:graphicFrame>
        <p:nvGraphicFramePr>
          <p:cNvPr id="14358" name="对象 14357"/>
          <p:cNvGraphicFramePr/>
          <p:nvPr/>
        </p:nvGraphicFramePr>
        <p:xfrm>
          <a:off x="2684463" y="3573463"/>
          <a:ext cx="341312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6" imgW="1256665" imgH="393700" progId="Equation.3">
                  <p:embed/>
                </p:oleObj>
              </mc:Choice>
              <mc:Fallback>
                <p:oleObj name="" r:id="rId6" imgW="1256665" imgH="3937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84463" y="3573463"/>
                        <a:ext cx="3413125" cy="1069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9" name="矩形 14358"/>
          <p:cNvSpPr/>
          <p:nvPr/>
        </p:nvSpPr>
        <p:spPr>
          <a:xfrm>
            <a:off x="6456363" y="3789363"/>
            <a:ext cx="3434080" cy="583565"/>
          </a:xfrm>
          <a:prstGeom prst="rect">
            <a:avLst/>
          </a:prstGeom>
          <a:noFill/>
          <a:ln w="349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Arial" panose="020B0604020202020204" pitchFamily="34" charset="0"/>
              </a:rPr>
              <a:t>方向垂直纸面向里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  <p:graphicFrame>
        <p:nvGraphicFramePr>
          <p:cNvPr id="14360" name="对象 14359"/>
          <p:cNvGraphicFramePr/>
          <p:nvPr/>
        </p:nvGraphicFramePr>
        <p:xfrm>
          <a:off x="3432175" y="4724400"/>
          <a:ext cx="19304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8" imgW="711200" imgH="393700" progId="Equation.3">
                  <p:embed/>
                </p:oleObj>
              </mc:Choice>
              <mc:Fallback>
                <p:oleObj name="" r:id="rId8" imgW="711200" imgH="3937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32175" y="4724400"/>
                        <a:ext cx="1930400" cy="1069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1" name="矩形 14360"/>
          <p:cNvSpPr/>
          <p:nvPr/>
        </p:nvSpPr>
        <p:spPr>
          <a:xfrm>
            <a:off x="6311900" y="4868863"/>
            <a:ext cx="3434080" cy="583565"/>
          </a:xfrm>
          <a:prstGeom prst="rect">
            <a:avLst/>
          </a:prstGeom>
          <a:noFill/>
          <a:ln w="349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Arial" panose="020B0604020202020204" pitchFamily="34" charset="0"/>
              </a:rPr>
              <a:t>方向垂直纸面向里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  <p:sp>
        <p:nvSpPr>
          <p:cNvPr id="14362" name="文本框 14361"/>
          <p:cNvSpPr txBox="1"/>
          <p:nvPr/>
        </p:nvSpPr>
        <p:spPr>
          <a:xfrm>
            <a:off x="5365750" y="1628775"/>
            <a:ext cx="36893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b="0" i="1">
                <a:latin typeface="Times New Roman" panose="02020603050405020304" pitchFamily="18" charset="0"/>
              </a:rPr>
              <a:t>A</a:t>
            </a:r>
            <a:endParaRPr lang="en-US" altLang="zh-CN" sz="2400" b="0" i="1">
              <a:latin typeface="Times New Roman" panose="02020603050405020304" pitchFamily="18" charset="0"/>
            </a:endParaRPr>
          </a:p>
        </p:txBody>
      </p:sp>
      <p:sp>
        <p:nvSpPr>
          <p:cNvPr id="14363" name="文本框 14362"/>
          <p:cNvSpPr txBox="1"/>
          <p:nvPr/>
        </p:nvSpPr>
        <p:spPr>
          <a:xfrm>
            <a:off x="5448300" y="476250"/>
            <a:ext cx="36893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b="0" i="1">
                <a:latin typeface="Times New Roman" panose="02020603050405020304" pitchFamily="18" charset="0"/>
              </a:rPr>
              <a:t>B</a:t>
            </a:r>
            <a:endParaRPr lang="en-US" altLang="zh-CN" sz="2400" b="0" i="1">
              <a:latin typeface="Times New Roman" panose="02020603050405020304" pitchFamily="18" charset="0"/>
            </a:endParaRPr>
          </a:p>
        </p:txBody>
      </p:sp>
      <p:sp>
        <p:nvSpPr>
          <p:cNvPr id="14365" name="矩形 14364"/>
          <p:cNvSpPr/>
          <p:nvPr/>
        </p:nvSpPr>
        <p:spPr>
          <a:xfrm>
            <a:off x="2495550" y="2128838"/>
            <a:ext cx="1152525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dirty="0">
                <a:solidFill>
                  <a:srgbClr val="CC0000"/>
                </a:solidFill>
                <a:latin typeface="Times New Roman" panose="02020603050405020304" pitchFamily="18" charset="0"/>
              </a:rPr>
              <a:t>解：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" fill="hold"/>
                                        <p:tgtEl>
                                          <p:spTgt spid="1435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" fill="hold"/>
                                        <p:tgtEl>
                                          <p:spTgt spid="1435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" fill="hold"/>
                                        <p:tgtEl>
                                          <p:spTgt spid="1436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7" grpId="0"/>
      <p:bldP spid="14359" grpId="0"/>
      <p:bldP spid="14361" grpId="0"/>
      <p:bldP spid="143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35715" name="Text Box 3"/>
          <p:cNvSpPr txBox="1"/>
          <p:nvPr/>
        </p:nvSpPr>
        <p:spPr>
          <a:xfrm>
            <a:off x="2640013" y="1341438"/>
            <a:ext cx="72644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3200" b="1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35716" name="Object 4"/>
          <p:cNvGraphicFramePr>
            <a:graphicFrameLocks noGrp="1"/>
          </p:cNvGraphicFramePr>
          <p:nvPr>
            <p:ph sz="half" idx="1"/>
          </p:nvPr>
        </p:nvGraphicFramePr>
        <p:xfrm>
          <a:off x="4006850" y="1081088"/>
          <a:ext cx="461010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1929765" imgH="444500" progId="Equation.3">
                  <p:embed/>
                </p:oleObj>
              </mc:Choice>
              <mc:Fallback>
                <p:oleObj name="" r:id="rId1" imgW="1929765" imgH="4445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06850" y="1081088"/>
                        <a:ext cx="4610100" cy="10620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5717" name="Object 5"/>
          <p:cNvGraphicFramePr>
            <a:graphicFrameLocks noGrp="1"/>
          </p:cNvGraphicFramePr>
          <p:nvPr>
            <p:ph sz="half" idx="2"/>
          </p:nvPr>
        </p:nvGraphicFramePr>
        <p:xfrm>
          <a:off x="3835400" y="2616200"/>
          <a:ext cx="47815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2032000" imgH="457200" progId="Equation.3">
                  <p:embed/>
                </p:oleObj>
              </mc:Choice>
              <mc:Fallback>
                <p:oleObj name="" r:id="rId3" imgW="2032000" imgH="4572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35400" y="2616200"/>
                        <a:ext cx="4781550" cy="10763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/>
          <p:nvPr/>
        </p:nvGrpSpPr>
        <p:grpSpPr>
          <a:xfrm>
            <a:off x="7643813" y="4922838"/>
            <a:ext cx="1819275" cy="584200"/>
            <a:chOff x="2426" y="3469"/>
            <a:chExt cx="1146" cy="368"/>
          </a:xfrm>
        </p:grpSpPr>
        <p:sp>
          <p:nvSpPr>
            <p:cNvPr id="16390" name="Rectangle 7"/>
            <p:cNvSpPr/>
            <p:nvPr/>
          </p:nvSpPr>
          <p:spPr>
            <a:xfrm>
              <a:off x="3090" y="3572"/>
              <a:ext cx="425" cy="232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50000">
                  <a:srgbClr val="FFFFFF"/>
                </a:gs>
                <a:gs pos="100000">
                  <a:srgbClr val="0000FF"/>
                </a:gs>
              </a:gsLst>
              <a:lin ang="54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1" name="Rectangle 8"/>
            <p:cNvSpPr/>
            <p:nvPr/>
          </p:nvSpPr>
          <p:spPr>
            <a:xfrm>
              <a:off x="2426" y="3469"/>
              <a:ext cx="1146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应选   </a:t>
              </a:r>
              <a:r>
                <a:rPr lang="en-US" altLang="zh-CN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5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5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35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35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3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203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57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362" name="对象 15361"/>
          <p:cNvGraphicFramePr/>
          <p:nvPr/>
        </p:nvGraphicFramePr>
        <p:xfrm>
          <a:off x="2425700" y="1812925"/>
          <a:ext cx="5040313" cy="217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1523365" imgH="660400" progId="Equation.3">
                  <p:embed/>
                </p:oleObj>
              </mc:Choice>
              <mc:Fallback>
                <p:oleObj name="" r:id="rId1" imgW="1523365" imgH="6604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25700" y="1812925"/>
                        <a:ext cx="5040313" cy="2179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文本框 15362"/>
          <p:cNvSpPr txBox="1"/>
          <p:nvPr/>
        </p:nvSpPr>
        <p:spPr>
          <a:xfrm>
            <a:off x="2782888" y="696913"/>
            <a:ext cx="50596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Arial" panose="020B0604020202020204" pitchFamily="34" charset="0"/>
              </a:rPr>
              <a:t>以垂直纸面向里为正方向，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  <p:sp>
        <p:nvSpPr>
          <p:cNvPr id="15364" name="矩形 15363"/>
          <p:cNvSpPr/>
          <p:nvPr/>
        </p:nvSpPr>
        <p:spPr>
          <a:xfrm>
            <a:off x="3359150" y="4581525"/>
            <a:ext cx="3434080" cy="583565"/>
          </a:xfrm>
          <a:prstGeom prst="rect">
            <a:avLst/>
          </a:prstGeom>
          <a:noFill/>
          <a:ln w="349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Arial" panose="020B0604020202020204" pitchFamily="34" charset="0"/>
              </a:rPr>
              <a:t>方向垂直纸面向里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" fill="hold"/>
                                        <p:tgtEl>
                                          <p:spTgt spid="1536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53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08546" name="对象 108545"/>
          <p:cNvGraphicFramePr/>
          <p:nvPr/>
        </p:nvGraphicFramePr>
        <p:xfrm>
          <a:off x="3359150" y="1268413"/>
          <a:ext cx="3873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203200" imgH="241300" progId="Equation.3">
                  <p:embed/>
                </p:oleObj>
              </mc:Choice>
              <mc:Fallback>
                <p:oleObj name="" r:id="rId1" imgW="203200" imgH="2413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59150" y="1268413"/>
                        <a:ext cx="387350" cy="436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7" name="对象 108546"/>
          <p:cNvGraphicFramePr/>
          <p:nvPr/>
        </p:nvGraphicFramePr>
        <p:xfrm>
          <a:off x="6167438" y="260350"/>
          <a:ext cx="18891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3" imgW="1104900" imgH="304800" progId="Equation.3">
                  <p:embed/>
                </p:oleObj>
              </mc:Choice>
              <mc:Fallback>
                <p:oleObj name="" r:id="rId3" imgW="1104900" imgH="3048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67438" y="260350"/>
                        <a:ext cx="1889125" cy="515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8" name="对象 108547"/>
          <p:cNvGraphicFramePr/>
          <p:nvPr/>
        </p:nvGraphicFramePr>
        <p:xfrm>
          <a:off x="1992313" y="1773238"/>
          <a:ext cx="7775575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5" imgW="4978400" imgH="1181100" progId="Equation.3">
                  <p:embed/>
                </p:oleObj>
              </mc:Choice>
              <mc:Fallback>
                <p:oleObj name="" r:id="rId5" imgW="4978400" imgH="11811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92313" y="1773238"/>
                        <a:ext cx="7775575" cy="1744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9" name="矩形 108548"/>
          <p:cNvSpPr/>
          <p:nvPr/>
        </p:nvSpPr>
        <p:spPr>
          <a:xfrm>
            <a:off x="1899285" y="261620"/>
            <a:ext cx="8534400" cy="15843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1" charset="-122"/>
              </a:rPr>
              <a:t>1.2.7 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1" charset="-122"/>
              </a:rPr>
              <a:t>某质点的运动规律为                     ，式中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1" charset="-122"/>
              </a:rPr>
              <a:t>k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1" charset="-122"/>
              </a:rPr>
              <a:t>为常量．当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1" charset="-122"/>
              </a:rPr>
              <a:t>t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1" charset="-122"/>
              </a:rPr>
              <a:t>=0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1" charset="-122"/>
              </a:rPr>
              <a:t>时，初速度为</a:t>
            </a:r>
            <a:r>
              <a:rPr lang="en-US" altLang="zh-CN" sz="2800" b="1" i="1" dirty="0">
                <a:solidFill>
                  <a:schemeClr val="bg1"/>
                </a:solidFill>
                <a:latin typeface="Book Antiqua" panose="02040602050305030304" pitchFamily="18" charset="0"/>
                <a:ea typeface="楷体_GB2312" pitchFamily="1" charset="-122"/>
              </a:rPr>
              <a:t>v</a:t>
            </a:r>
            <a:r>
              <a:rPr lang="en-US" altLang="zh-CN" sz="2800" b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1" charset="-122"/>
              </a:rPr>
              <a:t>0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1" charset="-122"/>
              </a:rPr>
              <a:t>，则速率</a:t>
            </a:r>
            <a:r>
              <a:rPr lang="en-US" altLang="zh-CN" sz="2800" b="1" i="1" dirty="0">
                <a:solidFill>
                  <a:schemeClr val="bg1"/>
                </a:solidFill>
                <a:latin typeface="Book Antiqua" panose="02040602050305030304" pitchFamily="18" charset="0"/>
                <a:ea typeface="楷体_GB2312" pitchFamily="1" charset="-122"/>
              </a:rPr>
              <a:t>v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1" charset="-122"/>
              </a:rPr>
              <a:t>随时间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1" charset="-122"/>
              </a:rPr>
              <a:t>t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1" charset="-122"/>
              </a:rPr>
              <a:t>的函数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1" charset="-122"/>
              </a:rPr>
              <a:t>关系为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1" charset="-122"/>
              </a:rPr>
              <a:t>[         ].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08550" name="矩形 108549"/>
          <p:cNvSpPr/>
          <p:nvPr/>
        </p:nvSpPr>
        <p:spPr>
          <a:xfrm>
            <a:off x="1992313" y="3644900"/>
            <a:ext cx="1081087" cy="5032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1" charset="-122"/>
              </a:rPr>
              <a:t>解：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108551" name="对象 108550"/>
          <p:cNvGraphicFramePr/>
          <p:nvPr/>
        </p:nvGraphicFramePr>
        <p:xfrm>
          <a:off x="2607628" y="4564380"/>
          <a:ext cx="2374900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7" imgW="1257300" imgH="1079500" progId="Equation.3">
                  <p:embed/>
                </p:oleObj>
              </mc:Choice>
              <mc:Fallback>
                <p:oleObj name="" r:id="rId7" imgW="1257300" imgH="10795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07628" y="4564380"/>
                        <a:ext cx="2374900" cy="1933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2" name="对象 108551"/>
          <p:cNvGraphicFramePr/>
          <p:nvPr/>
        </p:nvGraphicFramePr>
        <p:xfrm>
          <a:off x="6456363" y="3716338"/>
          <a:ext cx="2693987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9" imgW="1422400" imgH="1219200" progId="Equation.3">
                  <p:embed/>
                </p:oleObj>
              </mc:Choice>
              <mc:Fallback>
                <p:oleObj name="" r:id="rId9" imgW="1422400" imgH="12192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56363" y="3716338"/>
                        <a:ext cx="2693987" cy="2174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8553" name="图片 27856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08663" y="3500438"/>
            <a:ext cx="80962" cy="29972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" name="对象 4"/>
          <p:cNvGraphicFramePr/>
          <p:nvPr/>
        </p:nvGraphicFramePr>
        <p:xfrm>
          <a:off x="2850198" y="4048125"/>
          <a:ext cx="18891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2" imgW="1104900" imgH="304800" progId="Equation.3">
                  <p:embed/>
                </p:oleObj>
              </mc:Choice>
              <mc:Fallback>
                <p:oleObj name="" r:id="rId12" imgW="1104900" imgH="3048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50198" y="4048125"/>
                        <a:ext cx="1889125" cy="515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/>
      <p:bldP spid="1085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34691" name="组合 2034690"/>
          <p:cNvSpPr/>
          <p:nvPr/>
        </p:nvSpPr>
        <p:spPr>
          <a:xfrm>
            <a:off x="2957513" y="3284538"/>
            <a:ext cx="4291012" cy="1311275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2034696" name="组合 2034695"/>
          <p:cNvGrpSpPr/>
          <p:nvPr/>
        </p:nvGrpSpPr>
        <p:grpSpPr>
          <a:xfrm>
            <a:off x="2135188" y="981075"/>
            <a:ext cx="8137525" cy="2060575"/>
            <a:chOff x="385" y="618"/>
            <a:chExt cx="5126" cy="1298"/>
          </a:xfrm>
        </p:grpSpPr>
        <p:sp>
          <p:nvSpPr>
            <p:cNvPr id="10261" name="文本框 13313"/>
            <p:cNvSpPr txBox="1"/>
            <p:nvPr/>
          </p:nvSpPr>
          <p:spPr>
            <a:xfrm>
              <a:off x="385" y="618"/>
              <a:ext cx="5126" cy="129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      P</a:t>
              </a:r>
              <a:r>
                <a:rPr lang="en-US" altLang="zh-CN" sz="24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72</a:t>
              </a:r>
              <a:r>
                <a:rPr lang="en-US" altLang="zh-CN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:2.2.9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如图所示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,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物体</a:t>
              </a:r>
              <a:r>
                <a:rPr lang="en-US" altLang="zh-CN" sz="3200" b="1" i="1" dirty="0">
                  <a:latin typeface="Times New Roman" panose="02020603050405020304" pitchFamily="18" charset="0"/>
                </a:rPr>
                <a:t>m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用平行于斜面的细线连接于光滑的斜面上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.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斜面的倾角为    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,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如果斜面向右做加速运动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,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当物体刚开始脱离斜面时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,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它的加速度为：         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(    )</a:t>
              </a:r>
              <a:endParaRPr lang="en-US" altLang="zh-CN" sz="32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62" name="对象 2034697"/>
            <p:cNvGraphicFramePr/>
            <p:nvPr/>
          </p:nvGraphicFramePr>
          <p:xfrm>
            <a:off x="4876" y="981"/>
            <a:ext cx="187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1" imgW="127000" imgH="177165" progId="Equation.3">
                    <p:embed/>
                  </p:oleObj>
                </mc:Choice>
                <mc:Fallback>
                  <p:oleObj name="" r:id="rId1" imgW="127000" imgH="177165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876" y="981"/>
                          <a:ext cx="187" cy="2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34699" name="文本框 2034698"/>
          <p:cNvSpPr txBox="1"/>
          <p:nvPr/>
        </p:nvSpPr>
        <p:spPr>
          <a:xfrm>
            <a:off x="7008813" y="2443163"/>
            <a:ext cx="47625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3200" b="1" i="1" dirty="0">
                <a:solidFill>
                  <a:srgbClr val="CC0000"/>
                </a:solidFill>
                <a:latin typeface="Times New Roman" panose="02020603050405020304" pitchFamily="18" charset="0"/>
              </a:rPr>
              <a:t>D</a:t>
            </a:r>
            <a:endParaRPr lang="en-US" altLang="zh-CN" sz="3200" b="1" i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034700" name="组合 2034699"/>
          <p:cNvGrpSpPr/>
          <p:nvPr/>
        </p:nvGrpSpPr>
        <p:grpSpPr>
          <a:xfrm>
            <a:off x="4908550" y="4738688"/>
            <a:ext cx="2663825" cy="1201737"/>
            <a:chOff x="2132" y="2478"/>
            <a:chExt cx="1678" cy="757"/>
          </a:xfrm>
        </p:grpSpPr>
        <p:grpSp>
          <p:nvGrpSpPr>
            <p:cNvPr id="10247" name="组合 2034700"/>
            <p:cNvGrpSpPr/>
            <p:nvPr/>
          </p:nvGrpSpPr>
          <p:grpSpPr>
            <a:xfrm>
              <a:off x="2132" y="2478"/>
              <a:ext cx="1678" cy="757"/>
              <a:chOff x="2971" y="1480"/>
              <a:chExt cx="1678" cy="757"/>
            </a:xfrm>
          </p:grpSpPr>
          <p:sp>
            <p:nvSpPr>
              <p:cNvPr id="10250" name="文本框 2034702"/>
              <p:cNvSpPr txBox="1"/>
              <p:nvPr/>
            </p:nvSpPr>
            <p:spPr>
              <a:xfrm>
                <a:off x="4332" y="1721"/>
                <a:ext cx="187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b="1" i="1" dirty="0">
                    <a:latin typeface="Times New Roman" panose="02020603050405020304" pitchFamily="18" charset="0"/>
                  </a:rPr>
                  <a:t>a</a:t>
                </a:r>
                <a:endParaRPr lang="en-US" altLang="zh-CN" b="1" i="1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0251" name="组合 2034703"/>
              <p:cNvGrpSpPr/>
              <p:nvPr/>
            </p:nvGrpSpPr>
            <p:grpSpPr>
              <a:xfrm>
                <a:off x="2971" y="1480"/>
                <a:ext cx="1270" cy="757"/>
                <a:chOff x="2971" y="1480"/>
                <a:chExt cx="1270" cy="757"/>
              </a:xfrm>
            </p:grpSpPr>
            <p:grpSp>
              <p:nvGrpSpPr>
                <p:cNvPr id="10253" name="组合 2034704"/>
                <p:cNvGrpSpPr/>
                <p:nvPr/>
              </p:nvGrpSpPr>
              <p:grpSpPr>
                <a:xfrm>
                  <a:off x="2971" y="1480"/>
                  <a:ext cx="1270" cy="757"/>
                  <a:chOff x="2971" y="1480"/>
                  <a:chExt cx="1270" cy="757"/>
                </a:xfrm>
              </p:grpSpPr>
              <p:grpSp>
                <p:nvGrpSpPr>
                  <p:cNvPr id="10255" name="组合 2034705"/>
                  <p:cNvGrpSpPr/>
                  <p:nvPr/>
                </p:nvGrpSpPr>
                <p:grpSpPr>
                  <a:xfrm>
                    <a:off x="2971" y="1570"/>
                    <a:ext cx="1270" cy="667"/>
                    <a:chOff x="3379" y="1570"/>
                    <a:chExt cx="1270" cy="667"/>
                  </a:xfrm>
                </p:grpSpPr>
                <p:sp>
                  <p:nvSpPr>
                    <p:cNvPr id="10257" name="直角三角形 2034706"/>
                    <p:cNvSpPr/>
                    <p:nvPr/>
                  </p:nvSpPr>
                  <p:spPr>
                    <a:xfrm flipH="1">
                      <a:off x="3379" y="1661"/>
                      <a:ext cx="1270" cy="576"/>
                    </a:xfrm>
                    <a:prstGeom prst="rtTriangle">
                      <a:avLst/>
                    </a:prstGeom>
                    <a:noFill/>
                    <a:ln w="1905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10258" name="组合 2034707"/>
                    <p:cNvGrpSpPr/>
                    <p:nvPr/>
                  </p:nvGrpSpPr>
                  <p:grpSpPr>
                    <a:xfrm>
                      <a:off x="3833" y="1570"/>
                      <a:ext cx="680" cy="382"/>
                      <a:chOff x="3833" y="1570"/>
                      <a:chExt cx="680" cy="382"/>
                    </a:xfrm>
                  </p:grpSpPr>
                  <p:sp>
                    <p:nvSpPr>
                      <p:cNvPr id="10259" name="矩形 2034708"/>
                      <p:cNvSpPr/>
                      <p:nvPr/>
                    </p:nvSpPr>
                    <p:spPr>
                      <a:xfrm rot="-1567479">
                        <a:off x="3833" y="1752"/>
                        <a:ext cx="307" cy="2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bg1"/>
                          </a:gs>
                          <a:gs pos="100000">
                            <a:schemeClr val="tx2"/>
                          </a:gs>
                        </a:gsLst>
                        <a:path path="shape">
                          <a:fillToRect l="50000" t="50000" r="50000" b="50000"/>
                        </a:path>
                        <a:tileRect/>
                      </a:gradFill>
                      <a:ln w="1587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 dirty="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260" name="直接连接符 2034709"/>
                      <p:cNvSpPr/>
                      <p:nvPr/>
                    </p:nvSpPr>
                    <p:spPr>
                      <a:xfrm flipV="1">
                        <a:off x="4140" y="1570"/>
                        <a:ext cx="373" cy="182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  <p:sp>
                <p:nvSpPr>
                  <p:cNvPr id="10256" name="直接连接符 2034710"/>
                  <p:cNvSpPr/>
                  <p:nvPr/>
                </p:nvSpPr>
                <p:spPr>
                  <a:xfrm>
                    <a:off x="4037" y="1480"/>
                    <a:ext cx="136" cy="181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0254" name="任意多边形 2034711"/>
                <p:cNvSpPr/>
                <p:nvPr/>
              </p:nvSpPr>
              <p:spPr>
                <a:xfrm flipV="1">
                  <a:off x="3288" y="2069"/>
                  <a:ext cx="91" cy="16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1" y="168"/>
                    </a:cxn>
                    <a:cxn ang="0">
                      <a:pos x="0" y="0"/>
                    </a:cxn>
                    <a:cxn ang="0">
                      <a:pos x="91" y="168"/>
                    </a:cxn>
                    <a:cxn ang="0">
                      <a:pos x="0" y="168"/>
                    </a:cxn>
                  </a:cxnLst>
                  <a:pathLst>
                    <a:path w="21600" h="21600" fill="none">
                      <a:moveTo>
                        <a:pt x="0" y="0"/>
                      </a:moveTo>
                      <a:cubicBezTo>
                        <a:pt x="11929" y="0"/>
                        <a:pt x="21600" y="9671"/>
                        <a:pt x="21600" y="21600"/>
                      </a:cubicBezTo>
                    </a:path>
                    <a:path w="21600" h="21600" stroke="0">
                      <a:moveTo>
                        <a:pt x="0" y="0"/>
                      </a:moveTo>
                      <a:cubicBezTo>
                        <a:pt x="11929" y="0"/>
                        <a:pt x="21600" y="9671"/>
                        <a:pt x="21600" y="21600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 cmpd="sng">
                  <a:solidFill>
                    <a:srgbClr val="8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10252" name="直接连接符 2034712"/>
              <p:cNvSpPr/>
              <p:nvPr/>
            </p:nvSpPr>
            <p:spPr>
              <a:xfrm>
                <a:off x="4241" y="1952"/>
                <a:ext cx="408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  <p:sp>
          <p:nvSpPr>
            <p:cNvPr id="10248" name="文本框 2034713"/>
            <p:cNvSpPr txBox="1"/>
            <p:nvPr/>
          </p:nvSpPr>
          <p:spPr>
            <a:xfrm>
              <a:off x="2586" y="2719"/>
              <a:ext cx="227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b="1" i="1" dirty="0">
                  <a:latin typeface="Times New Roman" panose="02020603050405020304" pitchFamily="18" charset="0"/>
                </a:rPr>
                <a:t>m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0249" name="内容占位符 2034701"/>
          <p:cNvGraphicFramePr>
            <a:graphicFrameLocks noGrp="1"/>
          </p:cNvGraphicFramePr>
          <p:nvPr/>
        </p:nvGraphicFramePr>
        <p:xfrm>
          <a:off x="6888163" y="3259138"/>
          <a:ext cx="20796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3" imgW="127000" imgH="177165" progId="Equation.3">
                  <p:embed/>
                </p:oleObj>
              </mc:Choice>
              <mc:Fallback>
                <p:oleObj name="" r:id="rId3" imgW="127000" imgH="177165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88163" y="3259138"/>
                        <a:ext cx="207962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3" name="内容占位符 2034691"/>
          <p:cNvGraphicFramePr>
            <a:graphicFrameLocks noGrp="1"/>
          </p:cNvGraphicFramePr>
          <p:nvPr/>
        </p:nvGraphicFramePr>
        <p:xfrm>
          <a:off x="2957513" y="3284538"/>
          <a:ext cx="16986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5" imgW="634365" imgH="203200" progId="Equation.3">
                  <p:embed/>
                </p:oleObj>
              </mc:Choice>
              <mc:Fallback>
                <p:oleObj name="" r:id="rId5" imgW="634365" imgH="2032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57513" y="3284538"/>
                        <a:ext cx="1698625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4" name="内容占位符 2034692"/>
          <p:cNvGraphicFramePr>
            <a:graphicFrameLocks noGrp="1"/>
          </p:cNvGraphicFramePr>
          <p:nvPr/>
        </p:nvGraphicFramePr>
        <p:xfrm>
          <a:off x="5424488" y="3284538"/>
          <a:ext cx="182403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7" imgW="659765" imgH="203200" progId="Equation.3">
                  <p:embed/>
                </p:oleObj>
              </mc:Choice>
              <mc:Fallback>
                <p:oleObj name="" r:id="rId7" imgW="659765" imgH="2032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24488" y="3284538"/>
                        <a:ext cx="1824037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5" name="内容占位符 2034693"/>
          <p:cNvGraphicFramePr>
            <a:graphicFrameLocks noGrp="1"/>
          </p:cNvGraphicFramePr>
          <p:nvPr/>
        </p:nvGraphicFramePr>
        <p:xfrm>
          <a:off x="5424488" y="4033838"/>
          <a:ext cx="182403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9" imgW="659765" imgH="203200" progId="Equation.3">
                  <p:embed/>
                </p:oleObj>
              </mc:Choice>
              <mc:Fallback>
                <p:oleObj name="" r:id="rId9" imgW="659765" imgH="2032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24488" y="4033838"/>
                        <a:ext cx="1824037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6" name="内容占位符 2034694"/>
          <p:cNvGraphicFramePr>
            <a:graphicFrameLocks noGrp="1"/>
          </p:cNvGraphicFramePr>
          <p:nvPr/>
        </p:nvGraphicFramePr>
        <p:xfrm>
          <a:off x="2957513" y="4073525"/>
          <a:ext cx="16986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1" imgW="659765" imgH="203200" progId="Equation.3">
                  <p:embed/>
                </p:oleObj>
              </mc:Choice>
              <mc:Fallback>
                <p:oleObj name="" r:id="rId11" imgW="659765" imgH="2032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57513" y="4073525"/>
                        <a:ext cx="1698625" cy="52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34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34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3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203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34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34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3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346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34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34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469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35715" name="文本框 2035714"/>
          <p:cNvSpPr txBox="1"/>
          <p:nvPr/>
        </p:nvSpPr>
        <p:spPr>
          <a:xfrm>
            <a:off x="2205038" y="1041400"/>
            <a:ext cx="727075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解</a:t>
            </a: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:</a:t>
            </a:r>
            <a:endParaRPr lang="en-US" altLang="zh-CN" sz="32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35716" name="文本框 2035715"/>
          <p:cNvSpPr txBox="1"/>
          <p:nvPr/>
        </p:nvSpPr>
        <p:spPr>
          <a:xfrm>
            <a:off x="2932113" y="981075"/>
            <a:ext cx="4465637" cy="1076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</a:rPr>
              <a:t>物体受力情况及坐标系如图</a:t>
            </a:r>
            <a:r>
              <a:rPr lang="en-US" altLang="zh-CN" sz="3200" b="1" dirty="0">
                <a:latin typeface="Times New Roman" panose="02020603050405020304" pitchFamily="18" charset="0"/>
              </a:rPr>
              <a:t>,</a:t>
            </a:r>
            <a:r>
              <a:rPr lang="zh-CN" altLang="en-US" sz="3200" b="1" dirty="0">
                <a:latin typeface="Times New Roman" panose="02020603050405020304" pitchFamily="18" charset="0"/>
              </a:rPr>
              <a:t>则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35717" name="内容占位符 2035716"/>
          <p:cNvGraphicFramePr>
            <a:graphicFrameLocks noGrp="1"/>
          </p:cNvGraphicFramePr>
          <p:nvPr>
            <p:ph sz="quarter" idx="3"/>
          </p:nvPr>
        </p:nvGraphicFramePr>
        <p:xfrm>
          <a:off x="3078163" y="4087813"/>
          <a:ext cx="2081212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" imgW="685165" imgH="203200" progId="Equation.3">
                  <p:embed/>
                </p:oleObj>
              </mc:Choice>
              <mc:Fallback>
                <p:oleObj name="" r:id="rId1" imgW="685165" imgH="2032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3078163" y="4087813"/>
                        <a:ext cx="2081212" cy="6175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35718" name="组合 2035717"/>
          <p:cNvGrpSpPr/>
          <p:nvPr/>
        </p:nvGrpSpPr>
        <p:grpSpPr>
          <a:xfrm>
            <a:off x="2779713" y="2524125"/>
            <a:ext cx="3244850" cy="1276350"/>
            <a:chOff x="791" y="1396"/>
            <a:chExt cx="2044" cy="804"/>
          </a:xfrm>
        </p:grpSpPr>
        <p:sp>
          <p:nvSpPr>
            <p:cNvPr id="11299" name="左大括号 2035720"/>
            <p:cNvSpPr/>
            <p:nvPr/>
          </p:nvSpPr>
          <p:spPr>
            <a:xfrm>
              <a:off x="791" y="1484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035722" name="右箭头 2035721"/>
          <p:cNvSpPr/>
          <p:nvPr/>
        </p:nvSpPr>
        <p:spPr>
          <a:xfrm>
            <a:off x="6024563" y="3121025"/>
            <a:ext cx="976312" cy="188913"/>
          </a:xfrm>
          <a:prstGeom prst="rightArrow">
            <a:avLst>
              <a:gd name="adj1" fmla="val 50000"/>
              <a:gd name="adj2" fmla="val 129129"/>
            </a:avLst>
          </a:prstGeom>
          <a:gradFill rotWithShape="1">
            <a:gsLst>
              <a:gs pos="0">
                <a:srgbClr val="000082">
                  <a:alpha val="100000"/>
                </a:srgbClr>
              </a:gs>
              <a:gs pos="14999">
                <a:srgbClr val="66008F">
                  <a:alpha val="100000"/>
                </a:srgbClr>
              </a:gs>
              <a:gs pos="32500">
                <a:srgbClr val="BA0066">
                  <a:alpha val="100000"/>
                </a:srgbClr>
              </a:gs>
              <a:gs pos="45000">
                <a:srgbClr val="FF0000">
                  <a:alpha val="100000"/>
                </a:srgbClr>
              </a:gs>
              <a:gs pos="50000">
                <a:srgbClr val="FF8200">
                  <a:alpha val="100000"/>
                </a:srgbClr>
              </a:gs>
              <a:gs pos="55000">
                <a:srgbClr val="FF0000">
                  <a:alpha val="100000"/>
                </a:srgbClr>
              </a:gs>
              <a:gs pos="67500">
                <a:srgbClr val="BA0066">
                  <a:alpha val="100000"/>
                </a:srgbClr>
              </a:gs>
              <a:gs pos="85001">
                <a:srgbClr val="66008F">
                  <a:alpha val="100000"/>
                </a:srgbClr>
              </a:gs>
              <a:gs pos="100000">
                <a:srgbClr val="000082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035723" name="组合 2035722"/>
          <p:cNvGrpSpPr/>
          <p:nvPr/>
        </p:nvGrpSpPr>
        <p:grpSpPr>
          <a:xfrm>
            <a:off x="7248525" y="1601788"/>
            <a:ext cx="2633663" cy="2125663"/>
            <a:chOff x="2653" y="1201"/>
            <a:chExt cx="1659" cy="1339"/>
          </a:xfrm>
        </p:grpSpPr>
        <p:grpSp>
          <p:nvGrpSpPr>
            <p:cNvPr id="11276" name="组合 2035723"/>
            <p:cNvGrpSpPr/>
            <p:nvPr/>
          </p:nvGrpSpPr>
          <p:grpSpPr>
            <a:xfrm>
              <a:off x="2653" y="1201"/>
              <a:ext cx="1659" cy="1339"/>
              <a:chOff x="2653" y="1201"/>
              <a:chExt cx="1659" cy="1339"/>
            </a:xfrm>
          </p:grpSpPr>
          <p:grpSp>
            <p:nvGrpSpPr>
              <p:cNvPr id="11278" name="组合 2035724"/>
              <p:cNvGrpSpPr/>
              <p:nvPr/>
            </p:nvGrpSpPr>
            <p:grpSpPr>
              <a:xfrm>
                <a:off x="3904" y="1723"/>
                <a:ext cx="408" cy="232"/>
                <a:chOff x="3402" y="2719"/>
                <a:chExt cx="408" cy="232"/>
              </a:xfrm>
            </p:grpSpPr>
            <p:sp>
              <p:nvSpPr>
                <p:cNvPr id="11295" name="文本框 2035725"/>
                <p:cNvSpPr txBox="1"/>
                <p:nvPr/>
              </p:nvSpPr>
              <p:spPr>
                <a:xfrm>
                  <a:off x="3493" y="2719"/>
                  <a:ext cx="187" cy="2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r>
                    <a:rPr lang="en-US" altLang="zh-CN" b="1" i="1" dirty="0">
                      <a:latin typeface="Times New Roman" panose="02020603050405020304" pitchFamily="18" charset="0"/>
                    </a:rPr>
                    <a:t>a</a:t>
                  </a:r>
                  <a:endParaRPr lang="en-US" altLang="zh-CN" b="1" i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96" name="直接连接符 2035726"/>
                <p:cNvSpPr/>
                <p:nvPr/>
              </p:nvSpPr>
              <p:spPr>
                <a:xfrm>
                  <a:off x="3402" y="2950"/>
                  <a:ext cx="408" cy="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</p:grpSp>
          <p:grpSp>
            <p:nvGrpSpPr>
              <p:cNvPr id="11279" name="组合 2035727"/>
              <p:cNvGrpSpPr/>
              <p:nvPr/>
            </p:nvGrpSpPr>
            <p:grpSpPr>
              <a:xfrm>
                <a:off x="2653" y="1201"/>
                <a:ext cx="1250" cy="1339"/>
                <a:chOff x="2653" y="1201"/>
                <a:chExt cx="1250" cy="1339"/>
              </a:xfrm>
            </p:grpSpPr>
            <p:sp>
              <p:nvSpPr>
                <p:cNvPr id="11280" name="文本框 2035728"/>
                <p:cNvSpPr txBox="1"/>
                <p:nvPr/>
              </p:nvSpPr>
              <p:spPr>
                <a:xfrm>
                  <a:off x="2898" y="2308"/>
                  <a:ext cx="307" cy="2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r>
                    <a:rPr lang="en-US" altLang="zh-CN" b="1" dirty="0">
                      <a:latin typeface="Times New Roman" panose="02020603050405020304" pitchFamily="18" charset="0"/>
                    </a:rPr>
                    <a:t>mg</a:t>
                  </a:r>
                  <a:endParaRPr lang="en-US" altLang="zh-CN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81" name="文本框 2035729"/>
                <p:cNvSpPr txBox="1"/>
                <p:nvPr/>
              </p:nvSpPr>
              <p:spPr>
                <a:xfrm>
                  <a:off x="3381" y="1548"/>
                  <a:ext cx="222" cy="25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r>
                    <a:rPr lang="en-US" altLang="zh-CN" sz="2000" b="1" dirty="0">
                      <a:latin typeface="Times New Roman" panose="02020603050405020304" pitchFamily="18" charset="0"/>
                    </a:rPr>
                    <a:t>T</a:t>
                  </a:r>
                  <a:endParaRPr lang="en-US" altLang="zh-CN" sz="2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82" name="文本框 2035730"/>
                <p:cNvSpPr txBox="1"/>
                <p:nvPr/>
              </p:nvSpPr>
              <p:spPr>
                <a:xfrm>
                  <a:off x="3018" y="1201"/>
                  <a:ext cx="187" cy="2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r>
                    <a:rPr lang="en-US" altLang="zh-CN" b="1" dirty="0">
                      <a:latin typeface="Times New Roman" panose="02020603050405020304" pitchFamily="18" charset="0"/>
                    </a:rPr>
                    <a:t>y</a:t>
                  </a:r>
                  <a:endParaRPr lang="en-US" altLang="zh-CN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83" name="文本框 2035731"/>
                <p:cNvSpPr txBox="1"/>
                <p:nvPr/>
              </p:nvSpPr>
              <p:spPr>
                <a:xfrm>
                  <a:off x="3716" y="1682"/>
                  <a:ext cx="187" cy="2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r>
                    <a:rPr lang="en-US" altLang="zh-CN" b="1" dirty="0">
                      <a:latin typeface="Times New Roman" panose="02020603050405020304" pitchFamily="18" charset="0"/>
                    </a:rPr>
                    <a:t>x</a:t>
                  </a:r>
                  <a:endParaRPr lang="en-US" altLang="zh-CN" b="1" dirty="0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11284" name="组合 2035732"/>
                <p:cNvGrpSpPr/>
                <p:nvPr/>
              </p:nvGrpSpPr>
              <p:grpSpPr>
                <a:xfrm>
                  <a:off x="2653" y="1317"/>
                  <a:ext cx="1084" cy="991"/>
                  <a:chOff x="2653" y="1317"/>
                  <a:chExt cx="1084" cy="991"/>
                </a:xfrm>
              </p:grpSpPr>
              <p:grpSp>
                <p:nvGrpSpPr>
                  <p:cNvPr id="11285" name="组合 2035733"/>
                  <p:cNvGrpSpPr/>
                  <p:nvPr/>
                </p:nvGrpSpPr>
                <p:grpSpPr>
                  <a:xfrm>
                    <a:off x="2898" y="1673"/>
                    <a:ext cx="517" cy="635"/>
                    <a:chOff x="3452" y="1438"/>
                    <a:chExt cx="517" cy="635"/>
                  </a:xfrm>
                </p:grpSpPr>
                <p:grpSp>
                  <p:nvGrpSpPr>
                    <p:cNvPr id="11289" name="组合 2035734"/>
                    <p:cNvGrpSpPr/>
                    <p:nvPr/>
                  </p:nvGrpSpPr>
                  <p:grpSpPr>
                    <a:xfrm>
                      <a:off x="3452" y="1488"/>
                      <a:ext cx="307" cy="232"/>
                      <a:chOff x="2586" y="2719"/>
                      <a:chExt cx="307" cy="232"/>
                    </a:xfrm>
                  </p:grpSpPr>
                  <p:sp>
                    <p:nvSpPr>
                      <p:cNvPr id="11293" name="矩形 2035735"/>
                      <p:cNvSpPr/>
                      <p:nvPr/>
                    </p:nvSpPr>
                    <p:spPr>
                      <a:xfrm rot="-1567479">
                        <a:off x="2586" y="2750"/>
                        <a:ext cx="307" cy="2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bg1"/>
                          </a:gs>
                          <a:gs pos="100000">
                            <a:schemeClr val="tx2"/>
                          </a:gs>
                        </a:gsLst>
                        <a:path path="shape">
                          <a:fillToRect l="50000" t="50000" r="50000" b="50000"/>
                        </a:path>
                        <a:tileRect/>
                      </a:gradFill>
                      <a:ln w="1587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 dirty="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94" name="文本框 2035736"/>
                      <p:cNvSpPr txBox="1"/>
                      <p:nvPr/>
                    </p:nvSpPr>
                    <p:spPr>
                      <a:xfrm>
                        <a:off x="2586" y="2719"/>
                        <a:ext cx="227" cy="23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none">
                        <a:spAutoFit/>
                      </a:bodyPr>
                      <a:p>
                        <a:r>
                          <a:rPr lang="en-US" altLang="zh-CN" b="1" i="1" dirty="0">
                            <a:latin typeface="Times New Roman" panose="02020603050405020304" pitchFamily="18" charset="0"/>
                          </a:rPr>
                          <a:t>m</a:t>
                        </a:r>
                        <a:endParaRPr lang="en-US" altLang="zh-CN" b="1" i="1" dirty="0">
                          <a:latin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290" name="组合 2035737"/>
                    <p:cNvGrpSpPr/>
                    <p:nvPr/>
                  </p:nvGrpSpPr>
                  <p:grpSpPr>
                    <a:xfrm>
                      <a:off x="3606" y="1438"/>
                      <a:ext cx="363" cy="635"/>
                      <a:chOff x="3606" y="1525"/>
                      <a:chExt cx="363" cy="635"/>
                    </a:xfrm>
                  </p:grpSpPr>
                  <p:sp>
                    <p:nvSpPr>
                      <p:cNvPr id="11291" name="直接连接符 2035738"/>
                      <p:cNvSpPr/>
                      <p:nvPr/>
                    </p:nvSpPr>
                    <p:spPr>
                      <a:xfrm>
                        <a:off x="3606" y="1691"/>
                        <a:ext cx="0" cy="469"/>
                      </a:xfrm>
                      <a:prstGeom prst="line">
                        <a:avLst/>
                      </a:prstGeom>
                      <a:ln w="34925" cap="flat" cmpd="sng">
                        <a:solidFill>
                          <a:srgbClr val="FF0000"/>
                        </a:solidFill>
                        <a:prstDash val="solid"/>
                        <a:headEnd type="none" w="med" len="med"/>
                        <a:tailEnd type="triangle" w="sm" len="lg"/>
                      </a:ln>
                    </p:spPr>
                  </p:sp>
                  <p:sp>
                    <p:nvSpPr>
                      <p:cNvPr id="11292" name="直接连接符 2035739"/>
                      <p:cNvSpPr/>
                      <p:nvPr/>
                    </p:nvSpPr>
                    <p:spPr>
                      <a:xfrm flipV="1">
                        <a:off x="3606" y="1525"/>
                        <a:ext cx="363" cy="166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rgbClr val="FF00FF"/>
                        </a:solidFill>
                        <a:prstDash val="solid"/>
                        <a:headEnd type="none" w="med" len="med"/>
                        <a:tailEnd type="triangle" w="sm" len="lg"/>
                      </a:ln>
                    </p:spPr>
                  </p:sp>
                </p:grpSp>
              </p:grpSp>
              <p:grpSp>
                <p:nvGrpSpPr>
                  <p:cNvPr id="11286" name="组合 2035740"/>
                  <p:cNvGrpSpPr/>
                  <p:nvPr/>
                </p:nvGrpSpPr>
                <p:grpSpPr>
                  <a:xfrm>
                    <a:off x="2653" y="1317"/>
                    <a:ext cx="1084" cy="874"/>
                    <a:chOff x="2653" y="1317"/>
                    <a:chExt cx="1084" cy="874"/>
                  </a:xfrm>
                </p:grpSpPr>
                <p:sp>
                  <p:nvSpPr>
                    <p:cNvPr id="11287" name="直接连接符 2035741"/>
                    <p:cNvSpPr/>
                    <p:nvPr/>
                  </p:nvSpPr>
                  <p:spPr>
                    <a:xfrm>
                      <a:off x="2653" y="1839"/>
                      <a:ext cx="1084" cy="0"/>
                    </a:xfrm>
                    <a:prstGeom prst="line">
                      <a:avLst/>
                    </a:prstGeom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triangle" w="sm" len="lg"/>
                    </a:ln>
                  </p:spPr>
                </p:sp>
                <p:sp>
                  <p:nvSpPr>
                    <p:cNvPr id="11288" name="直接连接符 2035742"/>
                    <p:cNvSpPr/>
                    <p:nvPr/>
                  </p:nvSpPr>
                  <p:spPr>
                    <a:xfrm flipV="1">
                      <a:off x="3052" y="1317"/>
                      <a:ext cx="0" cy="874"/>
                    </a:xfrm>
                    <a:prstGeom prst="line">
                      <a:avLst/>
                    </a:prstGeom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triangle" w="sm" len="lg"/>
                    </a:ln>
                  </p:spPr>
                </p:sp>
              </p:grpSp>
            </p:grpSp>
          </p:grpSp>
        </p:grpSp>
      </p:grpSp>
      <p:grpSp>
        <p:nvGrpSpPr>
          <p:cNvPr id="14369" name="组合 14368"/>
          <p:cNvGrpSpPr/>
          <p:nvPr/>
        </p:nvGrpSpPr>
        <p:grpSpPr>
          <a:xfrm>
            <a:off x="7637463" y="4922838"/>
            <a:ext cx="1819275" cy="619125"/>
            <a:chOff x="0" y="0"/>
            <a:chExt cx="1146" cy="390"/>
          </a:xfrm>
        </p:grpSpPr>
        <p:sp>
          <p:nvSpPr>
            <p:cNvPr id="11274" name="矩形 14369"/>
            <p:cNvSpPr/>
            <p:nvPr/>
          </p:nvSpPr>
          <p:spPr>
            <a:xfrm>
              <a:off x="664" y="47"/>
              <a:ext cx="425" cy="343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50000">
                  <a:srgbClr val="FFFFFF"/>
                </a:gs>
                <a:gs pos="100000">
                  <a:srgbClr val="0000FF"/>
                </a:gs>
              </a:gsLst>
              <a:lin ang="54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75" name="矩形 14370"/>
            <p:cNvSpPr/>
            <p:nvPr/>
          </p:nvSpPr>
          <p:spPr>
            <a:xfrm>
              <a:off x="0" y="0"/>
              <a:ext cx="1146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</a:rPr>
                <a:t>应选   </a:t>
              </a:r>
              <a:r>
                <a:rPr lang="en-US" altLang="zh-CN" sz="3200" b="1" i="1" dirty="0">
                  <a:latin typeface="Times New Roman" panose="02020603050405020304" pitchFamily="18" charset="0"/>
                </a:rPr>
                <a:t>D</a:t>
              </a:r>
              <a:endParaRPr lang="en-US" altLang="zh-CN" sz="3200" b="1" i="1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1277" name="内容占位符 2035743"/>
          <p:cNvGraphicFramePr>
            <a:graphicFrameLocks noGrp="1"/>
          </p:cNvGraphicFramePr>
          <p:nvPr/>
        </p:nvGraphicFramePr>
        <p:xfrm>
          <a:off x="6716713" y="2670175"/>
          <a:ext cx="20796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3" imgW="127000" imgH="177165" progId="Equation.3">
                  <p:embed/>
                </p:oleObj>
              </mc:Choice>
              <mc:Fallback>
                <p:oleObj name="" r:id="rId3" imgW="127000" imgH="177165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16713" y="2670175"/>
                        <a:ext cx="207962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7" name="内容占位符 2035718"/>
          <p:cNvGraphicFramePr>
            <a:graphicFrameLocks noGrp="1"/>
          </p:cNvGraphicFramePr>
          <p:nvPr/>
        </p:nvGraphicFramePr>
        <p:xfrm>
          <a:off x="3078163" y="2973388"/>
          <a:ext cx="2370137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5" imgW="811530" imgH="177800" progId="Equation.3">
                  <p:embed/>
                </p:oleObj>
              </mc:Choice>
              <mc:Fallback>
                <p:oleObj name="" r:id="rId5" imgW="811530" imgH="1778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78163" y="2973388"/>
                        <a:ext cx="2370137" cy="519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8" name="内容占位符 2035719"/>
          <p:cNvGraphicFramePr>
            <a:graphicFrameLocks noGrp="1"/>
          </p:cNvGraphicFramePr>
          <p:nvPr/>
        </p:nvGraphicFramePr>
        <p:xfrm>
          <a:off x="3078163" y="2216150"/>
          <a:ext cx="2946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7" imgW="1002665" imgH="203200" progId="Equation.3">
                  <p:embed/>
                </p:oleObj>
              </mc:Choice>
              <mc:Fallback>
                <p:oleObj name="" r:id="rId7" imgW="1002665" imgH="2032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78163" y="2216150"/>
                        <a:ext cx="29464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7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20357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20357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20357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2000"/>
                                        <p:tgtEl>
                                          <p:spTgt spid="203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35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35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3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3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35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35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5715" grpId="0"/>
      <p:bldP spid="20357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" y="-20955"/>
            <a:ext cx="11933555" cy="5085715"/>
          </a:xfrm>
        </p:spPr>
        <p:txBody>
          <a:bodyPr>
            <a:normAutofit fontScale="90000"/>
          </a:bodyPr>
          <a:p>
            <a:pPr algn="l"/>
            <a:r>
              <a:rPr lang="en-US" altLang="zh-CN" sz="2000" dirty="0">
                <a:latin typeface="+mj-ea"/>
                <a:sym typeface="+mn-ea"/>
              </a:rPr>
              <a:t>3.1.6  </a:t>
            </a:r>
            <a:r>
              <a:rPr lang="zh-CN" altLang="en-US" sz="2000" dirty="0">
                <a:latin typeface="+mj-ea"/>
                <a:sym typeface="+mn-ea"/>
              </a:rPr>
              <a:t>一质量为</a:t>
            </a:r>
            <a:r>
              <a:rPr lang="en-US" altLang="zh-CN" sz="2000" dirty="0">
                <a:latin typeface="+mj-ea"/>
                <a:sym typeface="+mn-ea"/>
              </a:rPr>
              <a:t>m</a:t>
            </a:r>
            <a:r>
              <a:rPr lang="zh-CN" altLang="en-US" sz="2000" dirty="0">
                <a:latin typeface="+mj-ea"/>
                <a:sym typeface="+mn-ea"/>
              </a:rPr>
              <a:t>的质点在指向圆心的与距离</a:t>
            </a:r>
            <a:r>
              <a:rPr lang="en-US" altLang="zh-CN" sz="2000" dirty="0">
                <a:latin typeface="+mj-ea"/>
                <a:sym typeface="+mn-ea"/>
              </a:rPr>
              <a:t>r </a:t>
            </a:r>
            <a:r>
              <a:rPr lang="zh-CN" altLang="en-US" sz="2000" dirty="0">
                <a:latin typeface="+mj-ea"/>
                <a:sym typeface="+mn-ea"/>
              </a:rPr>
              <a:t>平方成反比的                                          </a:t>
            </a:r>
            <a:br>
              <a:rPr lang="zh-CN" altLang="en-US" sz="2000" dirty="0">
                <a:latin typeface="+mj-ea"/>
                <a:sym typeface="+mn-ea"/>
              </a:rPr>
            </a:br>
            <a:br>
              <a:rPr lang="zh-CN" altLang="en-US" sz="2000" dirty="0">
                <a:latin typeface="+mj-ea"/>
                <a:sym typeface="+mn-ea"/>
              </a:rPr>
            </a:br>
            <a:br>
              <a:rPr lang="zh-CN" altLang="en-US" sz="2000" dirty="0">
                <a:latin typeface="+mj-ea"/>
                <a:sym typeface="+mn-ea"/>
              </a:rPr>
            </a:br>
            <a:br>
              <a:rPr lang="zh-CN" altLang="en-US" sz="2000" dirty="0">
                <a:latin typeface="+mj-ea"/>
                <a:sym typeface="+mn-ea"/>
              </a:rPr>
            </a:br>
            <a:r>
              <a:rPr lang="zh-CN" altLang="en-US" sz="2000" dirty="0">
                <a:latin typeface="+mj-ea"/>
                <a:sym typeface="+mn-ea"/>
              </a:rPr>
              <a:t>的有心力作用下，做半径为</a:t>
            </a:r>
            <a:r>
              <a:rPr lang="en-US" altLang="zh-CN" sz="2000" dirty="0">
                <a:latin typeface="+mj-ea"/>
                <a:sym typeface="+mn-ea"/>
              </a:rPr>
              <a:t>r </a:t>
            </a:r>
            <a:r>
              <a:rPr lang="zh-CN" altLang="en-US" sz="2000" dirty="0">
                <a:latin typeface="+mj-ea"/>
                <a:sym typeface="+mn-ea"/>
              </a:rPr>
              <a:t>的圆周运动。则该质点的速率</a:t>
            </a:r>
            <a:r>
              <a:rPr lang="en-US" altLang="zh-CN" sz="2000" dirty="0">
                <a:latin typeface="+mj-ea"/>
                <a:sym typeface="+mn-ea"/>
              </a:rPr>
              <a:t>v</a:t>
            </a:r>
            <a:r>
              <a:rPr lang="zh-CN" altLang="en-US" sz="2000" dirty="0">
                <a:latin typeface="+mj-ea"/>
                <a:sym typeface="+mn-ea"/>
              </a:rPr>
              <a:t>为</a:t>
            </a:r>
            <a:r>
              <a:rPr lang="zh-CN" altLang="en-US" sz="2000" u="sng" dirty="0">
                <a:latin typeface="+mj-ea"/>
                <a:sym typeface="+mn-ea"/>
              </a:rPr>
              <a:t>        </a:t>
            </a:r>
            <a:r>
              <a:rPr lang="zh-CN" altLang="en-US" sz="2000" dirty="0">
                <a:latin typeface="+mj-ea"/>
                <a:sym typeface="+mn-ea"/>
              </a:rPr>
              <a:t>，如果选取距圆心无穷远处为势能零点，它的机械能</a:t>
            </a:r>
            <a:r>
              <a:rPr lang="en-US" altLang="zh-CN" sz="2000" dirty="0">
                <a:latin typeface="+mj-ea"/>
                <a:sym typeface="+mn-ea"/>
              </a:rPr>
              <a:t>E</a:t>
            </a:r>
            <a:r>
              <a:rPr lang="zh-CN" altLang="en-US" sz="2000" dirty="0">
                <a:latin typeface="+mj-ea"/>
                <a:sym typeface="+mn-ea"/>
              </a:rPr>
              <a:t>为</a:t>
            </a:r>
            <a:r>
              <a:rPr lang="zh-CN" altLang="en-US" sz="2000" u="sng" dirty="0">
                <a:latin typeface="+mj-ea"/>
                <a:sym typeface="+mn-ea"/>
              </a:rPr>
              <a:t>     </a:t>
            </a:r>
            <a:r>
              <a:rPr lang="zh-CN" altLang="en-US" sz="2000" dirty="0">
                <a:latin typeface="+mj-ea"/>
                <a:sym typeface="+mn-ea"/>
              </a:rPr>
              <a:t>。</a:t>
            </a:r>
            <a:br>
              <a:rPr lang="zh-CN" altLang="en-US" sz="2000" dirty="0">
                <a:latin typeface="+mj-ea"/>
              </a:rPr>
            </a:br>
            <a:br>
              <a:rPr lang="zh-CN" altLang="en-US" sz="2000" dirty="0">
                <a:latin typeface="+mj-ea"/>
              </a:rPr>
            </a:br>
            <a:r>
              <a:rPr lang="zh-CN" altLang="en-US" sz="2000" dirty="0">
                <a:latin typeface="+mj-ea"/>
                <a:sym typeface="+mn-ea"/>
              </a:rPr>
              <a:t>解</a:t>
            </a:r>
            <a:r>
              <a:rPr lang="zh-CN" altLang="en-US" sz="2000" dirty="0">
                <a:latin typeface="+mj-ea"/>
                <a:sym typeface="Wingdings" panose="05000000000000000000" pitchFamily="2" charset="2"/>
              </a:rPr>
              <a:t>（</a:t>
            </a:r>
            <a:r>
              <a:rPr lang="en-US" altLang="zh-CN" sz="2000" dirty="0">
                <a:latin typeface="+mj-ea"/>
                <a:sym typeface="Wingdings" panose="05000000000000000000" pitchFamily="2" charset="2"/>
              </a:rPr>
              <a:t>1</a:t>
            </a:r>
            <a:r>
              <a:rPr lang="zh-CN" altLang="en-US" sz="2000" dirty="0">
                <a:latin typeface="+mj-ea"/>
                <a:sym typeface="Wingdings" panose="05000000000000000000" pitchFamily="2" charset="2"/>
              </a:rPr>
              <a:t>）</a:t>
            </a:r>
            <a:r>
              <a:rPr lang="zh-CN" altLang="en-US" sz="2000" dirty="0">
                <a:latin typeface="+mj-ea"/>
                <a:sym typeface="+mn-ea"/>
              </a:rPr>
              <a:t>由题可知</a:t>
            </a:r>
            <a:br>
              <a:rPr lang="zh-CN" altLang="en-US" sz="2000" dirty="0">
                <a:latin typeface="+mj-ea"/>
                <a:sym typeface="+mn-ea"/>
              </a:rPr>
            </a:br>
            <a:br>
              <a:rPr lang="zh-CN" altLang="en-US" sz="2000" dirty="0">
                <a:latin typeface="+mj-ea"/>
                <a:sym typeface="+mn-ea"/>
              </a:rPr>
            </a:br>
            <a:br>
              <a:rPr lang="zh-CN" altLang="en-US" sz="2000" dirty="0">
                <a:latin typeface="+mj-ea"/>
                <a:sym typeface="+mn-ea"/>
              </a:rPr>
            </a:br>
            <a:br>
              <a:rPr lang="zh-CN" altLang="en-US" sz="2000" dirty="0">
                <a:latin typeface="+mj-ea"/>
                <a:sym typeface="+mn-ea"/>
              </a:rPr>
            </a:br>
            <a:br>
              <a:rPr lang="zh-CN" altLang="en-US" sz="2000" dirty="0">
                <a:latin typeface="+mj-ea"/>
                <a:sym typeface="+mn-ea"/>
              </a:rPr>
            </a:br>
            <a:r>
              <a:rPr lang="zh-CN" altLang="en-US" sz="2000" dirty="0">
                <a:latin typeface="+mj-ea"/>
                <a:sym typeface="+mn-ea"/>
              </a:rPr>
              <a:t> </a:t>
            </a:r>
            <a:br>
              <a:rPr lang="zh-CN" altLang="en-US" sz="2000" dirty="0">
                <a:latin typeface="+mj-ea"/>
                <a:sym typeface="+mn-ea"/>
              </a:rPr>
            </a:br>
            <a:br>
              <a:rPr lang="zh-CN" altLang="en-US" sz="2000" dirty="0">
                <a:latin typeface="+mj-ea"/>
                <a:sym typeface="+mn-ea"/>
              </a:rPr>
            </a:br>
            <a:br>
              <a:rPr lang="zh-CN" altLang="en-US" sz="2000" dirty="0">
                <a:latin typeface="+mj-ea"/>
                <a:sym typeface="+mn-ea"/>
              </a:rPr>
            </a:br>
            <a:br>
              <a:rPr lang="zh-CN" altLang="en-US" sz="2000" dirty="0">
                <a:latin typeface="+mj-ea"/>
                <a:sym typeface="+mn-ea"/>
              </a:rPr>
            </a:br>
            <a:br>
              <a:rPr lang="zh-CN" altLang="en-US" sz="2000" dirty="0">
                <a:latin typeface="+mj-ea"/>
                <a:sym typeface="+mn-ea"/>
              </a:rPr>
            </a:br>
            <a:br>
              <a:rPr lang="zh-CN" altLang="en-US" sz="2000" dirty="0">
                <a:latin typeface="+mj-ea"/>
                <a:sym typeface="+mn-ea"/>
              </a:rPr>
            </a:br>
            <a:r>
              <a:rPr lang="zh-CN" altLang="en-US" sz="2000" dirty="0">
                <a:latin typeface="+mj-ea"/>
                <a:sym typeface="+mn-ea"/>
              </a:rPr>
              <a:t>（</a:t>
            </a:r>
            <a:r>
              <a:rPr lang="en-US" altLang="zh-CN" sz="2000" dirty="0">
                <a:latin typeface="+mj-ea"/>
                <a:sym typeface="+mn-ea"/>
              </a:rPr>
              <a:t>2</a:t>
            </a:r>
            <a:r>
              <a:rPr lang="zh-CN" altLang="en-US" sz="2000" dirty="0">
                <a:latin typeface="+mj-ea"/>
                <a:sym typeface="+mn-ea"/>
              </a:rPr>
              <a:t>）          </a:t>
            </a:r>
            <a:br>
              <a:rPr lang="zh-CN" altLang="en-US" sz="2000" dirty="0">
                <a:latin typeface="+mj-ea"/>
                <a:sym typeface="+mn-ea"/>
              </a:rPr>
            </a:br>
            <a:br>
              <a:rPr lang="zh-CN" altLang="en-US" sz="2000" dirty="0">
                <a:latin typeface="+mj-ea"/>
                <a:sym typeface="+mn-ea"/>
              </a:rPr>
            </a:br>
            <a:br>
              <a:rPr lang="zh-CN" altLang="en-US" sz="2000" dirty="0">
                <a:latin typeface="+mj-ea"/>
                <a:sym typeface="+mn-ea"/>
              </a:rPr>
            </a:br>
            <a:br>
              <a:rPr lang="zh-CN" altLang="en-US" sz="2000" dirty="0">
                <a:latin typeface="+mj-ea"/>
                <a:sym typeface="+mn-ea"/>
              </a:rPr>
            </a:br>
            <a:endParaRPr lang="zh-CN" altLang="en-US" sz="2000" dirty="0">
              <a:latin typeface="+mj-ea"/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38663" y="454978"/>
          <a:ext cx="4237355" cy="567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501900" imgH="393700" progId="Equation.KSEE3">
                  <p:embed/>
                </p:oleObj>
              </mc:Choice>
              <mc:Fallback>
                <p:oleObj name="" r:id="rId1" imgW="25019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38663" y="454978"/>
                        <a:ext cx="4237355" cy="567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47770" y="2330450"/>
          <a:ext cx="2913380" cy="1927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219200" imgH="1270000" progId="Equation.KSEE3">
                  <p:embed/>
                </p:oleObj>
              </mc:Choice>
              <mc:Fallback>
                <p:oleObj name="" r:id="rId3" imgW="1219200" imgH="1270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47770" y="2330450"/>
                        <a:ext cx="2913380" cy="1927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61735" y="3680460"/>
          <a:ext cx="193929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1117600" imgH="393700" progId="Equation.KSEE3">
                  <p:embed/>
                </p:oleObj>
              </mc:Choice>
              <mc:Fallback>
                <p:oleObj name="" r:id="rId5" imgW="1117600" imgH="3937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61735" y="3680460"/>
                        <a:ext cx="1939290" cy="57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22830" y="6034405"/>
          <a:ext cx="1979295" cy="613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7" imgW="1270000" imgH="393700" progId="Equation.KSEE3">
                  <p:embed/>
                </p:oleObj>
              </mc:Choice>
              <mc:Fallback>
                <p:oleObj name="" r:id="rId7" imgW="1270000" imgH="3937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22830" y="6034405"/>
                        <a:ext cx="1979295" cy="613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46188" y="4758055"/>
          <a:ext cx="4131310" cy="1398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9" imgW="2324100" imgH="889000" progId="Equation.KSEE3">
                  <p:embed/>
                </p:oleObj>
              </mc:Choice>
              <mc:Fallback>
                <p:oleObj name="" r:id="rId9" imgW="2324100" imgH="8890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46188" y="4758055"/>
                        <a:ext cx="4131310" cy="1398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43280" y="6156960"/>
            <a:ext cx="982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latin typeface="+mj-ea"/>
                <a:sym typeface="+mn-ea"/>
              </a:rPr>
              <a:t>机械能 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655363" name="Rectangle 3"/>
          <p:cNvSpPr>
            <a:spLocks noChangeArrowheads="1"/>
          </p:cNvSpPr>
          <p:nvPr/>
        </p:nvSpPr>
        <p:spPr bwMode="auto">
          <a:xfrm>
            <a:off x="1847850" y="590550"/>
            <a:ext cx="8353425" cy="3168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89979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3.2. 1.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对功的概念有下列几种表述法：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  <a:p>
            <a:pPr marL="0" marR="0" lvl="0" indent="0" algn="l" defTabSz="89979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(1)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．质点经过一闭合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路径运动一周，保守力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对质点做的功等于零；     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  <a:p>
            <a:pPr marL="0" marR="0" lvl="0" indent="0" algn="l" defTabSz="89979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(2)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．作用力与反作用力大小相等，方向相反，所以两者所做功的代数和必为零；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  <a:p>
            <a:pPr marL="0" marR="0" lvl="0" indent="0" algn="l" defTabSz="89979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(3)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．保守力做正功时，系统的相应的势能增加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.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  <a:p>
            <a:pPr marL="0" marR="0" lvl="0" indent="0" algn="l" defTabSz="89979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在这些表述中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:(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A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(2)(3)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正确；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B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．只有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(2)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正确；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  <a:p>
            <a:pPr marL="0" marR="0" lvl="0" indent="0" algn="l" defTabSz="89979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C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．只有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(3)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正确；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D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(1)(2)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正确；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．只有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(1)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正确．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  <a:p>
            <a:pPr marL="0" marR="0" lvl="0" indent="0" algn="l" defTabSz="89979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89979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89979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　　　　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55367" name="Object 7"/>
          <p:cNvGraphicFramePr>
            <a:graphicFrameLocks noChangeAspect="1"/>
          </p:cNvGraphicFramePr>
          <p:nvPr/>
        </p:nvGraphicFramePr>
        <p:xfrm>
          <a:off x="1773238" y="4492625"/>
          <a:ext cx="6842125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4622800" imgH="444500" progId="Equations">
                  <p:embed/>
                </p:oleObj>
              </mc:Choice>
              <mc:Fallback>
                <p:oleObj name="" r:id="rId1" imgW="4622800" imgH="444500" progId="Equations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73238" y="4492625"/>
                        <a:ext cx="6842125" cy="627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369" name="Rectangle 9"/>
          <p:cNvSpPr>
            <a:spLocks noChangeArrowheads="1"/>
          </p:cNvSpPr>
          <p:nvPr/>
        </p:nvSpPr>
        <p:spPr bwMode="auto">
          <a:xfrm>
            <a:off x="1847850" y="3992563"/>
            <a:ext cx="4608513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楷体_GB2312" pitchFamily="1" charset="-122"/>
                <a:cs typeface="+mn-cs"/>
                <a:sym typeface="Wingdings" panose="05000000000000000000" pitchFamily="2" charset="2"/>
              </a:rPr>
              <a:t>解：保守力做功与路径无关，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楷体_GB2312" pitchFamily="1" charset="-122"/>
              <a:cs typeface="+mn-cs"/>
              <a:sym typeface="Wingdings" panose="05000000000000000000" pitchFamily="2" charset="2"/>
            </a:endParaRPr>
          </a:p>
        </p:txBody>
      </p:sp>
      <p:pic>
        <p:nvPicPr>
          <p:cNvPr id="655370" name="Picture 10"/>
          <p:cNvPicPr>
            <a:picLocks noChangeAspect="1"/>
          </p:cNvPicPr>
          <p:nvPr/>
        </p:nvPicPr>
        <p:blipFill>
          <a:blip r:embed="rId3">
            <a:lum bright="-35999" contrast="48000"/>
          </a:blip>
          <a:stretch>
            <a:fillRect/>
          </a:stretch>
        </p:blipFill>
        <p:spPr>
          <a:xfrm>
            <a:off x="8755063" y="3957638"/>
            <a:ext cx="1590675" cy="1068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55371" name="Rectangle 11"/>
          <p:cNvSpPr>
            <a:spLocks noChangeArrowheads="1"/>
          </p:cNvSpPr>
          <p:nvPr/>
        </p:nvSpPr>
        <p:spPr bwMode="auto">
          <a:xfrm>
            <a:off x="1847850" y="5200650"/>
            <a:ext cx="8497888" cy="8299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楷体_GB2312" pitchFamily="1" charset="-122"/>
                <a:cs typeface="+mn-cs"/>
                <a:sym typeface="Wingdings" panose="05000000000000000000" pitchFamily="2" charset="2"/>
              </a:rPr>
              <a:t>    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楷体_GB2312" pitchFamily="1" charset="-122"/>
                <a:cs typeface="+mn-cs"/>
                <a:sym typeface="Wingdings" panose="05000000000000000000" pitchFamily="2" charset="2"/>
              </a:rPr>
              <a:t>作用力与反作用力做功，不仅取决于力，还取决于力的作用点的位移．（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楷体_GB2312" pitchFamily="1" charset="-122"/>
                <a:cs typeface="+mn-cs"/>
                <a:sym typeface="Wingdings" panose="05000000000000000000" pitchFamily="2" charset="2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楷体_GB2312" pitchFamily="1" charset="-122"/>
                <a:cs typeface="+mn-cs"/>
                <a:sym typeface="Wingdings" panose="05000000000000000000" pitchFamily="2" charset="2"/>
              </a:rPr>
              <a:t>）错误．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楷体_GB2312" pitchFamily="1" charset="-122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655372" name="Rectangle 12"/>
          <p:cNvSpPr>
            <a:spLocks noChangeArrowheads="1"/>
          </p:cNvSpPr>
          <p:nvPr/>
        </p:nvSpPr>
        <p:spPr bwMode="auto">
          <a:xfrm>
            <a:off x="1757363" y="6027738"/>
            <a:ext cx="8820150" cy="8299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楷体_GB2312" pitchFamily="1" charset="-122"/>
                <a:cs typeface="+mn-cs"/>
                <a:sym typeface="Wingdings" panose="05000000000000000000" pitchFamily="2" charset="2"/>
              </a:rPr>
              <a:t>    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楷体_GB2312" pitchFamily="1" charset="-122"/>
                <a:cs typeface="+mn-cs"/>
                <a:sym typeface="Wingdings" panose="05000000000000000000" pitchFamily="2" charset="2"/>
              </a:rPr>
              <a:t>据势能定理　　　　　，保守力做正功时，势能增量为负值．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楷体_GB2312" pitchFamily="1" charset="-122"/>
                <a:cs typeface="+mn-cs"/>
                <a:sym typeface="Wingdings" panose="05000000000000000000" pitchFamily="2" charset="2"/>
              </a:rPr>
              <a:t>(3)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楷体_GB2312" pitchFamily="1" charset="-122"/>
                <a:cs typeface="+mn-cs"/>
                <a:sym typeface="Wingdings" panose="05000000000000000000" pitchFamily="2" charset="2"/>
              </a:rPr>
              <a:t>错误．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楷体_GB2312" pitchFamily="1" charset="-122"/>
              <a:cs typeface="+mn-cs"/>
              <a:sym typeface="Wingdings" panose="05000000000000000000" pitchFamily="2" charset="2"/>
            </a:endParaRPr>
          </a:p>
        </p:txBody>
      </p:sp>
      <p:graphicFrame>
        <p:nvGraphicFramePr>
          <p:cNvPr id="655373" name="Object 13"/>
          <p:cNvGraphicFramePr>
            <a:graphicFrameLocks noChangeAspect="1"/>
          </p:cNvGraphicFramePr>
          <p:nvPr/>
        </p:nvGraphicFramePr>
        <p:xfrm>
          <a:off x="4008438" y="6024563"/>
          <a:ext cx="1604962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4" imgW="1079500" imgH="317500" progId="Equations">
                  <p:embed/>
                </p:oleObj>
              </mc:Choice>
              <mc:Fallback>
                <p:oleObj name="" r:id="rId4" imgW="1079500" imgH="317500" progId="Equations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08438" y="6024563"/>
                        <a:ext cx="1604962" cy="458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5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5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9" grpId="0" bldLvl="0" animBg="1"/>
      <p:bldP spid="655371" grpId="0" bldLvl="0" animBg="1"/>
      <p:bldP spid="65537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3" name="文本框 25602"/>
          <p:cNvSpPr txBox="1"/>
          <p:nvPr/>
        </p:nvSpPr>
        <p:spPr>
          <a:xfrm>
            <a:off x="2071688" y="181610"/>
            <a:ext cx="8056562" cy="20612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152</a:t>
            </a: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:5.2.11</a:t>
            </a:r>
            <a:r>
              <a:rPr lang="zh-CN" altLang="en-US" sz="3200" b="1" dirty="0">
                <a:latin typeface="Times New Roman" panose="02020603050405020304" pitchFamily="18" charset="0"/>
              </a:rPr>
              <a:t>一水平圆盘可绕固定的竖直中心轴转动</a:t>
            </a:r>
            <a:r>
              <a:rPr lang="en-US" altLang="zh-CN" sz="3200" b="1" dirty="0">
                <a:latin typeface="Times New Roman" panose="02020603050405020304" pitchFamily="18" charset="0"/>
              </a:rPr>
              <a:t>,</a:t>
            </a:r>
            <a:r>
              <a:rPr lang="zh-CN" altLang="en-US" sz="3200" b="1" dirty="0">
                <a:latin typeface="Times New Roman" panose="02020603050405020304" pitchFamily="18" charset="0"/>
              </a:rPr>
              <a:t>盘上站着一个人</a:t>
            </a:r>
            <a:r>
              <a:rPr lang="en-US" altLang="zh-CN" sz="3200" b="1" dirty="0">
                <a:latin typeface="Times New Roman" panose="02020603050405020304" pitchFamily="18" charset="0"/>
              </a:rPr>
              <a:t>,</a:t>
            </a:r>
            <a:r>
              <a:rPr lang="zh-CN" altLang="en-US" sz="3200" b="1" dirty="0">
                <a:latin typeface="Times New Roman" panose="02020603050405020304" pitchFamily="18" charset="0"/>
              </a:rPr>
              <a:t>初始时整个系统处于静止状态</a:t>
            </a:r>
            <a:r>
              <a:rPr lang="en-US" altLang="zh-CN" sz="3200" b="1" dirty="0">
                <a:latin typeface="Times New Roman" panose="02020603050405020304" pitchFamily="18" charset="0"/>
              </a:rPr>
              <a:t>,</a:t>
            </a:r>
            <a:r>
              <a:rPr lang="zh-CN" altLang="en-US" sz="3200" b="1" dirty="0">
                <a:latin typeface="Times New Roman" panose="02020603050405020304" pitchFamily="18" charset="0"/>
              </a:rPr>
              <a:t>忽略轴的摩擦</a:t>
            </a:r>
            <a:r>
              <a:rPr lang="en-US" altLang="zh-CN" sz="3200" b="1" dirty="0">
                <a:latin typeface="Times New Roman" panose="02020603050405020304" pitchFamily="18" charset="0"/>
              </a:rPr>
              <a:t>,</a:t>
            </a:r>
            <a:r>
              <a:rPr lang="zh-CN" altLang="en-US" sz="3200" b="1" dirty="0">
                <a:latin typeface="Times New Roman" panose="02020603050405020304" pitchFamily="18" charset="0"/>
              </a:rPr>
              <a:t>当此人在盘上随意走动时</a:t>
            </a:r>
            <a:r>
              <a:rPr lang="en-US" altLang="zh-CN" sz="3200" b="1" dirty="0">
                <a:latin typeface="Times New Roman" panose="02020603050405020304" pitchFamily="18" charset="0"/>
              </a:rPr>
              <a:t>,</a:t>
            </a:r>
            <a:r>
              <a:rPr lang="zh-CN" altLang="en-US" sz="3200" b="1" dirty="0">
                <a:latin typeface="Times New Roman" panose="02020603050405020304" pitchFamily="18" charset="0"/>
              </a:rPr>
              <a:t>此系统</a:t>
            </a:r>
            <a:r>
              <a:rPr lang="en-US" altLang="zh-CN" sz="3200" b="1" dirty="0">
                <a:latin typeface="Times New Roman" panose="02020603050405020304" pitchFamily="18" charset="0"/>
              </a:rPr>
              <a:t>:                                 (     ) 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grpSp>
        <p:nvGrpSpPr>
          <p:cNvPr id="30724" name="组合 522243"/>
          <p:cNvGrpSpPr/>
          <p:nvPr/>
        </p:nvGrpSpPr>
        <p:grpSpPr>
          <a:xfrm>
            <a:off x="2640013" y="2223135"/>
            <a:ext cx="6380163" cy="2432051"/>
            <a:chOff x="0" y="0"/>
            <a:chExt cx="4019" cy="1532"/>
          </a:xfrm>
        </p:grpSpPr>
        <p:sp>
          <p:nvSpPr>
            <p:cNvPr id="30725" name="文本框 522244"/>
            <p:cNvSpPr txBox="1"/>
            <p:nvPr/>
          </p:nvSpPr>
          <p:spPr>
            <a:xfrm>
              <a:off x="0" y="0"/>
              <a:ext cx="3507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32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动量、机械能和角动量守恒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;</a:t>
              </a:r>
              <a:endParaRPr lang="en-US" altLang="zh-CN" sz="3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0726" name="文本框 522245"/>
            <p:cNvSpPr txBox="1"/>
            <p:nvPr/>
          </p:nvSpPr>
          <p:spPr>
            <a:xfrm>
              <a:off x="0" y="302"/>
              <a:ext cx="4019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3200" b="1" i="1" dirty="0">
                  <a:latin typeface="Times New Roman" panose="02020603050405020304" pitchFamily="18" charset="0"/>
                </a:rPr>
                <a:t>B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动量、机械能和角动量都不守恒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;</a:t>
              </a:r>
              <a:endParaRPr lang="en-US" altLang="zh-CN" sz="3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0727" name="文本框 522246"/>
            <p:cNvSpPr txBox="1"/>
            <p:nvPr/>
          </p:nvSpPr>
          <p:spPr>
            <a:xfrm>
              <a:off x="0" y="574"/>
              <a:ext cx="1459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3200" b="1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动量守恒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;</a:t>
              </a:r>
              <a:endParaRPr lang="en-US" altLang="zh-CN" sz="3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0728" name="文本框 522247"/>
            <p:cNvSpPr txBox="1"/>
            <p:nvPr/>
          </p:nvSpPr>
          <p:spPr>
            <a:xfrm>
              <a:off x="0" y="890"/>
              <a:ext cx="3009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3200" b="1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对中心轴的角动量守恒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;</a:t>
              </a:r>
              <a:endParaRPr lang="en-US" altLang="zh-CN" sz="3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0729" name="文本框 522248"/>
            <p:cNvSpPr txBox="1"/>
            <p:nvPr/>
          </p:nvSpPr>
          <p:spPr>
            <a:xfrm>
              <a:off x="0" y="1164"/>
              <a:ext cx="1694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3200" b="1" i="1" dirty="0">
                  <a:latin typeface="Times New Roman" panose="02020603050405020304" pitchFamily="18" charset="0"/>
                </a:rPr>
                <a:t>E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机械能守恒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.</a:t>
              </a:r>
              <a:endParaRPr lang="en-US" altLang="zh-CN" sz="32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0730" name="文本框 522249"/>
          <p:cNvSpPr txBox="1"/>
          <p:nvPr/>
        </p:nvSpPr>
        <p:spPr>
          <a:xfrm>
            <a:off x="9191625" y="1643698"/>
            <a:ext cx="47625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3200" b="1" i="1" dirty="0">
                <a:solidFill>
                  <a:srgbClr val="CC0000"/>
                </a:solidFill>
                <a:latin typeface="Times New Roman" panose="02020603050405020304" pitchFamily="18" charset="0"/>
              </a:rPr>
              <a:t>D</a:t>
            </a:r>
            <a:endParaRPr lang="en-US" altLang="zh-CN" sz="3200" b="1" i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0731" name="对象 3"/>
          <p:cNvGraphicFramePr/>
          <p:nvPr/>
        </p:nvGraphicFramePr>
        <p:xfrm>
          <a:off x="7861300" y="3281998"/>
          <a:ext cx="2266950" cy="195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" imgW="2152650" imgH="2114550" progId="Paint.Picture">
                  <p:embed/>
                </p:oleObj>
              </mc:Choice>
              <mc:Fallback>
                <p:oleObj name="" r:id="rId1" imgW="2152650" imgH="2114550" progId="Paint.Picture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61300" y="3281998"/>
                        <a:ext cx="2266950" cy="1954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307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242" name="Object 2"/>
          <p:cNvGraphicFramePr>
            <a:graphicFrameLocks noGrp="1"/>
          </p:cNvGraphicFramePr>
          <p:nvPr>
            <p:ph sz="quarter" idx="4294967295"/>
          </p:nvPr>
        </p:nvGraphicFramePr>
        <p:xfrm>
          <a:off x="2419350" y="1995488"/>
          <a:ext cx="3884613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" imgW="1612265" imgH="292100" progId="Equation.3">
                  <p:embed/>
                </p:oleObj>
              </mc:Choice>
              <mc:Fallback>
                <p:oleObj name="" r:id="rId1" imgW="1612265" imgH="2921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19350" y="1995488"/>
                        <a:ext cx="3884613" cy="7731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Grp="1"/>
          </p:cNvGraphicFramePr>
          <p:nvPr>
            <p:ph sz="quarter" idx="4294967295"/>
          </p:nvPr>
        </p:nvGraphicFramePr>
        <p:xfrm>
          <a:off x="2419350" y="3648075"/>
          <a:ext cx="3884613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3" imgW="1612265" imgH="292100" progId="Equation.3">
                  <p:embed/>
                </p:oleObj>
              </mc:Choice>
              <mc:Fallback>
                <p:oleObj name="" r:id="rId3" imgW="1612265" imgH="2921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9350" y="3648075"/>
                        <a:ext cx="3884613" cy="7731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Grp="1"/>
          </p:cNvGraphicFramePr>
          <p:nvPr>
            <p:ph sz="quarter" idx="4294967295"/>
          </p:nvPr>
        </p:nvGraphicFramePr>
        <p:xfrm>
          <a:off x="2447925" y="2768600"/>
          <a:ext cx="4064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5" imgW="1764665" imgH="292100" progId="Equation.3">
                  <p:embed/>
                </p:oleObj>
              </mc:Choice>
              <mc:Fallback>
                <p:oleObj name="" r:id="rId5" imgW="1764665" imgH="2921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47925" y="2768600"/>
                        <a:ext cx="4064000" cy="7366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Grp="1"/>
          </p:cNvGraphicFramePr>
          <p:nvPr>
            <p:ph sz="quarter" idx="4294967295"/>
          </p:nvPr>
        </p:nvGraphicFramePr>
        <p:xfrm>
          <a:off x="2447925" y="4583113"/>
          <a:ext cx="41624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7" imgW="1764665" imgH="292100" progId="Equation.3">
                  <p:embed/>
                </p:oleObj>
              </mc:Choice>
              <mc:Fallback>
                <p:oleObj name="" r:id="rId7" imgW="1764665" imgH="2921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47925" y="4583113"/>
                        <a:ext cx="4162425" cy="7556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/>
          <p:nvPr/>
        </p:nvGrpSpPr>
        <p:grpSpPr>
          <a:xfrm>
            <a:off x="6959600" y="2506663"/>
            <a:ext cx="2638425" cy="1322387"/>
            <a:chOff x="3106" y="1844"/>
            <a:chExt cx="1662" cy="833"/>
          </a:xfrm>
        </p:grpSpPr>
        <p:grpSp>
          <p:nvGrpSpPr>
            <p:cNvPr id="26630" name="Group 8"/>
            <p:cNvGrpSpPr/>
            <p:nvPr/>
          </p:nvGrpSpPr>
          <p:grpSpPr>
            <a:xfrm>
              <a:off x="3106" y="2071"/>
              <a:ext cx="1634" cy="454"/>
              <a:chOff x="3424" y="2493"/>
              <a:chExt cx="1634" cy="454"/>
            </a:xfrm>
          </p:grpSpPr>
          <p:grpSp>
            <p:nvGrpSpPr>
              <p:cNvPr id="26631" name="Group 9"/>
              <p:cNvGrpSpPr/>
              <p:nvPr/>
            </p:nvGrpSpPr>
            <p:grpSpPr>
              <a:xfrm>
                <a:off x="3424" y="2493"/>
                <a:ext cx="1634" cy="454"/>
                <a:chOff x="3424" y="2493"/>
                <a:chExt cx="1634" cy="454"/>
              </a:xfrm>
            </p:grpSpPr>
            <p:sp>
              <p:nvSpPr>
                <p:cNvPr id="26632" name="Oval 10"/>
                <p:cNvSpPr/>
                <p:nvPr/>
              </p:nvSpPr>
              <p:spPr>
                <a:xfrm>
                  <a:off x="3424" y="2493"/>
                  <a:ext cx="726" cy="454"/>
                </a:xfrm>
                <a:prstGeom prst="ellipse">
                  <a:avLst/>
                </a:prstGeom>
                <a:noFill/>
                <a:ln w="15875" cap="flat" cmpd="sng">
                  <a:solidFill>
                    <a:srgbClr val="8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>
                  <a:spAutoFit/>
                </a:bodyPr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33" name="Line 11"/>
                <p:cNvSpPr/>
                <p:nvPr/>
              </p:nvSpPr>
              <p:spPr>
                <a:xfrm>
                  <a:off x="3606" y="2710"/>
                  <a:ext cx="1452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aphicFrame>
            <p:nvGraphicFramePr>
              <p:cNvPr id="26634" name="Object 16"/>
              <p:cNvGraphicFramePr/>
              <p:nvPr/>
            </p:nvGraphicFramePr>
            <p:xfrm>
              <a:off x="3742" y="2674"/>
              <a:ext cx="72" cy="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3" name="" r:id="rId9" imgW="114300" imgH="114300" progId="Equation.3">
                      <p:embed/>
                    </p:oleObj>
                  </mc:Choice>
                  <mc:Fallback>
                    <p:oleObj name="" r:id="rId9" imgW="114300" imgH="114300" progId="Equation.3">
                      <p:embed/>
                      <p:pic>
                        <p:nvPicPr>
                          <p:cNvPr id="0" name="图片 3152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3742" y="2674"/>
                            <a:ext cx="72" cy="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35" name="Object 17"/>
              <p:cNvGraphicFramePr/>
              <p:nvPr/>
            </p:nvGraphicFramePr>
            <p:xfrm>
              <a:off x="4921" y="2674"/>
              <a:ext cx="72" cy="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5" name="" r:id="rId11" imgW="114300" imgH="114300" progId="Equation.3">
                      <p:embed/>
                    </p:oleObj>
                  </mc:Choice>
                  <mc:Fallback>
                    <p:oleObj name="" r:id="rId11" imgW="114300" imgH="114300" progId="Equation.3">
                      <p:embed/>
                      <p:pic>
                        <p:nvPicPr>
                          <p:cNvPr id="0" name="图片 3154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4921" y="2674"/>
                            <a:ext cx="72" cy="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36" name="Object 18"/>
              <p:cNvGraphicFramePr/>
              <p:nvPr/>
            </p:nvGraphicFramePr>
            <p:xfrm>
              <a:off x="4558" y="2674"/>
              <a:ext cx="72" cy="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7" name="" r:id="rId13" imgW="114300" imgH="114300" progId="Equation.3">
                      <p:embed/>
                    </p:oleObj>
                  </mc:Choice>
                  <mc:Fallback>
                    <p:oleObj name="" r:id="rId13" imgW="114300" imgH="114300" progId="Equation.3">
                      <p:embed/>
                      <p:pic>
                        <p:nvPicPr>
                          <p:cNvPr id="0" name="图片 3146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4558" y="2674"/>
                            <a:ext cx="72" cy="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37" name="Object 19"/>
              <p:cNvGraphicFramePr/>
              <p:nvPr/>
            </p:nvGraphicFramePr>
            <p:xfrm>
              <a:off x="3923" y="2677"/>
              <a:ext cx="72" cy="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4" name="" r:id="rId14" imgW="114300" imgH="114300" progId="Equation.3">
                      <p:embed/>
                    </p:oleObj>
                  </mc:Choice>
                  <mc:Fallback>
                    <p:oleObj name="" r:id="rId14" imgW="114300" imgH="114300" progId="Equation.3">
                      <p:embed/>
                      <p:pic>
                        <p:nvPicPr>
                          <p:cNvPr id="0" name="图片 3143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923" y="2677"/>
                            <a:ext cx="72" cy="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38" name="Object 20"/>
              <p:cNvGraphicFramePr/>
              <p:nvPr/>
            </p:nvGraphicFramePr>
            <p:xfrm>
              <a:off x="3570" y="2674"/>
              <a:ext cx="72" cy="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5" name="" r:id="rId15" imgW="114300" imgH="114300" progId="Equation.3">
                      <p:embed/>
                    </p:oleObj>
                  </mc:Choice>
                  <mc:Fallback>
                    <p:oleObj name="" r:id="rId15" imgW="114300" imgH="114300" progId="Equation.3">
                      <p:embed/>
                      <p:pic>
                        <p:nvPicPr>
                          <p:cNvPr id="0" name="图片 3144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570" y="2674"/>
                            <a:ext cx="72" cy="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6639" name="Object 8"/>
            <p:cNvGraphicFramePr/>
            <p:nvPr/>
          </p:nvGraphicFramePr>
          <p:xfrm>
            <a:off x="4206" y="2288"/>
            <a:ext cx="2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16" imgW="152400" imgH="165100" progId="Equation.3">
                    <p:embed/>
                  </p:oleObj>
                </mc:Choice>
                <mc:Fallback>
                  <p:oleObj name="" r:id="rId16" imgW="152400" imgH="165100" progId="Equation.3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206" y="2288"/>
                          <a:ext cx="200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0" name="Object 9"/>
            <p:cNvGraphicFramePr/>
            <p:nvPr/>
          </p:nvGraphicFramePr>
          <p:xfrm>
            <a:off x="4582" y="2309"/>
            <a:ext cx="18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18" imgW="165100" imgH="165100" progId="Equation.3">
                    <p:embed/>
                  </p:oleObj>
                </mc:Choice>
                <mc:Fallback>
                  <p:oleObj name="" r:id="rId18" imgW="165100" imgH="165100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582" y="2309"/>
                          <a:ext cx="186" cy="1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1" name="Object 10"/>
            <p:cNvGraphicFramePr/>
            <p:nvPr/>
          </p:nvGraphicFramePr>
          <p:xfrm>
            <a:off x="3338" y="2309"/>
            <a:ext cx="171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7" name="" r:id="rId20" imgW="152400" imgH="177800" progId="Equation.3">
                    <p:embed/>
                  </p:oleObj>
                </mc:Choice>
                <mc:Fallback>
                  <p:oleObj name="" r:id="rId20" imgW="152400" imgH="177800" progId="Equation.3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3338" y="2309"/>
                          <a:ext cx="171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2" name="Object 11"/>
            <p:cNvGraphicFramePr/>
            <p:nvPr/>
          </p:nvGraphicFramePr>
          <p:xfrm>
            <a:off x="3677" y="2470"/>
            <a:ext cx="252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22" imgW="215265" imgH="177800" progId="Equation.3">
                    <p:embed/>
                  </p:oleObj>
                </mc:Choice>
                <mc:Fallback>
                  <p:oleObj name="" r:id="rId22" imgW="215265" imgH="17780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677" y="2470"/>
                          <a:ext cx="252" cy="2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3" name="Object 12"/>
            <p:cNvGraphicFramePr/>
            <p:nvPr/>
          </p:nvGraphicFramePr>
          <p:xfrm>
            <a:off x="3658" y="1844"/>
            <a:ext cx="174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24" imgW="139700" imgH="177800" progId="Equation.3">
                    <p:embed/>
                  </p:oleObj>
                </mc:Choice>
                <mc:Fallback>
                  <p:oleObj name="" r:id="rId24" imgW="139700" imgH="177800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3658" y="1844"/>
                          <a:ext cx="174" cy="2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4" name="Object 13"/>
            <p:cNvGraphicFramePr/>
            <p:nvPr/>
          </p:nvGraphicFramePr>
          <p:xfrm>
            <a:off x="3218" y="2149"/>
            <a:ext cx="212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" r:id="rId26" imgW="241300" imgH="165100" progId="Equation.3">
                    <p:embed/>
                  </p:oleObj>
                </mc:Choice>
                <mc:Fallback>
                  <p:oleObj name="" r:id="rId26" imgW="241300" imgH="165100" progId="Equation.3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3218" y="2149"/>
                          <a:ext cx="212" cy="1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5" name="Object 14"/>
            <p:cNvGraphicFramePr/>
            <p:nvPr/>
          </p:nvGraphicFramePr>
          <p:xfrm>
            <a:off x="3571" y="2138"/>
            <a:ext cx="212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28" imgW="240665" imgH="177800" progId="Equation.3">
                    <p:embed/>
                  </p:oleObj>
                </mc:Choice>
                <mc:Fallback>
                  <p:oleObj name="" r:id="rId28" imgW="240665" imgH="177800" progId="Equation.3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571" y="2138"/>
                          <a:ext cx="212" cy="1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6" name="Object 15"/>
            <p:cNvGraphicFramePr/>
            <p:nvPr/>
          </p:nvGraphicFramePr>
          <p:xfrm>
            <a:off x="4206" y="2108"/>
            <a:ext cx="212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30" imgW="240665" imgH="177800" progId="Equation.3">
                    <p:embed/>
                  </p:oleObj>
                </mc:Choice>
                <mc:Fallback>
                  <p:oleObj name="" r:id="rId30" imgW="240665" imgH="177800" progId="Equation.3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4206" y="2108"/>
                          <a:ext cx="212" cy="1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5"/>
          <p:cNvGrpSpPr/>
          <p:nvPr/>
        </p:nvGrpSpPr>
        <p:grpSpPr>
          <a:xfrm>
            <a:off x="2071688" y="841375"/>
            <a:ext cx="7896224" cy="1076325"/>
            <a:chOff x="345" y="530"/>
            <a:chExt cx="4974" cy="678"/>
          </a:xfrm>
        </p:grpSpPr>
        <p:sp>
          <p:nvSpPr>
            <p:cNvPr id="26648" name="Text Box 26"/>
            <p:cNvSpPr txBox="1"/>
            <p:nvPr/>
          </p:nvSpPr>
          <p:spPr>
            <a:xfrm>
              <a:off x="345" y="530"/>
              <a:ext cx="4974" cy="6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32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P</a:t>
              </a:r>
              <a:r>
                <a:rPr lang="en-US" altLang="zh-CN" sz="24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371</a:t>
              </a:r>
              <a:r>
                <a:rPr lang="en-US" altLang="zh-CN" sz="32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:10.2.6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如图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将位于</a:t>
              </a:r>
              <a:r>
                <a:rPr lang="en-US" altLang="zh-CN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点的点电荷     移</a:t>
              </a:r>
              <a:endPara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动到</a:t>
              </a:r>
              <a:r>
                <a:rPr lang="en-US" altLang="zh-CN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点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则                                   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     ) 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6649" name="Object 7"/>
            <p:cNvGraphicFramePr/>
            <p:nvPr/>
          </p:nvGraphicFramePr>
          <p:xfrm>
            <a:off x="4645" y="618"/>
            <a:ext cx="3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9" name="" r:id="rId32" imgW="240665" imgH="177800" progId="Equation.3">
                    <p:embed/>
                  </p:oleObj>
                </mc:Choice>
                <mc:Fallback>
                  <p:oleObj name="" r:id="rId32" imgW="240665" imgH="177800" progId="Equation.3">
                    <p:embed/>
                    <p:pic>
                      <p:nvPicPr>
                        <p:cNvPr id="0" name="图片 31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4645" y="618"/>
                          <a:ext cx="348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Object 6"/>
          <p:cNvGraphicFramePr/>
          <p:nvPr/>
        </p:nvGraphicFramePr>
        <p:xfrm>
          <a:off x="7893050" y="1398588"/>
          <a:ext cx="43656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34" imgW="304800" imgH="368300" progId="Equation.3">
                  <p:embed/>
                </p:oleObj>
              </mc:Choice>
              <mc:Fallback>
                <p:oleObj name="" r:id="rId34" imgW="304800" imgH="3683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35">
                        <a:clrChange>
                          <a:clrFrom>
                            <a:srgbClr val="000000"/>
                          </a:clrFrom>
                          <a:clrTo>
                            <a:srgbClr val="CC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893050" y="1398588"/>
                        <a:ext cx="436563" cy="509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2395</Words>
  <Application>WPS 演示</Application>
  <PresentationFormat>宽屏</PresentationFormat>
  <Paragraphs>278</Paragraphs>
  <Slides>20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111</vt:i4>
      </vt:variant>
      <vt:variant>
        <vt:lpstr>幻灯片标题</vt:lpstr>
      </vt:variant>
      <vt:variant>
        <vt:i4>20</vt:i4>
      </vt:variant>
    </vt:vector>
  </HeadingPairs>
  <TitlesOfParts>
    <vt:vector size="144" baseType="lpstr">
      <vt:lpstr>Arial</vt:lpstr>
      <vt:lpstr>宋体</vt:lpstr>
      <vt:lpstr>Wingdings</vt:lpstr>
      <vt:lpstr>Times New Roman</vt:lpstr>
      <vt:lpstr>微软雅黑</vt:lpstr>
      <vt:lpstr>楷体_GB2312</vt:lpstr>
      <vt:lpstr>新宋体</vt:lpstr>
      <vt:lpstr>Book Antiqua</vt:lpstr>
      <vt:lpstr>Garamond</vt:lpstr>
      <vt:lpstr>Arial Unicode MS</vt:lpstr>
      <vt:lpstr>楷体</vt:lpstr>
      <vt:lpstr>Calibri</vt:lpstr>
      <vt:lpstr>Office 主题​​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Equations</vt:lpstr>
      <vt:lpstr>Equation.3</vt:lpstr>
      <vt:lpstr>Equations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Equations</vt:lpstr>
      <vt:lpstr>Equations</vt:lpstr>
      <vt:lpstr>Equations</vt:lpstr>
      <vt:lpstr>Equations</vt:lpstr>
      <vt:lpstr>Equations</vt:lpstr>
      <vt:lpstr>Equations</vt:lpstr>
      <vt:lpstr>Equations</vt:lpstr>
      <vt:lpstr>Equations</vt:lpstr>
      <vt:lpstr>Equations</vt:lpstr>
      <vt:lpstr>Equation.3</vt:lpstr>
      <vt:lpstr>Equations</vt:lpstr>
      <vt:lpstr>Equations</vt:lpstr>
      <vt:lpstr>Equations</vt:lpstr>
      <vt:lpstr>Equations</vt:lpstr>
      <vt:lpstr>Equations</vt:lpstr>
      <vt:lpstr>Equations</vt:lpstr>
      <vt:lpstr>Equations</vt:lpstr>
      <vt:lpstr>Equations</vt:lpstr>
      <vt:lpstr>Equations</vt:lpstr>
      <vt:lpstr>Equations</vt:lpstr>
      <vt:lpstr>Equation.3</vt:lpstr>
      <vt:lpstr>Equations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3.1.6  一质量为m的质点在指向圆心的与距离r 平方成反比的                                              的有心力作用下，做半径为r 的圆周运动。则该质点的速率v为        ，如果选取距圆心无穷远处为势能零点，它的机械能E为     。  解（1）由题可知            （2）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</dc:creator>
  <cp:lastModifiedBy>ASUS</cp:lastModifiedBy>
  <cp:revision>44</cp:revision>
  <dcterms:created xsi:type="dcterms:W3CDTF">2019-03-13T13:26:00Z</dcterms:created>
  <dcterms:modified xsi:type="dcterms:W3CDTF">2019-05-15T16:12:32Z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