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38.xml.rels" ContentType="application/vnd.openxmlformats-package.relationships+xml"/>
  <Override PartName="/ppt/slides/_rels/slide4.xml.rels" ContentType="application/vnd.openxmlformats-package.relationships+xml"/>
  <Override PartName="/ppt/slides/_rels/slide39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_rels/slide48.xml.rels" ContentType="application/vnd.openxmlformats-package.relationships+xml"/>
  <Override PartName="/ppt/slides/_rels/slide49.xml.rels" ContentType="application/vnd.openxmlformats-package.relationships+xml"/>
  <Override PartName="/ppt/media/image6.png" ContentType="image/png"/>
  <Override PartName="/ppt/media/image1.gif" ContentType="image/gif"/>
  <Override PartName="/ppt/media/image36.png" ContentType="image/png"/>
  <Override PartName="/ppt/media/image8.png" ContentType="image/png"/>
  <Override PartName="/ppt/media/image3.gif" ContentType="image/gif"/>
  <Override PartName="/ppt/media/image38.png" ContentType="image/png"/>
  <Override PartName="/ppt/media/image2.jpeg" ContentType="image/jpeg"/>
  <Override PartName="/ppt/media/image4.png" ContentType="image/png"/>
  <Override PartName="/ppt/media/image5.png" ContentType="image/png"/>
  <Override PartName="/ppt/media/image7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7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57.png" ContentType="image/png"/>
  <Override PartName="/ppt/media/image58.png" ContentType="image/png"/>
  <Override PartName="/ppt/media/image59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-8640"/>
            <a:ext cx="12190680" cy="6866640"/>
            <a:chOff x="0" y="-8640"/>
            <a:chExt cx="12190680" cy="6866640"/>
          </a:xfrm>
        </p:grpSpPr>
        <p:sp>
          <p:nvSpPr>
            <p:cNvPr id="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rgbClr val="17b0e4">
                <a:alpha val="66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rgbClr val="17b0e4">
                <a:alpha val="66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7120" cy="2843280"/>
            </a:xfrm>
            <a:prstGeom prst="triangle">
              <a:avLst>
                <a:gd name="adj" fmla="val 0"/>
              </a:avLst>
            </a:prstGeom>
            <a:solidFill>
              <a:srgbClr val="5fcbef">
                <a:alpha val="7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0" y="-8640"/>
            <a:ext cx="12190680" cy="6866640"/>
            <a:chOff x="0" y="-8640"/>
            <a:chExt cx="12190680" cy="6866640"/>
          </a:xfrm>
        </p:grpSpPr>
        <p:sp>
          <p:nvSpPr>
            <p:cNvPr id="12" name="CustomShape 13"/>
            <p:cNvSpPr/>
            <p:nvPr/>
          </p:nvSpPr>
          <p:spPr>
            <a:xfrm>
              <a:off x="0" y="-7920"/>
              <a:ext cx="862200" cy="5696640"/>
            </a:xfrm>
            <a:custGeom>
              <a:avLst/>
              <a:gdLst/>
              <a:ah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Line 14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Line 15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rgbClr val="17b0e4">
                <a:alpha val="66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rgbClr val="17b0e4">
                <a:alpha val="66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bg-BG" sz="4400" spc="-1" strike="noStrike">
                <a:latin typeface="Arial"/>
              </a:rPr>
              <a:t>Click to edit the title text format</a:t>
            </a:r>
            <a:endParaRPr b="0" lang="bg-BG" sz="4400" spc="-1" strike="noStrike">
              <a:latin typeface="Arial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3200" spc="-1" strike="noStrike">
                <a:latin typeface="Arial"/>
              </a:rPr>
              <a:t>Click to edit the outline text format</a:t>
            </a:r>
            <a:endParaRPr b="0" lang="bg-B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800" spc="-1" strike="noStrike">
                <a:latin typeface="Arial"/>
              </a:rPr>
              <a:t>Second Outline Level</a:t>
            </a:r>
            <a:endParaRPr b="0" lang="bg-B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400" spc="-1" strike="noStrike">
                <a:latin typeface="Arial"/>
              </a:rPr>
              <a:t>Third Outline Level</a:t>
            </a:r>
            <a:endParaRPr b="0" lang="bg-B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000" spc="-1" strike="noStrike">
                <a:latin typeface="Arial"/>
              </a:rPr>
              <a:t>Fourth Outline Level</a:t>
            </a:r>
            <a:endParaRPr b="0" lang="bg-B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latin typeface="Arial"/>
              </a:rPr>
              <a:t>Fifth Outline Level</a:t>
            </a:r>
            <a:endParaRPr b="0" lang="bg-B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latin typeface="Arial"/>
              </a:rPr>
              <a:t>Sixth Outline Level</a:t>
            </a:r>
            <a:endParaRPr b="0" lang="bg-B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latin typeface="Arial"/>
              </a:rPr>
              <a:t>Seventh Outline Level</a:t>
            </a:r>
            <a:endParaRPr b="0" lang="bg-B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0" y="-8640"/>
            <a:ext cx="12190680" cy="6866640"/>
            <a:chOff x="0" y="-8640"/>
            <a:chExt cx="12190680" cy="6866640"/>
          </a:xfrm>
        </p:grpSpPr>
        <p:sp>
          <p:nvSpPr>
            <p:cNvPr id="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" name="CustomShape 4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CustomShape 5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CustomShape 6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rgbClr val="17b0e4">
                <a:alpha val="66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CustomShape 7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CustomShape 8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CustomShape 9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CustomShape 10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rgbClr val="17b0e4">
                <a:alpha val="66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CustomShape 11"/>
            <p:cNvSpPr/>
            <p:nvPr/>
          </p:nvSpPr>
          <p:spPr>
            <a:xfrm>
              <a:off x="0" y="4013280"/>
              <a:ext cx="447120" cy="2843280"/>
            </a:xfrm>
            <a:prstGeom prst="triangle">
              <a:avLst>
                <a:gd name="adj" fmla="val 0"/>
              </a:avLst>
            </a:prstGeom>
            <a:solidFill>
              <a:srgbClr val="5fcbef">
                <a:alpha val="7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bg-BG" sz="4400" spc="-1" strike="noStrike">
                <a:latin typeface="Arial"/>
              </a:rPr>
              <a:t>Click to edit the title text format</a:t>
            </a:r>
            <a:endParaRPr b="0" lang="bg-BG" sz="4400" spc="-1" strike="noStrike">
              <a:latin typeface="Arial"/>
            </a:endParaRPr>
          </a:p>
        </p:txBody>
      </p:sp>
      <p:sp>
        <p:nvSpPr>
          <p:cNvPr id="7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3200" spc="-1" strike="noStrike">
                <a:latin typeface="Arial"/>
              </a:rPr>
              <a:t>Click to edit the outline text format</a:t>
            </a:r>
            <a:endParaRPr b="0" lang="bg-B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800" spc="-1" strike="noStrike">
                <a:latin typeface="Arial"/>
              </a:rPr>
              <a:t>Second Outline Level</a:t>
            </a:r>
            <a:endParaRPr b="0" lang="bg-B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400" spc="-1" strike="noStrike">
                <a:latin typeface="Arial"/>
              </a:rPr>
              <a:t>Third Outline Level</a:t>
            </a:r>
            <a:endParaRPr b="0" lang="bg-B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000" spc="-1" strike="noStrike">
                <a:latin typeface="Arial"/>
              </a:rPr>
              <a:t>Fourth Outline Level</a:t>
            </a:r>
            <a:endParaRPr b="0" lang="bg-B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latin typeface="Arial"/>
              </a:rPr>
              <a:t>Fifth Outline Level</a:t>
            </a:r>
            <a:endParaRPr b="0" lang="bg-B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latin typeface="Arial"/>
              </a:rPr>
              <a:t>Sixth Outline Level</a:t>
            </a:r>
            <a:endParaRPr b="0" lang="bg-B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latin typeface="Arial"/>
              </a:rPr>
              <a:t>Seventh Outline Level</a:t>
            </a:r>
            <a:endParaRPr b="0" lang="bg-B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gif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Relationship Id="rId10" Type="http://schemas.openxmlformats.org/officeDocument/2006/relationships/image" Target="../media/image64.png"/><Relationship Id="rId11" Type="http://schemas.openxmlformats.org/officeDocument/2006/relationships/image" Target="../media/image65.png"/><Relationship Id="rId12" Type="http://schemas.openxmlformats.org/officeDocument/2006/relationships/image" Target="../media/image66.png"/><Relationship Id="rId13" Type="http://schemas.openxmlformats.org/officeDocument/2006/relationships/image" Target="../media/image67.png"/><Relationship Id="rId14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68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863240" y="1722600"/>
            <a:ext cx="4409280" cy="232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r">
              <a:lnSpc>
                <a:spcPct val="100000"/>
              </a:lnSpc>
            </a:pPr>
            <a:r>
              <a:rPr b="0" lang="bg-BG" sz="5400" spc="-1" strike="noStrike">
                <a:solidFill>
                  <a:srgbClr val="5fcbef"/>
                </a:solidFill>
                <a:latin typeface="Trebuchet MS"/>
                <a:ea typeface="DejaVu Sans"/>
              </a:rPr>
              <a:t>Алгоритми</a:t>
            </a:r>
            <a:endParaRPr b="0" lang="bg-BG" sz="54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4863240" y="4050720"/>
            <a:ext cx="4409280" cy="10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b="0" lang="bg-BG" sz="1800" spc="-1" strike="noStrike">
                <a:solidFill>
                  <a:srgbClr val="808080"/>
                </a:solidFill>
                <a:latin typeface="Trebuchet MS"/>
                <a:ea typeface="DejaVu Sans"/>
              </a:rPr>
              <a:t>…</a:t>
            </a:r>
            <a:endParaRPr b="0" lang="bg-BG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endParaRPr b="0" lang="bg-BG" sz="1800" spc="-1" strike="noStrike">
              <a:latin typeface="Arial"/>
            </a:endParaRPr>
          </a:p>
        </p:txBody>
      </p:sp>
      <p:pic>
        <p:nvPicPr>
          <p:cNvPr id="111" name="Picture 2" descr=""/>
          <p:cNvPicPr/>
          <p:nvPr/>
        </p:nvPicPr>
        <p:blipFill>
          <a:blip r:embed="rId1"/>
          <a:stretch/>
        </p:blipFill>
        <p:spPr>
          <a:xfrm>
            <a:off x="1244520" y="1562040"/>
            <a:ext cx="2686680" cy="2487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2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Line 3"/>
          <p:cNvSpPr/>
          <p:nvPr/>
        </p:nvSpPr>
        <p:spPr>
          <a:xfrm>
            <a:off x="5111280" y="0"/>
            <a:ext cx="1218960" cy="6858000"/>
          </a:xfrm>
          <a:prstGeom prst="line">
            <a:avLst/>
          </a:prstGeom>
          <a:ln w="9360">
            <a:solidFill>
              <a:srgbClr val="17b0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Line 4"/>
          <p:cNvSpPr/>
          <p:nvPr/>
        </p:nvSpPr>
        <p:spPr>
          <a:xfrm flipH="1">
            <a:off x="3290760" y="3681360"/>
            <a:ext cx="4763520" cy="3176640"/>
          </a:xfrm>
          <a:prstGeom prst="line">
            <a:avLst/>
          </a:prstGeom>
          <a:ln w="9360">
            <a:solidFill>
              <a:srgbClr val="808080">
                <a:alpha val="8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5"/>
          <p:cNvSpPr/>
          <p:nvPr/>
        </p:nvSpPr>
        <p:spPr>
          <a:xfrm>
            <a:off x="4482720" y="-8640"/>
            <a:ext cx="3006000" cy="686520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5fcbef">
              <a:alpha val="30000"/>
            </a:srgbClr>
          </a:solidFill>
          <a:ln w="936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7" name="CustomShape 6"/>
          <p:cNvSpPr/>
          <p:nvPr/>
        </p:nvSpPr>
        <p:spPr>
          <a:xfrm>
            <a:off x="4904640" y="-8640"/>
            <a:ext cx="2586960" cy="686520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5fcbef">
              <a:alpha val="20000"/>
            </a:srgbClr>
          </a:solidFill>
          <a:ln w="936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8" name="CustomShape 7"/>
          <p:cNvSpPr/>
          <p:nvPr/>
        </p:nvSpPr>
        <p:spPr>
          <a:xfrm>
            <a:off x="4233600" y="3048120"/>
            <a:ext cx="3258360" cy="3808440"/>
          </a:xfrm>
          <a:prstGeom prst="triangle">
            <a:avLst>
              <a:gd name="adj" fmla="val 100000"/>
            </a:avLst>
          </a:prstGeom>
          <a:solidFill>
            <a:srgbClr val="2e83c3">
              <a:alpha val="72000"/>
            </a:srgbClr>
          </a:solidFill>
          <a:ln w="936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9" name="CustomShape 8"/>
          <p:cNvSpPr/>
          <p:nvPr/>
        </p:nvSpPr>
        <p:spPr>
          <a:xfrm>
            <a:off x="4635720" y="-8640"/>
            <a:ext cx="2853000" cy="686520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226292">
              <a:alpha val="70000"/>
            </a:srgbClr>
          </a:solidFill>
          <a:ln w="936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0" name="CustomShape 9"/>
          <p:cNvSpPr/>
          <p:nvPr/>
        </p:nvSpPr>
        <p:spPr>
          <a:xfrm>
            <a:off x="5672880" y="3589920"/>
            <a:ext cx="1815840" cy="3266640"/>
          </a:xfrm>
          <a:prstGeom prst="triangle">
            <a:avLst>
              <a:gd name="adj" fmla="val 100000"/>
            </a:avLst>
          </a:prstGeom>
          <a:solidFill>
            <a:srgbClr val="5fcbef">
              <a:alpha val="80000"/>
            </a:srgbClr>
          </a:solidFill>
          <a:ln w="936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1" name="CustomShape 10"/>
          <p:cNvSpPr/>
          <p:nvPr/>
        </p:nvSpPr>
        <p:spPr>
          <a:xfrm>
            <a:off x="6197760" y="-8640"/>
            <a:ext cx="5992920" cy="6865200"/>
          </a:xfrm>
          <a:custGeom>
            <a:avLst/>
            <a:gdLst/>
            <a:ahLst/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5fcbe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11"/>
          <p:cNvSpPr/>
          <p:nvPr/>
        </p:nvSpPr>
        <p:spPr>
          <a:xfrm>
            <a:off x="7181640" y="609480"/>
            <a:ext cx="4511520" cy="22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bg-BG" sz="3600" spc="-1" strike="noStrike">
                <a:solidFill>
                  <a:srgbClr val="ffffff"/>
                </a:solidFill>
                <a:latin typeface="Trebuchet MS"/>
                <a:ea typeface="DejaVu Sans"/>
              </a:rPr>
              <a:t>Алгоритъм</a:t>
            </a:r>
            <a:endParaRPr b="0" lang="bg-BG" sz="3600" spc="-1" strike="noStrike">
              <a:latin typeface="Arial"/>
            </a:endParaRPr>
          </a:p>
        </p:txBody>
      </p:sp>
      <p:pic>
        <p:nvPicPr>
          <p:cNvPr id="193" name="Picture 2" descr=""/>
          <p:cNvPicPr/>
          <p:nvPr/>
        </p:nvPicPr>
        <p:blipFill>
          <a:blip r:embed="rId1"/>
          <a:stretch/>
        </p:blipFill>
        <p:spPr>
          <a:xfrm>
            <a:off x="757080" y="1688040"/>
            <a:ext cx="3855240" cy="3569760"/>
          </a:xfrm>
          <a:prstGeom prst="rect">
            <a:avLst/>
          </a:prstGeom>
          <a:ln>
            <a:noFill/>
          </a:ln>
        </p:spPr>
      </p:pic>
      <p:sp>
        <p:nvSpPr>
          <p:cNvPr id="194" name="CustomShape 12"/>
          <p:cNvSpPr/>
          <p:nvPr/>
        </p:nvSpPr>
        <p:spPr>
          <a:xfrm>
            <a:off x="5556600" y="2300040"/>
            <a:ext cx="6136920" cy="385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600" spc="-1" strike="noStrike">
                <a:solidFill>
                  <a:srgbClr val="ffffff"/>
                </a:solidFill>
                <a:latin typeface="Trebuchet MS"/>
                <a:ea typeface="DejaVu Sans"/>
              </a:rPr>
              <a:t>Думата алгоритъм произлиза от името на един</a:t>
            </a:r>
            <a:br/>
            <a:r>
              <a:rPr b="0" lang="bg-BG" sz="1600" spc="-1" strike="noStrike">
                <a:solidFill>
                  <a:srgbClr val="ffffff"/>
                </a:solidFill>
                <a:latin typeface="Trebuchet MS"/>
                <a:ea typeface="DejaVu Sans"/>
              </a:rPr>
              <a:t>от най-големите учени на Средна Азия Мухамада ибн Мус ал-Хорезми -бащата на алгебрата.</a:t>
            </a:r>
            <a:endParaRPr b="0" lang="bg-BG" sz="1600" spc="-1" strike="noStrike"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600" spc="-1" strike="noStrike">
                <a:solidFill>
                  <a:srgbClr val="ffffff"/>
                </a:solidFill>
                <a:latin typeface="Trebuchet MS"/>
                <a:ea typeface="DejaVu Sans"/>
              </a:rPr>
              <a:t>Алгоритъмът е точно упътване за решаване на един проблем или определен вид проблеми. Той се състои от крайна поредица от стъпки и преходи между тях.(Рецепта)</a:t>
            </a:r>
            <a:endParaRPr b="0" lang="bg-BG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677160" y="609480"/>
            <a:ext cx="8595360" cy="13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bg-BG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Компоненти на алгоритъм: преходи</a:t>
            </a:r>
            <a:endParaRPr b="0" lang="bg-BG" sz="36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677160" y="2160720"/>
            <a:ext cx="8595360" cy="387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Как се означават преходи в алгоритъм?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Каква е функцията на стрелките в описание на алгоритъм?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Какво свързват преходите?</a:t>
            </a:r>
            <a:endParaRPr b="0" lang="bg-BG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677160" y="609480"/>
            <a:ext cx="8595360" cy="13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bg-BG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Компоненти на алгоритъм: преходи</a:t>
            </a:r>
            <a:endParaRPr b="0" lang="bg-BG" sz="3600" spc="-1" strike="noStrike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677160" y="1930320"/>
            <a:ext cx="6905520" cy="410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Означават се със стрелки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Свързват точно две стъпки от алгоритъма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Показват реда на изпълнението на свързаните стъпки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</a:t>
            </a: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Понякога се рисува стрелка да сочи към стрелка: това представлява вливане и е еквивалентно на: </a:t>
            </a:r>
            <a:endParaRPr b="0" lang="bg-BG" sz="1800" spc="-1" strike="noStrike">
              <a:latin typeface="Arial"/>
            </a:endParaRPr>
          </a:p>
        </p:txBody>
      </p:sp>
      <p:pic>
        <p:nvPicPr>
          <p:cNvPr id="199" name="Ръкопис 13" descr=""/>
          <p:cNvPicPr/>
          <p:nvPr/>
        </p:nvPicPr>
        <p:blipFill>
          <a:blip r:embed="rId1"/>
          <a:stretch/>
        </p:blipFill>
        <p:spPr>
          <a:xfrm>
            <a:off x="4367160" y="2909880"/>
            <a:ext cx="16560" cy="16560"/>
          </a:xfrm>
          <a:prstGeom prst="rect">
            <a:avLst/>
          </a:prstGeom>
          <a:ln>
            <a:noFill/>
          </a:ln>
        </p:spPr>
      </p:pic>
      <p:pic>
        <p:nvPicPr>
          <p:cNvPr id="200" name="Ръкопис 14" descr=""/>
          <p:cNvPicPr/>
          <p:nvPr/>
        </p:nvPicPr>
        <p:blipFill>
          <a:blip r:embed="rId2"/>
          <a:stretch/>
        </p:blipFill>
        <p:spPr>
          <a:xfrm>
            <a:off x="2577240" y="3516480"/>
            <a:ext cx="16560" cy="16560"/>
          </a:xfrm>
          <a:prstGeom prst="rect">
            <a:avLst/>
          </a:prstGeom>
          <a:ln>
            <a:noFill/>
          </a:ln>
        </p:spPr>
      </p:pic>
      <p:pic>
        <p:nvPicPr>
          <p:cNvPr id="201" name="Ръкопис 15" descr=""/>
          <p:cNvPicPr/>
          <p:nvPr/>
        </p:nvPicPr>
        <p:blipFill>
          <a:blip r:embed="rId3"/>
          <a:stretch/>
        </p:blipFill>
        <p:spPr>
          <a:xfrm>
            <a:off x="2895120" y="3540600"/>
            <a:ext cx="16560" cy="16560"/>
          </a:xfrm>
          <a:prstGeom prst="rect">
            <a:avLst/>
          </a:prstGeom>
          <a:ln>
            <a:noFill/>
          </a:ln>
        </p:spPr>
      </p:pic>
      <p:pic>
        <p:nvPicPr>
          <p:cNvPr id="202" name="Ръкопис 16" descr=""/>
          <p:cNvPicPr/>
          <p:nvPr/>
        </p:nvPicPr>
        <p:blipFill>
          <a:blip r:embed="rId4"/>
          <a:stretch/>
        </p:blipFill>
        <p:spPr>
          <a:xfrm>
            <a:off x="2474640" y="3643200"/>
            <a:ext cx="16560" cy="16560"/>
          </a:xfrm>
          <a:prstGeom prst="rect">
            <a:avLst/>
          </a:prstGeom>
          <a:ln>
            <a:noFill/>
          </a:ln>
        </p:spPr>
      </p:pic>
      <p:pic>
        <p:nvPicPr>
          <p:cNvPr id="203" name="Ръкопис 17" descr=""/>
          <p:cNvPicPr/>
          <p:nvPr/>
        </p:nvPicPr>
        <p:blipFill>
          <a:blip r:embed="rId5"/>
          <a:stretch/>
        </p:blipFill>
        <p:spPr>
          <a:xfrm>
            <a:off x="2572560" y="2606400"/>
            <a:ext cx="16560" cy="16560"/>
          </a:xfrm>
          <a:prstGeom prst="rect">
            <a:avLst/>
          </a:prstGeom>
          <a:ln>
            <a:noFill/>
          </a:ln>
        </p:spPr>
      </p:pic>
      <p:sp>
        <p:nvSpPr>
          <p:cNvPr id="204" name="CustomShape 3"/>
          <p:cNvSpPr/>
          <p:nvPr/>
        </p:nvSpPr>
        <p:spPr>
          <a:xfrm>
            <a:off x="8877960" y="2482560"/>
            <a:ext cx="360" cy="713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58c8e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4"/>
          <p:cNvSpPr/>
          <p:nvPr/>
        </p:nvSpPr>
        <p:spPr>
          <a:xfrm>
            <a:off x="8043480" y="3212280"/>
            <a:ext cx="1667880" cy="955800"/>
          </a:xfrm>
          <a:prstGeom prst="flowChartDocument">
            <a:avLst/>
          </a:prstGeom>
          <a:solidFill>
            <a:srgbClr val="5fcbef">
              <a:alpha val="50000"/>
            </a:srgbClr>
          </a:solidFill>
          <a:ln w="25560">
            <a:solidFill>
              <a:srgbClr val="4696b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5"/>
          <p:cNvSpPr/>
          <p:nvPr/>
        </p:nvSpPr>
        <p:spPr>
          <a:xfrm rot="10800000">
            <a:off x="8044560" y="1510560"/>
            <a:ext cx="1667880" cy="955800"/>
          </a:xfrm>
          <a:prstGeom prst="flowChartDocument">
            <a:avLst/>
          </a:prstGeom>
          <a:solidFill>
            <a:srgbClr val="5fcbef">
              <a:alpha val="53000"/>
            </a:srgbClr>
          </a:solidFill>
          <a:ln w="25560">
            <a:solidFill>
              <a:srgbClr val="4696b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07" name="Group 6"/>
          <p:cNvGrpSpPr/>
          <p:nvPr/>
        </p:nvGrpSpPr>
        <p:grpSpPr>
          <a:xfrm>
            <a:off x="820440" y="4179240"/>
            <a:ext cx="6187680" cy="1980000"/>
            <a:chOff x="820440" y="4179240"/>
            <a:chExt cx="6187680" cy="1980000"/>
          </a:xfrm>
        </p:grpSpPr>
        <p:sp>
          <p:nvSpPr>
            <p:cNvPr id="208" name="CustomShape 7"/>
            <p:cNvSpPr/>
            <p:nvPr/>
          </p:nvSpPr>
          <p:spPr>
            <a:xfrm>
              <a:off x="6437520" y="4826880"/>
              <a:ext cx="360" cy="713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1680">
              <a:solidFill>
                <a:srgbClr val="58c8ed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CustomShape 8"/>
            <p:cNvSpPr/>
            <p:nvPr/>
          </p:nvSpPr>
          <p:spPr>
            <a:xfrm>
              <a:off x="5817960" y="5541480"/>
              <a:ext cx="1188720" cy="617760"/>
            </a:xfrm>
            <a:prstGeom prst="flowChartDocument">
              <a:avLst/>
            </a:prstGeom>
            <a:solidFill>
              <a:srgbClr val="5fcbef">
                <a:alpha val="50000"/>
              </a:srgbClr>
            </a:solidFill>
            <a:ln w="25560">
              <a:solidFill>
                <a:srgbClr val="4696b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CustomShape 9"/>
            <p:cNvSpPr/>
            <p:nvPr/>
          </p:nvSpPr>
          <p:spPr>
            <a:xfrm rot="10800000">
              <a:off x="5819400" y="4179240"/>
              <a:ext cx="1188720" cy="617760"/>
            </a:xfrm>
            <a:prstGeom prst="flowChartDocument">
              <a:avLst/>
            </a:prstGeom>
            <a:solidFill>
              <a:srgbClr val="5fcbef">
                <a:alpha val="53000"/>
              </a:srgbClr>
            </a:solidFill>
            <a:ln w="25560">
              <a:solidFill>
                <a:srgbClr val="4696b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CustomShape 10"/>
            <p:cNvSpPr/>
            <p:nvPr/>
          </p:nvSpPr>
          <p:spPr>
            <a:xfrm>
              <a:off x="1867680" y="5166360"/>
              <a:ext cx="1126800" cy="16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1680">
              <a:solidFill>
                <a:srgbClr val="58c8ed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CustomShape 11"/>
            <p:cNvSpPr/>
            <p:nvPr/>
          </p:nvSpPr>
          <p:spPr>
            <a:xfrm>
              <a:off x="2995920" y="4826880"/>
              <a:ext cx="360" cy="713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1680">
              <a:solidFill>
                <a:srgbClr val="58c8ed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CustomShape 12"/>
            <p:cNvSpPr/>
            <p:nvPr/>
          </p:nvSpPr>
          <p:spPr>
            <a:xfrm>
              <a:off x="2376360" y="5541480"/>
              <a:ext cx="1188720" cy="617760"/>
            </a:xfrm>
            <a:prstGeom prst="flowChartDocument">
              <a:avLst/>
            </a:prstGeom>
            <a:solidFill>
              <a:srgbClr val="5fcbef">
                <a:alpha val="50000"/>
              </a:srgbClr>
            </a:solidFill>
            <a:ln w="25560">
              <a:solidFill>
                <a:srgbClr val="4696b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CustomShape 13"/>
            <p:cNvSpPr/>
            <p:nvPr/>
          </p:nvSpPr>
          <p:spPr>
            <a:xfrm rot="10800000">
              <a:off x="2377800" y="4179240"/>
              <a:ext cx="1188720" cy="617760"/>
            </a:xfrm>
            <a:prstGeom prst="flowChartDocument">
              <a:avLst/>
            </a:prstGeom>
            <a:solidFill>
              <a:srgbClr val="5fcbef">
                <a:alpha val="53000"/>
              </a:srgbClr>
            </a:solidFill>
            <a:ln w="25560">
              <a:solidFill>
                <a:srgbClr val="4696b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CustomShape 14"/>
            <p:cNvSpPr/>
            <p:nvPr/>
          </p:nvSpPr>
          <p:spPr>
            <a:xfrm>
              <a:off x="5299920" y="5165280"/>
              <a:ext cx="861120" cy="374760"/>
            </a:xfrm>
            <a:prstGeom prst="bentConnector3">
              <a:avLst>
                <a:gd name="adj1" fmla="val 99811"/>
              </a:avLst>
            </a:prstGeom>
            <a:noFill/>
            <a:ln w="38160">
              <a:solidFill>
                <a:srgbClr val="58c8ed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CustomShape 15"/>
            <p:cNvSpPr/>
            <p:nvPr/>
          </p:nvSpPr>
          <p:spPr>
            <a:xfrm rot="5400000">
              <a:off x="1030320" y="4664160"/>
              <a:ext cx="617760" cy="1037880"/>
            </a:xfrm>
            <a:prstGeom prst="flowChartDocument">
              <a:avLst/>
            </a:prstGeom>
            <a:solidFill>
              <a:srgbClr val="5fcbef">
                <a:alpha val="53000"/>
              </a:srgbClr>
            </a:solidFill>
            <a:ln w="25560">
              <a:solidFill>
                <a:srgbClr val="4696b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CustomShape 16"/>
            <p:cNvSpPr/>
            <p:nvPr/>
          </p:nvSpPr>
          <p:spPr>
            <a:xfrm rot="5400000">
              <a:off x="4471920" y="4645440"/>
              <a:ext cx="617760" cy="1037880"/>
            </a:xfrm>
            <a:prstGeom prst="flowChartDocument">
              <a:avLst/>
            </a:prstGeom>
            <a:solidFill>
              <a:srgbClr val="5fcbef">
                <a:alpha val="53000"/>
              </a:srgbClr>
            </a:solidFill>
            <a:ln w="25560">
              <a:solidFill>
                <a:srgbClr val="4696b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677160" y="609480"/>
            <a:ext cx="8595360" cy="13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bg-BG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Компоненти на алгоритъм: конектори</a:t>
            </a:r>
            <a:endParaRPr b="0" lang="bg-BG" sz="3600" spc="-1" strike="noStrike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677160" y="1930320"/>
            <a:ext cx="7796160" cy="410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Какво е конектор?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От какво се състои конектора?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Какво се съдържа в конектора?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Как конектора променя алгоритъма?</a:t>
            </a:r>
            <a:endParaRPr b="0" lang="bg-BG" sz="1800" spc="-1" strike="noStrike">
              <a:latin typeface="Arial"/>
            </a:endParaRPr>
          </a:p>
        </p:txBody>
      </p:sp>
      <p:pic>
        <p:nvPicPr>
          <p:cNvPr id="220" name="Ръкопис 13" descr=""/>
          <p:cNvPicPr/>
          <p:nvPr/>
        </p:nvPicPr>
        <p:blipFill>
          <a:blip r:embed="rId1"/>
          <a:stretch/>
        </p:blipFill>
        <p:spPr>
          <a:xfrm>
            <a:off x="4367160" y="2909880"/>
            <a:ext cx="16560" cy="16560"/>
          </a:xfrm>
          <a:prstGeom prst="rect">
            <a:avLst/>
          </a:prstGeom>
          <a:ln>
            <a:noFill/>
          </a:ln>
        </p:spPr>
      </p:pic>
      <p:pic>
        <p:nvPicPr>
          <p:cNvPr id="221" name="Ръкопис 14" descr=""/>
          <p:cNvPicPr/>
          <p:nvPr/>
        </p:nvPicPr>
        <p:blipFill>
          <a:blip r:embed="rId2"/>
          <a:stretch/>
        </p:blipFill>
        <p:spPr>
          <a:xfrm>
            <a:off x="2577240" y="3516480"/>
            <a:ext cx="16560" cy="16560"/>
          </a:xfrm>
          <a:prstGeom prst="rect">
            <a:avLst/>
          </a:prstGeom>
          <a:ln>
            <a:noFill/>
          </a:ln>
        </p:spPr>
      </p:pic>
      <p:pic>
        <p:nvPicPr>
          <p:cNvPr id="222" name="Ръкопис 15" descr=""/>
          <p:cNvPicPr/>
          <p:nvPr/>
        </p:nvPicPr>
        <p:blipFill>
          <a:blip r:embed="rId3"/>
          <a:stretch/>
        </p:blipFill>
        <p:spPr>
          <a:xfrm>
            <a:off x="2895120" y="3540600"/>
            <a:ext cx="16560" cy="16560"/>
          </a:xfrm>
          <a:prstGeom prst="rect">
            <a:avLst/>
          </a:prstGeom>
          <a:ln>
            <a:noFill/>
          </a:ln>
        </p:spPr>
      </p:pic>
      <p:pic>
        <p:nvPicPr>
          <p:cNvPr id="223" name="Ръкопис 16" descr=""/>
          <p:cNvPicPr/>
          <p:nvPr/>
        </p:nvPicPr>
        <p:blipFill>
          <a:blip r:embed="rId4"/>
          <a:stretch/>
        </p:blipFill>
        <p:spPr>
          <a:xfrm>
            <a:off x="2474640" y="3643200"/>
            <a:ext cx="16560" cy="16560"/>
          </a:xfrm>
          <a:prstGeom prst="rect">
            <a:avLst/>
          </a:prstGeom>
          <a:ln>
            <a:noFill/>
          </a:ln>
        </p:spPr>
      </p:pic>
      <p:pic>
        <p:nvPicPr>
          <p:cNvPr id="224" name="Ръкопис 17" descr=""/>
          <p:cNvPicPr/>
          <p:nvPr/>
        </p:nvPicPr>
        <p:blipFill>
          <a:blip r:embed="rId5"/>
          <a:stretch/>
        </p:blipFill>
        <p:spPr>
          <a:xfrm>
            <a:off x="2572560" y="2606400"/>
            <a:ext cx="16560" cy="16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677160" y="609480"/>
            <a:ext cx="8595360" cy="13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bg-BG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Компоненти на алгоритъм: конектори</a:t>
            </a:r>
            <a:endParaRPr b="0" lang="bg-BG" sz="3600" spc="-1" strike="noStrike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677160" y="1930320"/>
            <a:ext cx="7796160" cy="410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Конекторът не е част от алгоритъма, а се използва за прегледност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Позволява записа на много дълга стрелка да се пренесе (на друга страница) като се раздели на 2 части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Състои се от две кръгчета с един и същи номер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Кръгчета с един и същи номер се считат за една и съща точка от дадена стрелка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За всяка пренесена стрелка се използва уникален номер за двата й конектора</a:t>
            </a:r>
            <a:endParaRPr b="0" lang="bg-BG" sz="1800" spc="-1" strike="noStrike">
              <a:latin typeface="Arial"/>
            </a:endParaRPr>
          </a:p>
        </p:txBody>
      </p:sp>
      <p:pic>
        <p:nvPicPr>
          <p:cNvPr id="227" name="Ръкопис 13" descr=""/>
          <p:cNvPicPr/>
          <p:nvPr/>
        </p:nvPicPr>
        <p:blipFill>
          <a:blip r:embed="rId1"/>
          <a:stretch/>
        </p:blipFill>
        <p:spPr>
          <a:xfrm>
            <a:off x="4367160" y="2909880"/>
            <a:ext cx="16560" cy="16560"/>
          </a:xfrm>
          <a:prstGeom prst="rect">
            <a:avLst/>
          </a:prstGeom>
          <a:ln>
            <a:noFill/>
          </a:ln>
        </p:spPr>
      </p:pic>
      <p:pic>
        <p:nvPicPr>
          <p:cNvPr id="228" name="Ръкопис 14" descr=""/>
          <p:cNvPicPr/>
          <p:nvPr/>
        </p:nvPicPr>
        <p:blipFill>
          <a:blip r:embed="rId2"/>
          <a:stretch/>
        </p:blipFill>
        <p:spPr>
          <a:xfrm>
            <a:off x="2577240" y="3516480"/>
            <a:ext cx="16560" cy="16560"/>
          </a:xfrm>
          <a:prstGeom prst="rect">
            <a:avLst/>
          </a:prstGeom>
          <a:ln>
            <a:noFill/>
          </a:ln>
        </p:spPr>
      </p:pic>
      <p:pic>
        <p:nvPicPr>
          <p:cNvPr id="229" name="Ръкопис 15" descr=""/>
          <p:cNvPicPr/>
          <p:nvPr/>
        </p:nvPicPr>
        <p:blipFill>
          <a:blip r:embed="rId3"/>
          <a:stretch/>
        </p:blipFill>
        <p:spPr>
          <a:xfrm>
            <a:off x="2895120" y="3540600"/>
            <a:ext cx="16560" cy="16560"/>
          </a:xfrm>
          <a:prstGeom prst="rect">
            <a:avLst/>
          </a:prstGeom>
          <a:ln>
            <a:noFill/>
          </a:ln>
        </p:spPr>
      </p:pic>
      <p:pic>
        <p:nvPicPr>
          <p:cNvPr id="230" name="Ръкопис 16" descr=""/>
          <p:cNvPicPr/>
          <p:nvPr/>
        </p:nvPicPr>
        <p:blipFill>
          <a:blip r:embed="rId4"/>
          <a:stretch/>
        </p:blipFill>
        <p:spPr>
          <a:xfrm>
            <a:off x="2474640" y="3643200"/>
            <a:ext cx="16560" cy="16560"/>
          </a:xfrm>
          <a:prstGeom prst="rect">
            <a:avLst/>
          </a:prstGeom>
          <a:ln>
            <a:noFill/>
          </a:ln>
        </p:spPr>
      </p:pic>
      <p:pic>
        <p:nvPicPr>
          <p:cNvPr id="231" name="Ръкопис 17" descr=""/>
          <p:cNvPicPr/>
          <p:nvPr/>
        </p:nvPicPr>
        <p:blipFill>
          <a:blip r:embed="rId5"/>
          <a:stretch/>
        </p:blipFill>
        <p:spPr>
          <a:xfrm>
            <a:off x="2572560" y="2606400"/>
            <a:ext cx="16560" cy="16560"/>
          </a:xfrm>
          <a:prstGeom prst="rect">
            <a:avLst/>
          </a:prstGeom>
          <a:ln>
            <a:noFill/>
          </a:ln>
        </p:spPr>
      </p:pic>
      <p:grpSp>
        <p:nvGrpSpPr>
          <p:cNvPr id="232" name="Group 3"/>
          <p:cNvGrpSpPr/>
          <p:nvPr/>
        </p:nvGrpSpPr>
        <p:grpSpPr>
          <a:xfrm>
            <a:off x="9003960" y="3960360"/>
            <a:ext cx="538560" cy="1375560"/>
            <a:chOff x="9003960" y="3960360"/>
            <a:chExt cx="538560" cy="1375560"/>
          </a:xfrm>
        </p:grpSpPr>
        <p:sp>
          <p:nvSpPr>
            <p:cNvPr id="233" name="CustomShape 4"/>
            <p:cNvSpPr/>
            <p:nvPr/>
          </p:nvSpPr>
          <p:spPr>
            <a:xfrm>
              <a:off x="9003960" y="3960360"/>
              <a:ext cx="538560" cy="538560"/>
            </a:xfrm>
            <a:prstGeom prst="ellipse">
              <a:avLst/>
            </a:prstGeom>
            <a:solidFill>
              <a:srgbClr val="33ccff">
                <a:alpha val="75000"/>
              </a:srgbClr>
            </a:solidFill>
            <a:ln w="18000">
              <a:solidFill>
                <a:srgbClr val="33cc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bg-BG" sz="1800" spc="-1" strike="noStrike">
                  <a:solidFill>
                    <a:srgbClr val="ffffff"/>
                  </a:solidFill>
                  <a:latin typeface="Trebuchet MS"/>
                  <a:ea typeface="DejaVu Sans"/>
                </a:rPr>
                <a:t>7</a:t>
              </a:r>
              <a:endParaRPr b="0" lang="bg-BG" sz="1800" spc="-1" strike="noStrike">
                <a:latin typeface="Arial"/>
              </a:endParaRPr>
            </a:p>
          </p:txBody>
        </p:sp>
        <p:sp>
          <p:nvSpPr>
            <p:cNvPr id="234" name="CustomShape 5"/>
            <p:cNvSpPr/>
            <p:nvPr/>
          </p:nvSpPr>
          <p:spPr>
            <a:xfrm>
              <a:off x="9267480" y="4500360"/>
              <a:ext cx="360" cy="835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1680">
              <a:solidFill>
                <a:srgbClr val="58c8ed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5" name="CustomShape 6"/>
          <p:cNvSpPr/>
          <p:nvPr/>
        </p:nvSpPr>
        <p:spPr>
          <a:xfrm>
            <a:off x="9040320" y="2378520"/>
            <a:ext cx="538560" cy="538560"/>
          </a:xfrm>
          <a:prstGeom prst="ellipse">
            <a:avLst/>
          </a:prstGeom>
          <a:solidFill>
            <a:srgbClr val="33ccff">
              <a:alpha val="75000"/>
            </a:srgbClr>
          </a:solidFill>
          <a:ln w="18000">
            <a:solidFill>
              <a:srgbClr val="33cc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7</a:t>
            </a:r>
            <a:endParaRPr b="0" lang="bg-BG" sz="1800" spc="-1" strike="noStrike">
              <a:latin typeface="Arial"/>
            </a:endParaRPr>
          </a:p>
        </p:txBody>
      </p:sp>
      <p:sp>
        <p:nvSpPr>
          <p:cNvPr id="236" name="CustomShape 7"/>
          <p:cNvSpPr/>
          <p:nvPr/>
        </p:nvSpPr>
        <p:spPr>
          <a:xfrm>
            <a:off x="9303840" y="1548000"/>
            <a:ext cx="360" cy="83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58c8e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8"/>
          <p:cNvSpPr/>
          <p:nvPr/>
        </p:nvSpPr>
        <p:spPr>
          <a:xfrm>
            <a:off x="8683560" y="1548000"/>
            <a:ext cx="48240" cy="383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58c8e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677160" y="609480"/>
            <a:ext cx="8595360" cy="13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bg-BG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Компоненти на алгоритъм: начало и край</a:t>
            </a:r>
            <a:endParaRPr b="0" lang="bg-BG" sz="360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677160" y="2160720"/>
            <a:ext cx="8595360" cy="387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Как се означава началото на алгоритъм?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Колко начала може да има?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Как се означава край на алгоритъм?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Колко края може да има?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Как се свързват всички блокове без началото и края?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Какво се случва след края на алгоритъма?</a:t>
            </a: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bg-BG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677160" y="609480"/>
            <a:ext cx="8595360" cy="13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bg-BG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Компоненти на алгоритъм: начало и край</a:t>
            </a:r>
            <a:endParaRPr b="0" lang="bg-BG" sz="3600" spc="-1" strike="noStrike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677160" y="1930320"/>
            <a:ext cx="7796160" cy="410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Начало: бележи се с кръгче, от което излиза стрелка, но в което не влиза такава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Целта му е да указва първата стъпка на алгоритъма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Може да бъде само едно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Край: бележи се с кръгче в което влиза стрелка и не излиза стрелка и указва край на алгоритъма.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Може да се използва на много места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Ако даденият алгоритъм е стъпка от по-голям алгоритъм след края на вложения алгоритъм продължава съдържащия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Всички останали блокове имат входна и изходна(и) стрелка</a:t>
            </a:r>
            <a:endParaRPr b="0" lang="bg-BG" sz="1800" spc="-1" strike="noStrike">
              <a:latin typeface="Arial"/>
            </a:endParaRPr>
          </a:p>
        </p:txBody>
      </p:sp>
      <p:pic>
        <p:nvPicPr>
          <p:cNvPr id="242" name="Ръкопис 13" descr=""/>
          <p:cNvPicPr/>
          <p:nvPr/>
        </p:nvPicPr>
        <p:blipFill>
          <a:blip r:embed="rId1"/>
          <a:stretch/>
        </p:blipFill>
        <p:spPr>
          <a:xfrm>
            <a:off x="4367160" y="2909880"/>
            <a:ext cx="16560" cy="16560"/>
          </a:xfrm>
          <a:prstGeom prst="rect">
            <a:avLst/>
          </a:prstGeom>
          <a:ln>
            <a:noFill/>
          </a:ln>
        </p:spPr>
      </p:pic>
      <p:pic>
        <p:nvPicPr>
          <p:cNvPr id="243" name="Ръкопис 14" descr=""/>
          <p:cNvPicPr/>
          <p:nvPr/>
        </p:nvPicPr>
        <p:blipFill>
          <a:blip r:embed="rId2"/>
          <a:stretch/>
        </p:blipFill>
        <p:spPr>
          <a:xfrm>
            <a:off x="2577240" y="3516480"/>
            <a:ext cx="16560" cy="16560"/>
          </a:xfrm>
          <a:prstGeom prst="rect">
            <a:avLst/>
          </a:prstGeom>
          <a:ln>
            <a:noFill/>
          </a:ln>
        </p:spPr>
      </p:pic>
      <p:pic>
        <p:nvPicPr>
          <p:cNvPr id="244" name="Ръкопис 15" descr=""/>
          <p:cNvPicPr/>
          <p:nvPr/>
        </p:nvPicPr>
        <p:blipFill>
          <a:blip r:embed="rId3"/>
          <a:stretch/>
        </p:blipFill>
        <p:spPr>
          <a:xfrm>
            <a:off x="2895120" y="3540600"/>
            <a:ext cx="16560" cy="16560"/>
          </a:xfrm>
          <a:prstGeom prst="rect">
            <a:avLst/>
          </a:prstGeom>
          <a:ln>
            <a:noFill/>
          </a:ln>
        </p:spPr>
      </p:pic>
      <p:pic>
        <p:nvPicPr>
          <p:cNvPr id="245" name="Ръкопис 16" descr=""/>
          <p:cNvPicPr/>
          <p:nvPr/>
        </p:nvPicPr>
        <p:blipFill>
          <a:blip r:embed="rId4"/>
          <a:stretch/>
        </p:blipFill>
        <p:spPr>
          <a:xfrm>
            <a:off x="2474640" y="3643200"/>
            <a:ext cx="16560" cy="16560"/>
          </a:xfrm>
          <a:prstGeom prst="rect">
            <a:avLst/>
          </a:prstGeom>
          <a:ln>
            <a:noFill/>
          </a:ln>
        </p:spPr>
      </p:pic>
      <p:pic>
        <p:nvPicPr>
          <p:cNvPr id="246" name="Ръкопис 17" descr=""/>
          <p:cNvPicPr/>
          <p:nvPr/>
        </p:nvPicPr>
        <p:blipFill>
          <a:blip r:embed="rId5"/>
          <a:stretch/>
        </p:blipFill>
        <p:spPr>
          <a:xfrm>
            <a:off x="2572560" y="2606400"/>
            <a:ext cx="16560" cy="16560"/>
          </a:xfrm>
          <a:prstGeom prst="rect">
            <a:avLst/>
          </a:prstGeom>
          <a:ln>
            <a:noFill/>
          </a:ln>
        </p:spPr>
      </p:pic>
      <p:sp>
        <p:nvSpPr>
          <p:cNvPr id="247" name="CustomShape 3"/>
          <p:cNvSpPr/>
          <p:nvPr/>
        </p:nvSpPr>
        <p:spPr>
          <a:xfrm>
            <a:off x="8577000" y="2078640"/>
            <a:ext cx="538560" cy="538560"/>
          </a:xfrm>
          <a:prstGeom prst="ellipse">
            <a:avLst/>
          </a:prstGeom>
          <a:solidFill>
            <a:srgbClr val="33ccff">
              <a:alpha val="75000"/>
            </a:srgbClr>
          </a:solidFill>
          <a:ln w="18000">
            <a:solidFill>
              <a:srgbClr val="33cc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4"/>
          <p:cNvSpPr/>
          <p:nvPr/>
        </p:nvSpPr>
        <p:spPr>
          <a:xfrm>
            <a:off x="8840160" y="2618640"/>
            <a:ext cx="360" cy="83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58c8e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49" name="Group 5"/>
          <p:cNvGrpSpPr/>
          <p:nvPr/>
        </p:nvGrpSpPr>
        <p:grpSpPr>
          <a:xfrm>
            <a:off x="8570160" y="4349520"/>
            <a:ext cx="538560" cy="1369440"/>
            <a:chOff x="8570160" y="4349520"/>
            <a:chExt cx="538560" cy="1369440"/>
          </a:xfrm>
        </p:grpSpPr>
        <p:sp>
          <p:nvSpPr>
            <p:cNvPr id="250" name="CustomShape 6"/>
            <p:cNvSpPr/>
            <p:nvPr/>
          </p:nvSpPr>
          <p:spPr>
            <a:xfrm>
              <a:off x="8570160" y="5180400"/>
              <a:ext cx="538560" cy="538560"/>
            </a:xfrm>
            <a:prstGeom prst="ellipse">
              <a:avLst/>
            </a:prstGeom>
            <a:solidFill>
              <a:srgbClr val="33ccff">
                <a:alpha val="75000"/>
              </a:srgbClr>
            </a:solidFill>
            <a:ln w="18000">
              <a:solidFill>
                <a:srgbClr val="33cc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" name="CustomShape 7"/>
            <p:cNvSpPr/>
            <p:nvPr/>
          </p:nvSpPr>
          <p:spPr>
            <a:xfrm>
              <a:off x="8833320" y="4349520"/>
              <a:ext cx="360" cy="835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1680">
              <a:solidFill>
                <a:srgbClr val="58c8ed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677160" y="609480"/>
            <a:ext cx="8595360" cy="13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bg-BG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Компоненти на алгоритъм: вход и изход</a:t>
            </a:r>
            <a:endParaRPr b="0" lang="bg-BG" sz="3600" spc="-1" strike="noStrike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677160" y="2160720"/>
            <a:ext cx="8595360" cy="387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Какво е действието на блок за вход?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Какво се записва в блок за вход?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Колко пъти може да се изпълни блок за вход?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Какво е действието на блок за изход?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Какво се записва в блок за изход?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Колко пъти може да се изпълни блок за изход?</a:t>
            </a: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bg-BG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677160" y="609480"/>
            <a:ext cx="8595360" cy="13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bg-BG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Компоненти на алгоритъм: вход и изход</a:t>
            </a:r>
            <a:endParaRPr b="0" lang="bg-BG" sz="3600" spc="-1" strike="noStrike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677160" y="1930320"/>
            <a:ext cx="6440760" cy="410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Блок за вход: указва получаване на данни в алгоритъма.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Съдържа имена на променливи в които се записват входните данни 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Може да се указва на много места и да се изпълнява много пъти.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Блок за изход: извежда данни от алгоритъма или връща резултат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Съдържа имена на променливи от които се връща резултат от работата на алгоритъма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Може да се среща на много места и да се изпълнява много пъти</a:t>
            </a:r>
            <a:endParaRPr b="0" lang="bg-BG" sz="1800" spc="-1" strike="noStrike"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7242480" y="2345400"/>
            <a:ext cx="3058560" cy="538560"/>
          </a:xfrm>
          <a:prstGeom prst="parallelogram">
            <a:avLst>
              <a:gd name="adj" fmla="val 120740"/>
            </a:avLst>
          </a:prstGeom>
          <a:solidFill>
            <a:srgbClr val="33ccff">
              <a:alpha val="75000"/>
            </a:srgbClr>
          </a:solidFill>
          <a:ln w="18000">
            <a:solidFill>
              <a:srgbClr val="33cc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arg1, arg2</a:t>
            </a:r>
            <a:endParaRPr b="0" lang="bg-BG" sz="1800" spc="-1" strike="noStrike">
              <a:latin typeface="Arial"/>
            </a:endParaRPr>
          </a:p>
        </p:txBody>
      </p:sp>
      <p:sp>
        <p:nvSpPr>
          <p:cNvPr id="257" name="CustomShape 4"/>
          <p:cNvSpPr/>
          <p:nvPr/>
        </p:nvSpPr>
        <p:spPr>
          <a:xfrm flipH="1">
            <a:off x="6857640" y="4634280"/>
            <a:ext cx="3013200" cy="538560"/>
          </a:xfrm>
          <a:prstGeom prst="parallelogram">
            <a:avLst>
              <a:gd name="adj" fmla="val 116862"/>
            </a:avLst>
          </a:prstGeom>
          <a:solidFill>
            <a:srgbClr val="33ccff">
              <a:alpha val="75000"/>
            </a:srgbClr>
          </a:solidFill>
          <a:ln w="18000">
            <a:solidFill>
              <a:srgbClr val="33cc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result</a:t>
            </a:r>
            <a:endParaRPr b="0" lang="bg-BG" sz="1800" spc="-1" strike="noStrike">
              <a:latin typeface="Arial"/>
            </a:endParaRPr>
          </a:p>
        </p:txBody>
      </p:sp>
      <p:pic>
        <p:nvPicPr>
          <p:cNvPr id="258" name="Ръкопис 13" descr=""/>
          <p:cNvPicPr/>
          <p:nvPr/>
        </p:nvPicPr>
        <p:blipFill>
          <a:blip r:embed="rId1"/>
          <a:stretch/>
        </p:blipFill>
        <p:spPr>
          <a:xfrm>
            <a:off x="4367160" y="2909880"/>
            <a:ext cx="16560" cy="16560"/>
          </a:xfrm>
          <a:prstGeom prst="rect">
            <a:avLst/>
          </a:prstGeom>
          <a:ln>
            <a:noFill/>
          </a:ln>
        </p:spPr>
      </p:pic>
      <p:pic>
        <p:nvPicPr>
          <p:cNvPr id="259" name="Ръкопис 14" descr=""/>
          <p:cNvPicPr/>
          <p:nvPr/>
        </p:nvPicPr>
        <p:blipFill>
          <a:blip r:embed="rId2"/>
          <a:stretch/>
        </p:blipFill>
        <p:spPr>
          <a:xfrm>
            <a:off x="2577240" y="3516480"/>
            <a:ext cx="16560" cy="16560"/>
          </a:xfrm>
          <a:prstGeom prst="rect">
            <a:avLst/>
          </a:prstGeom>
          <a:ln>
            <a:noFill/>
          </a:ln>
        </p:spPr>
      </p:pic>
      <p:pic>
        <p:nvPicPr>
          <p:cNvPr id="260" name="Ръкопис 15" descr=""/>
          <p:cNvPicPr/>
          <p:nvPr/>
        </p:nvPicPr>
        <p:blipFill>
          <a:blip r:embed="rId3"/>
          <a:stretch/>
        </p:blipFill>
        <p:spPr>
          <a:xfrm>
            <a:off x="2895120" y="3540600"/>
            <a:ext cx="16560" cy="16560"/>
          </a:xfrm>
          <a:prstGeom prst="rect">
            <a:avLst/>
          </a:prstGeom>
          <a:ln>
            <a:noFill/>
          </a:ln>
        </p:spPr>
      </p:pic>
      <p:pic>
        <p:nvPicPr>
          <p:cNvPr id="261" name="Ръкопис 16" descr=""/>
          <p:cNvPicPr/>
          <p:nvPr/>
        </p:nvPicPr>
        <p:blipFill>
          <a:blip r:embed="rId4"/>
          <a:stretch/>
        </p:blipFill>
        <p:spPr>
          <a:xfrm>
            <a:off x="2474640" y="3643200"/>
            <a:ext cx="16560" cy="16560"/>
          </a:xfrm>
          <a:prstGeom prst="rect">
            <a:avLst/>
          </a:prstGeom>
          <a:ln>
            <a:noFill/>
          </a:ln>
        </p:spPr>
      </p:pic>
      <p:pic>
        <p:nvPicPr>
          <p:cNvPr id="262" name="Ръкопис 17" descr=""/>
          <p:cNvPicPr/>
          <p:nvPr/>
        </p:nvPicPr>
        <p:blipFill>
          <a:blip r:embed="rId5"/>
          <a:stretch/>
        </p:blipFill>
        <p:spPr>
          <a:xfrm>
            <a:off x="2572560" y="2606400"/>
            <a:ext cx="16560" cy="16560"/>
          </a:xfrm>
          <a:prstGeom prst="rect">
            <a:avLst/>
          </a:prstGeom>
          <a:ln>
            <a:noFill/>
          </a:ln>
        </p:spPr>
      </p:pic>
      <p:sp>
        <p:nvSpPr>
          <p:cNvPr id="263" name="CustomShape 5"/>
          <p:cNvSpPr/>
          <p:nvPr/>
        </p:nvSpPr>
        <p:spPr>
          <a:xfrm>
            <a:off x="8772480" y="1512000"/>
            <a:ext cx="360" cy="83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58c8e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6"/>
          <p:cNvSpPr/>
          <p:nvPr/>
        </p:nvSpPr>
        <p:spPr>
          <a:xfrm>
            <a:off x="8772480" y="2918520"/>
            <a:ext cx="360" cy="83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58c8e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7"/>
          <p:cNvSpPr/>
          <p:nvPr/>
        </p:nvSpPr>
        <p:spPr>
          <a:xfrm>
            <a:off x="8385120" y="3796920"/>
            <a:ext cx="360" cy="83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58c8e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8"/>
          <p:cNvSpPr/>
          <p:nvPr/>
        </p:nvSpPr>
        <p:spPr>
          <a:xfrm>
            <a:off x="8366760" y="5174280"/>
            <a:ext cx="360" cy="83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58c8e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677160" y="609480"/>
            <a:ext cx="8595360" cy="13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bg-BG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Компоненти на алгоритъм: обработка</a:t>
            </a:r>
            <a:endParaRPr b="0" lang="bg-BG" sz="3600" spc="-1" strike="noStrike"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677160" y="2160720"/>
            <a:ext cx="8595360" cy="387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Как се означава блок за обработка?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Колко входа и колко изхода има блок за обработка?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Какво съдържа задължително?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Колко пъти може да се изпълни блок за обработка?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Как се прави обръщение към друг алгоритъм?</a:t>
            </a: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bg-BG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677160" y="609480"/>
            <a:ext cx="8595360" cy="13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bg-BG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Програмиране</a:t>
            </a:r>
            <a:endParaRPr b="0" lang="bg-BG" sz="36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677160" y="2160720"/>
            <a:ext cx="8595360" cy="387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Каква е работата на програмиста?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Какво е интерфейс?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Какъв е методът на низходящото програмиране?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Кой извършва последната стъпка при низходящо програмиране?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Как няколко програмиста работят заедно?</a:t>
            </a:r>
            <a:endParaRPr b="0" lang="bg-BG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77160" y="609480"/>
            <a:ext cx="8595360" cy="13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bg-BG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Компоненти на алгоритъм: обработка</a:t>
            </a:r>
            <a:endParaRPr b="0" lang="bg-BG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77160" y="1930320"/>
            <a:ext cx="6440760" cy="410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Блок за обработка: извършва изчисления.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Задължително съдържа присвояване на променливи с = или обръщение към друг алгоритъм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Има един вход и един изход.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Може да се съдържа на много места и един блок да се изпълнява много пъти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Обръщение към друг алгоритъм се прави чрез името на алгоритъма, следвано от параметри, например: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НОД(21,14)</a:t>
            </a:r>
            <a:endParaRPr b="0" lang="bg-BG" sz="1800" spc="-1" strike="noStrike">
              <a:latin typeface="Arial"/>
            </a:endParaRPr>
          </a:p>
        </p:txBody>
      </p:sp>
      <p:pic>
        <p:nvPicPr>
          <p:cNvPr id="271" name="Ръкопис 13" descr=""/>
          <p:cNvPicPr/>
          <p:nvPr/>
        </p:nvPicPr>
        <p:blipFill>
          <a:blip r:embed="rId1"/>
          <a:stretch/>
        </p:blipFill>
        <p:spPr>
          <a:xfrm>
            <a:off x="4367160" y="2909880"/>
            <a:ext cx="16560" cy="16560"/>
          </a:xfrm>
          <a:prstGeom prst="rect">
            <a:avLst/>
          </a:prstGeom>
          <a:ln>
            <a:noFill/>
          </a:ln>
        </p:spPr>
      </p:pic>
      <p:pic>
        <p:nvPicPr>
          <p:cNvPr id="272" name="Ръкопис 14" descr=""/>
          <p:cNvPicPr/>
          <p:nvPr/>
        </p:nvPicPr>
        <p:blipFill>
          <a:blip r:embed="rId2"/>
          <a:stretch/>
        </p:blipFill>
        <p:spPr>
          <a:xfrm>
            <a:off x="2577240" y="3516480"/>
            <a:ext cx="16560" cy="16560"/>
          </a:xfrm>
          <a:prstGeom prst="rect">
            <a:avLst/>
          </a:prstGeom>
          <a:ln>
            <a:noFill/>
          </a:ln>
        </p:spPr>
      </p:pic>
      <p:pic>
        <p:nvPicPr>
          <p:cNvPr id="273" name="Ръкопис 15" descr=""/>
          <p:cNvPicPr/>
          <p:nvPr/>
        </p:nvPicPr>
        <p:blipFill>
          <a:blip r:embed="rId3"/>
          <a:stretch/>
        </p:blipFill>
        <p:spPr>
          <a:xfrm>
            <a:off x="2895120" y="3540600"/>
            <a:ext cx="16560" cy="16560"/>
          </a:xfrm>
          <a:prstGeom prst="rect">
            <a:avLst/>
          </a:prstGeom>
          <a:ln>
            <a:noFill/>
          </a:ln>
        </p:spPr>
      </p:pic>
      <p:pic>
        <p:nvPicPr>
          <p:cNvPr id="274" name="Ръкопис 16" descr=""/>
          <p:cNvPicPr/>
          <p:nvPr/>
        </p:nvPicPr>
        <p:blipFill>
          <a:blip r:embed="rId4"/>
          <a:stretch/>
        </p:blipFill>
        <p:spPr>
          <a:xfrm>
            <a:off x="2474640" y="3643200"/>
            <a:ext cx="16560" cy="16560"/>
          </a:xfrm>
          <a:prstGeom prst="rect">
            <a:avLst/>
          </a:prstGeom>
          <a:ln>
            <a:noFill/>
          </a:ln>
        </p:spPr>
      </p:pic>
      <p:pic>
        <p:nvPicPr>
          <p:cNvPr id="275" name="Ръкопис 17" descr=""/>
          <p:cNvPicPr/>
          <p:nvPr/>
        </p:nvPicPr>
        <p:blipFill>
          <a:blip r:embed="rId5"/>
          <a:stretch/>
        </p:blipFill>
        <p:spPr>
          <a:xfrm>
            <a:off x="2572560" y="2606400"/>
            <a:ext cx="16560" cy="16560"/>
          </a:xfrm>
          <a:prstGeom prst="rect">
            <a:avLst/>
          </a:prstGeom>
          <a:ln>
            <a:noFill/>
          </a:ln>
        </p:spPr>
      </p:pic>
      <p:grpSp>
        <p:nvGrpSpPr>
          <p:cNvPr id="276" name="Group 3"/>
          <p:cNvGrpSpPr/>
          <p:nvPr/>
        </p:nvGrpSpPr>
        <p:grpSpPr>
          <a:xfrm>
            <a:off x="7583760" y="1570320"/>
            <a:ext cx="2878560" cy="2392920"/>
            <a:chOff x="7583760" y="1570320"/>
            <a:chExt cx="2878560" cy="2392920"/>
          </a:xfrm>
        </p:grpSpPr>
        <p:sp>
          <p:nvSpPr>
            <p:cNvPr id="277" name="CustomShape 4"/>
            <p:cNvSpPr/>
            <p:nvPr/>
          </p:nvSpPr>
          <p:spPr>
            <a:xfrm>
              <a:off x="7583760" y="2407680"/>
              <a:ext cx="2878560" cy="718560"/>
            </a:xfrm>
            <a:prstGeom prst="rect">
              <a:avLst/>
            </a:prstGeom>
            <a:solidFill>
              <a:srgbClr val="33ccff">
                <a:alpha val="75000"/>
              </a:srgbClr>
            </a:solidFill>
            <a:ln w="18000">
              <a:solidFill>
                <a:srgbClr val="33cc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bg-BG" sz="1800" spc="-1" strike="noStrike">
                  <a:solidFill>
                    <a:srgbClr val="ffffff"/>
                  </a:solidFill>
                  <a:latin typeface="Trebuchet MS"/>
                  <a:ea typeface="DejaVu Sans"/>
                </a:rPr>
                <a:t>Inside=x-start&lt;size</a:t>
              </a:r>
              <a:endParaRPr b="0" lang="bg-BG" sz="1800" spc="-1" strike="noStrike">
                <a:latin typeface="Arial"/>
              </a:endParaRPr>
            </a:p>
          </p:txBody>
        </p:sp>
        <p:sp>
          <p:nvSpPr>
            <p:cNvPr id="278" name="CustomShape 5"/>
            <p:cNvSpPr/>
            <p:nvPr/>
          </p:nvSpPr>
          <p:spPr>
            <a:xfrm>
              <a:off x="9046080" y="1570320"/>
              <a:ext cx="360" cy="835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1680">
              <a:solidFill>
                <a:srgbClr val="58c8ed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CustomShape 6"/>
            <p:cNvSpPr/>
            <p:nvPr/>
          </p:nvSpPr>
          <p:spPr>
            <a:xfrm>
              <a:off x="9046080" y="3127680"/>
              <a:ext cx="360" cy="835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1680">
              <a:solidFill>
                <a:srgbClr val="58c8ed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80" name="Group 7"/>
          <p:cNvGrpSpPr/>
          <p:nvPr/>
        </p:nvGrpSpPr>
        <p:grpSpPr>
          <a:xfrm>
            <a:off x="6819480" y="3964680"/>
            <a:ext cx="2878560" cy="2392560"/>
            <a:chOff x="6819480" y="3964680"/>
            <a:chExt cx="2878560" cy="2392560"/>
          </a:xfrm>
        </p:grpSpPr>
        <p:sp>
          <p:nvSpPr>
            <p:cNvPr id="281" name="CustomShape 8"/>
            <p:cNvSpPr/>
            <p:nvPr/>
          </p:nvSpPr>
          <p:spPr>
            <a:xfrm>
              <a:off x="6819480" y="4801680"/>
              <a:ext cx="2878560" cy="718560"/>
            </a:xfrm>
            <a:prstGeom prst="rect">
              <a:avLst/>
            </a:prstGeom>
            <a:solidFill>
              <a:srgbClr val="33ccff">
                <a:alpha val="75000"/>
              </a:srgbClr>
            </a:solidFill>
            <a:ln w="18000">
              <a:solidFill>
                <a:srgbClr val="33cc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bg-BG" sz="1800" spc="-1" strike="noStrike">
                  <a:solidFill>
                    <a:srgbClr val="ffffff"/>
                  </a:solidFill>
                  <a:latin typeface="Trebuchet MS"/>
                  <a:ea typeface="DejaVu Sans"/>
                </a:rPr>
                <a:t>X=НОД(21,14)</a:t>
              </a:r>
              <a:endParaRPr b="0" lang="bg-BG" sz="1800" spc="-1" strike="noStrike">
                <a:latin typeface="Arial"/>
              </a:endParaRPr>
            </a:p>
          </p:txBody>
        </p:sp>
        <p:sp>
          <p:nvSpPr>
            <p:cNvPr id="282" name="CustomShape 9"/>
            <p:cNvSpPr/>
            <p:nvPr/>
          </p:nvSpPr>
          <p:spPr>
            <a:xfrm>
              <a:off x="8281800" y="3964680"/>
              <a:ext cx="360" cy="835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1680">
              <a:solidFill>
                <a:srgbClr val="58c8ed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" name="CustomShape 10"/>
            <p:cNvSpPr/>
            <p:nvPr/>
          </p:nvSpPr>
          <p:spPr>
            <a:xfrm>
              <a:off x="8281800" y="5521680"/>
              <a:ext cx="360" cy="835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1680">
              <a:solidFill>
                <a:srgbClr val="58c8ed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677160" y="609480"/>
            <a:ext cx="8595360" cy="13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bg-BG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Компоненти на алгоритъм: разклонение</a:t>
            </a:r>
            <a:endParaRPr b="0" lang="bg-BG" sz="3600" spc="-1" strike="noStrike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677160" y="2160720"/>
            <a:ext cx="8595360" cy="387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Как се означава блок за разклонение?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Колко входа и колко изхода има блок за разклонение?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Какво съдържа блока за разклонение?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Колко пъти може да се изпълни блока за разклонение?</a:t>
            </a: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bg-BG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677160" y="609480"/>
            <a:ext cx="8595360" cy="13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bg-BG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Компоненти на алгоритъм: разклонение</a:t>
            </a:r>
            <a:endParaRPr b="0" lang="bg-BG" sz="3600" spc="-1" strike="noStrike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677160" y="1930320"/>
            <a:ext cx="6245280" cy="445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Задължително съдържа израз, който изчислява булев резултат. 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Може да съдържа извикване на алгоритми, връщащи числова стойност като част от израза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Има един вход и два изхода за двете стойности на израза 0 и 1.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Може да се съдържа на много места и един блок да се изпълнява много пъти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Обръщение към друг алгоритъм се прави чрез името на алгоритъма, следвано от параметри, например: НОД(21,14)&lt;5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На мястото на името на алгоритъма в израза остава резултатът от работата му</a:t>
            </a:r>
            <a:endParaRPr b="0" lang="bg-BG" sz="1800" spc="-1" strike="noStrike">
              <a:latin typeface="Arial"/>
            </a:endParaRPr>
          </a:p>
        </p:txBody>
      </p:sp>
      <p:pic>
        <p:nvPicPr>
          <p:cNvPr id="288" name="Ръкопис 13" descr=""/>
          <p:cNvPicPr/>
          <p:nvPr/>
        </p:nvPicPr>
        <p:blipFill>
          <a:blip r:embed="rId1"/>
          <a:stretch/>
        </p:blipFill>
        <p:spPr>
          <a:xfrm>
            <a:off x="4367160" y="2909880"/>
            <a:ext cx="16560" cy="16560"/>
          </a:xfrm>
          <a:prstGeom prst="rect">
            <a:avLst/>
          </a:prstGeom>
          <a:ln>
            <a:noFill/>
          </a:ln>
        </p:spPr>
      </p:pic>
      <p:pic>
        <p:nvPicPr>
          <p:cNvPr id="289" name="Ръкопис 14" descr=""/>
          <p:cNvPicPr/>
          <p:nvPr/>
        </p:nvPicPr>
        <p:blipFill>
          <a:blip r:embed="rId2"/>
          <a:stretch/>
        </p:blipFill>
        <p:spPr>
          <a:xfrm>
            <a:off x="2577240" y="3516480"/>
            <a:ext cx="16560" cy="16560"/>
          </a:xfrm>
          <a:prstGeom prst="rect">
            <a:avLst/>
          </a:prstGeom>
          <a:ln>
            <a:noFill/>
          </a:ln>
        </p:spPr>
      </p:pic>
      <p:pic>
        <p:nvPicPr>
          <p:cNvPr id="290" name="Ръкопис 15" descr=""/>
          <p:cNvPicPr/>
          <p:nvPr/>
        </p:nvPicPr>
        <p:blipFill>
          <a:blip r:embed="rId3"/>
          <a:stretch/>
        </p:blipFill>
        <p:spPr>
          <a:xfrm>
            <a:off x="2895120" y="3540600"/>
            <a:ext cx="16560" cy="16560"/>
          </a:xfrm>
          <a:prstGeom prst="rect">
            <a:avLst/>
          </a:prstGeom>
          <a:ln>
            <a:noFill/>
          </a:ln>
        </p:spPr>
      </p:pic>
      <p:pic>
        <p:nvPicPr>
          <p:cNvPr id="291" name="Ръкопис 16" descr=""/>
          <p:cNvPicPr/>
          <p:nvPr/>
        </p:nvPicPr>
        <p:blipFill>
          <a:blip r:embed="rId4"/>
          <a:stretch/>
        </p:blipFill>
        <p:spPr>
          <a:xfrm>
            <a:off x="2474640" y="3643200"/>
            <a:ext cx="16560" cy="16560"/>
          </a:xfrm>
          <a:prstGeom prst="rect">
            <a:avLst/>
          </a:prstGeom>
          <a:ln>
            <a:noFill/>
          </a:ln>
        </p:spPr>
      </p:pic>
      <p:pic>
        <p:nvPicPr>
          <p:cNvPr id="292" name="Ръкопис 17" descr=""/>
          <p:cNvPicPr/>
          <p:nvPr/>
        </p:nvPicPr>
        <p:blipFill>
          <a:blip r:embed="rId5"/>
          <a:stretch/>
        </p:blipFill>
        <p:spPr>
          <a:xfrm>
            <a:off x="2572560" y="2606400"/>
            <a:ext cx="16560" cy="16560"/>
          </a:xfrm>
          <a:prstGeom prst="rect">
            <a:avLst/>
          </a:prstGeom>
          <a:ln>
            <a:noFill/>
          </a:ln>
        </p:spPr>
      </p:pic>
      <p:grpSp>
        <p:nvGrpSpPr>
          <p:cNvPr id="293" name="Group 3"/>
          <p:cNvGrpSpPr/>
          <p:nvPr/>
        </p:nvGrpSpPr>
        <p:grpSpPr>
          <a:xfrm>
            <a:off x="7415640" y="693720"/>
            <a:ext cx="2952360" cy="5053320"/>
            <a:chOff x="7415640" y="693720"/>
            <a:chExt cx="2952360" cy="5053320"/>
          </a:xfrm>
        </p:grpSpPr>
        <p:sp>
          <p:nvSpPr>
            <p:cNvPr id="294" name="CustomShape 4"/>
            <p:cNvSpPr/>
            <p:nvPr/>
          </p:nvSpPr>
          <p:spPr>
            <a:xfrm>
              <a:off x="8833320" y="693720"/>
              <a:ext cx="360" cy="835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1680">
              <a:solidFill>
                <a:srgbClr val="58c8ed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" name="CustomShape 5"/>
            <p:cNvSpPr/>
            <p:nvPr/>
          </p:nvSpPr>
          <p:spPr>
            <a:xfrm>
              <a:off x="7871400" y="1530720"/>
              <a:ext cx="1922760" cy="1140840"/>
            </a:xfrm>
            <a:prstGeom prst="diamond">
              <a:avLst/>
            </a:prstGeom>
            <a:solidFill>
              <a:srgbClr val="5fcbef"/>
            </a:solidFill>
            <a:ln w="25560">
              <a:solidFill>
                <a:srgbClr val="4696b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bg-BG" sz="1800" spc="-1" strike="noStrike">
                  <a:solidFill>
                    <a:srgbClr val="ffffff"/>
                  </a:solidFill>
                  <a:latin typeface="Trebuchet MS"/>
                  <a:ea typeface="DejaVu Sans"/>
                </a:rPr>
                <a:t>X&lt;0</a:t>
              </a:r>
              <a:endParaRPr b="0" lang="bg-BG" sz="1800" spc="-1" strike="noStrike">
                <a:latin typeface="Arial"/>
              </a:endParaRPr>
            </a:p>
          </p:txBody>
        </p:sp>
        <p:sp>
          <p:nvSpPr>
            <p:cNvPr id="296" name="CustomShape 6"/>
            <p:cNvSpPr/>
            <p:nvPr/>
          </p:nvSpPr>
          <p:spPr>
            <a:xfrm flipV="1" rot="10800000">
              <a:off x="9236520" y="5747040"/>
              <a:ext cx="454320" cy="910800"/>
            </a:xfrm>
            <a:prstGeom prst="bentConnector2">
              <a:avLst/>
            </a:prstGeom>
            <a:noFill/>
            <a:ln w="31680">
              <a:solidFill>
                <a:srgbClr val="58c8ed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" name="CustomShape 7"/>
            <p:cNvSpPr/>
            <p:nvPr/>
          </p:nvSpPr>
          <p:spPr>
            <a:xfrm>
              <a:off x="7415640" y="1727640"/>
              <a:ext cx="58644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bg-BG" sz="1800" spc="-1" strike="noStrike">
                  <a:solidFill>
                    <a:srgbClr val="000000"/>
                  </a:solidFill>
                  <a:latin typeface="Trebuchet MS"/>
                  <a:ea typeface="DejaVu Sans"/>
                </a:rPr>
                <a:t>Да</a:t>
              </a:r>
              <a:endParaRPr b="0" lang="bg-BG" sz="1800" spc="-1" strike="noStrike">
                <a:latin typeface="Arial"/>
              </a:endParaRPr>
            </a:p>
          </p:txBody>
        </p:sp>
        <p:sp>
          <p:nvSpPr>
            <p:cNvPr id="298" name="CustomShape 8"/>
            <p:cNvSpPr/>
            <p:nvPr/>
          </p:nvSpPr>
          <p:spPr>
            <a:xfrm>
              <a:off x="9795600" y="2101680"/>
              <a:ext cx="454320" cy="899280"/>
            </a:xfrm>
            <a:prstGeom prst="bentConnector2">
              <a:avLst/>
            </a:prstGeom>
            <a:noFill/>
            <a:ln w="31680">
              <a:solidFill>
                <a:srgbClr val="58c8ed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" name="CustomShape 9"/>
            <p:cNvSpPr/>
            <p:nvPr/>
          </p:nvSpPr>
          <p:spPr>
            <a:xfrm>
              <a:off x="9781560" y="1727640"/>
              <a:ext cx="58644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bg-BG" sz="1800" spc="-1" strike="noStrike">
                  <a:solidFill>
                    <a:srgbClr val="000000"/>
                  </a:solidFill>
                  <a:latin typeface="Trebuchet MS"/>
                  <a:ea typeface="DejaVu Sans"/>
                </a:rPr>
                <a:t>Не</a:t>
              </a:r>
              <a:endParaRPr b="0" lang="bg-BG" sz="1800" spc="-1" strike="noStrike">
                <a:latin typeface="Arial"/>
              </a:endParaRPr>
            </a:p>
          </p:txBody>
        </p:sp>
      </p:grpSp>
      <p:sp>
        <p:nvSpPr>
          <p:cNvPr id="300" name="CustomShape 10"/>
          <p:cNvSpPr/>
          <p:nvPr/>
        </p:nvSpPr>
        <p:spPr>
          <a:xfrm>
            <a:off x="8696520" y="3169440"/>
            <a:ext cx="360" cy="48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58c8e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11"/>
          <p:cNvSpPr/>
          <p:nvPr/>
        </p:nvSpPr>
        <p:spPr>
          <a:xfrm>
            <a:off x="7486200" y="3652200"/>
            <a:ext cx="2445840" cy="1140840"/>
          </a:xfrm>
          <a:prstGeom prst="diamond">
            <a:avLst/>
          </a:prstGeom>
          <a:solidFill>
            <a:srgbClr val="5fcbef"/>
          </a:solidFill>
          <a:ln w="25560">
            <a:solidFill>
              <a:srgbClr val="4696b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bg-BG" sz="1200" spc="-1" strike="noStrike">
                <a:solidFill>
                  <a:srgbClr val="ffffff"/>
                </a:solidFill>
                <a:latin typeface="Trebuchet MS"/>
                <a:ea typeface="DejaVu Sans"/>
              </a:rPr>
              <a:t>НОД(21,14)&lt;</a:t>
            </a:r>
            <a:r>
              <a:rPr b="0" lang="bg-BG" sz="1100" spc="-1" strike="noStrike">
                <a:solidFill>
                  <a:srgbClr val="ffffff"/>
                </a:solidFill>
                <a:latin typeface="Trebuchet MS"/>
                <a:ea typeface="DejaVu Sans"/>
              </a:rPr>
              <a:t>5</a:t>
            </a:r>
            <a:endParaRPr b="0" lang="bg-BG" sz="1100" spc="-1" strike="noStrike">
              <a:latin typeface="Arial"/>
            </a:endParaRPr>
          </a:p>
        </p:txBody>
      </p:sp>
      <p:sp>
        <p:nvSpPr>
          <p:cNvPr id="302" name="CustomShape 12"/>
          <p:cNvSpPr/>
          <p:nvPr/>
        </p:nvSpPr>
        <p:spPr>
          <a:xfrm flipV="1" rot="10800000">
            <a:off x="8851320" y="7868520"/>
            <a:ext cx="454320" cy="910800"/>
          </a:xfrm>
          <a:prstGeom prst="bentConnector2">
            <a:avLst/>
          </a:prstGeom>
          <a:noFill/>
          <a:ln w="31680">
            <a:solidFill>
              <a:srgbClr val="58c8e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13"/>
          <p:cNvSpPr/>
          <p:nvPr/>
        </p:nvSpPr>
        <p:spPr>
          <a:xfrm>
            <a:off x="7030440" y="3849120"/>
            <a:ext cx="586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bg-BG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Да</a:t>
            </a:r>
            <a:endParaRPr b="0" lang="bg-BG" sz="1800" spc="-1" strike="noStrike">
              <a:latin typeface="Arial"/>
            </a:endParaRPr>
          </a:p>
        </p:txBody>
      </p:sp>
      <p:sp>
        <p:nvSpPr>
          <p:cNvPr id="304" name="CustomShape 14"/>
          <p:cNvSpPr/>
          <p:nvPr/>
        </p:nvSpPr>
        <p:spPr>
          <a:xfrm>
            <a:off x="9933480" y="4223160"/>
            <a:ext cx="316440" cy="883800"/>
          </a:xfrm>
          <a:prstGeom prst="bentConnector2">
            <a:avLst/>
          </a:prstGeom>
          <a:noFill/>
          <a:ln w="31680">
            <a:solidFill>
              <a:srgbClr val="58c8e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15"/>
          <p:cNvSpPr/>
          <p:nvPr/>
        </p:nvSpPr>
        <p:spPr>
          <a:xfrm>
            <a:off x="9758160" y="3868560"/>
            <a:ext cx="586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bg-BG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Не</a:t>
            </a:r>
            <a:endParaRPr b="0" lang="bg-BG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677160" y="609480"/>
            <a:ext cx="8595360" cy="13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bg-BG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Свойства на алгоритмите</a:t>
            </a:r>
            <a:endParaRPr b="0" lang="bg-BG" sz="3600" spc="-1" strike="noStrike">
              <a:latin typeface="Arial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677160" y="2160720"/>
            <a:ext cx="8595360" cy="387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Какво е определеност?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Какво е резултатност?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Какво е дискретност?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Какво е яснота?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Какво е масовост? 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Какво е крайност?</a:t>
            </a: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bg-BG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677160" y="609480"/>
            <a:ext cx="8595360" cy="13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bg-BG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Свойства на алгоритмите</a:t>
            </a:r>
            <a:endParaRPr b="0" lang="bg-BG" sz="3600" spc="-1" strike="noStrike"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677160" y="2160720"/>
            <a:ext cx="8504280" cy="387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1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Крайност - </a:t>
            </a: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всеки алгоритъм има начало и край. изпълнението на алгоритъма трябва да завършва след краен брой стъпки.</a:t>
            </a: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bg-BG" sz="1800" spc="-1" strike="noStrike">
              <a:latin typeface="Arial"/>
            </a:endParaRPr>
          </a:p>
        </p:txBody>
      </p:sp>
      <p:sp>
        <p:nvSpPr>
          <p:cNvPr id="310" name="CustomShape 3"/>
          <p:cNvSpPr/>
          <p:nvPr/>
        </p:nvSpPr>
        <p:spPr>
          <a:xfrm>
            <a:off x="2752920" y="3051000"/>
            <a:ext cx="538560" cy="538560"/>
          </a:xfrm>
          <a:prstGeom prst="ellipse">
            <a:avLst/>
          </a:prstGeom>
          <a:solidFill>
            <a:srgbClr val="33ccff">
              <a:alpha val="75000"/>
            </a:srgbClr>
          </a:solidFill>
          <a:ln w="18000">
            <a:solidFill>
              <a:srgbClr val="33cc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4"/>
          <p:cNvSpPr/>
          <p:nvPr/>
        </p:nvSpPr>
        <p:spPr>
          <a:xfrm>
            <a:off x="2696760" y="4887000"/>
            <a:ext cx="538560" cy="538560"/>
          </a:xfrm>
          <a:prstGeom prst="ellipse">
            <a:avLst/>
          </a:prstGeom>
          <a:solidFill>
            <a:srgbClr val="33ccff">
              <a:alpha val="75000"/>
            </a:srgbClr>
          </a:solidFill>
          <a:ln w="18000">
            <a:solidFill>
              <a:srgbClr val="33cc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12" name="Ръкопис 11" descr=""/>
          <p:cNvPicPr/>
          <p:nvPr/>
        </p:nvPicPr>
        <p:blipFill>
          <a:blip r:embed="rId1"/>
          <a:stretch/>
        </p:blipFill>
        <p:spPr>
          <a:xfrm>
            <a:off x="2995200" y="3601800"/>
            <a:ext cx="16560" cy="1273680"/>
          </a:xfrm>
          <a:prstGeom prst="rect">
            <a:avLst/>
          </a:prstGeom>
          <a:ln>
            <a:noFill/>
          </a:ln>
        </p:spPr>
      </p:pic>
      <p:sp>
        <p:nvSpPr>
          <p:cNvPr id="313" name="CustomShape 5"/>
          <p:cNvSpPr/>
          <p:nvPr/>
        </p:nvSpPr>
        <p:spPr>
          <a:xfrm>
            <a:off x="4833360" y="3070440"/>
            <a:ext cx="538560" cy="538560"/>
          </a:xfrm>
          <a:prstGeom prst="ellipse">
            <a:avLst/>
          </a:prstGeom>
          <a:solidFill>
            <a:srgbClr val="33ccff">
              <a:alpha val="75000"/>
            </a:srgbClr>
          </a:solidFill>
          <a:ln w="18000">
            <a:solidFill>
              <a:srgbClr val="33cc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6"/>
          <p:cNvSpPr/>
          <p:nvPr/>
        </p:nvSpPr>
        <p:spPr>
          <a:xfrm>
            <a:off x="4805280" y="5217840"/>
            <a:ext cx="592920" cy="584280"/>
          </a:xfrm>
          <a:prstGeom prst="ellipse">
            <a:avLst/>
          </a:prstGeom>
          <a:solidFill>
            <a:srgbClr val="33ccff">
              <a:alpha val="75000"/>
            </a:srgbClr>
          </a:solidFill>
          <a:ln w="18000">
            <a:solidFill>
              <a:srgbClr val="33cc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15" name="Ръкопис 19" descr=""/>
          <p:cNvPicPr/>
          <p:nvPr/>
        </p:nvPicPr>
        <p:blipFill>
          <a:blip r:embed="rId2"/>
          <a:stretch/>
        </p:blipFill>
        <p:spPr>
          <a:xfrm>
            <a:off x="5094360" y="3627000"/>
            <a:ext cx="16560" cy="417600"/>
          </a:xfrm>
          <a:prstGeom prst="rect">
            <a:avLst/>
          </a:prstGeom>
          <a:ln>
            <a:noFill/>
          </a:ln>
        </p:spPr>
      </p:pic>
      <p:sp>
        <p:nvSpPr>
          <p:cNvPr id="316" name="CustomShape 7"/>
          <p:cNvSpPr/>
          <p:nvPr/>
        </p:nvSpPr>
        <p:spPr>
          <a:xfrm>
            <a:off x="4159800" y="4037400"/>
            <a:ext cx="1798560" cy="718560"/>
          </a:xfrm>
          <a:prstGeom prst="rect">
            <a:avLst/>
          </a:prstGeom>
          <a:solidFill>
            <a:srgbClr val="33ccff">
              <a:alpha val="75000"/>
            </a:srgbClr>
          </a:solidFill>
          <a:ln w="18000">
            <a:solidFill>
              <a:srgbClr val="33cc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17" name="Ръкопис 20" descr=""/>
          <p:cNvPicPr/>
          <p:nvPr/>
        </p:nvPicPr>
        <p:blipFill>
          <a:blip r:embed="rId3"/>
          <a:stretch/>
        </p:blipFill>
        <p:spPr>
          <a:xfrm>
            <a:off x="5094000" y="4777920"/>
            <a:ext cx="16560" cy="417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677160" y="609480"/>
            <a:ext cx="8595360" cy="13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bg-BG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Свойства на алгоритмите</a:t>
            </a:r>
            <a:endParaRPr b="0" lang="bg-BG" sz="3600" spc="-1" strike="noStrike">
              <a:latin typeface="Arial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677160" y="1467000"/>
            <a:ext cx="8595360" cy="457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1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Масовост </a:t>
            </a: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– всеки алгоритъм да се прилага успешно за решаване на задачи от един и същи тип спрямо различни входни данни. За </a:t>
            </a: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bg-BG" sz="1800" spc="-1" strike="noStrike">
              <a:latin typeface="Arial"/>
            </a:endParaRPr>
          </a:p>
        </p:txBody>
      </p:sp>
      <p:sp>
        <p:nvSpPr>
          <p:cNvPr id="320" name="CustomShape 3"/>
          <p:cNvSpPr/>
          <p:nvPr/>
        </p:nvSpPr>
        <p:spPr>
          <a:xfrm>
            <a:off x="677160" y="1467000"/>
            <a:ext cx="8595360" cy="45730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 </a:t>
            </a:r>
            <a:endParaRPr b="0" lang="bg-BG" sz="1800" spc="-1" strike="noStrike">
              <a:latin typeface="Arial"/>
            </a:endParaRPr>
          </a:p>
        </p:txBody>
      </p:sp>
      <p:sp>
        <p:nvSpPr>
          <p:cNvPr id="321" name="CustomShape 4"/>
          <p:cNvSpPr/>
          <p:nvPr/>
        </p:nvSpPr>
        <p:spPr>
          <a:xfrm>
            <a:off x="2825280" y="2256480"/>
            <a:ext cx="718560" cy="718560"/>
          </a:xfrm>
          <a:prstGeom prst="ellipse">
            <a:avLst/>
          </a:prstGeom>
          <a:solidFill>
            <a:srgbClr val="33ccff">
              <a:alpha val="75000"/>
            </a:srgbClr>
          </a:solidFill>
          <a:ln w="18000">
            <a:solidFill>
              <a:srgbClr val="33ccff"/>
            </a:solidFill>
            <a:round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322" name="Formula 5"/>
              <p:cNvSpPr txBox="1"/>
              <p:nvPr/>
            </p:nvSpPr>
            <p:spPr>
              <a:xfrm>
                <a:off x="1835280" y="3412080"/>
                <a:ext cx="2698560" cy="5385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∀</m:t>
                    </m:r>
                    <m:r>
                      <m:t xml:space="preserve">𝑥</m:t>
                    </m:r>
                  </m:oMath>
                </a14:m>
              </a:p>
            </p:txBody>
          </p:sp>
        </mc:Choice>
        <mc:Fallback/>
      </mc:AlternateContent>
      <p:sp>
        <p:nvSpPr>
          <p:cNvPr id="323" name="CustomShape 6"/>
          <p:cNvSpPr/>
          <p:nvPr/>
        </p:nvSpPr>
        <p:spPr>
          <a:xfrm>
            <a:off x="1835280" y="3412080"/>
            <a:ext cx="2698560" cy="538560"/>
          </a:xfrm>
          <a:prstGeom prst="parallelogram">
            <a:avLst>
              <a:gd name="adj" fmla="val 125131"/>
            </a:avLst>
          </a:prstGeom>
          <a:blipFill rotWithShape="0">
            <a:blip r:embed="rId2"/>
            <a:stretch>
              <a:fillRect/>
            </a:stretch>
          </a:blipFill>
          <a:ln w="18000">
            <a:solidFill>
              <a:srgbClr val="33cc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bg-BG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 </a:t>
            </a:r>
            <a:endParaRPr b="0" lang="bg-BG" sz="1800" spc="-1" strike="noStrike">
              <a:latin typeface="Arial"/>
            </a:endParaRPr>
          </a:p>
        </p:txBody>
      </p:sp>
      <p:pic>
        <p:nvPicPr>
          <p:cNvPr id="324" name="Ръкопис 5" descr=""/>
          <p:cNvPicPr/>
          <p:nvPr/>
        </p:nvPicPr>
        <p:blipFill>
          <a:blip r:embed="rId3"/>
          <a:stretch/>
        </p:blipFill>
        <p:spPr>
          <a:xfrm>
            <a:off x="3176280" y="2967480"/>
            <a:ext cx="16560" cy="417600"/>
          </a:xfrm>
          <a:prstGeom prst="rect">
            <a:avLst/>
          </a:prstGeom>
          <a:ln>
            <a:noFill/>
          </a:ln>
        </p:spPr>
      </p:pic>
      <p:pic>
        <p:nvPicPr>
          <p:cNvPr id="325" name="Ръкопис 6" descr=""/>
          <p:cNvPicPr/>
          <p:nvPr/>
        </p:nvPicPr>
        <p:blipFill>
          <a:blip r:embed="rId4"/>
          <a:stretch/>
        </p:blipFill>
        <p:spPr>
          <a:xfrm>
            <a:off x="3175920" y="3943080"/>
            <a:ext cx="16560" cy="417600"/>
          </a:xfrm>
          <a:prstGeom prst="rect">
            <a:avLst/>
          </a:prstGeom>
          <a:ln>
            <a:noFill/>
          </a:ln>
        </p:spPr>
      </p:pic>
      <p:pic>
        <p:nvPicPr>
          <p:cNvPr id="326" name="Ръкопис 7" descr=""/>
          <p:cNvPicPr/>
          <p:nvPr/>
        </p:nvPicPr>
        <p:blipFill>
          <a:blip r:embed="rId5"/>
          <a:stretch/>
        </p:blipFill>
        <p:spPr>
          <a:xfrm>
            <a:off x="3175560" y="4988880"/>
            <a:ext cx="16560" cy="417600"/>
          </a:xfrm>
          <a:prstGeom prst="rect">
            <a:avLst/>
          </a:prstGeom>
          <a:ln>
            <a:noFill/>
          </a:ln>
        </p:spPr>
      </p:pic>
      <p:sp>
        <p:nvSpPr>
          <p:cNvPr id="327" name="CustomShape 7"/>
          <p:cNvSpPr/>
          <p:nvPr/>
        </p:nvSpPr>
        <p:spPr>
          <a:xfrm>
            <a:off x="2825280" y="5428800"/>
            <a:ext cx="718560" cy="718560"/>
          </a:xfrm>
          <a:prstGeom prst="ellipse">
            <a:avLst/>
          </a:prstGeom>
          <a:solidFill>
            <a:srgbClr val="33ccff">
              <a:alpha val="75000"/>
            </a:srgbClr>
          </a:solidFill>
          <a:ln w="18000">
            <a:solidFill>
              <a:srgbClr val="33cc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677160" y="609480"/>
            <a:ext cx="8595360" cy="13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bg-BG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Свойства на алгоритмите</a:t>
            </a:r>
            <a:endParaRPr b="0" lang="bg-BG" sz="3600" spc="-1" strike="noStrike">
              <a:latin typeface="Arial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677160" y="1579320"/>
            <a:ext cx="8595360" cy="446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1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Резултатност - </a:t>
            </a: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всеки алгоритъм гарантира получаване на краен резултат след изпълнението на краен брой стъпки.</a:t>
            </a: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bg-BG" sz="1800" spc="-1" strike="noStrike">
              <a:latin typeface="Arial"/>
            </a:endParaRPr>
          </a:p>
        </p:txBody>
      </p:sp>
      <p:sp>
        <p:nvSpPr>
          <p:cNvPr id="330" name="CustomShape 3"/>
          <p:cNvSpPr/>
          <p:nvPr/>
        </p:nvSpPr>
        <p:spPr>
          <a:xfrm>
            <a:off x="2825280" y="2256480"/>
            <a:ext cx="718560" cy="718560"/>
          </a:xfrm>
          <a:prstGeom prst="ellipse">
            <a:avLst/>
          </a:prstGeom>
          <a:solidFill>
            <a:srgbClr val="33ccff">
              <a:alpha val="75000"/>
            </a:srgbClr>
          </a:solidFill>
          <a:ln w="18000">
            <a:solidFill>
              <a:srgbClr val="33cc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4"/>
          <p:cNvSpPr/>
          <p:nvPr/>
        </p:nvSpPr>
        <p:spPr>
          <a:xfrm flipH="1">
            <a:off x="1743120" y="4390200"/>
            <a:ext cx="2878560" cy="606240"/>
          </a:xfrm>
          <a:prstGeom prst="parallelogram">
            <a:avLst>
              <a:gd name="adj" fmla="val 91543"/>
            </a:avLst>
          </a:prstGeom>
          <a:solidFill>
            <a:srgbClr val="33ccff">
              <a:alpha val="75000"/>
            </a:srgbClr>
          </a:solidFill>
          <a:ln w="18000">
            <a:solidFill>
              <a:srgbClr val="33cc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Y</a:t>
            </a:r>
            <a:endParaRPr b="0" lang="bg-BG" sz="1800" spc="-1" strike="noStrike">
              <a:latin typeface="Arial"/>
            </a:endParaRPr>
          </a:p>
        </p:txBody>
      </p:sp>
      <p:pic>
        <p:nvPicPr>
          <p:cNvPr id="332" name="Ръкопис 5" descr=""/>
          <p:cNvPicPr/>
          <p:nvPr/>
        </p:nvPicPr>
        <p:blipFill>
          <a:blip r:embed="rId1"/>
          <a:stretch/>
        </p:blipFill>
        <p:spPr>
          <a:xfrm>
            <a:off x="3176280" y="2967480"/>
            <a:ext cx="16560" cy="417600"/>
          </a:xfrm>
          <a:prstGeom prst="rect">
            <a:avLst/>
          </a:prstGeom>
          <a:ln>
            <a:noFill/>
          </a:ln>
        </p:spPr>
      </p:pic>
      <p:pic>
        <p:nvPicPr>
          <p:cNvPr id="333" name="Ръкопис 6" descr=""/>
          <p:cNvPicPr/>
          <p:nvPr/>
        </p:nvPicPr>
        <p:blipFill>
          <a:blip r:embed="rId2"/>
          <a:stretch/>
        </p:blipFill>
        <p:spPr>
          <a:xfrm>
            <a:off x="3175560" y="4988880"/>
            <a:ext cx="16560" cy="417600"/>
          </a:xfrm>
          <a:prstGeom prst="rect">
            <a:avLst/>
          </a:prstGeom>
          <a:ln>
            <a:noFill/>
          </a:ln>
        </p:spPr>
      </p:pic>
      <p:sp>
        <p:nvSpPr>
          <p:cNvPr id="334" name="CustomShape 5"/>
          <p:cNvSpPr/>
          <p:nvPr/>
        </p:nvSpPr>
        <p:spPr>
          <a:xfrm>
            <a:off x="2825280" y="5428800"/>
            <a:ext cx="718560" cy="718560"/>
          </a:xfrm>
          <a:prstGeom prst="ellipse">
            <a:avLst/>
          </a:prstGeom>
          <a:solidFill>
            <a:srgbClr val="33ccff">
              <a:alpha val="75000"/>
            </a:srgbClr>
          </a:solidFill>
          <a:ln w="18000">
            <a:solidFill>
              <a:srgbClr val="33cc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35" name="Ръкопис 8" descr=""/>
          <p:cNvPicPr/>
          <p:nvPr/>
        </p:nvPicPr>
        <p:blipFill>
          <a:blip r:embed="rId3"/>
          <a:stretch/>
        </p:blipFill>
        <p:spPr>
          <a:xfrm>
            <a:off x="3176640" y="3604320"/>
            <a:ext cx="46440" cy="29160"/>
          </a:xfrm>
          <a:prstGeom prst="rect">
            <a:avLst/>
          </a:prstGeom>
          <a:ln>
            <a:noFill/>
          </a:ln>
        </p:spPr>
      </p:pic>
      <p:pic>
        <p:nvPicPr>
          <p:cNvPr id="336" name="Ръкопис 9" descr=""/>
          <p:cNvPicPr/>
          <p:nvPr/>
        </p:nvPicPr>
        <p:blipFill>
          <a:blip r:embed="rId4"/>
          <a:stretch/>
        </p:blipFill>
        <p:spPr>
          <a:xfrm>
            <a:off x="3215520" y="3769200"/>
            <a:ext cx="49320" cy="29520"/>
          </a:xfrm>
          <a:prstGeom prst="rect">
            <a:avLst/>
          </a:prstGeom>
          <a:ln>
            <a:noFill/>
          </a:ln>
        </p:spPr>
      </p:pic>
      <p:pic>
        <p:nvPicPr>
          <p:cNvPr id="337" name="Ръкопис 10" descr=""/>
          <p:cNvPicPr/>
          <p:nvPr/>
        </p:nvPicPr>
        <p:blipFill>
          <a:blip r:embed="rId5"/>
          <a:stretch/>
        </p:blipFill>
        <p:spPr>
          <a:xfrm>
            <a:off x="3272760" y="3994200"/>
            <a:ext cx="30240" cy="36720"/>
          </a:xfrm>
          <a:prstGeom prst="rect">
            <a:avLst/>
          </a:prstGeom>
          <a:ln>
            <a:noFill/>
          </a:ln>
        </p:spPr>
      </p:pic>
      <p:pic>
        <p:nvPicPr>
          <p:cNvPr id="338" name="Ръкопис 11" descr=""/>
          <p:cNvPicPr/>
          <p:nvPr/>
        </p:nvPicPr>
        <p:blipFill>
          <a:blip r:embed="rId6"/>
          <a:stretch/>
        </p:blipFill>
        <p:spPr>
          <a:xfrm>
            <a:off x="3194280" y="4217760"/>
            <a:ext cx="39600" cy="43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677160" y="609480"/>
            <a:ext cx="8595360" cy="13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bg-BG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Свойства на алгоритмите</a:t>
            </a:r>
            <a:endParaRPr b="0" lang="bg-BG" sz="3600" spc="-1" strike="noStrike">
              <a:latin typeface="Arial"/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677160" y="1383840"/>
            <a:ext cx="8595360" cy="465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1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Определеност </a:t>
            </a: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– при едни и същи данни да се получава един и същи резултат X-&gt;Y.</a:t>
            </a: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bg-BG" sz="1800" spc="-1" strike="noStrike">
              <a:latin typeface="Arial"/>
            </a:endParaRPr>
          </a:p>
        </p:txBody>
      </p:sp>
      <p:sp>
        <p:nvSpPr>
          <p:cNvPr id="341" name="CustomShape 3"/>
          <p:cNvSpPr/>
          <p:nvPr/>
        </p:nvSpPr>
        <p:spPr>
          <a:xfrm>
            <a:off x="2825280" y="2256480"/>
            <a:ext cx="718560" cy="718560"/>
          </a:xfrm>
          <a:prstGeom prst="ellipse">
            <a:avLst/>
          </a:prstGeom>
          <a:solidFill>
            <a:srgbClr val="33ccff">
              <a:alpha val="75000"/>
            </a:srgbClr>
          </a:solidFill>
          <a:ln w="18000">
            <a:solidFill>
              <a:srgbClr val="33cc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4"/>
          <p:cNvSpPr/>
          <p:nvPr/>
        </p:nvSpPr>
        <p:spPr>
          <a:xfrm>
            <a:off x="1835280" y="3412080"/>
            <a:ext cx="2698560" cy="538560"/>
          </a:xfrm>
          <a:prstGeom prst="parallelogram">
            <a:avLst>
              <a:gd name="adj" fmla="val 125131"/>
            </a:avLst>
          </a:prstGeom>
          <a:solidFill>
            <a:srgbClr val="33ccff">
              <a:alpha val="75000"/>
            </a:srgbClr>
          </a:solidFill>
          <a:ln w="18000">
            <a:solidFill>
              <a:srgbClr val="33cc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X</a:t>
            </a:r>
            <a:endParaRPr b="0" lang="bg-BG" sz="1800" spc="-1" strike="noStrike">
              <a:latin typeface="Arial"/>
            </a:endParaRPr>
          </a:p>
        </p:txBody>
      </p:sp>
      <p:sp>
        <p:nvSpPr>
          <p:cNvPr id="343" name="CustomShape 5"/>
          <p:cNvSpPr/>
          <p:nvPr/>
        </p:nvSpPr>
        <p:spPr>
          <a:xfrm flipH="1">
            <a:off x="1743120" y="4390200"/>
            <a:ext cx="2878560" cy="606240"/>
          </a:xfrm>
          <a:prstGeom prst="parallelogram">
            <a:avLst>
              <a:gd name="adj" fmla="val 91543"/>
            </a:avLst>
          </a:prstGeom>
          <a:solidFill>
            <a:srgbClr val="33ccff">
              <a:alpha val="75000"/>
            </a:srgbClr>
          </a:solidFill>
          <a:ln w="18000">
            <a:solidFill>
              <a:srgbClr val="33cc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Y</a:t>
            </a:r>
            <a:endParaRPr b="0" lang="bg-BG" sz="1800" spc="-1" strike="noStrike">
              <a:latin typeface="Arial"/>
            </a:endParaRPr>
          </a:p>
        </p:txBody>
      </p:sp>
      <p:pic>
        <p:nvPicPr>
          <p:cNvPr id="344" name="Ръкопис 13" descr=""/>
          <p:cNvPicPr/>
          <p:nvPr/>
        </p:nvPicPr>
        <p:blipFill>
          <a:blip r:embed="rId1"/>
          <a:stretch/>
        </p:blipFill>
        <p:spPr>
          <a:xfrm>
            <a:off x="3176280" y="2967480"/>
            <a:ext cx="16560" cy="417600"/>
          </a:xfrm>
          <a:prstGeom prst="rect">
            <a:avLst/>
          </a:prstGeom>
          <a:ln>
            <a:noFill/>
          </a:ln>
        </p:spPr>
      </p:pic>
      <p:pic>
        <p:nvPicPr>
          <p:cNvPr id="345" name="Ръкопис 15" descr=""/>
          <p:cNvPicPr/>
          <p:nvPr/>
        </p:nvPicPr>
        <p:blipFill>
          <a:blip r:embed="rId2"/>
          <a:stretch/>
        </p:blipFill>
        <p:spPr>
          <a:xfrm>
            <a:off x="3175560" y="4988880"/>
            <a:ext cx="16560" cy="417600"/>
          </a:xfrm>
          <a:prstGeom prst="rect">
            <a:avLst/>
          </a:prstGeom>
          <a:ln>
            <a:noFill/>
          </a:ln>
        </p:spPr>
      </p:pic>
      <p:sp>
        <p:nvSpPr>
          <p:cNvPr id="346" name="CustomShape 6"/>
          <p:cNvSpPr/>
          <p:nvPr/>
        </p:nvSpPr>
        <p:spPr>
          <a:xfrm>
            <a:off x="2825280" y="5428800"/>
            <a:ext cx="718560" cy="718560"/>
          </a:xfrm>
          <a:prstGeom prst="ellipse">
            <a:avLst/>
          </a:prstGeom>
          <a:solidFill>
            <a:srgbClr val="33ccff">
              <a:alpha val="75000"/>
            </a:srgbClr>
          </a:solidFill>
          <a:ln w="18000">
            <a:solidFill>
              <a:srgbClr val="33cc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677160" y="609480"/>
            <a:ext cx="8595360" cy="13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bg-BG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Свойства на алгоритмите</a:t>
            </a:r>
            <a:endParaRPr b="0" lang="bg-BG" sz="3600" spc="-1" strike="noStrike">
              <a:latin typeface="Arial"/>
            </a:endParaRPr>
          </a:p>
        </p:txBody>
      </p:sp>
      <p:sp>
        <p:nvSpPr>
          <p:cNvPr id="348" name="CustomShape 2"/>
          <p:cNvSpPr/>
          <p:nvPr/>
        </p:nvSpPr>
        <p:spPr>
          <a:xfrm>
            <a:off x="677160" y="1564920"/>
            <a:ext cx="8595360" cy="447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1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Дискретност - </a:t>
            </a: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 всеки алгоритъм трябва да се състои от отделни, разграничени по време една от друга стъпки, всяка от които се извършва за крайно време.</a:t>
            </a: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bg-BG" sz="1800" spc="-1" strike="noStrike">
              <a:latin typeface="Arial"/>
            </a:endParaRPr>
          </a:p>
        </p:txBody>
      </p:sp>
      <p:sp>
        <p:nvSpPr>
          <p:cNvPr id="349" name="CustomShape 3"/>
          <p:cNvSpPr/>
          <p:nvPr/>
        </p:nvSpPr>
        <p:spPr>
          <a:xfrm>
            <a:off x="2179800" y="2589480"/>
            <a:ext cx="538560" cy="538560"/>
          </a:xfrm>
          <a:prstGeom prst="ellipse">
            <a:avLst/>
          </a:prstGeom>
          <a:solidFill>
            <a:srgbClr val="33ccff">
              <a:alpha val="75000"/>
            </a:srgbClr>
          </a:solidFill>
          <a:ln w="18000">
            <a:solidFill>
              <a:srgbClr val="33cc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4"/>
          <p:cNvSpPr/>
          <p:nvPr/>
        </p:nvSpPr>
        <p:spPr>
          <a:xfrm>
            <a:off x="1531440" y="3479760"/>
            <a:ext cx="1798560" cy="358560"/>
          </a:xfrm>
          <a:prstGeom prst="rect">
            <a:avLst/>
          </a:prstGeom>
          <a:solidFill>
            <a:srgbClr val="33ccff">
              <a:alpha val="75000"/>
            </a:srgbClr>
          </a:solidFill>
          <a:ln w="18000">
            <a:solidFill>
              <a:srgbClr val="33cc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5"/>
          <p:cNvSpPr/>
          <p:nvPr/>
        </p:nvSpPr>
        <p:spPr>
          <a:xfrm>
            <a:off x="1574280" y="4155120"/>
            <a:ext cx="1798560" cy="538560"/>
          </a:xfrm>
          <a:prstGeom prst="rect">
            <a:avLst/>
          </a:prstGeom>
          <a:solidFill>
            <a:srgbClr val="33ccff">
              <a:alpha val="75000"/>
            </a:srgbClr>
          </a:solidFill>
          <a:ln w="18000">
            <a:solidFill>
              <a:srgbClr val="33cc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6"/>
          <p:cNvSpPr/>
          <p:nvPr/>
        </p:nvSpPr>
        <p:spPr>
          <a:xfrm>
            <a:off x="1637280" y="4979160"/>
            <a:ext cx="1618560" cy="358560"/>
          </a:xfrm>
          <a:prstGeom prst="rect">
            <a:avLst/>
          </a:prstGeom>
          <a:solidFill>
            <a:srgbClr val="33ccff">
              <a:alpha val="75000"/>
            </a:srgbClr>
          </a:solidFill>
          <a:ln w="18000">
            <a:solidFill>
              <a:srgbClr val="33cc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7"/>
          <p:cNvSpPr/>
          <p:nvPr/>
        </p:nvSpPr>
        <p:spPr>
          <a:xfrm>
            <a:off x="2204280" y="5659200"/>
            <a:ext cx="538560" cy="538560"/>
          </a:xfrm>
          <a:prstGeom prst="ellipse">
            <a:avLst/>
          </a:prstGeom>
          <a:solidFill>
            <a:srgbClr val="33ccff">
              <a:alpha val="75000"/>
            </a:srgbClr>
          </a:solidFill>
          <a:ln w="18000">
            <a:solidFill>
              <a:srgbClr val="33cc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54" name="Ръкопис 26" descr=""/>
          <p:cNvPicPr/>
          <p:nvPr/>
        </p:nvPicPr>
        <p:blipFill>
          <a:blip r:embed="rId1"/>
          <a:stretch/>
        </p:blipFill>
        <p:spPr>
          <a:xfrm>
            <a:off x="2401920" y="3095280"/>
            <a:ext cx="16560" cy="376200"/>
          </a:xfrm>
          <a:prstGeom prst="rect">
            <a:avLst/>
          </a:prstGeom>
          <a:ln>
            <a:noFill/>
          </a:ln>
        </p:spPr>
      </p:pic>
      <p:pic>
        <p:nvPicPr>
          <p:cNvPr id="355" name="Ръкопис 27" descr=""/>
          <p:cNvPicPr/>
          <p:nvPr/>
        </p:nvPicPr>
        <p:blipFill>
          <a:blip r:embed="rId2"/>
          <a:stretch/>
        </p:blipFill>
        <p:spPr>
          <a:xfrm>
            <a:off x="2401920" y="3762360"/>
            <a:ext cx="16560" cy="393840"/>
          </a:xfrm>
          <a:prstGeom prst="rect">
            <a:avLst/>
          </a:prstGeom>
          <a:ln>
            <a:noFill/>
          </a:ln>
        </p:spPr>
      </p:pic>
      <p:pic>
        <p:nvPicPr>
          <p:cNvPr id="356" name="Ръкопис 28" descr=""/>
          <p:cNvPicPr/>
          <p:nvPr/>
        </p:nvPicPr>
        <p:blipFill>
          <a:blip r:embed="rId3"/>
          <a:stretch/>
        </p:blipFill>
        <p:spPr>
          <a:xfrm>
            <a:off x="2401920" y="4701240"/>
            <a:ext cx="16560" cy="327240"/>
          </a:xfrm>
          <a:prstGeom prst="rect">
            <a:avLst/>
          </a:prstGeom>
          <a:ln>
            <a:noFill/>
          </a:ln>
        </p:spPr>
      </p:pic>
      <p:grpSp>
        <p:nvGrpSpPr>
          <p:cNvPr id="357" name="Group 8"/>
          <p:cNvGrpSpPr/>
          <p:nvPr/>
        </p:nvGrpSpPr>
        <p:grpSpPr>
          <a:xfrm>
            <a:off x="2401920" y="5313960"/>
            <a:ext cx="16560" cy="337680"/>
            <a:chOff x="2401920" y="5313960"/>
            <a:chExt cx="16560" cy="337680"/>
          </a:xfrm>
        </p:grpSpPr>
        <p:pic>
          <p:nvPicPr>
            <p:cNvPr id="358" name="Ръкопис 29" descr=""/>
            <p:cNvPicPr/>
            <p:nvPr/>
          </p:nvPicPr>
          <p:blipFill>
            <a:blip r:embed="rId4"/>
            <a:stretch/>
          </p:blipFill>
          <p:spPr>
            <a:xfrm>
              <a:off x="2401920" y="5313960"/>
              <a:ext cx="16560" cy="2930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59" name="Ръкопис 30" descr=""/>
            <p:cNvPicPr/>
            <p:nvPr/>
          </p:nvPicPr>
          <p:blipFill>
            <a:blip r:embed="rId5"/>
            <a:stretch/>
          </p:blipFill>
          <p:spPr>
            <a:xfrm>
              <a:off x="2401920" y="5426640"/>
              <a:ext cx="16560" cy="225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60" name="CustomShape 9"/>
          <p:cNvSpPr/>
          <p:nvPr/>
        </p:nvSpPr>
        <p:spPr>
          <a:xfrm>
            <a:off x="5363280" y="2885400"/>
            <a:ext cx="3418560" cy="2756880"/>
          </a:xfrm>
          <a:prstGeom prst="rect">
            <a:avLst/>
          </a:prstGeom>
          <a:solidFill>
            <a:srgbClr val="33ccff">
              <a:alpha val="75000"/>
            </a:srgbClr>
          </a:solidFill>
          <a:ln w="18000">
            <a:solidFill>
              <a:srgbClr val="33cc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10"/>
          <p:cNvSpPr/>
          <p:nvPr/>
        </p:nvSpPr>
        <p:spPr>
          <a:xfrm>
            <a:off x="6837480" y="3217320"/>
            <a:ext cx="358560" cy="358560"/>
          </a:xfrm>
          <a:prstGeom prst="ellipse">
            <a:avLst/>
          </a:prstGeom>
          <a:solidFill>
            <a:srgbClr val="ffffff">
              <a:alpha val="75000"/>
            </a:srgbClr>
          </a:solidFill>
          <a:ln w="180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11"/>
          <p:cNvSpPr/>
          <p:nvPr/>
        </p:nvSpPr>
        <p:spPr>
          <a:xfrm>
            <a:off x="6477480" y="3803040"/>
            <a:ext cx="1105200" cy="343800"/>
          </a:xfrm>
          <a:prstGeom prst="rect">
            <a:avLst/>
          </a:prstGeom>
          <a:solidFill>
            <a:srgbClr val="ffffff">
              <a:alpha val="75000"/>
            </a:srgbClr>
          </a:solidFill>
          <a:ln w="180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12"/>
          <p:cNvSpPr/>
          <p:nvPr/>
        </p:nvSpPr>
        <p:spPr>
          <a:xfrm>
            <a:off x="6837480" y="5075280"/>
            <a:ext cx="358560" cy="358560"/>
          </a:xfrm>
          <a:prstGeom prst="ellipse">
            <a:avLst/>
          </a:prstGeom>
          <a:solidFill>
            <a:srgbClr val="ffffff">
              <a:alpha val="75000"/>
            </a:srgbClr>
          </a:solidFill>
          <a:ln w="180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13"/>
          <p:cNvSpPr/>
          <p:nvPr/>
        </p:nvSpPr>
        <p:spPr>
          <a:xfrm>
            <a:off x="6464160" y="4439160"/>
            <a:ext cx="1105200" cy="343800"/>
          </a:xfrm>
          <a:prstGeom prst="rect">
            <a:avLst/>
          </a:prstGeom>
          <a:solidFill>
            <a:srgbClr val="ffffff">
              <a:alpha val="75000"/>
            </a:srgbClr>
          </a:solidFill>
          <a:ln w="180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65" name="Group 14"/>
          <p:cNvGrpSpPr/>
          <p:nvPr/>
        </p:nvGrpSpPr>
        <p:grpSpPr>
          <a:xfrm>
            <a:off x="6985080" y="3570120"/>
            <a:ext cx="16560" cy="217440"/>
            <a:chOff x="6985080" y="3570120"/>
            <a:chExt cx="16560" cy="217440"/>
          </a:xfrm>
        </p:grpSpPr>
        <p:pic>
          <p:nvPicPr>
            <p:cNvPr id="366" name="Ръкопис 42" descr=""/>
            <p:cNvPicPr/>
            <p:nvPr/>
          </p:nvPicPr>
          <p:blipFill>
            <a:blip r:embed="rId6"/>
            <a:stretch/>
          </p:blipFill>
          <p:spPr>
            <a:xfrm>
              <a:off x="6985080" y="3584160"/>
              <a:ext cx="16560" cy="165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67" name="Ръкопис 43" descr=""/>
            <p:cNvPicPr/>
            <p:nvPr/>
          </p:nvPicPr>
          <p:blipFill>
            <a:blip r:embed="rId7"/>
            <a:stretch/>
          </p:blipFill>
          <p:spPr>
            <a:xfrm>
              <a:off x="6985080" y="3570120"/>
              <a:ext cx="16560" cy="21744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368" name="Ръкопис 45" descr=""/>
          <p:cNvPicPr/>
          <p:nvPr/>
        </p:nvPicPr>
        <p:blipFill>
          <a:blip r:embed="rId8"/>
          <a:stretch/>
        </p:blipFill>
        <p:spPr>
          <a:xfrm>
            <a:off x="6985080" y="4119480"/>
            <a:ext cx="16560" cy="331560"/>
          </a:xfrm>
          <a:prstGeom prst="rect">
            <a:avLst/>
          </a:prstGeom>
          <a:ln>
            <a:noFill/>
          </a:ln>
        </p:spPr>
      </p:pic>
      <p:pic>
        <p:nvPicPr>
          <p:cNvPr id="369" name="Ръкопис 46" descr=""/>
          <p:cNvPicPr/>
          <p:nvPr/>
        </p:nvPicPr>
        <p:blipFill>
          <a:blip r:embed="rId9"/>
          <a:stretch/>
        </p:blipFill>
        <p:spPr>
          <a:xfrm>
            <a:off x="6985080" y="4789080"/>
            <a:ext cx="16560" cy="240480"/>
          </a:xfrm>
          <a:prstGeom prst="rect">
            <a:avLst/>
          </a:prstGeom>
          <a:ln>
            <a:noFill/>
          </a:ln>
        </p:spPr>
      </p:pic>
      <p:pic>
        <p:nvPicPr>
          <p:cNvPr id="370" name="Ръкопис 47" descr=""/>
          <p:cNvPicPr/>
          <p:nvPr/>
        </p:nvPicPr>
        <p:blipFill>
          <a:blip r:embed="rId10"/>
          <a:stretch/>
        </p:blipFill>
        <p:spPr>
          <a:xfrm>
            <a:off x="3454560" y="2904120"/>
            <a:ext cx="1974960" cy="1235160"/>
          </a:xfrm>
          <a:prstGeom prst="rect">
            <a:avLst/>
          </a:prstGeom>
          <a:ln>
            <a:noFill/>
          </a:ln>
        </p:spPr>
      </p:pic>
      <p:pic>
        <p:nvPicPr>
          <p:cNvPr id="371" name="Ръкопис 49" descr=""/>
          <p:cNvPicPr/>
          <p:nvPr/>
        </p:nvPicPr>
        <p:blipFill>
          <a:blip r:embed="rId11"/>
          <a:stretch/>
        </p:blipFill>
        <p:spPr>
          <a:xfrm>
            <a:off x="3407760" y="4718520"/>
            <a:ext cx="53280" cy="15480"/>
          </a:xfrm>
          <a:prstGeom prst="rect">
            <a:avLst/>
          </a:prstGeom>
          <a:ln>
            <a:noFill/>
          </a:ln>
        </p:spPr>
      </p:pic>
      <p:grpSp>
        <p:nvGrpSpPr>
          <p:cNvPr id="372" name="Group 15"/>
          <p:cNvGrpSpPr/>
          <p:nvPr/>
        </p:nvGrpSpPr>
        <p:grpSpPr>
          <a:xfrm>
            <a:off x="3440880" y="4728600"/>
            <a:ext cx="1777680" cy="830520"/>
            <a:chOff x="3440880" y="4728600"/>
            <a:chExt cx="1777680" cy="830520"/>
          </a:xfrm>
        </p:grpSpPr>
        <p:pic>
          <p:nvPicPr>
            <p:cNvPr id="373" name="Ръкопис 52" descr=""/>
            <p:cNvPicPr/>
            <p:nvPr/>
          </p:nvPicPr>
          <p:blipFill>
            <a:blip r:embed="rId12"/>
            <a:stretch/>
          </p:blipFill>
          <p:spPr>
            <a:xfrm>
              <a:off x="3440880" y="4728600"/>
              <a:ext cx="1679040" cy="7848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74" name="Ръкопис 53" descr=""/>
            <p:cNvPicPr/>
            <p:nvPr/>
          </p:nvPicPr>
          <p:blipFill>
            <a:blip r:embed="rId13"/>
            <a:stretch/>
          </p:blipFill>
          <p:spPr>
            <a:xfrm>
              <a:off x="5123520" y="5513040"/>
              <a:ext cx="95040" cy="4608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677160" y="609480"/>
            <a:ext cx="8595360" cy="13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bg-BG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Свойства на алгоритмите</a:t>
            </a:r>
            <a:endParaRPr b="0" lang="bg-BG" sz="3600" spc="-1" strike="noStrike">
              <a:latin typeface="Arial"/>
            </a:endParaRPr>
          </a:p>
        </p:txBody>
      </p:sp>
      <p:sp>
        <p:nvSpPr>
          <p:cNvPr id="376" name="CustomShape 2"/>
          <p:cNvSpPr/>
          <p:nvPr/>
        </p:nvSpPr>
        <p:spPr>
          <a:xfrm>
            <a:off x="677160" y="1564920"/>
            <a:ext cx="8595360" cy="447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1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Яснота </a:t>
            </a: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– всяка текуща стъпка трябва да е точно указана и да бъде еднозначно определено коя е следващата.</a:t>
            </a: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bg-BG" sz="1800" spc="-1" strike="noStrike">
              <a:latin typeface="Arial"/>
            </a:endParaRPr>
          </a:p>
        </p:txBody>
      </p:sp>
      <p:pic>
        <p:nvPicPr>
          <p:cNvPr id="377" name="Ръкопис 3" descr=""/>
          <p:cNvPicPr/>
          <p:nvPr/>
        </p:nvPicPr>
        <p:blipFill>
          <a:blip r:embed="rId1"/>
          <a:stretch/>
        </p:blipFill>
        <p:spPr>
          <a:xfrm>
            <a:off x="2685600" y="3085920"/>
            <a:ext cx="16560" cy="16560"/>
          </a:xfrm>
          <a:prstGeom prst="rect">
            <a:avLst/>
          </a:prstGeom>
          <a:ln>
            <a:noFill/>
          </a:ln>
        </p:spPr>
      </p:pic>
      <p:sp>
        <p:nvSpPr>
          <p:cNvPr id="378" name="CustomShape 3"/>
          <p:cNvSpPr/>
          <p:nvPr/>
        </p:nvSpPr>
        <p:spPr>
          <a:xfrm>
            <a:off x="3008160" y="3122280"/>
            <a:ext cx="2518560" cy="898560"/>
          </a:xfrm>
          <a:prstGeom prst="rect">
            <a:avLst/>
          </a:prstGeom>
          <a:solidFill>
            <a:srgbClr val="33ccff">
              <a:alpha val="75000"/>
            </a:srgbClr>
          </a:solidFill>
          <a:ln w="18000">
            <a:solidFill>
              <a:srgbClr val="33cc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x=x+1</a:t>
            </a:r>
            <a:endParaRPr b="0" lang="bg-BG" sz="1800" spc="-1" strike="noStrike">
              <a:latin typeface="Arial"/>
            </a:endParaRPr>
          </a:p>
        </p:txBody>
      </p:sp>
      <p:sp>
        <p:nvSpPr>
          <p:cNvPr id="379" name="CustomShape 4"/>
          <p:cNvSpPr/>
          <p:nvPr/>
        </p:nvSpPr>
        <p:spPr>
          <a:xfrm>
            <a:off x="4268160" y="4022280"/>
            <a:ext cx="360" cy="81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rgbClr val="58c8ed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CustomShape 5"/>
          <p:cNvSpPr/>
          <p:nvPr/>
        </p:nvSpPr>
        <p:spPr>
          <a:xfrm>
            <a:off x="4267440" y="2324160"/>
            <a:ext cx="360" cy="81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rgbClr val="58c8ed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677160" y="609480"/>
            <a:ext cx="8595360" cy="13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bg-BG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Програмиране</a:t>
            </a:r>
            <a:endParaRPr b="0" lang="bg-BG" sz="36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677160" y="1860480"/>
            <a:ext cx="8595360" cy="41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Програмистът трябва да превърне поставен проблем в кодове на инструкции за даден процесор, които го решават:</a:t>
            </a:r>
            <a:endParaRPr b="0" lang="bg-BG" sz="18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1192680" y="2655720"/>
            <a:ext cx="1549080" cy="29883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4bbfe6"/>
              </a:gs>
              <a:gs pos="100000">
                <a:srgbClr val="6ccdef"/>
              </a:gs>
            </a:gsLst>
            <a:lin ang="16200000"/>
          </a:gradFill>
          <a:ln w="9360">
            <a:solidFill>
              <a:srgbClr val="58c8ed"/>
            </a:solidFill>
            <a:round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Проблем</a:t>
            </a:r>
            <a:endParaRPr b="0" lang="bg-BG" sz="1800" spc="-1" strike="noStrike">
              <a:latin typeface="Arial"/>
            </a:endParaRPr>
          </a:p>
        </p:txBody>
      </p:sp>
      <p:sp>
        <p:nvSpPr>
          <p:cNvPr id="117" name="CustomShape 4"/>
          <p:cNvSpPr/>
          <p:nvPr/>
        </p:nvSpPr>
        <p:spPr>
          <a:xfrm>
            <a:off x="7227720" y="2655720"/>
            <a:ext cx="1668240" cy="3091680"/>
          </a:xfrm>
          <a:prstGeom prst="flowChartProcess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Кодове на инструкции:</a:t>
            </a:r>
            <a:endParaRPr b="0" lang="bg-BG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mov</a:t>
            </a:r>
            <a:endParaRPr b="0" lang="bg-BG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add</a:t>
            </a:r>
            <a:endParaRPr b="0" lang="bg-BG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cmp</a:t>
            </a:r>
            <a:endParaRPr b="0" lang="bg-BG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jne</a:t>
            </a:r>
            <a:endParaRPr b="0" lang="bg-BG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…</a:t>
            </a:r>
            <a:endParaRPr b="0" lang="bg-BG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…</a:t>
            </a:r>
            <a:endParaRPr b="0" lang="bg-BG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…</a:t>
            </a:r>
            <a:endParaRPr b="0" lang="bg-BG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jmp</a:t>
            </a:r>
            <a:endParaRPr b="0" lang="bg-BG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bg-BG" sz="1800" spc="-1" strike="noStrike">
              <a:latin typeface="Arial"/>
            </a:endParaRPr>
          </a:p>
        </p:txBody>
      </p:sp>
      <p:sp>
        <p:nvSpPr>
          <p:cNvPr id="118" name="CustomShape 5"/>
          <p:cNvSpPr/>
          <p:nvPr/>
        </p:nvSpPr>
        <p:spPr>
          <a:xfrm>
            <a:off x="3164760" y="3005640"/>
            <a:ext cx="3854880" cy="1755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fcbef"/>
          </a:solidFill>
          <a:ln w="25560">
            <a:solidFill>
              <a:srgbClr val="4696b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bg-BG" sz="5400" spc="-1" strike="noStrike">
                <a:solidFill>
                  <a:srgbClr val="ffffff"/>
                </a:solidFill>
                <a:latin typeface="Arial Black"/>
                <a:ea typeface="DejaVu Sans"/>
              </a:rPr>
              <a:t>?</a:t>
            </a:r>
            <a:endParaRPr b="0" lang="bg-BG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1"/>
          <p:cNvSpPr/>
          <p:nvPr/>
        </p:nvSpPr>
        <p:spPr>
          <a:xfrm>
            <a:off x="677160" y="609480"/>
            <a:ext cx="8595360" cy="13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bg-BG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Свойства на алгоритмите</a:t>
            </a:r>
            <a:endParaRPr b="0" lang="bg-BG" sz="3600" spc="-1" strike="noStrike">
              <a:latin typeface="Arial"/>
            </a:endParaRPr>
          </a:p>
        </p:txBody>
      </p:sp>
      <p:sp>
        <p:nvSpPr>
          <p:cNvPr id="382" name="CustomShape 2"/>
          <p:cNvSpPr/>
          <p:nvPr/>
        </p:nvSpPr>
        <p:spPr>
          <a:xfrm>
            <a:off x="677160" y="2160720"/>
            <a:ext cx="8595360" cy="387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8000"/>
          </a:bodyPr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1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Определеност </a:t>
            </a: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– при едни и същи данни да се получава един и същи резултат.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1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Резултатност - </a:t>
            </a: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всеки алгоритъм гарантира получаване на краен резултат след изпълнението на краен брой указания.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1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Дискретност - </a:t>
            </a: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 всеки алгоритъм трябва да се състои от отделни, разграничени по време една от друга стъпки, всяка от които се извършва за крайно време.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1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Яснота </a:t>
            </a: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– всяка текуща стъпка трябва да е точно указана и да бъде еднозначно определено коя е следващата.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1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Масовост </a:t>
            </a: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– всеки алгоритъм да се прилага успешно за решаване на задачи от един и същи тип спрямо различни входни данни.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1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Крайност - </a:t>
            </a: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изпълнението на алгоритъма трябва да завършва след краен брой стъпки.</a:t>
            </a: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bg-BG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677160" y="609480"/>
            <a:ext cx="8595360" cy="13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bg-BG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Структурно програмиране</a:t>
            </a:r>
            <a:endParaRPr b="0" lang="bg-BG" sz="3600" spc="-1" strike="noStrike">
              <a:latin typeface="Arial"/>
            </a:endParaRPr>
          </a:p>
        </p:txBody>
      </p:sp>
      <p:sp>
        <p:nvSpPr>
          <p:cNvPr id="384" name="CustomShape 2"/>
          <p:cNvSpPr/>
          <p:nvPr/>
        </p:nvSpPr>
        <p:spPr>
          <a:xfrm>
            <a:off x="677160" y="1626120"/>
            <a:ext cx="8595360" cy="441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Каква е целта на структурното програмиране?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От какво се състои структурния алгоритъм?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Какви входни и изходни точки могат да имат структурите?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Кои са видовете структури?</a:t>
            </a:r>
            <a:endParaRPr b="0" lang="bg-BG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CustomShape 1"/>
          <p:cNvSpPr/>
          <p:nvPr/>
        </p:nvSpPr>
        <p:spPr>
          <a:xfrm>
            <a:off x="677160" y="609480"/>
            <a:ext cx="8595360" cy="13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bg-BG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Структурно програмиране</a:t>
            </a:r>
            <a:endParaRPr b="0" lang="bg-BG" sz="3600" spc="-1" strike="noStrike">
              <a:latin typeface="Arial"/>
            </a:endParaRPr>
          </a:p>
        </p:txBody>
      </p:sp>
      <p:sp>
        <p:nvSpPr>
          <p:cNvPr id="386" name="CustomShape 2"/>
          <p:cNvSpPr/>
          <p:nvPr/>
        </p:nvSpPr>
        <p:spPr>
          <a:xfrm>
            <a:off x="677160" y="1626120"/>
            <a:ext cx="8595360" cy="441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С цел опростяване на алгоритмите бащата на програмирането Дийкстра предлага структурното програмиране.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То забранява определени конструкции, които затрудняват анализа на алгоритмите без да решават по-голям клас от проблеми.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Структурният алгоритъм се състои от вложени структури.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Всяка структура има точно една входна и една изходна точка.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Структурите биват проста, линейна, избор и цикъл.</a:t>
            </a:r>
            <a:endParaRPr b="0" lang="bg-BG" sz="1800" spc="-1" strike="noStrike">
              <a:latin typeface="Arial"/>
            </a:endParaRPr>
          </a:p>
        </p:txBody>
      </p:sp>
      <p:sp>
        <p:nvSpPr>
          <p:cNvPr id="387" name="CustomShape 3"/>
          <p:cNvSpPr/>
          <p:nvPr/>
        </p:nvSpPr>
        <p:spPr>
          <a:xfrm flipH="1">
            <a:off x="6043680" y="4402800"/>
            <a:ext cx="21240" cy="40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58c8e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CustomShape 4"/>
          <p:cNvSpPr/>
          <p:nvPr/>
        </p:nvSpPr>
        <p:spPr>
          <a:xfrm>
            <a:off x="4605840" y="4810320"/>
            <a:ext cx="2878560" cy="841320"/>
          </a:xfrm>
          <a:prstGeom prst="roundRect">
            <a:avLst>
              <a:gd name="adj" fmla="val 16667"/>
            </a:avLst>
          </a:prstGeom>
          <a:solidFill>
            <a:srgbClr val="33ccff">
              <a:alpha val="75000"/>
            </a:srgbClr>
          </a:solidFill>
          <a:ln w="18000">
            <a:solidFill>
              <a:srgbClr val="33cc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Структура</a:t>
            </a:r>
            <a:endParaRPr b="0" lang="bg-BG" sz="1800" spc="-1" strike="noStrike">
              <a:latin typeface="Arial"/>
            </a:endParaRPr>
          </a:p>
        </p:txBody>
      </p:sp>
      <p:sp>
        <p:nvSpPr>
          <p:cNvPr id="389" name="CustomShape 5"/>
          <p:cNvSpPr/>
          <p:nvPr/>
        </p:nvSpPr>
        <p:spPr>
          <a:xfrm>
            <a:off x="6045840" y="5653080"/>
            <a:ext cx="360" cy="500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58c8e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"/>
          <p:cNvSpPr/>
          <p:nvPr/>
        </p:nvSpPr>
        <p:spPr>
          <a:xfrm>
            <a:off x="677160" y="609480"/>
            <a:ext cx="8595360" cy="13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bg-BG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Проста структура</a:t>
            </a:r>
            <a:endParaRPr b="0" lang="bg-BG" sz="3600" spc="-1" strike="noStrike">
              <a:latin typeface="Arial"/>
            </a:endParaRPr>
          </a:p>
        </p:txBody>
      </p:sp>
      <p:sp>
        <p:nvSpPr>
          <p:cNvPr id="391" name="CustomShape 2"/>
          <p:cNvSpPr/>
          <p:nvPr/>
        </p:nvSpPr>
        <p:spPr>
          <a:xfrm>
            <a:off x="677160" y="2435040"/>
            <a:ext cx="5949720" cy="360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Какво съдържа проста структура?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Какво не може да съдържа проста структура?</a:t>
            </a:r>
            <a:endParaRPr b="0" lang="bg-BG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CustomShape 1"/>
          <p:cNvSpPr/>
          <p:nvPr/>
        </p:nvSpPr>
        <p:spPr>
          <a:xfrm>
            <a:off x="677160" y="609480"/>
            <a:ext cx="8595360" cy="13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bg-BG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Проста структура</a:t>
            </a:r>
            <a:endParaRPr b="0" lang="bg-BG" sz="3600" spc="-1" strike="noStrike">
              <a:latin typeface="Arial"/>
            </a:endParaRPr>
          </a:p>
        </p:txBody>
      </p:sp>
      <p:sp>
        <p:nvSpPr>
          <p:cNvPr id="393" name="CustomShape 2"/>
          <p:cNvSpPr/>
          <p:nvPr/>
        </p:nvSpPr>
        <p:spPr>
          <a:xfrm>
            <a:off x="677160" y="1652760"/>
            <a:ext cx="5949720" cy="438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съдържа блок за обработка или вход-изход.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Всяка структура се изпълнява точно по веднъж.</a:t>
            </a:r>
            <a:endParaRPr b="0" lang="bg-BG" sz="1800" spc="-1" strike="noStrike">
              <a:latin typeface="Arial"/>
            </a:endParaRPr>
          </a:p>
        </p:txBody>
      </p:sp>
      <p:grpSp>
        <p:nvGrpSpPr>
          <p:cNvPr id="394" name="Group 3"/>
          <p:cNvGrpSpPr/>
          <p:nvPr/>
        </p:nvGrpSpPr>
        <p:grpSpPr>
          <a:xfrm>
            <a:off x="439560" y="2834640"/>
            <a:ext cx="2529000" cy="2831400"/>
            <a:chOff x="439560" y="2834640"/>
            <a:chExt cx="2529000" cy="2831400"/>
          </a:xfrm>
        </p:grpSpPr>
        <p:sp>
          <p:nvSpPr>
            <p:cNvPr id="395" name="CustomShape 4"/>
            <p:cNvSpPr/>
            <p:nvPr/>
          </p:nvSpPr>
          <p:spPr>
            <a:xfrm>
              <a:off x="439560" y="3315240"/>
              <a:ext cx="2529000" cy="1851840"/>
            </a:xfrm>
            <a:prstGeom prst="roundRect">
              <a:avLst>
                <a:gd name="adj" fmla="val 16667"/>
              </a:avLst>
            </a:prstGeom>
            <a:noFill/>
            <a:ln w="18000">
              <a:solidFill>
                <a:srgbClr val="33cc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bg-BG" sz="1800" spc="-1" strike="noStrike">
                  <a:solidFill>
                    <a:srgbClr val="ffffff"/>
                  </a:solidFill>
                  <a:latin typeface="Trebuchet MS"/>
                  <a:ea typeface="DejaVu Sans"/>
                </a:rPr>
                <a:t>1</a:t>
              </a:r>
              <a:endParaRPr b="0" lang="bg-BG" sz="1800" spc="-1" strike="noStrike">
                <a:latin typeface="Arial"/>
              </a:endParaRPr>
            </a:p>
          </p:txBody>
        </p:sp>
        <p:sp>
          <p:nvSpPr>
            <p:cNvPr id="396" name="CustomShape 5"/>
            <p:cNvSpPr/>
            <p:nvPr/>
          </p:nvSpPr>
          <p:spPr>
            <a:xfrm flipH="1">
              <a:off x="1686240" y="2834640"/>
              <a:ext cx="14760" cy="990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1680">
              <a:solidFill>
                <a:srgbClr val="58c8ed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7" name="CustomShape 6"/>
            <p:cNvSpPr/>
            <p:nvPr/>
          </p:nvSpPr>
          <p:spPr>
            <a:xfrm>
              <a:off x="1688400" y="4669920"/>
              <a:ext cx="14760" cy="996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1680">
              <a:solidFill>
                <a:srgbClr val="58c8ed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8" name="CustomShape 7"/>
            <p:cNvSpPr/>
            <p:nvPr/>
          </p:nvSpPr>
          <p:spPr>
            <a:xfrm>
              <a:off x="778320" y="3820680"/>
              <a:ext cx="1818360" cy="898560"/>
            </a:xfrm>
            <a:prstGeom prst="rect">
              <a:avLst/>
            </a:prstGeom>
            <a:solidFill>
              <a:srgbClr val="33ccff">
                <a:alpha val="75000"/>
              </a:srgbClr>
            </a:solidFill>
            <a:ln w="18000">
              <a:solidFill>
                <a:srgbClr val="33cc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99" name="Group 8"/>
          <p:cNvGrpSpPr/>
          <p:nvPr/>
        </p:nvGrpSpPr>
        <p:grpSpPr>
          <a:xfrm>
            <a:off x="3632760" y="2834640"/>
            <a:ext cx="2853360" cy="2831400"/>
            <a:chOff x="3632760" y="2834640"/>
            <a:chExt cx="2853360" cy="2831400"/>
          </a:xfrm>
        </p:grpSpPr>
        <p:sp>
          <p:nvSpPr>
            <p:cNvPr id="400" name="CustomShape 9"/>
            <p:cNvSpPr/>
            <p:nvPr/>
          </p:nvSpPr>
          <p:spPr>
            <a:xfrm>
              <a:off x="3632760" y="3315240"/>
              <a:ext cx="2853360" cy="1851840"/>
            </a:xfrm>
            <a:prstGeom prst="roundRect">
              <a:avLst>
                <a:gd name="adj" fmla="val 16667"/>
              </a:avLst>
            </a:prstGeom>
            <a:noFill/>
            <a:ln w="18000">
              <a:solidFill>
                <a:srgbClr val="33cc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bg-BG" sz="1800" spc="-1" strike="noStrike">
                  <a:solidFill>
                    <a:srgbClr val="ffffff"/>
                  </a:solidFill>
                  <a:latin typeface="Trebuchet MS"/>
                  <a:ea typeface="DejaVu Sans"/>
                </a:rPr>
                <a:t>1</a:t>
              </a:r>
              <a:endParaRPr b="0" lang="bg-BG" sz="1800" spc="-1" strike="noStrike">
                <a:latin typeface="Arial"/>
              </a:endParaRPr>
            </a:p>
          </p:txBody>
        </p:sp>
        <p:sp>
          <p:nvSpPr>
            <p:cNvPr id="401" name="CustomShape 10"/>
            <p:cNvSpPr/>
            <p:nvPr/>
          </p:nvSpPr>
          <p:spPr>
            <a:xfrm flipH="1">
              <a:off x="5039640" y="2834640"/>
              <a:ext cx="16920" cy="990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1680">
              <a:solidFill>
                <a:srgbClr val="58c8ed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2" name="CustomShape 11"/>
            <p:cNvSpPr/>
            <p:nvPr/>
          </p:nvSpPr>
          <p:spPr>
            <a:xfrm>
              <a:off x="5041800" y="4669920"/>
              <a:ext cx="16920" cy="996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1680">
              <a:solidFill>
                <a:srgbClr val="58c8ed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3" name="CustomShape 12"/>
            <p:cNvSpPr/>
            <p:nvPr/>
          </p:nvSpPr>
          <p:spPr>
            <a:xfrm>
              <a:off x="4015440" y="3820680"/>
              <a:ext cx="2051640" cy="898560"/>
            </a:xfrm>
            <a:prstGeom prst="flowChartInputOutput">
              <a:avLst/>
            </a:prstGeom>
            <a:solidFill>
              <a:srgbClr val="33ccff">
                <a:alpha val="75000"/>
              </a:srgbClr>
            </a:solidFill>
            <a:ln w="18000">
              <a:solidFill>
                <a:srgbClr val="33cc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04" name="Group 13"/>
          <p:cNvGrpSpPr/>
          <p:nvPr/>
        </p:nvGrpSpPr>
        <p:grpSpPr>
          <a:xfrm>
            <a:off x="7129440" y="2825640"/>
            <a:ext cx="2835000" cy="2831400"/>
            <a:chOff x="7129440" y="2825640"/>
            <a:chExt cx="2835000" cy="2831400"/>
          </a:xfrm>
        </p:grpSpPr>
        <p:sp>
          <p:nvSpPr>
            <p:cNvPr id="405" name="CustomShape 14"/>
            <p:cNvSpPr/>
            <p:nvPr/>
          </p:nvSpPr>
          <p:spPr>
            <a:xfrm>
              <a:off x="7129440" y="3306240"/>
              <a:ext cx="2835000" cy="1851840"/>
            </a:xfrm>
            <a:prstGeom prst="roundRect">
              <a:avLst>
                <a:gd name="adj" fmla="val 16667"/>
              </a:avLst>
            </a:prstGeom>
            <a:noFill/>
            <a:ln w="18000">
              <a:solidFill>
                <a:srgbClr val="33cc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bg-BG" sz="1800" spc="-1" strike="noStrike">
                  <a:solidFill>
                    <a:srgbClr val="ffffff"/>
                  </a:solidFill>
                  <a:latin typeface="Trebuchet MS"/>
                  <a:ea typeface="DejaVu Sans"/>
                </a:rPr>
                <a:t>1</a:t>
              </a:r>
              <a:endParaRPr b="0" lang="bg-BG" sz="1800" spc="-1" strike="noStrike">
                <a:latin typeface="Arial"/>
              </a:endParaRPr>
            </a:p>
          </p:txBody>
        </p:sp>
        <p:sp>
          <p:nvSpPr>
            <p:cNvPr id="406" name="CustomShape 15"/>
            <p:cNvSpPr/>
            <p:nvPr/>
          </p:nvSpPr>
          <p:spPr>
            <a:xfrm flipH="1">
              <a:off x="8526960" y="2825640"/>
              <a:ext cx="16920" cy="990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1680">
              <a:solidFill>
                <a:srgbClr val="58c8ed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7" name="CustomShape 16"/>
            <p:cNvSpPr/>
            <p:nvPr/>
          </p:nvSpPr>
          <p:spPr>
            <a:xfrm>
              <a:off x="8529120" y="4660920"/>
              <a:ext cx="16920" cy="996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1680">
              <a:solidFill>
                <a:srgbClr val="58c8ed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8" name="CustomShape 17"/>
            <p:cNvSpPr/>
            <p:nvPr/>
          </p:nvSpPr>
          <p:spPr>
            <a:xfrm flipH="1">
              <a:off x="7362000" y="3763440"/>
              <a:ext cx="2329920" cy="876240"/>
            </a:xfrm>
            <a:prstGeom prst="parallelogram">
              <a:avLst>
                <a:gd name="adj" fmla="val 74831"/>
              </a:avLst>
            </a:prstGeom>
            <a:solidFill>
              <a:srgbClr val="33ccff">
                <a:alpha val="75000"/>
              </a:srgbClr>
            </a:solidFill>
            <a:ln w="18000">
              <a:solidFill>
                <a:srgbClr val="33cc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CustomShape 1"/>
          <p:cNvSpPr/>
          <p:nvPr/>
        </p:nvSpPr>
        <p:spPr>
          <a:xfrm>
            <a:off x="677160" y="609480"/>
            <a:ext cx="8595360" cy="13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bg-BG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Линейна структура</a:t>
            </a:r>
            <a:endParaRPr b="0" lang="bg-BG" sz="3600" spc="-1" strike="noStrike">
              <a:latin typeface="Arial"/>
            </a:endParaRPr>
          </a:p>
        </p:txBody>
      </p:sp>
      <p:sp>
        <p:nvSpPr>
          <p:cNvPr id="410" name="CustomShape 2"/>
          <p:cNvSpPr/>
          <p:nvPr/>
        </p:nvSpPr>
        <p:spPr>
          <a:xfrm>
            <a:off x="677160" y="1652760"/>
            <a:ext cx="5949720" cy="438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Какво съдържа линейната структура?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Как се изпълняват вложените й структури?</a:t>
            </a:r>
            <a:endParaRPr b="0" lang="bg-BG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CustomShape 1"/>
          <p:cNvSpPr/>
          <p:nvPr/>
        </p:nvSpPr>
        <p:spPr>
          <a:xfrm>
            <a:off x="677160" y="609480"/>
            <a:ext cx="8595360" cy="13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bg-BG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Линейна структура</a:t>
            </a:r>
            <a:endParaRPr b="0" lang="bg-BG" sz="3600" spc="-1" strike="noStrike">
              <a:latin typeface="Arial"/>
            </a:endParaRPr>
          </a:p>
        </p:txBody>
      </p:sp>
      <p:sp>
        <p:nvSpPr>
          <p:cNvPr id="412" name="CustomShape 2"/>
          <p:cNvSpPr/>
          <p:nvPr/>
        </p:nvSpPr>
        <p:spPr>
          <a:xfrm>
            <a:off x="677160" y="1652760"/>
            <a:ext cx="5949720" cy="438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не съдържа блок за разклонение.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Слепва две структури за последователно изпълнение.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Всяка структура се изпълнява точно по веднъж.</a:t>
            </a:r>
            <a:endParaRPr b="0" lang="bg-BG" sz="1800" spc="-1" strike="noStrike">
              <a:latin typeface="Arial"/>
            </a:endParaRPr>
          </a:p>
        </p:txBody>
      </p:sp>
      <p:grpSp>
        <p:nvGrpSpPr>
          <p:cNvPr id="413" name="Group 3"/>
          <p:cNvGrpSpPr/>
          <p:nvPr/>
        </p:nvGrpSpPr>
        <p:grpSpPr>
          <a:xfrm>
            <a:off x="6397560" y="1270080"/>
            <a:ext cx="3502440" cy="4375800"/>
            <a:chOff x="6397560" y="1270080"/>
            <a:chExt cx="3502440" cy="4375800"/>
          </a:xfrm>
        </p:grpSpPr>
        <p:sp>
          <p:nvSpPr>
            <p:cNvPr id="414" name="CustomShape 4"/>
            <p:cNvSpPr/>
            <p:nvPr/>
          </p:nvSpPr>
          <p:spPr>
            <a:xfrm>
              <a:off x="6397560" y="1750680"/>
              <a:ext cx="3502440" cy="3414960"/>
            </a:xfrm>
            <a:prstGeom prst="roundRect">
              <a:avLst>
                <a:gd name="adj" fmla="val 16667"/>
              </a:avLst>
            </a:prstGeom>
            <a:noFill/>
            <a:ln w="18000">
              <a:solidFill>
                <a:srgbClr val="33cc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bg-BG" sz="1800" spc="-1" strike="noStrike">
                  <a:solidFill>
                    <a:srgbClr val="ffffff"/>
                  </a:solidFill>
                  <a:latin typeface="Trebuchet MS"/>
                  <a:ea typeface="DejaVu Sans"/>
                </a:rPr>
                <a:t>1</a:t>
              </a:r>
              <a:endParaRPr b="0" lang="bg-BG" sz="1800" spc="-1" strike="noStrike">
                <a:latin typeface="Arial"/>
              </a:endParaRPr>
            </a:p>
          </p:txBody>
        </p:sp>
        <p:sp>
          <p:nvSpPr>
            <p:cNvPr id="415" name="CustomShape 5"/>
            <p:cNvSpPr/>
            <p:nvPr/>
          </p:nvSpPr>
          <p:spPr>
            <a:xfrm>
              <a:off x="6687000" y="3770280"/>
              <a:ext cx="2878560" cy="797040"/>
            </a:xfrm>
            <a:prstGeom prst="roundRect">
              <a:avLst>
                <a:gd name="adj" fmla="val 16667"/>
              </a:avLst>
            </a:prstGeom>
            <a:solidFill>
              <a:srgbClr val="33ccff">
                <a:alpha val="75000"/>
              </a:srgbClr>
            </a:solidFill>
            <a:ln w="18000">
              <a:solidFill>
                <a:srgbClr val="33cc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bg-BG" sz="1800" spc="-1" strike="noStrike">
                  <a:solidFill>
                    <a:srgbClr val="ffffff"/>
                  </a:solidFill>
                  <a:latin typeface="Trebuchet MS"/>
                  <a:ea typeface="DejaVu Sans"/>
                </a:rPr>
                <a:t>Структура 2</a:t>
              </a:r>
              <a:endParaRPr b="0" lang="bg-BG" sz="1800" spc="-1" strike="noStrike">
                <a:latin typeface="Arial"/>
              </a:endParaRPr>
            </a:p>
          </p:txBody>
        </p:sp>
        <p:sp>
          <p:nvSpPr>
            <p:cNvPr id="416" name="CustomShape 6"/>
            <p:cNvSpPr/>
            <p:nvPr/>
          </p:nvSpPr>
          <p:spPr>
            <a:xfrm flipH="1">
              <a:off x="8124840" y="1270080"/>
              <a:ext cx="21240" cy="990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1680">
              <a:solidFill>
                <a:srgbClr val="58c8ed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7" name="CustomShape 7"/>
            <p:cNvSpPr/>
            <p:nvPr/>
          </p:nvSpPr>
          <p:spPr>
            <a:xfrm>
              <a:off x="8127000" y="4568400"/>
              <a:ext cx="360" cy="1077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1680">
              <a:solidFill>
                <a:srgbClr val="58c8ed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8" name="CustomShape 8"/>
            <p:cNvSpPr/>
            <p:nvPr/>
          </p:nvSpPr>
          <p:spPr>
            <a:xfrm>
              <a:off x="6687000" y="2262240"/>
              <a:ext cx="2878560" cy="841320"/>
            </a:xfrm>
            <a:prstGeom prst="roundRect">
              <a:avLst>
                <a:gd name="adj" fmla="val 16667"/>
              </a:avLst>
            </a:prstGeom>
            <a:solidFill>
              <a:srgbClr val="33ccff">
                <a:alpha val="75000"/>
              </a:srgbClr>
            </a:solidFill>
            <a:ln w="18000">
              <a:solidFill>
                <a:srgbClr val="33cc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bg-BG" sz="1800" spc="-1" strike="noStrike">
                  <a:solidFill>
                    <a:srgbClr val="ffffff"/>
                  </a:solidFill>
                  <a:latin typeface="Trebuchet MS"/>
                  <a:ea typeface="DejaVu Sans"/>
                </a:rPr>
                <a:t>Структура 1</a:t>
              </a:r>
              <a:endParaRPr b="0" lang="bg-BG" sz="1800" spc="-1" strike="noStrike">
                <a:latin typeface="Arial"/>
              </a:endParaRPr>
            </a:p>
          </p:txBody>
        </p:sp>
        <p:sp>
          <p:nvSpPr>
            <p:cNvPr id="419" name="CustomShape 9"/>
            <p:cNvSpPr/>
            <p:nvPr/>
          </p:nvSpPr>
          <p:spPr>
            <a:xfrm>
              <a:off x="8127000" y="3105000"/>
              <a:ext cx="360" cy="663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1680">
              <a:solidFill>
                <a:srgbClr val="58c8ed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677160" y="609480"/>
            <a:ext cx="8595360" cy="13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bg-BG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Структура за избор</a:t>
            </a:r>
            <a:endParaRPr b="0" lang="bg-BG" sz="3600" spc="-1" strike="noStrike">
              <a:latin typeface="Arial"/>
            </a:endParaRPr>
          </a:p>
        </p:txBody>
      </p:sp>
      <p:sp>
        <p:nvSpPr>
          <p:cNvPr id="421" name="CustomShape 2"/>
          <p:cNvSpPr/>
          <p:nvPr/>
        </p:nvSpPr>
        <p:spPr>
          <a:xfrm>
            <a:off x="677160" y="1652760"/>
            <a:ext cx="4574520" cy="438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Какво съдържа Структура за избор?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Каква е функцията на структура за избор?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Коя от вложените структури се изпълнява?</a:t>
            </a:r>
            <a:endParaRPr b="0" lang="bg-BG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1"/>
          <p:cNvSpPr/>
          <p:nvPr/>
        </p:nvSpPr>
        <p:spPr>
          <a:xfrm>
            <a:off x="677160" y="609480"/>
            <a:ext cx="8595360" cy="13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bg-BG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Структура за избор</a:t>
            </a:r>
            <a:endParaRPr b="0" lang="bg-BG" sz="3600" spc="-1" strike="noStrike">
              <a:latin typeface="Arial"/>
            </a:endParaRPr>
          </a:p>
        </p:txBody>
      </p:sp>
      <p:sp>
        <p:nvSpPr>
          <p:cNvPr id="423" name="CustomShape 2"/>
          <p:cNvSpPr/>
          <p:nvPr/>
        </p:nvSpPr>
        <p:spPr>
          <a:xfrm>
            <a:off x="677160" y="1652760"/>
            <a:ext cx="4753800" cy="438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съдържа блок за разклонение.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Прави избор между две структури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Изпълнява се или едната или другата структура.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След разклонението двете рамена се събират за да се спазят принципите на структурността: един вход с един изход.</a:t>
            </a:r>
            <a:endParaRPr b="0" lang="bg-BG" sz="1800" spc="-1" strike="noStrike">
              <a:latin typeface="Arial"/>
            </a:endParaRPr>
          </a:p>
        </p:txBody>
      </p:sp>
      <p:grpSp>
        <p:nvGrpSpPr>
          <p:cNvPr id="424" name="Group 3"/>
          <p:cNvGrpSpPr/>
          <p:nvPr/>
        </p:nvGrpSpPr>
        <p:grpSpPr>
          <a:xfrm>
            <a:off x="5936400" y="1599120"/>
            <a:ext cx="4240800" cy="4170240"/>
            <a:chOff x="5936400" y="1599120"/>
            <a:chExt cx="4240800" cy="4170240"/>
          </a:xfrm>
        </p:grpSpPr>
        <p:sp>
          <p:nvSpPr>
            <p:cNvPr id="425" name="CustomShape 4"/>
            <p:cNvSpPr/>
            <p:nvPr/>
          </p:nvSpPr>
          <p:spPr>
            <a:xfrm>
              <a:off x="8056800" y="1599120"/>
              <a:ext cx="360" cy="695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1680">
              <a:solidFill>
                <a:srgbClr val="58c8ed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6" name="CustomShape 5"/>
            <p:cNvSpPr/>
            <p:nvPr/>
          </p:nvSpPr>
          <p:spPr>
            <a:xfrm>
              <a:off x="7165080" y="2296440"/>
              <a:ext cx="1801800" cy="1140840"/>
            </a:xfrm>
            <a:custGeom>
              <a:avLst/>
              <a:gdLst/>
              <a:ahLst/>
              <a:rect l="l" t="t" r="r" b="b"/>
              <a:pathLst>
                <a:path w="2261558" h="1142115">
                  <a:moveTo>
                    <a:pt x="0" y="575948"/>
                  </a:moveTo>
                  <a:lnTo>
                    <a:pt x="1118555" y="0"/>
                  </a:lnTo>
                  <a:lnTo>
                    <a:pt x="2261558" y="580837"/>
                  </a:lnTo>
                  <a:lnTo>
                    <a:pt x="1118555" y="1142115"/>
                  </a:lnTo>
                  <a:lnTo>
                    <a:pt x="0" y="575948"/>
                  </a:lnTo>
                  <a:close/>
                </a:path>
              </a:pathLst>
            </a:custGeom>
            <a:solidFill>
              <a:srgbClr val="5fcbef"/>
            </a:solidFill>
            <a:ln w="25560">
              <a:solidFill>
                <a:srgbClr val="4696b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bg-BG" sz="1800" spc="-1" strike="noStrike">
                  <a:solidFill>
                    <a:srgbClr val="ffffff"/>
                  </a:solidFill>
                  <a:latin typeface="Trebuchet MS"/>
                  <a:ea typeface="DejaVu Sans"/>
                </a:rPr>
                <a:t>условие</a:t>
              </a:r>
              <a:endParaRPr b="0" lang="bg-BG" sz="1800" spc="-1" strike="noStrike">
                <a:latin typeface="Arial"/>
              </a:endParaRPr>
            </a:p>
          </p:txBody>
        </p:sp>
        <p:sp>
          <p:nvSpPr>
            <p:cNvPr id="427" name="CustomShape 6"/>
            <p:cNvSpPr/>
            <p:nvPr/>
          </p:nvSpPr>
          <p:spPr>
            <a:xfrm rot="5400000">
              <a:off x="6679440" y="3115800"/>
              <a:ext cx="729720" cy="232920"/>
            </a:xfrm>
            <a:prstGeom prst="bentConnector3">
              <a:avLst>
                <a:gd name="adj1" fmla="val -165"/>
              </a:avLst>
            </a:prstGeom>
            <a:noFill/>
            <a:ln w="31680">
              <a:solidFill>
                <a:srgbClr val="58c8ed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8" name="CustomShape 7"/>
            <p:cNvSpPr/>
            <p:nvPr/>
          </p:nvSpPr>
          <p:spPr>
            <a:xfrm>
              <a:off x="6926400" y="2493000"/>
              <a:ext cx="46728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bg-BG" sz="1800" spc="-1" strike="noStrike">
                  <a:solidFill>
                    <a:srgbClr val="000000"/>
                  </a:solidFill>
                  <a:latin typeface="Trebuchet MS"/>
                  <a:ea typeface="DejaVu Sans"/>
                </a:rPr>
                <a:t>Да</a:t>
              </a:r>
              <a:endParaRPr b="0" lang="bg-BG" sz="1800" spc="-1" strike="noStrike">
                <a:latin typeface="Arial"/>
              </a:endParaRPr>
            </a:p>
          </p:txBody>
        </p:sp>
        <p:sp>
          <p:nvSpPr>
            <p:cNvPr id="429" name="CustomShape 8"/>
            <p:cNvSpPr/>
            <p:nvPr/>
          </p:nvSpPr>
          <p:spPr>
            <a:xfrm>
              <a:off x="8968320" y="2877120"/>
              <a:ext cx="217800" cy="720000"/>
            </a:xfrm>
            <a:prstGeom prst="bentConnector2">
              <a:avLst/>
            </a:prstGeom>
            <a:noFill/>
            <a:ln w="31680">
              <a:solidFill>
                <a:srgbClr val="58c8ed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0" name="CustomShape 9"/>
            <p:cNvSpPr/>
            <p:nvPr/>
          </p:nvSpPr>
          <p:spPr>
            <a:xfrm>
              <a:off x="8812800" y="2493000"/>
              <a:ext cx="46728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bg-BG" sz="1800" spc="-1" strike="noStrike">
                  <a:solidFill>
                    <a:srgbClr val="000000"/>
                  </a:solidFill>
                  <a:latin typeface="Trebuchet MS"/>
                  <a:ea typeface="DejaVu Sans"/>
                </a:rPr>
                <a:t>Не</a:t>
              </a:r>
              <a:endParaRPr b="0" lang="bg-BG" sz="1800" spc="-1" strike="noStrike">
                <a:latin typeface="Arial"/>
              </a:endParaRPr>
            </a:p>
          </p:txBody>
        </p:sp>
        <p:sp>
          <p:nvSpPr>
            <p:cNvPr id="431" name="CustomShape 10"/>
            <p:cNvSpPr/>
            <p:nvPr/>
          </p:nvSpPr>
          <p:spPr>
            <a:xfrm flipH="1" rot="16200000">
              <a:off x="6905520" y="4610520"/>
              <a:ext cx="1178640" cy="1138680"/>
            </a:xfrm>
            <a:prstGeom prst="bentConnector3">
              <a:avLst>
                <a:gd name="adj1" fmla="val 48343"/>
              </a:avLst>
            </a:prstGeom>
            <a:noFill/>
            <a:ln w="31680">
              <a:solidFill>
                <a:srgbClr val="58c8ed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2" name="CustomShape 11"/>
            <p:cNvSpPr/>
            <p:nvPr/>
          </p:nvSpPr>
          <p:spPr>
            <a:xfrm rot="5400000">
              <a:off x="8022240" y="4604040"/>
              <a:ext cx="1211040" cy="1119240"/>
            </a:xfrm>
            <a:prstGeom prst="bentConnector3">
              <a:avLst>
                <a:gd name="adj1" fmla="val 50000"/>
              </a:avLst>
            </a:prstGeom>
            <a:noFill/>
            <a:ln w="31680">
              <a:solidFill>
                <a:srgbClr val="58c8ed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3" name="CustomShape 12"/>
            <p:cNvSpPr/>
            <p:nvPr/>
          </p:nvSpPr>
          <p:spPr>
            <a:xfrm>
              <a:off x="6102720" y="3598560"/>
              <a:ext cx="1645560" cy="990720"/>
            </a:xfrm>
            <a:prstGeom prst="roundRect">
              <a:avLst>
                <a:gd name="adj" fmla="val 16667"/>
              </a:avLst>
            </a:prstGeom>
            <a:solidFill>
              <a:srgbClr val="33ccff">
                <a:alpha val="75000"/>
              </a:srgbClr>
            </a:solidFill>
            <a:ln w="18000">
              <a:solidFill>
                <a:srgbClr val="33cc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bg-BG" sz="1800" spc="-1" strike="noStrike">
                  <a:solidFill>
                    <a:srgbClr val="ffffff"/>
                  </a:solidFill>
                  <a:latin typeface="Trebuchet MS"/>
                  <a:ea typeface="DejaVu Sans"/>
                </a:rPr>
                <a:t>Структура да</a:t>
              </a:r>
              <a:endParaRPr b="0" lang="bg-BG" sz="1800" spc="-1" strike="noStrike">
                <a:latin typeface="Arial"/>
              </a:endParaRPr>
            </a:p>
          </p:txBody>
        </p:sp>
        <p:sp>
          <p:nvSpPr>
            <p:cNvPr id="434" name="CustomShape 13"/>
            <p:cNvSpPr/>
            <p:nvPr/>
          </p:nvSpPr>
          <p:spPr>
            <a:xfrm>
              <a:off x="8363880" y="3598560"/>
              <a:ext cx="1645560" cy="958320"/>
            </a:xfrm>
            <a:prstGeom prst="roundRect">
              <a:avLst>
                <a:gd name="adj" fmla="val 16667"/>
              </a:avLst>
            </a:prstGeom>
            <a:solidFill>
              <a:srgbClr val="33ccff">
                <a:alpha val="75000"/>
              </a:srgbClr>
            </a:solidFill>
            <a:ln w="18000">
              <a:solidFill>
                <a:srgbClr val="33cc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bg-BG" sz="1800" spc="-1" strike="noStrike">
                  <a:solidFill>
                    <a:srgbClr val="ffffff"/>
                  </a:solidFill>
                  <a:latin typeface="Trebuchet MS"/>
                  <a:ea typeface="DejaVu Sans"/>
                </a:rPr>
                <a:t>Структура не</a:t>
              </a:r>
              <a:endParaRPr b="0" lang="bg-BG" sz="1800" spc="-1" strike="noStrike">
                <a:latin typeface="Arial"/>
              </a:endParaRPr>
            </a:p>
          </p:txBody>
        </p:sp>
        <p:sp>
          <p:nvSpPr>
            <p:cNvPr id="435" name="CustomShape 14"/>
            <p:cNvSpPr/>
            <p:nvPr/>
          </p:nvSpPr>
          <p:spPr>
            <a:xfrm>
              <a:off x="5936400" y="1933200"/>
              <a:ext cx="4240800" cy="3502800"/>
            </a:xfrm>
            <a:prstGeom prst="roundRect">
              <a:avLst>
                <a:gd name="adj" fmla="val 16667"/>
              </a:avLst>
            </a:prstGeom>
            <a:noFill/>
            <a:ln w="18000">
              <a:solidFill>
                <a:srgbClr val="33cc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bg-BG" sz="1800" spc="-1" strike="noStrike">
                  <a:solidFill>
                    <a:srgbClr val="ffffff"/>
                  </a:solidFill>
                  <a:latin typeface="Trebuchet MS"/>
                  <a:ea typeface="DejaVu Sans"/>
                </a:rPr>
                <a:t>1</a:t>
              </a:r>
              <a:endParaRPr b="0" lang="bg-BG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CustomShape 1"/>
          <p:cNvSpPr/>
          <p:nvPr/>
        </p:nvSpPr>
        <p:spPr>
          <a:xfrm>
            <a:off x="677160" y="609480"/>
            <a:ext cx="8595360" cy="13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bg-BG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Структура цикъл с пост-условие</a:t>
            </a:r>
            <a:endParaRPr b="0" lang="bg-BG" sz="3600" spc="-1" strike="noStrike">
              <a:latin typeface="Arial"/>
            </a:endParaRPr>
          </a:p>
        </p:txBody>
      </p:sp>
      <p:sp>
        <p:nvSpPr>
          <p:cNvPr id="437" name="CustomShape 2"/>
          <p:cNvSpPr/>
          <p:nvPr/>
        </p:nvSpPr>
        <p:spPr>
          <a:xfrm>
            <a:off x="677160" y="1638720"/>
            <a:ext cx="7731720" cy="440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От какво се състои структурата цикъл с пост-условие?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В какъв ред се изпълняват елементите на цикъл с пост-условие?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От какво трябва да зависи условието за повторение?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Може ли тялото да не се изпълни?</a:t>
            </a:r>
            <a:endParaRPr b="0" lang="bg-BG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677160" y="609480"/>
            <a:ext cx="8595360" cy="13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bg-BG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Интерфейси</a:t>
            </a:r>
            <a:endParaRPr b="0" lang="bg-BG" sz="36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677160" y="1311840"/>
            <a:ext cx="8595360" cy="54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Това става като проблемът се разделя на части: определяне на входни и изходни данни за неизвестен алгоритъм – дефиниране на интерфейс:</a:t>
            </a:r>
            <a:endParaRPr b="0" lang="bg-BG" sz="1800" spc="-1" strike="noStrike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795240" y="1945080"/>
            <a:ext cx="1549080" cy="4316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4bbfe6"/>
              </a:gs>
              <a:gs pos="100000">
                <a:srgbClr val="6ccdef"/>
              </a:gs>
            </a:gsLst>
            <a:lin ang="16200000"/>
          </a:gradFill>
          <a:ln w="9360">
            <a:solidFill>
              <a:srgbClr val="58c8ed"/>
            </a:solidFill>
            <a:round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Проблем</a:t>
            </a:r>
            <a:endParaRPr b="0" lang="bg-BG" sz="1800" spc="-1" strike="noStrike">
              <a:latin typeface="Arial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7895520" y="2589120"/>
            <a:ext cx="1668240" cy="3012120"/>
          </a:xfrm>
          <a:prstGeom prst="flowChartProcess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Кодове на инструкции</a:t>
            </a:r>
            <a:endParaRPr b="0" lang="bg-BG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mov</a:t>
            </a:r>
            <a:endParaRPr b="0" lang="bg-BG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add</a:t>
            </a:r>
            <a:endParaRPr b="0" lang="bg-BG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cmp</a:t>
            </a:r>
            <a:endParaRPr b="0" lang="bg-BG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jne</a:t>
            </a:r>
            <a:endParaRPr b="0" lang="bg-BG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…</a:t>
            </a:r>
            <a:endParaRPr b="0" lang="bg-BG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…</a:t>
            </a:r>
            <a:endParaRPr b="0" lang="bg-BG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…</a:t>
            </a:r>
            <a:endParaRPr b="0" lang="bg-BG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jmp</a:t>
            </a:r>
            <a:endParaRPr b="0" lang="bg-BG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bg-BG" sz="1800" spc="-1" strike="noStrike">
              <a:latin typeface="Arial"/>
            </a:endParaRPr>
          </a:p>
        </p:txBody>
      </p:sp>
      <p:sp>
        <p:nvSpPr>
          <p:cNvPr id="123" name="CustomShape 5"/>
          <p:cNvSpPr/>
          <p:nvPr/>
        </p:nvSpPr>
        <p:spPr>
          <a:xfrm>
            <a:off x="2747160" y="1945080"/>
            <a:ext cx="1863000" cy="642600"/>
          </a:xfrm>
          <a:prstGeom prst="flowChartInputOutput">
            <a:avLst/>
          </a:prstGeom>
          <a:solidFill>
            <a:srgbClr val="2e83c3"/>
          </a:solidFill>
          <a:ln w="25560">
            <a:solidFill>
              <a:srgbClr val="2260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Входни данни</a:t>
            </a:r>
            <a:endParaRPr b="0" lang="bg-BG" sz="1800" spc="-1" strike="noStrike">
              <a:latin typeface="Arial"/>
            </a:endParaRPr>
          </a:p>
        </p:txBody>
      </p:sp>
      <p:sp>
        <p:nvSpPr>
          <p:cNvPr id="124" name="CustomShape 6"/>
          <p:cNvSpPr/>
          <p:nvPr/>
        </p:nvSpPr>
        <p:spPr>
          <a:xfrm>
            <a:off x="2782800" y="5618880"/>
            <a:ext cx="1863000" cy="642600"/>
          </a:xfrm>
          <a:prstGeom prst="flowChartInputOutput">
            <a:avLst/>
          </a:prstGeom>
          <a:solidFill>
            <a:srgbClr val="2e83c3"/>
          </a:solidFill>
          <a:ln w="25560">
            <a:solidFill>
              <a:srgbClr val="2260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Изходни данни</a:t>
            </a:r>
            <a:endParaRPr b="0" lang="bg-BG" sz="1800" spc="-1" strike="noStrike">
              <a:latin typeface="Arial"/>
            </a:endParaRPr>
          </a:p>
        </p:txBody>
      </p:sp>
      <p:sp>
        <p:nvSpPr>
          <p:cNvPr id="125" name="CustomShape 7"/>
          <p:cNvSpPr/>
          <p:nvPr/>
        </p:nvSpPr>
        <p:spPr>
          <a:xfrm>
            <a:off x="2747160" y="2822760"/>
            <a:ext cx="1863000" cy="2558880"/>
          </a:xfrm>
          <a:prstGeom prst="rect">
            <a:avLst/>
          </a:prstGeom>
          <a:solidFill>
            <a:srgbClr val="2e83c3"/>
          </a:solidFill>
          <a:ln w="25560">
            <a:solidFill>
              <a:srgbClr val="2260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Неизвестен алгоритъм</a:t>
            </a:r>
            <a:endParaRPr b="0" lang="bg-BG" sz="1800" spc="-1" strike="noStrike">
              <a:latin typeface="Arial"/>
            </a:endParaRPr>
          </a:p>
        </p:txBody>
      </p:sp>
      <p:sp>
        <p:nvSpPr>
          <p:cNvPr id="126" name="CustomShape 8"/>
          <p:cNvSpPr/>
          <p:nvPr/>
        </p:nvSpPr>
        <p:spPr>
          <a:xfrm>
            <a:off x="4790520" y="3140640"/>
            <a:ext cx="2924640" cy="1755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fcbef"/>
          </a:solidFill>
          <a:ln w="25560">
            <a:solidFill>
              <a:srgbClr val="4696b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bg-BG" sz="5400" spc="-1" strike="noStrike">
                <a:solidFill>
                  <a:srgbClr val="ffffff"/>
                </a:solidFill>
                <a:latin typeface="Arial Black"/>
                <a:ea typeface="DejaVu Sans"/>
              </a:rPr>
              <a:t>?</a:t>
            </a:r>
            <a:endParaRPr b="0" lang="bg-BG" sz="5400" spc="-1" strike="noStrike">
              <a:latin typeface="Arial"/>
            </a:endParaRPr>
          </a:p>
        </p:txBody>
      </p:sp>
      <p:sp>
        <p:nvSpPr>
          <p:cNvPr id="127" name="CustomShape 9"/>
          <p:cNvSpPr/>
          <p:nvPr/>
        </p:nvSpPr>
        <p:spPr>
          <a:xfrm>
            <a:off x="2359800" y="2266920"/>
            <a:ext cx="572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2881c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10"/>
          <p:cNvSpPr/>
          <p:nvPr/>
        </p:nvSpPr>
        <p:spPr>
          <a:xfrm>
            <a:off x="2370600" y="4102920"/>
            <a:ext cx="375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2881c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11"/>
          <p:cNvSpPr/>
          <p:nvPr/>
        </p:nvSpPr>
        <p:spPr>
          <a:xfrm flipV="1">
            <a:off x="2345760" y="5939640"/>
            <a:ext cx="622440" cy="1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2881c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CustomShape 1"/>
          <p:cNvSpPr/>
          <p:nvPr/>
        </p:nvSpPr>
        <p:spPr>
          <a:xfrm>
            <a:off x="677160" y="609480"/>
            <a:ext cx="8595360" cy="13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bg-BG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Структура цикъл с пост-условие</a:t>
            </a:r>
            <a:endParaRPr b="0" lang="bg-BG" sz="3600" spc="-1" strike="noStrike">
              <a:latin typeface="Arial"/>
            </a:endParaRPr>
          </a:p>
        </p:txBody>
      </p:sp>
      <p:sp>
        <p:nvSpPr>
          <p:cNvPr id="439" name="CustomShape 2"/>
          <p:cNvSpPr/>
          <p:nvPr/>
        </p:nvSpPr>
        <p:spPr>
          <a:xfrm>
            <a:off x="677160" y="1638720"/>
            <a:ext cx="5337000" cy="440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При цикъла с пост условие първо се изпълнява тялото и после се прави проверка на условие за повторение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Ако условието за повторение е изпълнено се прави преход към входната точка на структурата тяло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Задължително е условието за повторение да зависи от променливи, които се изменят в тялото.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Характерна особеност на цикъла с пост условие е, че тялото се изпълнява поне веднъж.</a:t>
            </a:r>
            <a:endParaRPr b="0" lang="bg-BG" sz="1800" spc="-1" strike="noStrike">
              <a:latin typeface="Arial"/>
            </a:endParaRPr>
          </a:p>
        </p:txBody>
      </p:sp>
      <p:grpSp>
        <p:nvGrpSpPr>
          <p:cNvPr id="440" name="Group 3"/>
          <p:cNvGrpSpPr/>
          <p:nvPr/>
        </p:nvGrpSpPr>
        <p:grpSpPr>
          <a:xfrm>
            <a:off x="6420240" y="1638720"/>
            <a:ext cx="3213360" cy="4262400"/>
            <a:chOff x="6420240" y="1638720"/>
            <a:chExt cx="3213360" cy="4262400"/>
          </a:xfrm>
        </p:grpSpPr>
        <p:sp>
          <p:nvSpPr>
            <p:cNvPr id="441" name="CustomShape 4"/>
            <p:cNvSpPr/>
            <p:nvPr/>
          </p:nvSpPr>
          <p:spPr>
            <a:xfrm>
              <a:off x="8071200" y="3674520"/>
              <a:ext cx="360" cy="402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1680">
              <a:solidFill>
                <a:srgbClr val="58c8ed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2" name="CustomShape 5"/>
            <p:cNvSpPr/>
            <p:nvPr/>
          </p:nvSpPr>
          <p:spPr>
            <a:xfrm>
              <a:off x="7052760" y="4078440"/>
              <a:ext cx="2047680" cy="1140840"/>
            </a:xfrm>
            <a:custGeom>
              <a:avLst/>
              <a:gdLst/>
              <a:ahLst/>
              <a:rect l="l" t="t" r="r" b="b"/>
              <a:pathLst>
                <a:path w="2261558" h="1142115">
                  <a:moveTo>
                    <a:pt x="0" y="575948"/>
                  </a:moveTo>
                  <a:lnTo>
                    <a:pt x="1118555" y="0"/>
                  </a:lnTo>
                  <a:lnTo>
                    <a:pt x="2261558" y="580837"/>
                  </a:lnTo>
                  <a:lnTo>
                    <a:pt x="1118555" y="1142115"/>
                  </a:lnTo>
                  <a:lnTo>
                    <a:pt x="0" y="575948"/>
                  </a:lnTo>
                  <a:close/>
                </a:path>
              </a:pathLst>
            </a:custGeom>
            <a:solidFill>
              <a:srgbClr val="5fcbef"/>
            </a:solidFill>
            <a:ln w="25560">
              <a:solidFill>
                <a:srgbClr val="4696b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bg-BG" sz="1800" spc="-1" strike="noStrike">
                  <a:solidFill>
                    <a:srgbClr val="ffffff"/>
                  </a:solidFill>
                  <a:latin typeface="Trebuchet MS"/>
                  <a:ea typeface="DejaVu Sans"/>
                </a:rPr>
                <a:t>Условие за повторение</a:t>
              </a:r>
              <a:endParaRPr b="0" lang="bg-BG" sz="1800" spc="-1" strike="noStrike">
                <a:latin typeface="Arial"/>
              </a:endParaRPr>
            </a:p>
          </p:txBody>
        </p:sp>
        <p:sp>
          <p:nvSpPr>
            <p:cNvPr id="443" name="CustomShape 6"/>
            <p:cNvSpPr/>
            <p:nvPr/>
          </p:nvSpPr>
          <p:spPr>
            <a:xfrm>
              <a:off x="8047440" y="5193360"/>
              <a:ext cx="5313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bg-BG" sz="1800" spc="-1" strike="noStrike">
                  <a:solidFill>
                    <a:srgbClr val="000000"/>
                  </a:solidFill>
                  <a:latin typeface="Trebuchet MS"/>
                  <a:ea typeface="DejaVu Sans"/>
                </a:rPr>
                <a:t>Не</a:t>
              </a:r>
              <a:endParaRPr b="0" lang="bg-BG" sz="1800" spc="-1" strike="noStrike">
                <a:latin typeface="Arial"/>
              </a:endParaRPr>
            </a:p>
          </p:txBody>
        </p:sp>
        <p:sp>
          <p:nvSpPr>
            <p:cNvPr id="444" name="CustomShape 7"/>
            <p:cNvSpPr/>
            <p:nvPr/>
          </p:nvSpPr>
          <p:spPr>
            <a:xfrm flipV="1">
              <a:off x="7052760" y="2215800"/>
              <a:ext cx="1039680" cy="2434320"/>
            </a:xfrm>
            <a:prstGeom prst="bentConnector4">
              <a:avLst>
                <a:gd name="adj1" fmla="val -38324"/>
                <a:gd name="adj2" fmla="val 99868"/>
              </a:avLst>
            </a:prstGeom>
            <a:noFill/>
            <a:ln w="31680">
              <a:solidFill>
                <a:srgbClr val="58c8ed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5" name="CustomShape 8"/>
            <p:cNvSpPr/>
            <p:nvPr/>
          </p:nvSpPr>
          <p:spPr>
            <a:xfrm>
              <a:off x="6682680" y="4160880"/>
              <a:ext cx="5313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bg-BG" sz="1800" spc="-1" strike="noStrike">
                  <a:solidFill>
                    <a:srgbClr val="000000"/>
                  </a:solidFill>
                  <a:latin typeface="Trebuchet MS"/>
                  <a:ea typeface="DejaVu Sans"/>
                </a:rPr>
                <a:t>Да</a:t>
              </a:r>
              <a:endParaRPr b="0" lang="bg-BG" sz="1800" spc="-1" strike="noStrike">
                <a:latin typeface="Arial"/>
              </a:endParaRPr>
            </a:p>
          </p:txBody>
        </p:sp>
        <p:sp>
          <p:nvSpPr>
            <p:cNvPr id="446" name="CustomShape 9"/>
            <p:cNvSpPr/>
            <p:nvPr/>
          </p:nvSpPr>
          <p:spPr>
            <a:xfrm>
              <a:off x="7157880" y="2664720"/>
              <a:ext cx="1870200" cy="990720"/>
            </a:xfrm>
            <a:prstGeom prst="roundRect">
              <a:avLst>
                <a:gd name="adj" fmla="val 16667"/>
              </a:avLst>
            </a:prstGeom>
            <a:solidFill>
              <a:srgbClr val="33ccff">
                <a:alpha val="75000"/>
              </a:srgbClr>
            </a:solidFill>
            <a:ln w="18000">
              <a:solidFill>
                <a:srgbClr val="33cc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bg-BG" sz="1800" spc="-1" strike="noStrike">
                  <a:solidFill>
                    <a:srgbClr val="ffffff"/>
                  </a:solidFill>
                  <a:latin typeface="Trebuchet MS"/>
                  <a:ea typeface="DejaVu Sans"/>
                </a:rPr>
                <a:t>Структура тяло</a:t>
              </a:r>
              <a:endParaRPr b="0" lang="bg-BG" sz="1800" spc="-1" strike="noStrike">
                <a:latin typeface="Arial"/>
              </a:endParaRPr>
            </a:p>
          </p:txBody>
        </p:sp>
        <p:sp>
          <p:nvSpPr>
            <p:cNvPr id="447" name="CustomShape 10"/>
            <p:cNvSpPr/>
            <p:nvPr/>
          </p:nvSpPr>
          <p:spPr>
            <a:xfrm>
              <a:off x="8093880" y="1638720"/>
              <a:ext cx="360" cy="1024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1680">
              <a:solidFill>
                <a:srgbClr val="58c8ed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8" name="CustomShape 11"/>
            <p:cNvSpPr/>
            <p:nvPr/>
          </p:nvSpPr>
          <p:spPr>
            <a:xfrm flipH="1">
              <a:off x="8046000" y="5220720"/>
              <a:ext cx="17280" cy="680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1680">
              <a:solidFill>
                <a:srgbClr val="58c8ed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9" name="CustomShape 12"/>
            <p:cNvSpPr/>
            <p:nvPr/>
          </p:nvSpPr>
          <p:spPr>
            <a:xfrm>
              <a:off x="6420240" y="1930320"/>
              <a:ext cx="3213360" cy="3610440"/>
            </a:xfrm>
            <a:prstGeom prst="roundRect">
              <a:avLst>
                <a:gd name="adj" fmla="val 16667"/>
              </a:avLst>
            </a:prstGeom>
            <a:noFill/>
            <a:ln w="18000">
              <a:solidFill>
                <a:srgbClr val="33cc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bg-BG" sz="1800" spc="-1" strike="noStrike">
                  <a:solidFill>
                    <a:srgbClr val="ffffff"/>
                  </a:solidFill>
                  <a:latin typeface="Trebuchet MS"/>
                  <a:ea typeface="DejaVu Sans"/>
                </a:rPr>
                <a:t>1</a:t>
              </a:r>
              <a:endParaRPr b="0" lang="bg-BG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CustomShape 1"/>
          <p:cNvSpPr/>
          <p:nvPr/>
        </p:nvSpPr>
        <p:spPr>
          <a:xfrm>
            <a:off x="677160" y="609480"/>
            <a:ext cx="8595360" cy="13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bg-BG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Структура цикъл с префиксно-условие</a:t>
            </a:r>
            <a:endParaRPr b="0" lang="bg-BG" sz="3600" spc="-1" strike="noStrike">
              <a:latin typeface="Arial"/>
            </a:endParaRPr>
          </a:p>
        </p:txBody>
      </p:sp>
      <p:sp>
        <p:nvSpPr>
          <p:cNvPr id="451" name="CustomShape 2"/>
          <p:cNvSpPr/>
          <p:nvPr/>
        </p:nvSpPr>
        <p:spPr>
          <a:xfrm>
            <a:off x="677160" y="1638720"/>
            <a:ext cx="8172000" cy="440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От какво се състои структурата цикъл с префиксно-условие?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В какъв ред се изпълняват елементите на цикъл с префиксно-условие?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От какво трябва да зависи условието за повторение на цикъл?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Може ли тялото на цикъл с префиксно-условие да не се изпълни?</a:t>
            </a:r>
            <a:endParaRPr b="0" lang="bg-BG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CustomShape 1"/>
          <p:cNvSpPr/>
          <p:nvPr/>
        </p:nvSpPr>
        <p:spPr>
          <a:xfrm>
            <a:off x="677160" y="609480"/>
            <a:ext cx="8595360" cy="13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bg-BG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Структура цикъл с префиксно-условие</a:t>
            </a:r>
            <a:endParaRPr b="0" lang="bg-BG" sz="3600" spc="-1" strike="noStrike">
              <a:latin typeface="Arial"/>
            </a:endParaRPr>
          </a:p>
        </p:txBody>
      </p:sp>
      <p:sp>
        <p:nvSpPr>
          <p:cNvPr id="453" name="CustomShape 2"/>
          <p:cNvSpPr/>
          <p:nvPr/>
        </p:nvSpPr>
        <p:spPr>
          <a:xfrm>
            <a:off x="677160" y="1638720"/>
            <a:ext cx="5724000" cy="440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При цикъла с префиксно условие първо се проверява условието за повторение и после се изпълнява тялото.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Ако условието за повторение не е изпълнено се прави преход към изхода на структурата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Задължително е условието за повторение да зависи от променливи, които се изменят в тялото.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Характерна особеност на цикъла с префиксно условие е, че тялото може да не се изпълни изобщо.</a:t>
            </a:r>
            <a:endParaRPr b="0" lang="bg-BG" sz="1800" spc="-1" strike="noStrike">
              <a:latin typeface="Arial"/>
            </a:endParaRPr>
          </a:p>
        </p:txBody>
      </p:sp>
      <p:grpSp>
        <p:nvGrpSpPr>
          <p:cNvPr id="454" name="Group 3"/>
          <p:cNvGrpSpPr/>
          <p:nvPr/>
        </p:nvGrpSpPr>
        <p:grpSpPr>
          <a:xfrm>
            <a:off x="6402960" y="1362960"/>
            <a:ext cx="3502440" cy="4676760"/>
            <a:chOff x="6402960" y="1362960"/>
            <a:chExt cx="3502440" cy="4676760"/>
          </a:xfrm>
        </p:grpSpPr>
        <p:sp>
          <p:nvSpPr>
            <p:cNvPr id="455" name="CustomShape 4"/>
            <p:cNvSpPr/>
            <p:nvPr/>
          </p:nvSpPr>
          <p:spPr>
            <a:xfrm>
              <a:off x="7035840" y="2468520"/>
              <a:ext cx="2260080" cy="1140840"/>
            </a:xfrm>
            <a:custGeom>
              <a:avLst/>
              <a:gdLst/>
              <a:ahLst/>
              <a:rect l="l" t="t" r="r" b="b"/>
              <a:pathLst>
                <a:path w="2261558" h="1142115">
                  <a:moveTo>
                    <a:pt x="0" y="575948"/>
                  </a:moveTo>
                  <a:lnTo>
                    <a:pt x="1118555" y="0"/>
                  </a:lnTo>
                  <a:lnTo>
                    <a:pt x="2261558" y="580837"/>
                  </a:lnTo>
                  <a:lnTo>
                    <a:pt x="1118555" y="1142115"/>
                  </a:lnTo>
                  <a:lnTo>
                    <a:pt x="0" y="575948"/>
                  </a:lnTo>
                  <a:close/>
                </a:path>
              </a:pathLst>
            </a:custGeom>
            <a:solidFill>
              <a:srgbClr val="5fcbef"/>
            </a:solidFill>
            <a:ln w="25560">
              <a:solidFill>
                <a:srgbClr val="4696b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bg-BG" sz="1800" spc="-1" strike="noStrike">
                  <a:solidFill>
                    <a:srgbClr val="ffffff"/>
                  </a:solidFill>
                  <a:latin typeface="Trebuchet MS"/>
                  <a:ea typeface="DejaVu Sans"/>
                </a:rPr>
                <a:t>Условие за повторение</a:t>
              </a:r>
              <a:endParaRPr b="0" lang="bg-BG" sz="1800" spc="-1" strike="noStrike">
                <a:latin typeface="Arial"/>
              </a:endParaRPr>
            </a:p>
          </p:txBody>
        </p:sp>
        <p:sp>
          <p:nvSpPr>
            <p:cNvPr id="456" name="CustomShape 5"/>
            <p:cNvSpPr/>
            <p:nvPr/>
          </p:nvSpPr>
          <p:spPr>
            <a:xfrm>
              <a:off x="6643800" y="2631240"/>
              <a:ext cx="58644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bg-BG" sz="1800" spc="-1" strike="noStrike">
                  <a:solidFill>
                    <a:srgbClr val="000000"/>
                  </a:solidFill>
                  <a:latin typeface="Trebuchet MS"/>
                  <a:ea typeface="DejaVu Sans"/>
                </a:rPr>
                <a:t>Не</a:t>
              </a:r>
              <a:endParaRPr b="0" lang="bg-BG" sz="1800" spc="-1" strike="noStrike">
                <a:latin typeface="Arial"/>
              </a:endParaRPr>
            </a:p>
          </p:txBody>
        </p:sp>
        <p:sp>
          <p:nvSpPr>
            <p:cNvPr id="457" name="CustomShape 6"/>
            <p:cNvSpPr/>
            <p:nvPr/>
          </p:nvSpPr>
          <p:spPr>
            <a:xfrm>
              <a:off x="7035840" y="3044160"/>
              <a:ext cx="1110600" cy="2995560"/>
            </a:xfrm>
            <a:prstGeom prst="bentConnector4">
              <a:avLst>
                <a:gd name="adj1" fmla="val -33528"/>
                <a:gd name="adj2" fmla="val 81145"/>
              </a:avLst>
            </a:prstGeom>
            <a:noFill/>
            <a:ln w="31680">
              <a:solidFill>
                <a:srgbClr val="58c8ed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8" name="CustomShape 7"/>
            <p:cNvSpPr/>
            <p:nvPr/>
          </p:nvSpPr>
          <p:spPr>
            <a:xfrm>
              <a:off x="8252280" y="3594600"/>
              <a:ext cx="58644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bg-BG" sz="1800" spc="-1" strike="noStrike">
                  <a:solidFill>
                    <a:srgbClr val="000000"/>
                  </a:solidFill>
                  <a:latin typeface="Trebuchet MS"/>
                  <a:ea typeface="DejaVu Sans"/>
                </a:rPr>
                <a:t>Да</a:t>
              </a:r>
              <a:endParaRPr b="0" lang="bg-BG" sz="1800" spc="-1" strike="noStrike">
                <a:latin typeface="Arial"/>
              </a:endParaRPr>
            </a:p>
          </p:txBody>
        </p:sp>
        <p:sp>
          <p:nvSpPr>
            <p:cNvPr id="459" name="CustomShape 8"/>
            <p:cNvSpPr/>
            <p:nvPr/>
          </p:nvSpPr>
          <p:spPr>
            <a:xfrm>
              <a:off x="7115040" y="4201560"/>
              <a:ext cx="2064240" cy="990720"/>
            </a:xfrm>
            <a:prstGeom prst="roundRect">
              <a:avLst>
                <a:gd name="adj" fmla="val 16667"/>
              </a:avLst>
            </a:prstGeom>
            <a:solidFill>
              <a:srgbClr val="33ccff">
                <a:alpha val="75000"/>
              </a:srgbClr>
            </a:solidFill>
            <a:ln w="18000">
              <a:solidFill>
                <a:srgbClr val="33cc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bg-BG" sz="1800" spc="-1" strike="noStrike">
                  <a:solidFill>
                    <a:srgbClr val="ffffff"/>
                  </a:solidFill>
                  <a:latin typeface="Trebuchet MS"/>
                  <a:ea typeface="DejaVu Sans"/>
                </a:rPr>
                <a:t>Структура тяло</a:t>
              </a:r>
              <a:endParaRPr b="0" lang="bg-BG" sz="1800" spc="-1" strike="noStrike">
                <a:latin typeface="Arial"/>
              </a:endParaRPr>
            </a:p>
          </p:txBody>
        </p:sp>
        <p:sp>
          <p:nvSpPr>
            <p:cNvPr id="460" name="CustomShape 9"/>
            <p:cNvSpPr/>
            <p:nvPr/>
          </p:nvSpPr>
          <p:spPr>
            <a:xfrm flipH="1">
              <a:off x="8146440" y="1362960"/>
              <a:ext cx="17280" cy="1104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1680">
              <a:solidFill>
                <a:srgbClr val="58c8ed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1" name="CustomShape 10"/>
            <p:cNvSpPr/>
            <p:nvPr/>
          </p:nvSpPr>
          <p:spPr>
            <a:xfrm flipH="1">
              <a:off x="8146440" y="3610440"/>
              <a:ext cx="5040" cy="589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1680">
              <a:solidFill>
                <a:srgbClr val="58c8ed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2" name="CustomShape 11"/>
            <p:cNvSpPr/>
            <p:nvPr/>
          </p:nvSpPr>
          <p:spPr>
            <a:xfrm flipH="1" flipV="1">
              <a:off x="8150760" y="1976040"/>
              <a:ext cx="1024920" cy="2718720"/>
            </a:xfrm>
            <a:prstGeom prst="bentConnector4">
              <a:avLst>
                <a:gd name="adj1" fmla="val -33709"/>
                <a:gd name="adj2" fmla="val 99925"/>
              </a:avLst>
            </a:prstGeom>
            <a:noFill/>
            <a:ln w="31680">
              <a:solidFill>
                <a:srgbClr val="58c8ed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3" name="CustomShape 12"/>
            <p:cNvSpPr/>
            <p:nvPr/>
          </p:nvSpPr>
          <p:spPr>
            <a:xfrm>
              <a:off x="6402960" y="1685520"/>
              <a:ext cx="3502440" cy="4023000"/>
            </a:xfrm>
            <a:prstGeom prst="roundRect">
              <a:avLst>
                <a:gd name="adj" fmla="val 16667"/>
              </a:avLst>
            </a:prstGeom>
            <a:noFill/>
            <a:ln w="18000">
              <a:solidFill>
                <a:srgbClr val="33cc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CustomShape 1"/>
          <p:cNvSpPr/>
          <p:nvPr/>
        </p:nvSpPr>
        <p:spPr>
          <a:xfrm>
            <a:off x="677160" y="295920"/>
            <a:ext cx="8595360" cy="93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bg-BG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Изграждане на структурен алгоритъм</a:t>
            </a:r>
            <a:endParaRPr b="0" lang="bg-BG" sz="3600" spc="-1" strike="noStrike">
              <a:latin typeface="Arial"/>
            </a:endParaRPr>
          </a:p>
        </p:txBody>
      </p:sp>
      <p:sp>
        <p:nvSpPr>
          <p:cNvPr id="465" name="CustomShape 2"/>
          <p:cNvSpPr/>
          <p:nvPr/>
        </p:nvSpPr>
        <p:spPr>
          <a:xfrm>
            <a:off x="677160" y="1325160"/>
            <a:ext cx="4804920" cy="471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Пример: факторизация (разлагане на прости множители)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Вход – цяло положително число, въвеждаме точно веднъж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Изход – поредица от прости множители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Когато въвеждаме, извеждаме или обработваме данни с неизвестна дължина ни е необходим цикъл или рекурсия (самоизвикване) за съответните данни</a:t>
            </a:r>
            <a:endParaRPr b="0" lang="bg-BG" sz="1800" spc="-1" strike="noStrike">
              <a:latin typeface="Arial"/>
            </a:endParaRPr>
          </a:p>
        </p:txBody>
      </p:sp>
      <p:sp>
        <p:nvSpPr>
          <p:cNvPr id="466" name="CustomShape 3"/>
          <p:cNvSpPr/>
          <p:nvPr/>
        </p:nvSpPr>
        <p:spPr>
          <a:xfrm>
            <a:off x="7013880" y="2676600"/>
            <a:ext cx="1445760" cy="263520"/>
          </a:xfrm>
          <a:prstGeom prst="parallelogram">
            <a:avLst>
              <a:gd name="adj" fmla="val 120740"/>
            </a:avLst>
          </a:prstGeom>
          <a:solidFill>
            <a:srgbClr val="33ccff">
              <a:alpha val="75000"/>
            </a:srgbClr>
          </a:solidFill>
          <a:ln w="18000">
            <a:solidFill>
              <a:srgbClr val="33cc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n</a:t>
            </a:r>
            <a:endParaRPr b="0" lang="bg-BG" sz="1800" spc="-1" strike="noStrike">
              <a:latin typeface="Arial"/>
            </a:endParaRPr>
          </a:p>
        </p:txBody>
      </p:sp>
      <p:sp>
        <p:nvSpPr>
          <p:cNvPr id="467" name="CustomShape 4"/>
          <p:cNvSpPr/>
          <p:nvPr/>
        </p:nvSpPr>
        <p:spPr>
          <a:xfrm flipH="1">
            <a:off x="6899760" y="4460760"/>
            <a:ext cx="1693440" cy="280800"/>
          </a:xfrm>
          <a:prstGeom prst="parallelogram">
            <a:avLst>
              <a:gd name="adj" fmla="val 116862"/>
            </a:avLst>
          </a:prstGeom>
          <a:solidFill>
            <a:srgbClr val="33ccff">
              <a:alpha val="75000"/>
            </a:srgbClr>
          </a:solidFill>
          <a:ln w="18000">
            <a:solidFill>
              <a:srgbClr val="33cc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div</a:t>
            </a:r>
            <a:endParaRPr b="0" lang="bg-BG" sz="1800" spc="-1" strike="noStrike">
              <a:latin typeface="Arial"/>
            </a:endParaRPr>
          </a:p>
        </p:txBody>
      </p:sp>
      <p:sp>
        <p:nvSpPr>
          <p:cNvPr id="468" name="CustomShape 5"/>
          <p:cNvSpPr/>
          <p:nvPr/>
        </p:nvSpPr>
        <p:spPr>
          <a:xfrm>
            <a:off x="7550640" y="1054080"/>
            <a:ext cx="394560" cy="412200"/>
          </a:xfrm>
          <a:prstGeom prst="ellipse">
            <a:avLst/>
          </a:prstGeom>
          <a:solidFill>
            <a:srgbClr val="33ccff">
              <a:alpha val="75000"/>
            </a:srgbClr>
          </a:solidFill>
          <a:ln w="18000">
            <a:solidFill>
              <a:srgbClr val="33cc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CustomShape 6"/>
          <p:cNvSpPr/>
          <p:nvPr/>
        </p:nvSpPr>
        <p:spPr>
          <a:xfrm>
            <a:off x="7527960" y="5862600"/>
            <a:ext cx="394560" cy="412200"/>
          </a:xfrm>
          <a:prstGeom prst="ellipse">
            <a:avLst/>
          </a:prstGeom>
          <a:solidFill>
            <a:srgbClr val="33ccff">
              <a:alpha val="75000"/>
            </a:srgbClr>
          </a:solidFill>
          <a:ln w="18000">
            <a:solidFill>
              <a:srgbClr val="33cc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CustomShape 7"/>
          <p:cNvSpPr/>
          <p:nvPr/>
        </p:nvSpPr>
        <p:spPr>
          <a:xfrm>
            <a:off x="5996520" y="1716120"/>
            <a:ext cx="3502440" cy="3664440"/>
          </a:xfrm>
          <a:prstGeom prst="roundRect">
            <a:avLst>
              <a:gd name="adj" fmla="val 16667"/>
            </a:avLst>
          </a:prstGeom>
          <a:noFill/>
          <a:ln w="18000">
            <a:solidFill>
              <a:srgbClr val="33cc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1</a:t>
            </a:r>
            <a:endParaRPr b="0" lang="bg-BG" sz="1800" spc="-1" strike="noStrike">
              <a:latin typeface="Arial"/>
            </a:endParaRPr>
          </a:p>
        </p:txBody>
      </p:sp>
      <p:sp>
        <p:nvSpPr>
          <p:cNvPr id="471" name="CustomShape 8"/>
          <p:cNvSpPr/>
          <p:nvPr/>
        </p:nvSpPr>
        <p:spPr>
          <a:xfrm>
            <a:off x="6285960" y="3696840"/>
            <a:ext cx="2878560" cy="1426320"/>
          </a:xfrm>
          <a:prstGeom prst="roundRect">
            <a:avLst>
              <a:gd name="adj" fmla="val 16667"/>
            </a:avLst>
          </a:prstGeom>
          <a:noFill/>
          <a:ln w="18000">
            <a:solidFill>
              <a:srgbClr val="33cc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002060"/>
                </a:solidFill>
                <a:latin typeface="Trebuchet MS"/>
                <a:ea typeface="DejaVu Sans"/>
              </a:rPr>
              <a:t>Структура цикъл</a:t>
            </a:r>
            <a:endParaRPr b="0" lang="bg-BG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bg-BG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bg-BG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bg-BG" sz="1800" spc="-1" strike="noStrike">
              <a:latin typeface="Arial"/>
            </a:endParaRPr>
          </a:p>
        </p:txBody>
      </p:sp>
      <p:sp>
        <p:nvSpPr>
          <p:cNvPr id="472" name="CustomShape 9"/>
          <p:cNvSpPr/>
          <p:nvPr/>
        </p:nvSpPr>
        <p:spPr>
          <a:xfrm flipH="1">
            <a:off x="7723800" y="1467720"/>
            <a:ext cx="2124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58c8e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CustomShape 10"/>
          <p:cNvSpPr/>
          <p:nvPr/>
        </p:nvSpPr>
        <p:spPr>
          <a:xfrm>
            <a:off x="7725960" y="5124600"/>
            <a:ext cx="360" cy="73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58c8e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CustomShape 11"/>
          <p:cNvSpPr/>
          <p:nvPr/>
        </p:nvSpPr>
        <p:spPr>
          <a:xfrm>
            <a:off x="6285960" y="1999800"/>
            <a:ext cx="2878560" cy="1318680"/>
          </a:xfrm>
          <a:prstGeom prst="roundRect">
            <a:avLst>
              <a:gd name="adj" fmla="val 16667"/>
            </a:avLst>
          </a:prstGeom>
          <a:noFill/>
          <a:ln w="18000">
            <a:solidFill>
              <a:srgbClr val="33cc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002060"/>
                </a:solidFill>
                <a:latin typeface="Trebuchet MS"/>
                <a:ea typeface="DejaVu Sans"/>
              </a:rPr>
              <a:t>Линейна структура</a:t>
            </a:r>
            <a:endParaRPr b="0" lang="bg-BG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bg-BG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bg-BG" sz="1800" spc="-1" strike="noStrike">
              <a:latin typeface="Arial"/>
            </a:endParaRPr>
          </a:p>
        </p:txBody>
      </p:sp>
      <p:sp>
        <p:nvSpPr>
          <p:cNvPr id="475" name="CustomShape 12"/>
          <p:cNvSpPr/>
          <p:nvPr/>
        </p:nvSpPr>
        <p:spPr>
          <a:xfrm>
            <a:off x="7725960" y="3319920"/>
            <a:ext cx="360" cy="37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58c8e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CustomShape 13"/>
          <p:cNvSpPr/>
          <p:nvPr/>
        </p:nvSpPr>
        <p:spPr>
          <a:xfrm rot="5400000">
            <a:off x="8539200" y="3315240"/>
            <a:ext cx="2489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bg-BG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Линейна структура</a:t>
            </a:r>
            <a:endParaRPr b="0" lang="bg-BG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CustomShape 1"/>
          <p:cNvSpPr/>
          <p:nvPr/>
        </p:nvSpPr>
        <p:spPr>
          <a:xfrm>
            <a:off x="677160" y="176040"/>
            <a:ext cx="8595360" cy="72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bg-BG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Изграждане на структурен алгоритъм</a:t>
            </a:r>
            <a:endParaRPr b="0" lang="bg-BG" sz="3600" spc="-1" strike="noStrike">
              <a:latin typeface="Arial"/>
            </a:endParaRPr>
          </a:p>
        </p:txBody>
      </p:sp>
      <p:sp>
        <p:nvSpPr>
          <p:cNvPr id="478" name="CustomShape 2"/>
          <p:cNvSpPr/>
          <p:nvPr/>
        </p:nvSpPr>
        <p:spPr>
          <a:xfrm>
            <a:off x="677160" y="1056240"/>
            <a:ext cx="4113720" cy="498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Всеки цикъл се състои от инициализация на променливи и структура за цикъл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Заместваме структурата за цикъл  със схема на цикъл. 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Когато не сме сигурни за типа на цикъла ползваме цикъл с префиксно условие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Алгоритъмът ще пробва всички числа от 2 нагоре дали са делители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Необходима е структура за избор в зависимост дали текущо пробваното число е точен делител</a:t>
            </a:r>
            <a:endParaRPr b="0" lang="bg-BG" sz="1800" spc="-1" strike="noStrike">
              <a:latin typeface="Arial"/>
            </a:endParaRPr>
          </a:p>
        </p:txBody>
      </p:sp>
      <p:sp>
        <p:nvSpPr>
          <p:cNvPr id="479" name="CustomShape 3"/>
          <p:cNvSpPr/>
          <p:nvPr/>
        </p:nvSpPr>
        <p:spPr>
          <a:xfrm>
            <a:off x="5765040" y="3772080"/>
            <a:ext cx="2878560" cy="1626840"/>
          </a:xfrm>
          <a:prstGeom prst="roundRect">
            <a:avLst>
              <a:gd name="adj" fmla="val 16667"/>
            </a:avLst>
          </a:prstGeom>
          <a:noFill/>
          <a:ln w="18000">
            <a:solidFill>
              <a:srgbClr val="33cc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002060"/>
                </a:solidFill>
                <a:latin typeface="Trebuchet MS"/>
                <a:ea typeface="DejaVu Sans"/>
              </a:rPr>
              <a:t>Структура за избор</a:t>
            </a:r>
            <a:endParaRPr b="0" lang="bg-BG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bg-BG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bg-BG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bg-BG" sz="1800" spc="-1" strike="noStrike">
              <a:latin typeface="Arial"/>
            </a:endParaRPr>
          </a:p>
        </p:txBody>
      </p:sp>
      <p:sp>
        <p:nvSpPr>
          <p:cNvPr id="480" name="CustomShape 4"/>
          <p:cNvSpPr/>
          <p:nvPr/>
        </p:nvSpPr>
        <p:spPr>
          <a:xfrm>
            <a:off x="5784480" y="1392840"/>
            <a:ext cx="2878560" cy="1088280"/>
          </a:xfrm>
          <a:prstGeom prst="roundRect">
            <a:avLst>
              <a:gd name="adj" fmla="val 16667"/>
            </a:avLst>
          </a:prstGeom>
          <a:noFill/>
          <a:ln w="18000">
            <a:solidFill>
              <a:srgbClr val="33cc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bg-BG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bg-BG" sz="1800" spc="-1" strike="noStrike">
              <a:latin typeface="Arial"/>
            </a:endParaRPr>
          </a:p>
        </p:txBody>
      </p:sp>
      <p:sp>
        <p:nvSpPr>
          <p:cNvPr id="481" name="CustomShape 5"/>
          <p:cNvSpPr/>
          <p:nvPr/>
        </p:nvSpPr>
        <p:spPr>
          <a:xfrm>
            <a:off x="6495480" y="1612080"/>
            <a:ext cx="1445760" cy="263520"/>
          </a:xfrm>
          <a:prstGeom prst="parallelogram">
            <a:avLst>
              <a:gd name="adj" fmla="val 120740"/>
            </a:avLst>
          </a:prstGeom>
          <a:solidFill>
            <a:srgbClr val="33ccff">
              <a:alpha val="75000"/>
            </a:srgbClr>
          </a:solidFill>
          <a:ln w="18000">
            <a:solidFill>
              <a:srgbClr val="33cc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n</a:t>
            </a:r>
            <a:endParaRPr b="0" lang="bg-BG" sz="1800" spc="-1" strike="noStrike">
              <a:latin typeface="Arial"/>
            </a:endParaRPr>
          </a:p>
        </p:txBody>
      </p:sp>
      <p:sp>
        <p:nvSpPr>
          <p:cNvPr id="482" name="CustomShape 6"/>
          <p:cNvSpPr/>
          <p:nvPr/>
        </p:nvSpPr>
        <p:spPr>
          <a:xfrm flipH="1">
            <a:off x="7216920" y="1307160"/>
            <a:ext cx="9000" cy="303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58c8e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CustomShape 7"/>
          <p:cNvSpPr/>
          <p:nvPr/>
        </p:nvSpPr>
        <p:spPr>
          <a:xfrm>
            <a:off x="7219080" y="1877040"/>
            <a:ext cx="360" cy="21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58c8e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CustomShape 8"/>
          <p:cNvSpPr/>
          <p:nvPr/>
        </p:nvSpPr>
        <p:spPr>
          <a:xfrm>
            <a:off x="6371640" y="2813040"/>
            <a:ext cx="1693440" cy="639720"/>
          </a:xfrm>
          <a:custGeom>
            <a:avLst/>
            <a:gdLst/>
            <a:ahLst/>
            <a:rect l="l" t="t" r="r" b="b"/>
            <a:pathLst>
              <a:path w="2261558" h="1142115">
                <a:moveTo>
                  <a:pt x="0" y="575948"/>
                </a:moveTo>
                <a:lnTo>
                  <a:pt x="1118555" y="0"/>
                </a:lnTo>
                <a:lnTo>
                  <a:pt x="2261558" y="580837"/>
                </a:lnTo>
                <a:lnTo>
                  <a:pt x="1118555" y="1142115"/>
                </a:lnTo>
                <a:lnTo>
                  <a:pt x="0" y="575948"/>
                </a:lnTo>
                <a:close/>
              </a:path>
            </a:pathLst>
          </a:custGeom>
          <a:solidFill>
            <a:srgbClr val="5fcbef"/>
          </a:solidFill>
          <a:ln w="25560">
            <a:solidFill>
              <a:srgbClr val="4696b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CustomShape 9"/>
          <p:cNvSpPr/>
          <p:nvPr/>
        </p:nvSpPr>
        <p:spPr>
          <a:xfrm>
            <a:off x="5993640" y="2807640"/>
            <a:ext cx="5367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bg-BG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Не</a:t>
            </a:r>
            <a:endParaRPr b="0" lang="bg-BG" sz="1800" spc="-1" strike="noStrike">
              <a:latin typeface="Arial"/>
            </a:endParaRPr>
          </a:p>
        </p:txBody>
      </p:sp>
      <p:sp>
        <p:nvSpPr>
          <p:cNvPr id="486" name="CustomShape 10"/>
          <p:cNvSpPr/>
          <p:nvPr/>
        </p:nvSpPr>
        <p:spPr>
          <a:xfrm>
            <a:off x="6371640" y="3136320"/>
            <a:ext cx="846000" cy="2964960"/>
          </a:xfrm>
          <a:prstGeom prst="bentConnector4">
            <a:avLst>
              <a:gd name="adj1" fmla="val -188825"/>
              <a:gd name="adj2" fmla="val 88662"/>
            </a:avLst>
          </a:prstGeom>
          <a:noFill/>
          <a:ln w="31680">
            <a:solidFill>
              <a:srgbClr val="58c8e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CustomShape 11"/>
          <p:cNvSpPr/>
          <p:nvPr/>
        </p:nvSpPr>
        <p:spPr>
          <a:xfrm>
            <a:off x="7283520" y="3456360"/>
            <a:ext cx="6123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bg-BG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Да</a:t>
            </a:r>
            <a:endParaRPr b="0" lang="bg-BG" sz="1800" spc="-1" strike="noStrike">
              <a:latin typeface="Arial"/>
            </a:endParaRPr>
          </a:p>
        </p:txBody>
      </p:sp>
      <p:sp>
        <p:nvSpPr>
          <p:cNvPr id="488" name="CustomShape 12"/>
          <p:cNvSpPr/>
          <p:nvPr/>
        </p:nvSpPr>
        <p:spPr>
          <a:xfrm flipH="1">
            <a:off x="7207920" y="2386800"/>
            <a:ext cx="7560" cy="42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58c8e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CustomShape 13"/>
          <p:cNvSpPr/>
          <p:nvPr/>
        </p:nvSpPr>
        <p:spPr>
          <a:xfrm flipH="1">
            <a:off x="7203600" y="3454200"/>
            <a:ext cx="3600" cy="330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58c8e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CustomShape 14"/>
          <p:cNvSpPr/>
          <p:nvPr/>
        </p:nvSpPr>
        <p:spPr>
          <a:xfrm>
            <a:off x="6476040" y="2094840"/>
            <a:ext cx="1484640" cy="290520"/>
          </a:xfrm>
          <a:prstGeom prst="parallelogram">
            <a:avLst>
              <a:gd name="adj" fmla="val 0"/>
            </a:avLst>
          </a:prstGeom>
          <a:solidFill>
            <a:srgbClr val="33ccff">
              <a:alpha val="75000"/>
            </a:srgbClr>
          </a:solidFill>
          <a:ln w="18000">
            <a:solidFill>
              <a:srgbClr val="33cc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div=2</a:t>
            </a:r>
            <a:endParaRPr b="0" lang="bg-BG" sz="1800" spc="-1" strike="noStrike">
              <a:latin typeface="Arial"/>
            </a:endParaRPr>
          </a:p>
        </p:txBody>
      </p:sp>
      <p:sp>
        <p:nvSpPr>
          <p:cNvPr id="491" name="CustomShape 15"/>
          <p:cNvSpPr/>
          <p:nvPr/>
        </p:nvSpPr>
        <p:spPr>
          <a:xfrm flipV="1" rot="16200000">
            <a:off x="7103160" y="2673360"/>
            <a:ext cx="2966040" cy="2777760"/>
          </a:xfrm>
          <a:prstGeom prst="bentConnector3">
            <a:avLst>
              <a:gd name="adj1" fmla="val 100011"/>
            </a:avLst>
          </a:prstGeom>
          <a:noFill/>
          <a:ln w="31680">
            <a:solidFill>
              <a:srgbClr val="58c8e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CustomShape 16"/>
          <p:cNvSpPr/>
          <p:nvPr/>
        </p:nvSpPr>
        <p:spPr>
          <a:xfrm>
            <a:off x="7205040" y="5415120"/>
            <a:ext cx="2768760" cy="173880"/>
          </a:xfrm>
          <a:prstGeom prst="bentConnector3">
            <a:avLst>
              <a:gd name="adj1" fmla="val 399"/>
            </a:avLst>
          </a:prstGeom>
          <a:noFill/>
          <a:ln w="31680">
            <a:solidFill>
              <a:srgbClr val="58c8e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CustomShape 17"/>
          <p:cNvSpPr/>
          <p:nvPr/>
        </p:nvSpPr>
        <p:spPr>
          <a:xfrm>
            <a:off x="7031520" y="893880"/>
            <a:ext cx="394560" cy="412200"/>
          </a:xfrm>
          <a:prstGeom prst="ellipse">
            <a:avLst/>
          </a:prstGeom>
          <a:solidFill>
            <a:srgbClr val="33ccff">
              <a:alpha val="75000"/>
            </a:srgbClr>
          </a:solidFill>
          <a:ln w="18000">
            <a:solidFill>
              <a:srgbClr val="33cc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CustomShape 18"/>
          <p:cNvSpPr/>
          <p:nvPr/>
        </p:nvSpPr>
        <p:spPr>
          <a:xfrm>
            <a:off x="7031520" y="6104520"/>
            <a:ext cx="394560" cy="412200"/>
          </a:xfrm>
          <a:prstGeom prst="ellipse">
            <a:avLst/>
          </a:prstGeom>
          <a:solidFill>
            <a:srgbClr val="33ccff">
              <a:alpha val="75000"/>
            </a:srgbClr>
          </a:solidFill>
          <a:ln w="18000">
            <a:solidFill>
              <a:srgbClr val="33cc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CustomShape 19"/>
          <p:cNvSpPr/>
          <p:nvPr/>
        </p:nvSpPr>
        <p:spPr>
          <a:xfrm flipH="1">
            <a:off x="6347160" y="4672800"/>
            <a:ext cx="1693440" cy="280800"/>
          </a:xfrm>
          <a:prstGeom prst="parallelogram">
            <a:avLst>
              <a:gd name="adj" fmla="val 116862"/>
            </a:avLst>
          </a:prstGeom>
          <a:solidFill>
            <a:srgbClr val="33ccff">
              <a:alpha val="75000"/>
            </a:srgbClr>
          </a:solidFill>
          <a:ln w="18000">
            <a:solidFill>
              <a:srgbClr val="33cc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div</a:t>
            </a:r>
            <a:endParaRPr b="0" lang="bg-BG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CustomShape 1"/>
          <p:cNvSpPr/>
          <p:nvPr/>
        </p:nvSpPr>
        <p:spPr>
          <a:xfrm>
            <a:off x="677160" y="176040"/>
            <a:ext cx="8595360" cy="72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bg-BG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Изграждане на структурен алгоритъм</a:t>
            </a:r>
            <a:endParaRPr b="0" lang="bg-BG" sz="3600" spc="-1" strike="noStrike">
              <a:latin typeface="Arial"/>
            </a:endParaRPr>
          </a:p>
        </p:txBody>
      </p:sp>
      <p:sp>
        <p:nvSpPr>
          <p:cNvPr id="497" name="CustomShape 2"/>
          <p:cNvSpPr/>
          <p:nvPr/>
        </p:nvSpPr>
        <p:spPr>
          <a:xfrm>
            <a:off x="677160" y="1056240"/>
            <a:ext cx="4113720" cy="498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Записваме проверка за точен делител в условието на структурата за избор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Поставяме линейна структура в клона за установена делимост и оставяме извеждането на намерения делител там.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За клона, когато не е точен делител оставяме проста структура, която ще попълним по-късно </a:t>
            </a: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bg-BG" sz="1800" spc="-1" strike="noStrike">
              <a:latin typeface="Arial"/>
            </a:endParaRPr>
          </a:p>
        </p:txBody>
      </p:sp>
      <p:sp>
        <p:nvSpPr>
          <p:cNvPr id="498" name="CustomShape 3"/>
          <p:cNvSpPr/>
          <p:nvPr/>
        </p:nvSpPr>
        <p:spPr>
          <a:xfrm>
            <a:off x="6495480" y="1612080"/>
            <a:ext cx="1445760" cy="263520"/>
          </a:xfrm>
          <a:prstGeom prst="parallelogram">
            <a:avLst>
              <a:gd name="adj" fmla="val 120740"/>
            </a:avLst>
          </a:prstGeom>
          <a:solidFill>
            <a:srgbClr val="33ccff">
              <a:alpha val="75000"/>
            </a:srgbClr>
          </a:solidFill>
          <a:ln w="18000">
            <a:solidFill>
              <a:srgbClr val="33cc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n</a:t>
            </a:r>
            <a:endParaRPr b="0" lang="bg-BG" sz="1800" spc="-1" strike="noStrike">
              <a:latin typeface="Arial"/>
            </a:endParaRPr>
          </a:p>
        </p:txBody>
      </p:sp>
      <p:sp>
        <p:nvSpPr>
          <p:cNvPr id="499" name="CustomShape 4"/>
          <p:cNvSpPr/>
          <p:nvPr/>
        </p:nvSpPr>
        <p:spPr>
          <a:xfrm flipH="1">
            <a:off x="8060760" y="4581000"/>
            <a:ext cx="1693440" cy="280800"/>
          </a:xfrm>
          <a:prstGeom prst="parallelogram">
            <a:avLst>
              <a:gd name="adj" fmla="val 116862"/>
            </a:avLst>
          </a:prstGeom>
          <a:solidFill>
            <a:srgbClr val="33ccff">
              <a:alpha val="75000"/>
            </a:srgbClr>
          </a:solidFill>
          <a:ln w="18000">
            <a:solidFill>
              <a:srgbClr val="33cc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div</a:t>
            </a:r>
            <a:endParaRPr b="0" lang="bg-BG" sz="1800" spc="-1" strike="noStrike">
              <a:latin typeface="Arial"/>
            </a:endParaRPr>
          </a:p>
        </p:txBody>
      </p:sp>
      <p:sp>
        <p:nvSpPr>
          <p:cNvPr id="500" name="CustomShape 5"/>
          <p:cNvSpPr/>
          <p:nvPr/>
        </p:nvSpPr>
        <p:spPr>
          <a:xfrm flipH="1">
            <a:off x="7216920" y="1307160"/>
            <a:ext cx="9000" cy="303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58c8e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CustomShape 6"/>
          <p:cNvSpPr/>
          <p:nvPr/>
        </p:nvSpPr>
        <p:spPr>
          <a:xfrm>
            <a:off x="7219080" y="1877040"/>
            <a:ext cx="360" cy="21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58c8e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CustomShape 7"/>
          <p:cNvSpPr/>
          <p:nvPr/>
        </p:nvSpPr>
        <p:spPr>
          <a:xfrm>
            <a:off x="6371640" y="2813040"/>
            <a:ext cx="1693440" cy="639720"/>
          </a:xfrm>
          <a:custGeom>
            <a:avLst/>
            <a:gdLst/>
            <a:ahLst/>
            <a:rect l="l" t="t" r="r" b="b"/>
            <a:pathLst>
              <a:path w="2261558" h="1142115">
                <a:moveTo>
                  <a:pt x="0" y="575948"/>
                </a:moveTo>
                <a:lnTo>
                  <a:pt x="1118555" y="0"/>
                </a:lnTo>
                <a:lnTo>
                  <a:pt x="2261558" y="580837"/>
                </a:lnTo>
                <a:lnTo>
                  <a:pt x="1118555" y="1142115"/>
                </a:lnTo>
                <a:lnTo>
                  <a:pt x="0" y="575948"/>
                </a:lnTo>
                <a:close/>
              </a:path>
            </a:pathLst>
          </a:custGeom>
          <a:solidFill>
            <a:srgbClr val="5fcbef"/>
          </a:solidFill>
          <a:ln w="25560">
            <a:solidFill>
              <a:srgbClr val="4696b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CustomShape 8"/>
          <p:cNvSpPr/>
          <p:nvPr/>
        </p:nvSpPr>
        <p:spPr>
          <a:xfrm>
            <a:off x="5993640" y="2807640"/>
            <a:ext cx="5367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bg-BG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Не</a:t>
            </a:r>
            <a:endParaRPr b="0" lang="bg-BG" sz="1800" spc="-1" strike="noStrike">
              <a:latin typeface="Arial"/>
            </a:endParaRPr>
          </a:p>
        </p:txBody>
      </p:sp>
      <p:sp>
        <p:nvSpPr>
          <p:cNvPr id="504" name="CustomShape 9"/>
          <p:cNvSpPr/>
          <p:nvPr/>
        </p:nvSpPr>
        <p:spPr>
          <a:xfrm>
            <a:off x="6371640" y="3136320"/>
            <a:ext cx="846000" cy="2964960"/>
          </a:xfrm>
          <a:prstGeom prst="bentConnector4">
            <a:avLst>
              <a:gd name="adj1" fmla="val -188825"/>
              <a:gd name="adj2" fmla="val 88662"/>
            </a:avLst>
          </a:prstGeom>
          <a:noFill/>
          <a:ln w="31680">
            <a:solidFill>
              <a:srgbClr val="58c8e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CustomShape 10"/>
          <p:cNvSpPr/>
          <p:nvPr/>
        </p:nvSpPr>
        <p:spPr>
          <a:xfrm>
            <a:off x="7283520" y="3456360"/>
            <a:ext cx="6123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bg-BG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Да</a:t>
            </a:r>
            <a:endParaRPr b="0" lang="bg-BG" sz="1800" spc="-1" strike="noStrike">
              <a:latin typeface="Arial"/>
            </a:endParaRPr>
          </a:p>
        </p:txBody>
      </p:sp>
      <p:sp>
        <p:nvSpPr>
          <p:cNvPr id="506" name="CustomShape 11"/>
          <p:cNvSpPr/>
          <p:nvPr/>
        </p:nvSpPr>
        <p:spPr>
          <a:xfrm flipH="1">
            <a:off x="7207920" y="2386800"/>
            <a:ext cx="7560" cy="42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58c8e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CustomShape 12"/>
          <p:cNvSpPr/>
          <p:nvPr/>
        </p:nvSpPr>
        <p:spPr>
          <a:xfrm flipH="1">
            <a:off x="7203600" y="3454200"/>
            <a:ext cx="3600" cy="330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58c8e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8" name="CustomShape 13"/>
          <p:cNvSpPr/>
          <p:nvPr/>
        </p:nvSpPr>
        <p:spPr>
          <a:xfrm>
            <a:off x="6476040" y="2094840"/>
            <a:ext cx="1484640" cy="290520"/>
          </a:xfrm>
          <a:prstGeom prst="parallelogram">
            <a:avLst>
              <a:gd name="adj" fmla="val 0"/>
            </a:avLst>
          </a:prstGeom>
          <a:solidFill>
            <a:srgbClr val="33ccff">
              <a:alpha val="75000"/>
            </a:srgbClr>
          </a:solidFill>
          <a:ln w="18000">
            <a:solidFill>
              <a:srgbClr val="33cc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div=2</a:t>
            </a:r>
            <a:endParaRPr b="0" lang="bg-BG" sz="1800" spc="-1" strike="noStrike">
              <a:latin typeface="Arial"/>
            </a:endParaRPr>
          </a:p>
        </p:txBody>
      </p:sp>
      <p:sp>
        <p:nvSpPr>
          <p:cNvPr id="509" name="CustomShape 14"/>
          <p:cNvSpPr/>
          <p:nvPr/>
        </p:nvSpPr>
        <p:spPr>
          <a:xfrm>
            <a:off x="6371640" y="3779640"/>
            <a:ext cx="1693440" cy="639720"/>
          </a:xfrm>
          <a:custGeom>
            <a:avLst/>
            <a:gdLst/>
            <a:ahLst/>
            <a:rect l="l" t="t" r="r" b="b"/>
            <a:pathLst>
              <a:path w="2261558" h="1142115">
                <a:moveTo>
                  <a:pt x="0" y="575948"/>
                </a:moveTo>
                <a:lnTo>
                  <a:pt x="1118555" y="0"/>
                </a:lnTo>
                <a:lnTo>
                  <a:pt x="2261558" y="580837"/>
                </a:lnTo>
                <a:lnTo>
                  <a:pt x="1118555" y="1142115"/>
                </a:lnTo>
                <a:lnTo>
                  <a:pt x="0" y="575948"/>
                </a:lnTo>
                <a:close/>
              </a:path>
            </a:pathLst>
          </a:custGeom>
          <a:solidFill>
            <a:srgbClr val="5fcbef"/>
          </a:solidFill>
          <a:ln w="25560">
            <a:solidFill>
              <a:srgbClr val="4696b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n%div==0</a:t>
            </a:r>
            <a:endParaRPr b="0" lang="bg-BG" sz="1800" spc="-1" strike="noStrike">
              <a:latin typeface="Arial"/>
            </a:endParaRPr>
          </a:p>
        </p:txBody>
      </p:sp>
      <p:sp>
        <p:nvSpPr>
          <p:cNvPr id="510" name="CustomShape 15"/>
          <p:cNvSpPr/>
          <p:nvPr/>
        </p:nvSpPr>
        <p:spPr>
          <a:xfrm flipH="1">
            <a:off x="5808600" y="4102920"/>
            <a:ext cx="560160" cy="344160"/>
          </a:xfrm>
          <a:prstGeom prst="bentConnector4">
            <a:avLst>
              <a:gd name="adj1" fmla="val 100355"/>
              <a:gd name="adj2" fmla="val 96007"/>
            </a:avLst>
          </a:prstGeom>
          <a:noFill/>
          <a:ln w="31680">
            <a:solidFill>
              <a:srgbClr val="58c8e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CustomShape 16"/>
          <p:cNvSpPr/>
          <p:nvPr/>
        </p:nvSpPr>
        <p:spPr>
          <a:xfrm>
            <a:off x="8066520" y="4105800"/>
            <a:ext cx="841320" cy="262800"/>
          </a:xfrm>
          <a:prstGeom prst="bentConnector2">
            <a:avLst/>
          </a:prstGeom>
          <a:noFill/>
          <a:ln w="31680">
            <a:solidFill>
              <a:srgbClr val="58c8e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CustomShape 17"/>
          <p:cNvSpPr/>
          <p:nvPr/>
        </p:nvSpPr>
        <p:spPr>
          <a:xfrm flipH="1" rot="16200000">
            <a:off x="6364800" y="4579200"/>
            <a:ext cx="284400" cy="1384560"/>
          </a:xfrm>
          <a:prstGeom prst="bentConnector2">
            <a:avLst/>
          </a:prstGeom>
          <a:noFill/>
          <a:ln w="31680">
            <a:solidFill>
              <a:srgbClr val="58c8e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CustomShape 18"/>
          <p:cNvSpPr/>
          <p:nvPr/>
        </p:nvSpPr>
        <p:spPr>
          <a:xfrm rot="5400000">
            <a:off x="7930440" y="4434480"/>
            <a:ext cx="257400" cy="1700640"/>
          </a:xfrm>
          <a:prstGeom prst="bentConnector2">
            <a:avLst/>
          </a:prstGeom>
          <a:noFill/>
          <a:ln w="31680">
            <a:solidFill>
              <a:srgbClr val="58c8e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CustomShape 19"/>
          <p:cNvSpPr/>
          <p:nvPr/>
        </p:nvSpPr>
        <p:spPr>
          <a:xfrm flipV="1" rot="16200000">
            <a:off x="7103160" y="2673360"/>
            <a:ext cx="2966040" cy="2777760"/>
          </a:xfrm>
          <a:prstGeom prst="bentConnector3">
            <a:avLst>
              <a:gd name="adj1" fmla="val 100011"/>
            </a:avLst>
          </a:prstGeom>
          <a:noFill/>
          <a:ln w="31680">
            <a:solidFill>
              <a:srgbClr val="58c8e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CustomShape 20"/>
          <p:cNvSpPr/>
          <p:nvPr/>
        </p:nvSpPr>
        <p:spPr>
          <a:xfrm>
            <a:off x="7205040" y="5415120"/>
            <a:ext cx="2768760" cy="173880"/>
          </a:xfrm>
          <a:prstGeom prst="bentConnector3">
            <a:avLst>
              <a:gd name="adj1" fmla="val 399"/>
            </a:avLst>
          </a:prstGeom>
          <a:noFill/>
          <a:ln w="31680">
            <a:solidFill>
              <a:srgbClr val="58c8e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CustomShape 21"/>
          <p:cNvSpPr/>
          <p:nvPr/>
        </p:nvSpPr>
        <p:spPr>
          <a:xfrm>
            <a:off x="7031520" y="893880"/>
            <a:ext cx="394560" cy="412200"/>
          </a:xfrm>
          <a:prstGeom prst="ellipse">
            <a:avLst/>
          </a:prstGeom>
          <a:solidFill>
            <a:srgbClr val="33ccff">
              <a:alpha val="75000"/>
            </a:srgbClr>
          </a:solidFill>
          <a:ln w="18000">
            <a:solidFill>
              <a:srgbClr val="33cc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CustomShape 22"/>
          <p:cNvSpPr/>
          <p:nvPr/>
        </p:nvSpPr>
        <p:spPr>
          <a:xfrm>
            <a:off x="7031520" y="6104520"/>
            <a:ext cx="394560" cy="412200"/>
          </a:xfrm>
          <a:prstGeom prst="ellipse">
            <a:avLst/>
          </a:prstGeom>
          <a:solidFill>
            <a:srgbClr val="33ccff">
              <a:alpha val="75000"/>
            </a:srgbClr>
          </a:solidFill>
          <a:ln w="18000">
            <a:solidFill>
              <a:srgbClr val="33cc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CustomShape 23"/>
          <p:cNvSpPr/>
          <p:nvPr/>
        </p:nvSpPr>
        <p:spPr>
          <a:xfrm>
            <a:off x="8072640" y="3781440"/>
            <a:ext cx="6123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bg-BG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Да</a:t>
            </a:r>
            <a:endParaRPr b="0" lang="bg-BG" sz="1800" spc="-1" strike="noStrike">
              <a:latin typeface="Arial"/>
            </a:endParaRPr>
          </a:p>
        </p:txBody>
      </p:sp>
      <p:sp>
        <p:nvSpPr>
          <p:cNvPr id="519" name="CustomShape 24"/>
          <p:cNvSpPr/>
          <p:nvPr/>
        </p:nvSpPr>
        <p:spPr>
          <a:xfrm>
            <a:off x="5868720" y="3775680"/>
            <a:ext cx="5367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bg-BG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Не</a:t>
            </a:r>
            <a:endParaRPr b="0" lang="bg-BG" sz="1800" spc="-1" strike="noStrike">
              <a:latin typeface="Arial"/>
            </a:endParaRPr>
          </a:p>
        </p:txBody>
      </p:sp>
      <p:sp>
        <p:nvSpPr>
          <p:cNvPr id="520" name="CustomShape 25"/>
          <p:cNvSpPr/>
          <p:nvPr/>
        </p:nvSpPr>
        <p:spPr>
          <a:xfrm>
            <a:off x="5079600" y="4447800"/>
            <a:ext cx="1468800" cy="680040"/>
          </a:xfrm>
          <a:prstGeom prst="roundRect">
            <a:avLst>
              <a:gd name="adj" fmla="val 16667"/>
            </a:avLst>
          </a:prstGeom>
          <a:noFill/>
          <a:ln w="18000">
            <a:solidFill>
              <a:srgbClr val="33cc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002060"/>
                </a:solidFill>
                <a:latin typeface="Trebuchet MS"/>
                <a:ea typeface="DejaVu Sans"/>
              </a:rPr>
              <a:t>Проста структура</a:t>
            </a:r>
            <a:endParaRPr b="0" lang="bg-BG" sz="1800" spc="-1" strike="noStrike">
              <a:latin typeface="Arial"/>
            </a:endParaRPr>
          </a:p>
        </p:txBody>
      </p:sp>
      <p:sp>
        <p:nvSpPr>
          <p:cNvPr id="521" name="CustomShape 26"/>
          <p:cNvSpPr/>
          <p:nvPr/>
        </p:nvSpPr>
        <p:spPr>
          <a:xfrm>
            <a:off x="7950240" y="4369680"/>
            <a:ext cx="1917360" cy="743400"/>
          </a:xfrm>
          <a:prstGeom prst="roundRect">
            <a:avLst>
              <a:gd name="adj" fmla="val 16667"/>
            </a:avLst>
          </a:prstGeom>
          <a:noFill/>
          <a:ln w="18000">
            <a:solidFill>
              <a:srgbClr val="33cc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CustomShape 1"/>
          <p:cNvSpPr/>
          <p:nvPr/>
        </p:nvSpPr>
        <p:spPr>
          <a:xfrm>
            <a:off x="677160" y="176040"/>
            <a:ext cx="8595360" cy="72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bg-BG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Изграждане на структурен алгоритъм</a:t>
            </a:r>
            <a:endParaRPr b="0" lang="bg-BG" sz="3600" spc="-1" strike="noStrike">
              <a:latin typeface="Arial"/>
            </a:endParaRPr>
          </a:p>
        </p:txBody>
      </p:sp>
      <p:sp>
        <p:nvSpPr>
          <p:cNvPr id="523" name="CustomShape 2"/>
          <p:cNvSpPr/>
          <p:nvPr/>
        </p:nvSpPr>
        <p:spPr>
          <a:xfrm>
            <a:off x="677160" y="1056240"/>
            <a:ext cx="4113720" cy="498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Попълваме останалите празни блокове: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Ако не е точен делител увеличаваме изпробваното число.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Ако е точен делител делим n на div за да продължим с останалите делители, но не променяме делителя в случай, че е многократен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Записваме условието за продължаване на цикъла  1&lt;n</a:t>
            </a: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bg-BG" sz="1800" spc="-1" strike="noStrike">
              <a:latin typeface="Arial"/>
            </a:endParaRPr>
          </a:p>
        </p:txBody>
      </p:sp>
      <p:grpSp>
        <p:nvGrpSpPr>
          <p:cNvPr id="524" name="Group 3"/>
          <p:cNvGrpSpPr/>
          <p:nvPr/>
        </p:nvGrpSpPr>
        <p:grpSpPr>
          <a:xfrm>
            <a:off x="5067000" y="893880"/>
            <a:ext cx="4908240" cy="5622840"/>
            <a:chOff x="5067000" y="893880"/>
            <a:chExt cx="4908240" cy="5622840"/>
          </a:xfrm>
        </p:grpSpPr>
        <p:sp>
          <p:nvSpPr>
            <p:cNvPr id="525" name="CustomShape 4"/>
            <p:cNvSpPr/>
            <p:nvPr/>
          </p:nvSpPr>
          <p:spPr>
            <a:xfrm>
              <a:off x="6495480" y="1612080"/>
              <a:ext cx="1445760" cy="263520"/>
            </a:xfrm>
            <a:prstGeom prst="parallelogram">
              <a:avLst>
                <a:gd name="adj" fmla="val 120740"/>
              </a:avLst>
            </a:prstGeom>
            <a:solidFill>
              <a:srgbClr val="33ccff">
                <a:alpha val="75000"/>
              </a:srgbClr>
            </a:solidFill>
            <a:ln w="18000">
              <a:solidFill>
                <a:srgbClr val="33cc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bg-BG" sz="1800" spc="-1" strike="noStrike">
                  <a:solidFill>
                    <a:srgbClr val="ffffff"/>
                  </a:solidFill>
                  <a:latin typeface="Trebuchet MS"/>
                  <a:ea typeface="DejaVu Sans"/>
                </a:rPr>
                <a:t>n</a:t>
              </a:r>
              <a:endParaRPr b="0" lang="bg-BG" sz="1800" spc="-1" strike="noStrike">
                <a:latin typeface="Arial"/>
              </a:endParaRPr>
            </a:p>
          </p:txBody>
        </p:sp>
        <p:sp>
          <p:nvSpPr>
            <p:cNvPr id="526" name="CustomShape 5"/>
            <p:cNvSpPr/>
            <p:nvPr/>
          </p:nvSpPr>
          <p:spPr>
            <a:xfrm flipH="1">
              <a:off x="8074800" y="4337280"/>
              <a:ext cx="1693440" cy="280800"/>
            </a:xfrm>
            <a:prstGeom prst="parallelogram">
              <a:avLst>
                <a:gd name="adj" fmla="val 116862"/>
              </a:avLst>
            </a:prstGeom>
            <a:solidFill>
              <a:srgbClr val="33ccff">
                <a:alpha val="75000"/>
              </a:srgbClr>
            </a:solidFill>
            <a:ln w="18000">
              <a:solidFill>
                <a:srgbClr val="33cc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bg-BG" sz="1800" spc="-1" strike="noStrike">
                  <a:solidFill>
                    <a:srgbClr val="ffffff"/>
                  </a:solidFill>
                  <a:latin typeface="Trebuchet MS"/>
                  <a:ea typeface="DejaVu Sans"/>
                </a:rPr>
                <a:t>div</a:t>
              </a:r>
              <a:endParaRPr b="0" lang="bg-BG" sz="1800" spc="-1" strike="noStrike">
                <a:latin typeface="Arial"/>
              </a:endParaRPr>
            </a:p>
          </p:txBody>
        </p:sp>
        <p:sp>
          <p:nvSpPr>
            <p:cNvPr id="527" name="CustomShape 6"/>
            <p:cNvSpPr/>
            <p:nvPr/>
          </p:nvSpPr>
          <p:spPr>
            <a:xfrm flipH="1">
              <a:off x="7216920" y="1307160"/>
              <a:ext cx="9000" cy="303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1680">
              <a:solidFill>
                <a:srgbClr val="58c8ed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8" name="CustomShape 7"/>
            <p:cNvSpPr/>
            <p:nvPr/>
          </p:nvSpPr>
          <p:spPr>
            <a:xfrm>
              <a:off x="7219080" y="1877040"/>
              <a:ext cx="360" cy="216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1680">
              <a:solidFill>
                <a:srgbClr val="58c8ed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9" name="CustomShape 8"/>
            <p:cNvSpPr/>
            <p:nvPr/>
          </p:nvSpPr>
          <p:spPr>
            <a:xfrm flipH="1">
              <a:off x="8907480" y="4619520"/>
              <a:ext cx="12600" cy="243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1680">
              <a:solidFill>
                <a:srgbClr val="58c8ed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0" name="CustomShape 9"/>
            <p:cNvSpPr/>
            <p:nvPr/>
          </p:nvSpPr>
          <p:spPr>
            <a:xfrm>
              <a:off x="6371640" y="2813040"/>
              <a:ext cx="1693440" cy="639720"/>
            </a:xfrm>
            <a:custGeom>
              <a:avLst/>
              <a:gdLst/>
              <a:ahLst/>
              <a:rect l="l" t="t" r="r" b="b"/>
              <a:pathLst>
                <a:path w="2261558" h="1142115">
                  <a:moveTo>
                    <a:pt x="0" y="575948"/>
                  </a:moveTo>
                  <a:lnTo>
                    <a:pt x="1118555" y="0"/>
                  </a:lnTo>
                  <a:lnTo>
                    <a:pt x="2261558" y="580837"/>
                  </a:lnTo>
                  <a:lnTo>
                    <a:pt x="1118555" y="1142115"/>
                  </a:lnTo>
                  <a:lnTo>
                    <a:pt x="0" y="575948"/>
                  </a:lnTo>
                  <a:close/>
                </a:path>
              </a:pathLst>
            </a:custGeom>
            <a:solidFill>
              <a:srgbClr val="5fcbef"/>
            </a:solidFill>
            <a:ln w="25560">
              <a:solidFill>
                <a:srgbClr val="4696b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bg-BG" sz="1800" spc="-1" strike="noStrike">
                  <a:solidFill>
                    <a:srgbClr val="ffffff"/>
                  </a:solidFill>
                  <a:latin typeface="Trebuchet MS"/>
                  <a:ea typeface="DejaVu Sans"/>
                </a:rPr>
                <a:t>1&lt;n</a:t>
              </a:r>
              <a:endParaRPr b="0" lang="bg-BG" sz="1800" spc="-1" strike="noStrike">
                <a:latin typeface="Arial"/>
              </a:endParaRPr>
            </a:p>
          </p:txBody>
        </p:sp>
        <p:sp>
          <p:nvSpPr>
            <p:cNvPr id="531" name="CustomShape 10"/>
            <p:cNvSpPr/>
            <p:nvPr/>
          </p:nvSpPr>
          <p:spPr>
            <a:xfrm>
              <a:off x="5993640" y="2807640"/>
              <a:ext cx="5367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bg-BG" sz="1800" spc="-1" strike="noStrike">
                  <a:solidFill>
                    <a:srgbClr val="000000"/>
                  </a:solidFill>
                  <a:latin typeface="Trebuchet MS"/>
                  <a:ea typeface="DejaVu Sans"/>
                </a:rPr>
                <a:t>Не</a:t>
              </a:r>
              <a:endParaRPr b="0" lang="bg-BG" sz="1800" spc="-1" strike="noStrike">
                <a:latin typeface="Arial"/>
              </a:endParaRPr>
            </a:p>
          </p:txBody>
        </p:sp>
        <p:sp>
          <p:nvSpPr>
            <p:cNvPr id="532" name="CustomShape 11"/>
            <p:cNvSpPr/>
            <p:nvPr/>
          </p:nvSpPr>
          <p:spPr>
            <a:xfrm>
              <a:off x="6371640" y="3136320"/>
              <a:ext cx="846000" cy="2964960"/>
            </a:xfrm>
            <a:prstGeom prst="bentConnector4">
              <a:avLst>
                <a:gd name="adj1" fmla="val -188825"/>
                <a:gd name="adj2" fmla="val 88662"/>
              </a:avLst>
            </a:prstGeom>
            <a:noFill/>
            <a:ln w="31680">
              <a:solidFill>
                <a:srgbClr val="58c8ed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3" name="CustomShape 12"/>
            <p:cNvSpPr/>
            <p:nvPr/>
          </p:nvSpPr>
          <p:spPr>
            <a:xfrm>
              <a:off x="7283520" y="3456360"/>
              <a:ext cx="6123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bg-BG" sz="1800" spc="-1" strike="noStrike">
                  <a:solidFill>
                    <a:srgbClr val="000000"/>
                  </a:solidFill>
                  <a:latin typeface="Trebuchet MS"/>
                  <a:ea typeface="DejaVu Sans"/>
                </a:rPr>
                <a:t>Да</a:t>
              </a:r>
              <a:endParaRPr b="0" lang="bg-BG" sz="1800" spc="-1" strike="noStrike">
                <a:latin typeface="Arial"/>
              </a:endParaRPr>
            </a:p>
          </p:txBody>
        </p:sp>
        <p:sp>
          <p:nvSpPr>
            <p:cNvPr id="534" name="CustomShape 13"/>
            <p:cNvSpPr/>
            <p:nvPr/>
          </p:nvSpPr>
          <p:spPr>
            <a:xfrm flipH="1">
              <a:off x="7207920" y="2386800"/>
              <a:ext cx="7560" cy="424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1680">
              <a:solidFill>
                <a:srgbClr val="58c8ed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5" name="CustomShape 14"/>
            <p:cNvSpPr/>
            <p:nvPr/>
          </p:nvSpPr>
          <p:spPr>
            <a:xfrm flipH="1">
              <a:off x="7203600" y="3454200"/>
              <a:ext cx="3600" cy="330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1680">
              <a:solidFill>
                <a:srgbClr val="58c8ed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6" name="CustomShape 15"/>
            <p:cNvSpPr/>
            <p:nvPr/>
          </p:nvSpPr>
          <p:spPr>
            <a:xfrm>
              <a:off x="6476040" y="2094840"/>
              <a:ext cx="1484640" cy="290520"/>
            </a:xfrm>
            <a:prstGeom prst="parallelogram">
              <a:avLst>
                <a:gd name="adj" fmla="val 0"/>
              </a:avLst>
            </a:prstGeom>
            <a:solidFill>
              <a:srgbClr val="33ccff">
                <a:alpha val="75000"/>
              </a:srgbClr>
            </a:solidFill>
            <a:ln w="18000">
              <a:solidFill>
                <a:srgbClr val="33cc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bg-BG" sz="1800" spc="-1" strike="noStrike">
                  <a:solidFill>
                    <a:srgbClr val="ffffff"/>
                  </a:solidFill>
                  <a:latin typeface="Trebuchet MS"/>
                  <a:ea typeface="DejaVu Sans"/>
                </a:rPr>
                <a:t>div=2</a:t>
              </a:r>
              <a:endParaRPr b="0" lang="bg-BG" sz="1800" spc="-1" strike="noStrike">
                <a:latin typeface="Arial"/>
              </a:endParaRPr>
            </a:p>
          </p:txBody>
        </p:sp>
        <p:sp>
          <p:nvSpPr>
            <p:cNvPr id="537" name="CustomShape 16"/>
            <p:cNvSpPr/>
            <p:nvPr/>
          </p:nvSpPr>
          <p:spPr>
            <a:xfrm>
              <a:off x="6371640" y="3779640"/>
              <a:ext cx="1693440" cy="639720"/>
            </a:xfrm>
            <a:custGeom>
              <a:avLst/>
              <a:gdLst/>
              <a:ahLst/>
              <a:rect l="l" t="t" r="r" b="b"/>
              <a:pathLst>
                <a:path w="2261558" h="1142115">
                  <a:moveTo>
                    <a:pt x="0" y="575948"/>
                  </a:moveTo>
                  <a:lnTo>
                    <a:pt x="1118555" y="0"/>
                  </a:lnTo>
                  <a:lnTo>
                    <a:pt x="2261558" y="580837"/>
                  </a:lnTo>
                  <a:lnTo>
                    <a:pt x="1118555" y="1142115"/>
                  </a:lnTo>
                  <a:lnTo>
                    <a:pt x="0" y="575948"/>
                  </a:lnTo>
                  <a:close/>
                </a:path>
              </a:pathLst>
            </a:custGeom>
            <a:solidFill>
              <a:srgbClr val="5fcbef"/>
            </a:solidFill>
            <a:ln w="25560">
              <a:solidFill>
                <a:srgbClr val="4696b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bg-BG" sz="1800" spc="-1" strike="noStrike">
                  <a:solidFill>
                    <a:srgbClr val="ffffff"/>
                  </a:solidFill>
                  <a:latin typeface="Trebuchet MS"/>
                  <a:ea typeface="DejaVu Sans"/>
                </a:rPr>
                <a:t>n%div==0</a:t>
              </a:r>
              <a:endParaRPr b="0" lang="bg-BG" sz="1800" spc="-1" strike="noStrike">
                <a:latin typeface="Arial"/>
              </a:endParaRPr>
            </a:p>
          </p:txBody>
        </p:sp>
        <p:sp>
          <p:nvSpPr>
            <p:cNvPr id="538" name="CustomShape 17"/>
            <p:cNvSpPr/>
            <p:nvPr/>
          </p:nvSpPr>
          <p:spPr>
            <a:xfrm>
              <a:off x="8166600" y="4863960"/>
              <a:ext cx="1484640" cy="290520"/>
            </a:xfrm>
            <a:prstGeom prst="parallelogram">
              <a:avLst>
                <a:gd name="adj" fmla="val 0"/>
              </a:avLst>
            </a:prstGeom>
            <a:solidFill>
              <a:srgbClr val="33ccff">
                <a:alpha val="75000"/>
              </a:srgbClr>
            </a:solidFill>
            <a:ln w="18000">
              <a:solidFill>
                <a:srgbClr val="33cc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bg-BG" sz="1800" spc="-1" strike="noStrike">
                  <a:solidFill>
                    <a:srgbClr val="ffffff"/>
                  </a:solidFill>
                  <a:latin typeface="Trebuchet MS"/>
                  <a:ea typeface="DejaVu Sans"/>
                </a:rPr>
                <a:t>n=n/div</a:t>
              </a:r>
              <a:endParaRPr b="0" lang="bg-BG" sz="1800" spc="-1" strike="noStrike">
                <a:latin typeface="Arial"/>
              </a:endParaRPr>
            </a:p>
          </p:txBody>
        </p:sp>
        <p:sp>
          <p:nvSpPr>
            <p:cNvPr id="539" name="CustomShape 18"/>
            <p:cNvSpPr/>
            <p:nvPr/>
          </p:nvSpPr>
          <p:spPr>
            <a:xfrm>
              <a:off x="5067000" y="4448520"/>
              <a:ext cx="1484640" cy="290520"/>
            </a:xfrm>
            <a:prstGeom prst="parallelogram">
              <a:avLst>
                <a:gd name="adj" fmla="val 0"/>
              </a:avLst>
            </a:prstGeom>
            <a:solidFill>
              <a:srgbClr val="33ccff">
                <a:alpha val="75000"/>
              </a:srgbClr>
            </a:solidFill>
            <a:ln w="18000">
              <a:solidFill>
                <a:srgbClr val="33cc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bg-BG" sz="1800" spc="-1" strike="noStrike">
                  <a:solidFill>
                    <a:srgbClr val="ffffff"/>
                  </a:solidFill>
                  <a:latin typeface="Trebuchet MS"/>
                  <a:ea typeface="DejaVu Sans"/>
                </a:rPr>
                <a:t>div=div+1</a:t>
              </a:r>
              <a:endParaRPr b="0" lang="bg-BG" sz="1800" spc="-1" strike="noStrike">
                <a:latin typeface="Arial"/>
              </a:endParaRPr>
            </a:p>
          </p:txBody>
        </p:sp>
        <p:sp>
          <p:nvSpPr>
            <p:cNvPr id="540" name="CustomShape 19"/>
            <p:cNvSpPr/>
            <p:nvPr/>
          </p:nvSpPr>
          <p:spPr>
            <a:xfrm flipH="1">
              <a:off x="5808600" y="4102920"/>
              <a:ext cx="560160" cy="344160"/>
            </a:xfrm>
            <a:prstGeom prst="bentConnector4">
              <a:avLst>
                <a:gd name="adj1" fmla="val 100355"/>
                <a:gd name="adj2" fmla="val 96007"/>
              </a:avLst>
            </a:prstGeom>
            <a:noFill/>
            <a:ln w="31680">
              <a:solidFill>
                <a:srgbClr val="58c8ed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1" name="CustomShape 20"/>
            <p:cNvSpPr/>
            <p:nvPr/>
          </p:nvSpPr>
          <p:spPr>
            <a:xfrm>
              <a:off x="8066520" y="4105800"/>
              <a:ext cx="855360" cy="230400"/>
            </a:xfrm>
            <a:prstGeom prst="bentConnector2">
              <a:avLst/>
            </a:prstGeom>
            <a:noFill/>
            <a:ln w="31680">
              <a:solidFill>
                <a:srgbClr val="58c8ed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2" name="CustomShape 21"/>
            <p:cNvSpPr/>
            <p:nvPr/>
          </p:nvSpPr>
          <p:spPr>
            <a:xfrm flipH="1" rot="16200000">
              <a:off x="6167520" y="4382280"/>
              <a:ext cx="672840" cy="1389240"/>
            </a:xfrm>
            <a:prstGeom prst="bentConnector2">
              <a:avLst/>
            </a:prstGeom>
            <a:noFill/>
            <a:ln w="31680">
              <a:solidFill>
                <a:srgbClr val="58c8ed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3" name="CustomShape 22"/>
            <p:cNvSpPr/>
            <p:nvPr/>
          </p:nvSpPr>
          <p:spPr>
            <a:xfrm rot="5400000">
              <a:off x="7930440" y="4434480"/>
              <a:ext cx="257400" cy="1700640"/>
            </a:xfrm>
            <a:prstGeom prst="bentConnector2">
              <a:avLst/>
            </a:prstGeom>
            <a:noFill/>
            <a:ln w="31680">
              <a:solidFill>
                <a:srgbClr val="58c8ed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4" name="CustomShape 23"/>
            <p:cNvSpPr/>
            <p:nvPr/>
          </p:nvSpPr>
          <p:spPr>
            <a:xfrm flipV="1" rot="16200000">
              <a:off x="7103160" y="2673360"/>
              <a:ext cx="2966040" cy="2777760"/>
            </a:xfrm>
            <a:prstGeom prst="bentConnector3">
              <a:avLst>
                <a:gd name="adj1" fmla="val 100011"/>
              </a:avLst>
            </a:prstGeom>
            <a:noFill/>
            <a:ln w="31680">
              <a:solidFill>
                <a:srgbClr val="58c8ed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5" name="CustomShape 24"/>
            <p:cNvSpPr/>
            <p:nvPr/>
          </p:nvSpPr>
          <p:spPr>
            <a:xfrm>
              <a:off x="7205040" y="5415120"/>
              <a:ext cx="2768760" cy="173880"/>
            </a:xfrm>
            <a:prstGeom prst="bentConnector3">
              <a:avLst>
                <a:gd name="adj1" fmla="val 399"/>
              </a:avLst>
            </a:prstGeom>
            <a:noFill/>
            <a:ln w="31680">
              <a:solidFill>
                <a:srgbClr val="58c8e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6" name="CustomShape 25"/>
            <p:cNvSpPr/>
            <p:nvPr/>
          </p:nvSpPr>
          <p:spPr>
            <a:xfrm>
              <a:off x="7031520" y="893880"/>
              <a:ext cx="394560" cy="412200"/>
            </a:xfrm>
            <a:prstGeom prst="ellipse">
              <a:avLst/>
            </a:prstGeom>
            <a:solidFill>
              <a:srgbClr val="33ccff">
                <a:alpha val="75000"/>
              </a:srgbClr>
            </a:solidFill>
            <a:ln w="18000">
              <a:solidFill>
                <a:srgbClr val="33cc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7" name="CustomShape 26"/>
            <p:cNvSpPr/>
            <p:nvPr/>
          </p:nvSpPr>
          <p:spPr>
            <a:xfrm>
              <a:off x="7031520" y="6104520"/>
              <a:ext cx="394560" cy="412200"/>
            </a:xfrm>
            <a:prstGeom prst="ellipse">
              <a:avLst/>
            </a:prstGeom>
            <a:solidFill>
              <a:srgbClr val="33ccff">
                <a:alpha val="75000"/>
              </a:srgbClr>
            </a:solidFill>
            <a:ln w="18000">
              <a:solidFill>
                <a:srgbClr val="33cc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8" name="CustomShape 27"/>
            <p:cNvSpPr/>
            <p:nvPr/>
          </p:nvSpPr>
          <p:spPr>
            <a:xfrm>
              <a:off x="8072640" y="3781440"/>
              <a:ext cx="6123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bg-BG" sz="1800" spc="-1" strike="noStrike">
                  <a:solidFill>
                    <a:srgbClr val="000000"/>
                  </a:solidFill>
                  <a:latin typeface="Trebuchet MS"/>
                  <a:ea typeface="DejaVu Sans"/>
                </a:rPr>
                <a:t>Да</a:t>
              </a:r>
              <a:endParaRPr b="0" lang="bg-BG" sz="1800" spc="-1" strike="noStrike">
                <a:latin typeface="Arial"/>
              </a:endParaRPr>
            </a:p>
          </p:txBody>
        </p:sp>
        <p:sp>
          <p:nvSpPr>
            <p:cNvPr id="549" name="CustomShape 28"/>
            <p:cNvSpPr/>
            <p:nvPr/>
          </p:nvSpPr>
          <p:spPr>
            <a:xfrm>
              <a:off x="5868720" y="3775680"/>
              <a:ext cx="5367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bg-BG" sz="1800" spc="-1" strike="noStrike">
                  <a:solidFill>
                    <a:srgbClr val="000000"/>
                  </a:solidFill>
                  <a:latin typeface="Trebuchet MS"/>
                  <a:ea typeface="DejaVu Sans"/>
                </a:rPr>
                <a:t>Не</a:t>
              </a:r>
              <a:endParaRPr b="0" lang="bg-BG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CustomShape 1"/>
          <p:cNvSpPr/>
          <p:nvPr/>
        </p:nvSpPr>
        <p:spPr>
          <a:xfrm>
            <a:off x="677160" y="609480"/>
            <a:ext cx="8595360" cy="13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bg-BG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Задачи</a:t>
            </a:r>
            <a:endParaRPr b="0" lang="bg-BG" sz="3600" spc="-1" strike="noStrike">
              <a:latin typeface="Arial"/>
            </a:endParaRPr>
          </a:p>
        </p:txBody>
      </p:sp>
      <p:sp>
        <p:nvSpPr>
          <p:cNvPr id="551" name="CustomShape 2"/>
          <p:cNvSpPr/>
          <p:nvPr/>
        </p:nvSpPr>
        <p:spPr>
          <a:xfrm>
            <a:off x="677160" y="2160720"/>
            <a:ext cx="8595360" cy="387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Задача 0: Нека са цели положителни числа и . Чрез метода на структурното програмиране реализирайте алгоритъм, който при дадени  открива . Означете използваните структури без простите.</a:t>
            </a: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bg-BG" sz="1800" spc="-1" strike="noStrike">
              <a:latin typeface="Arial"/>
            </a:endParaRPr>
          </a:p>
        </p:txBody>
      </p:sp>
      <p:sp>
        <p:nvSpPr>
          <p:cNvPr id="552" name="CustomShape 3"/>
          <p:cNvSpPr/>
          <p:nvPr/>
        </p:nvSpPr>
        <p:spPr>
          <a:xfrm>
            <a:off x="677160" y="2160720"/>
            <a:ext cx="8595360" cy="38793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 </a:t>
            </a:r>
            <a:endParaRPr b="0" lang="bg-BG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CustomShape 1"/>
          <p:cNvSpPr/>
          <p:nvPr/>
        </p:nvSpPr>
        <p:spPr>
          <a:xfrm>
            <a:off x="677160" y="648720"/>
            <a:ext cx="8595360" cy="13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bg-BG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Рекурсивни алгоритми</a:t>
            </a:r>
            <a:endParaRPr b="0" lang="bg-BG" sz="3600" spc="-1" strike="noStrike">
              <a:latin typeface="Arial"/>
            </a:endParaRPr>
          </a:p>
        </p:txBody>
      </p:sp>
      <p:sp>
        <p:nvSpPr>
          <p:cNvPr id="554" name="CustomShape 2"/>
          <p:cNvSpPr/>
          <p:nvPr/>
        </p:nvSpPr>
        <p:spPr>
          <a:xfrm>
            <a:off x="677160" y="1413000"/>
            <a:ext cx="5090040" cy="462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Състоят се от обработка на тривиален случай или рекурсивно извикване с по-малка задача.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При всяко извикване се изпълнява ново копие на алгоритъма с нови променливи.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За алгоритъм, който може да се реализира итеративно с малко на брой променливи не бива да се използва рекурсия.  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При изграждане се използва метода на низходящото програмиране, като в алгоритъм се използва недефиниран алгоритъм – този, който реализираме в момента.</a:t>
            </a: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bg-BG" sz="1800" spc="-1" strike="noStrike">
              <a:latin typeface="Arial"/>
            </a:endParaRPr>
          </a:p>
        </p:txBody>
      </p:sp>
      <p:grpSp>
        <p:nvGrpSpPr>
          <p:cNvPr id="555" name="Group 3"/>
          <p:cNvGrpSpPr/>
          <p:nvPr/>
        </p:nvGrpSpPr>
        <p:grpSpPr>
          <a:xfrm>
            <a:off x="6102720" y="583560"/>
            <a:ext cx="3906720" cy="5592960"/>
            <a:chOff x="6102720" y="583560"/>
            <a:chExt cx="3906720" cy="5592960"/>
          </a:xfrm>
        </p:grpSpPr>
        <p:sp>
          <p:nvSpPr>
            <p:cNvPr id="556" name="CustomShape 4"/>
            <p:cNvSpPr/>
            <p:nvPr/>
          </p:nvSpPr>
          <p:spPr>
            <a:xfrm>
              <a:off x="7365600" y="1308600"/>
              <a:ext cx="1445760" cy="263520"/>
            </a:xfrm>
            <a:prstGeom prst="parallelogram">
              <a:avLst>
                <a:gd name="adj" fmla="val 120740"/>
              </a:avLst>
            </a:prstGeom>
            <a:solidFill>
              <a:srgbClr val="33ccff">
                <a:alpha val="75000"/>
              </a:srgbClr>
            </a:solidFill>
            <a:ln w="18000">
              <a:solidFill>
                <a:srgbClr val="33cc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bg-BG" sz="1800" spc="-1" strike="noStrike">
                  <a:solidFill>
                    <a:srgbClr val="ffffff"/>
                  </a:solidFill>
                  <a:latin typeface="Trebuchet MS"/>
                  <a:ea typeface="DejaVu Sans"/>
                </a:rPr>
                <a:t>n</a:t>
              </a:r>
              <a:endParaRPr b="0" lang="bg-BG" sz="1800" spc="-1" strike="noStrike">
                <a:latin typeface="Arial"/>
              </a:endParaRPr>
            </a:p>
          </p:txBody>
        </p:sp>
        <p:sp>
          <p:nvSpPr>
            <p:cNvPr id="557" name="CustomShape 5"/>
            <p:cNvSpPr/>
            <p:nvPr/>
          </p:nvSpPr>
          <p:spPr>
            <a:xfrm>
              <a:off x="8089200" y="997200"/>
              <a:ext cx="360" cy="310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1680">
              <a:solidFill>
                <a:srgbClr val="58c8ed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8" name="CustomShape 6"/>
            <p:cNvSpPr/>
            <p:nvPr/>
          </p:nvSpPr>
          <p:spPr>
            <a:xfrm>
              <a:off x="7891200" y="583560"/>
              <a:ext cx="394560" cy="412200"/>
            </a:xfrm>
            <a:prstGeom prst="ellipse">
              <a:avLst/>
            </a:prstGeom>
            <a:solidFill>
              <a:srgbClr val="33ccff">
                <a:alpha val="75000"/>
              </a:srgbClr>
            </a:solidFill>
            <a:ln w="18000">
              <a:solidFill>
                <a:srgbClr val="33cc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9" name="CustomShape 7"/>
            <p:cNvSpPr/>
            <p:nvPr/>
          </p:nvSpPr>
          <p:spPr>
            <a:xfrm>
              <a:off x="7868520" y="5764320"/>
              <a:ext cx="394560" cy="412200"/>
            </a:xfrm>
            <a:prstGeom prst="ellipse">
              <a:avLst/>
            </a:prstGeom>
            <a:solidFill>
              <a:srgbClr val="33ccff">
                <a:alpha val="75000"/>
              </a:srgbClr>
            </a:solidFill>
            <a:ln w="18000">
              <a:solidFill>
                <a:srgbClr val="33cc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0" name="CustomShape 8"/>
            <p:cNvSpPr/>
            <p:nvPr/>
          </p:nvSpPr>
          <p:spPr>
            <a:xfrm>
              <a:off x="8056800" y="1599120"/>
              <a:ext cx="360" cy="695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1680">
              <a:solidFill>
                <a:srgbClr val="58c8ed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1" name="CustomShape 9"/>
            <p:cNvSpPr/>
            <p:nvPr/>
          </p:nvSpPr>
          <p:spPr>
            <a:xfrm>
              <a:off x="7165080" y="2296440"/>
              <a:ext cx="1801800" cy="1140840"/>
            </a:xfrm>
            <a:custGeom>
              <a:avLst/>
              <a:gdLst/>
              <a:ahLst/>
              <a:rect l="l" t="t" r="r" b="b"/>
              <a:pathLst>
                <a:path w="2261558" h="1142115">
                  <a:moveTo>
                    <a:pt x="0" y="575948"/>
                  </a:moveTo>
                  <a:lnTo>
                    <a:pt x="1118555" y="0"/>
                  </a:lnTo>
                  <a:lnTo>
                    <a:pt x="2261558" y="580837"/>
                  </a:lnTo>
                  <a:lnTo>
                    <a:pt x="1118555" y="1142115"/>
                  </a:lnTo>
                  <a:lnTo>
                    <a:pt x="0" y="575948"/>
                  </a:lnTo>
                  <a:close/>
                </a:path>
              </a:pathLst>
            </a:custGeom>
            <a:solidFill>
              <a:srgbClr val="5fcbef"/>
            </a:solidFill>
            <a:ln w="25560">
              <a:solidFill>
                <a:srgbClr val="4696b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bg-BG" sz="1800" spc="-1" strike="noStrike">
                  <a:solidFill>
                    <a:srgbClr val="ffffff"/>
                  </a:solidFill>
                  <a:latin typeface="Trebuchet MS"/>
                  <a:ea typeface="DejaVu Sans"/>
                </a:rPr>
                <a:t>0==n</a:t>
              </a:r>
              <a:endParaRPr b="0" lang="bg-BG" sz="1800" spc="-1" strike="noStrike">
                <a:latin typeface="Arial"/>
              </a:endParaRPr>
            </a:p>
          </p:txBody>
        </p:sp>
        <p:sp>
          <p:nvSpPr>
            <p:cNvPr id="562" name="CustomShape 10"/>
            <p:cNvSpPr/>
            <p:nvPr/>
          </p:nvSpPr>
          <p:spPr>
            <a:xfrm rot="5400000">
              <a:off x="6804000" y="2990880"/>
              <a:ext cx="480240" cy="232920"/>
            </a:xfrm>
            <a:prstGeom prst="bentConnector3">
              <a:avLst>
                <a:gd name="adj1" fmla="val -761"/>
              </a:avLst>
            </a:prstGeom>
            <a:noFill/>
            <a:ln w="31680">
              <a:solidFill>
                <a:srgbClr val="58c8ed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3" name="CustomShape 11"/>
            <p:cNvSpPr/>
            <p:nvPr/>
          </p:nvSpPr>
          <p:spPr>
            <a:xfrm>
              <a:off x="6926400" y="2493000"/>
              <a:ext cx="46728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bg-BG" sz="1800" spc="-1" strike="noStrike">
                  <a:solidFill>
                    <a:srgbClr val="000000"/>
                  </a:solidFill>
                  <a:latin typeface="Trebuchet MS"/>
                  <a:ea typeface="DejaVu Sans"/>
                </a:rPr>
                <a:t>Да</a:t>
              </a:r>
              <a:endParaRPr b="0" lang="bg-BG" sz="1800" spc="-1" strike="noStrike">
                <a:latin typeface="Arial"/>
              </a:endParaRPr>
            </a:p>
          </p:txBody>
        </p:sp>
        <p:sp>
          <p:nvSpPr>
            <p:cNvPr id="564" name="CustomShape 12"/>
            <p:cNvSpPr/>
            <p:nvPr/>
          </p:nvSpPr>
          <p:spPr>
            <a:xfrm>
              <a:off x="8968320" y="2877120"/>
              <a:ext cx="217800" cy="470520"/>
            </a:xfrm>
            <a:prstGeom prst="bentConnector2">
              <a:avLst/>
            </a:prstGeom>
            <a:noFill/>
            <a:ln w="31680">
              <a:solidFill>
                <a:srgbClr val="58c8ed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5" name="CustomShape 13"/>
            <p:cNvSpPr/>
            <p:nvPr/>
          </p:nvSpPr>
          <p:spPr>
            <a:xfrm>
              <a:off x="8812800" y="2493000"/>
              <a:ext cx="46728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bg-BG" sz="1800" spc="-1" strike="noStrike">
                  <a:solidFill>
                    <a:srgbClr val="000000"/>
                  </a:solidFill>
                  <a:latin typeface="Trebuchet MS"/>
                  <a:ea typeface="DejaVu Sans"/>
                </a:rPr>
                <a:t>Не</a:t>
              </a:r>
              <a:endParaRPr b="0" lang="bg-BG" sz="1800" spc="-1" strike="noStrike">
                <a:latin typeface="Arial"/>
              </a:endParaRPr>
            </a:p>
          </p:txBody>
        </p:sp>
        <p:sp>
          <p:nvSpPr>
            <p:cNvPr id="566" name="CustomShape 14"/>
            <p:cNvSpPr/>
            <p:nvPr/>
          </p:nvSpPr>
          <p:spPr>
            <a:xfrm flipH="1" rot="16200000">
              <a:off x="6905520" y="4610520"/>
              <a:ext cx="1178640" cy="1138680"/>
            </a:xfrm>
            <a:prstGeom prst="bentConnector3">
              <a:avLst>
                <a:gd name="adj1" fmla="val 50000"/>
              </a:avLst>
            </a:prstGeom>
            <a:noFill/>
            <a:ln w="31680">
              <a:solidFill>
                <a:srgbClr val="58c8ed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7" name="CustomShape 15"/>
            <p:cNvSpPr/>
            <p:nvPr/>
          </p:nvSpPr>
          <p:spPr>
            <a:xfrm rot="5400000">
              <a:off x="8022240" y="4604040"/>
              <a:ext cx="1211040" cy="1119240"/>
            </a:xfrm>
            <a:prstGeom prst="bentConnector3">
              <a:avLst>
                <a:gd name="adj1" fmla="val 51613"/>
              </a:avLst>
            </a:prstGeom>
            <a:noFill/>
            <a:ln w="31680">
              <a:solidFill>
                <a:srgbClr val="58c8ed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8" name="CustomShape 16"/>
            <p:cNvSpPr/>
            <p:nvPr/>
          </p:nvSpPr>
          <p:spPr>
            <a:xfrm>
              <a:off x="6102720" y="3349080"/>
              <a:ext cx="1645560" cy="1240200"/>
            </a:xfrm>
            <a:prstGeom prst="roundRect">
              <a:avLst>
                <a:gd name="adj" fmla="val 16667"/>
              </a:avLst>
            </a:prstGeom>
            <a:noFill/>
            <a:ln w="18000">
              <a:solidFill>
                <a:srgbClr val="33cc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bg-BG" sz="1800" spc="-1" strike="noStrike">
                  <a:solidFill>
                    <a:srgbClr val="000000"/>
                  </a:solidFill>
                  <a:latin typeface="Trebuchet MS"/>
                  <a:ea typeface="DejaVu Sans"/>
                </a:rPr>
                <a:t>Тривиален случай</a:t>
              </a:r>
              <a:endParaRPr b="0" lang="bg-BG" sz="1800" spc="-1" strike="noStrike">
                <a:latin typeface="Arial"/>
              </a:endParaRPr>
            </a:p>
          </p:txBody>
        </p:sp>
        <p:sp>
          <p:nvSpPr>
            <p:cNvPr id="569" name="CustomShape 17"/>
            <p:cNvSpPr/>
            <p:nvPr/>
          </p:nvSpPr>
          <p:spPr>
            <a:xfrm>
              <a:off x="8363880" y="3349080"/>
              <a:ext cx="1645560" cy="1207800"/>
            </a:xfrm>
            <a:prstGeom prst="roundRect">
              <a:avLst>
                <a:gd name="adj" fmla="val 16667"/>
              </a:avLst>
            </a:prstGeom>
            <a:noFill/>
            <a:ln w="18000">
              <a:solidFill>
                <a:srgbClr val="33cc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0" name="CustomShape 18"/>
            <p:cNvSpPr/>
            <p:nvPr/>
          </p:nvSpPr>
          <p:spPr>
            <a:xfrm>
              <a:off x="8499240" y="3696840"/>
              <a:ext cx="1374840" cy="461520"/>
            </a:xfrm>
            <a:prstGeom prst="rect">
              <a:avLst/>
            </a:prstGeom>
            <a:solidFill>
              <a:srgbClr val="33ccff">
                <a:alpha val="75000"/>
              </a:srgbClr>
            </a:solidFill>
            <a:ln w="18000">
              <a:solidFill>
                <a:srgbClr val="33cc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bg-BG" sz="1800" spc="-1" strike="noStrike">
                  <a:solidFill>
                    <a:srgbClr val="ffffff"/>
                  </a:solidFill>
                  <a:latin typeface="Trebuchet MS"/>
                  <a:ea typeface="DejaVu Sans"/>
                </a:rPr>
                <a:t>R(n-1)</a:t>
              </a:r>
              <a:endParaRPr b="0" lang="bg-BG" sz="1800" spc="-1" strike="noStrike">
                <a:latin typeface="Arial"/>
              </a:endParaRPr>
            </a:p>
          </p:txBody>
        </p:sp>
        <p:sp>
          <p:nvSpPr>
            <p:cNvPr id="571" name="CustomShape 19"/>
            <p:cNvSpPr/>
            <p:nvPr/>
          </p:nvSpPr>
          <p:spPr>
            <a:xfrm>
              <a:off x="7262280" y="601200"/>
              <a:ext cx="46728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bg-BG" sz="1800" spc="-1" strike="noStrike">
                  <a:solidFill>
                    <a:srgbClr val="000000"/>
                  </a:solidFill>
                  <a:latin typeface="Trebuchet MS"/>
                  <a:ea typeface="DejaVu Sans"/>
                </a:rPr>
                <a:t>R</a:t>
              </a:r>
              <a:endParaRPr b="0" lang="bg-BG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CustomShape 1"/>
          <p:cNvSpPr/>
          <p:nvPr/>
        </p:nvSpPr>
        <p:spPr>
          <a:xfrm>
            <a:off x="677160" y="609480"/>
            <a:ext cx="6147360" cy="13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bg-BG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Рекурсивно извеждане на цифрите на число</a:t>
            </a:r>
            <a:endParaRPr b="0" lang="bg-BG" sz="3600" spc="-1" strike="noStrike">
              <a:latin typeface="Arial"/>
            </a:endParaRPr>
          </a:p>
        </p:txBody>
      </p:sp>
      <p:sp>
        <p:nvSpPr>
          <p:cNvPr id="573" name="CustomShape 2"/>
          <p:cNvSpPr/>
          <p:nvPr/>
        </p:nvSpPr>
        <p:spPr>
          <a:xfrm>
            <a:off x="677160" y="2160720"/>
            <a:ext cx="5663520" cy="387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Тривиалният случай е число с една цифра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В противен случай се извеждат старшите цифри с рекурсивно извикване и после младшата</a:t>
            </a:r>
            <a:endParaRPr b="0" lang="bg-BG" sz="1800" spc="-1" strike="noStrike">
              <a:latin typeface="Arial"/>
            </a:endParaRPr>
          </a:p>
        </p:txBody>
      </p:sp>
      <p:grpSp>
        <p:nvGrpSpPr>
          <p:cNvPr id="574" name="Group 3"/>
          <p:cNvGrpSpPr/>
          <p:nvPr/>
        </p:nvGrpSpPr>
        <p:grpSpPr>
          <a:xfrm>
            <a:off x="6297480" y="1180080"/>
            <a:ext cx="4039200" cy="5337360"/>
            <a:chOff x="6297480" y="1180080"/>
            <a:chExt cx="4039200" cy="5337360"/>
          </a:xfrm>
        </p:grpSpPr>
        <p:sp>
          <p:nvSpPr>
            <p:cNvPr id="575" name="CustomShape 4"/>
            <p:cNvSpPr/>
            <p:nvPr/>
          </p:nvSpPr>
          <p:spPr>
            <a:xfrm>
              <a:off x="7595640" y="1905480"/>
              <a:ext cx="1445760" cy="263520"/>
            </a:xfrm>
            <a:prstGeom prst="parallelogram">
              <a:avLst>
                <a:gd name="adj" fmla="val 120740"/>
              </a:avLst>
            </a:prstGeom>
            <a:solidFill>
              <a:srgbClr val="33ccff">
                <a:alpha val="75000"/>
              </a:srgbClr>
            </a:solidFill>
            <a:ln w="18000">
              <a:solidFill>
                <a:srgbClr val="33cc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bg-BG" sz="1800" spc="-1" strike="noStrike">
                  <a:solidFill>
                    <a:srgbClr val="ffffff"/>
                  </a:solidFill>
                  <a:latin typeface="Trebuchet MS"/>
                  <a:ea typeface="DejaVu Sans"/>
                </a:rPr>
                <a:t>n</a:t>
              </a:r>
              <a:endParaRPr b="0" lang="bg-BG" sz="1800" spc="-1" strike="noStrike">
                <a:latin typeface="Arial"/>
              </a:endParaRPr>
            </a:p>
          </p:txBody>
        </p:sp>
        <p:sp>
          <p:nvSpPr>
            <p:cNvPr id="576" name="CustomShape 5"/>
            <p:cNvSpPr/>
            <p:nvPr/>
          </p:nvSpPr>
          <p:spPr>
            <a:xfrm>
              <a:off x="8319240" y="1593720"/>
              <a:ext cx="360" cy="310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1680">
              <a:solidFill>
                <a:srgbClr val="58c8ed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7" name="CustomShape 6"/>
            <p:cNvSpPr/>
            <p:nvPr/>
          </p:nvSpPr>
          <p:spPr>
            <a:xfrm>
              <a:off x="8121240" y="1180080"/>
              <a:ext cx="394560" cy="412200"/>
            </a:xfrm>
            <a:prstGeom prst="ellipse">
              <a:avLst/>
            </a:prstGeom>
            <a:solidFill>
              <a:srgbClr val="33ccff">
                <a:alpha val="75000"/>
              </a:srgbClr>
            </a:solidFill>
            <a:ln w="18000">
              <a:solidFill>
                <a:srgbClr val="33cc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8" name="CustomShape 7"/>
            <p:cNvSpPr/>
            <p:nvPr/>
          </p:nvSpPr>
          <p:spPr>
            <a:xfrm>
              <a:off x="8121240" y="6105240"/>
              <a:ext cx="394560" cy="412200"/>
            </a:xfrm>
            <a:prstGeom prst="ellipse">
              <a:avLst/>
            </a:prstGeom>
            <a:solidFill>
              <a:srgbClr val="33ccff">
                <a:alpha val="75000"/>
              </a:srgbClr>
            </a:solidFill>
            <a:ln w="18000">
              <a:solidFill>
                <a:srgbClr val="33cc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9" name="CustomShape 8"/>
            <p:cNvSpPr/>
            <p:nvPr/>
          </p:nvSpPr>
          <p:spPr>
            <a:xfrm flipH="1">
              <a:off x="8274960" y="2195640"/>
              <a:ext cx="8280" cy="223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1680">
              <a:solidFill>
                <a:srgbClr val="58c8ed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0" name="CustomShape 9"/>
            <p:cNvSpPr/>
            <p:nvPr/>
          </p:nvSpPr>
          <p:spPr>
            <a:xfrm>
              <a:off x="7385040" y="2420640"/>
              <a:ext cx="1801800" cy="1222200"/>
            </a:xfrm>
            <a:custGeom>
              <a:avLst/>
              <a:gdLst/>
              <a:ahLst/>
              <a:rect l="l" t="t" r="r" b="b"/>
              <a:pathLst>
                <a:path w="2261558" h="1142115">
                  <a:moveTo>
                    <a:pt x="0" y="575948"/>
                  </a:moveTo>
                  <a:lnTo>
                    <a:pt x="1118555" y="0"/>
                  </a:lnTo>
                  <a:lnTo>
                    <a:pt x="2261558" y="580837"/>
                  </a:lnTo>
                  <a:lnTo>
                    <a:pt x="1118555" y="1142115"/>
                  </a:lnTo>
                  <a:lnTo>
                    <a:pt x="0" y="575948"/>
                  </a:lnTo>
                  <a:close/>
                </a:path>
              </a:pathLst>
            </a:custGeom>
            <a:solidFill>
              <a:srgbClr val="5fcbef"/>
            </a:solidFill>
            <a:ln w="25560">
              <a:solidFill>
                <a:srgbClr val="4696b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bg-BG" sz="1800" spc="-1" strike="noStrike">
                  <a:solidFill>
                    <a:srgbClr val="ffffff"/>
                  </a:solidFill>
                  <a:latin typeface="Trebuchet MS"/>
                  <a:ea typeface="DejaVu Sans"/>
                </a:rPr>
                <a:t> </a:t>
              </a:r>
              <a:r>
                <a:rPr b="0" lang="bg-BG" sz="1800" spc="-1" strike="noStrike">
                  <a:solidFill>
                    <a:srgbClr val="ffffff"/>
                  </a:solidFill>
                  <a:latin typeface="Trebuchet MS"/>
                  <a:ea typeface="DejaVu Sans"/>
                </a:rPr>
                <a:t>n&lt;10</a:t>
              </a:r>
              <a:endParaRPr b="0" lang="bg-BG" sz="1800" spc="-1" strike="noStrike">
                <a:latin typeface="Arial"/>
              </a:endParaRPr>
            </a:p>
          </p:txBody>
        </p:sp>
        <p:sp>
          <p:nvSpPr>
            <p:cNvPr id="581" name="CustomShape 10"/>
            <p:cNvSpPr/>
            <p:nvPr/>
          </p:nvSpPr>
          <p:spPr>
            <a:xfrm flipH="1">
              <a:off x="7208640" y="3037320"/>
              <a:ext cx="173520" cy="1652760"/>
            </a:xfrm>
            <a:prstGeom prst="bentConnector4">
              <a:avLst>
                <a:gd name="adj1" fmla="val -130558"/>
                <a:gd name="adj2" fmla="val -252"/>
              </a:avLst>
            </a:prstGeom>
            <a:noFill/>
            <a:ln w="31680">
              <a:solidFill>
                <a:srgbClr val="58c8ed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2" name="CustomShape 11"/>
            <p:cNvSpPr/>
            <p:nvPr/>
          </p:nvSpPr>
          <p:spPr>
            <a:xfrm>
              <a:off x="7156080" y="3089520"/>
              <a:ext cx="46728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bg-BG" sz="1800" spc="-1" strike="noStrike">
                  <a:solidFill>
                    <a:srgbClr val="000000"/>
                  </a:solidFill>
                  <a:latin typeface="Trebuchet MS"/>
                  <a:ea typeface="DejaVu Sans"/>
                </a:rPr>
                <a:t>Да</a:t>
              </a:r>
              <a:endParaRPr b="0" lang="bg-BG" sz="1800" spc="-1" strike="noStrike">
                <a:latin typeface="Arial"/>
              </a:endParaRPr>
            </a:p>
          </p:txBody>
        </p:sp>
        <p:sp>
          <p:nvSpPr>
            <p:cNvPr id="583" name="CustomShape 12"/>
            <p:cNvSpPr/>
            <p:nvPr/>
          </p:nvSpPr>
          <p:spPr>
            <a:xfrm>
              <a:off x="9188280" y="3042720"/>
              <a:ext cx="227520" cy="721080"/>
            </a:xfrm>
            <a:prstGeom prst="bentConnector2">
              <a:avLst/>
            </a:prstGeom>
            <a:noFill/>
            <a:ln w="31680">
              <a:solidFill>
                <a:srgbClr val="58c8ed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4" name="CustomShape 13"/>
            <p:cNvSpPr/>
            <p:nvPr/>
          </p:nvSpPr>
          <p:spPr>
            <a:xfrm>
              <a:off x="9042840" y="3089520"/>
              <a:ext cx="46728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bg-BG" sz="1800" spc="-1" strike="noStrike">
                  <a:solidFill>
                    <a:srgbClr val="000000"/>
                  </a:solidFill>
                  <a:latin typeface="Trebuchet MS"/>
                  <a:ea typeface="DejaVu Sans"/>
                </a:rPr>
                <a:t>Не</a:t>
              </a:r>
              <a:endParaRPr b="0" lang="bg-BG" sz="1800" spc="-1" strike="noStrike">
                <a:latin typeface="Arial"/>
              </a:endParaRPr>
            </a:p>
          </p:txBody>
        </p:sp>
        <p:sp>
          <p:nvSpPr>
            <p:cNvPr id="585" name="CustomShape 14"/>
            <p:cNvSpPr/>
            <p:nvPr/>
          </p:nvSpPr>
          <p:spPr>
            <a:xfrm flipH="1" rot="16200000">
              <a:off x="7135560" y="5167800"/>
              <a:ext cx="1178640" cy="1138680"/>
            </a:xfrm>
            <a:prstGeom prst="bentConnector3">
              <a:avLst>
                <a:gd name="adj1" fmla="val 30113"/>
              </a:avLst>
            </a:prstGeom>
            <a:noFill/>
            <a:ln w="31680">
              <a:solidFill>
                <a:srgbClr val="58c8ed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6" name="CustomShape 15"/>
            <p:cNvSpPr/>
            <p:nvPr/>
          </p:nvSpPr>
          <p:spPr>
            <a:xfrm rot="5400000">
              <a:off x="8277840" y="4941720"/>
              <a:ext cx="1204560" cy="1119240"/>
            </a:xfrm>
            <a:prstGeom prst="bentConnector3">
              <a:avLst>
                <a:gd name="adj1" fmla="val 50000"/>
              </a:avLst>
            </a:prstGeom>
            <a:noFill/>
            <a:ln w="31680">
              <a:solidFill>
                <a:srgbClr val="58c8ed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7" name="CustomShape 16"/>
            <p:cNvSpPr/>
            <p:nvPr/>
          </p:nvSpPr>
          <p:spPr>
            <a:xfrm>
              <a:off x="8729280" y="3765240"/>
              <a:ext cx="1374840" cy="461520"/>
            </a:xfrm>
            <a:prstGeom prst="rect">
              <a:avLst/>
            </a:prstGeom>
            <a:solidFill>
              <a:srgbClr val="33ccff">
                <a:alpha val="75000"/>
              </a:srgbClr>
            </a:solidFill>
            <a:ln w="18000">
              <a:solidFill>
                <a:srgbClr val="33cc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bg-BG" sz="1800" spc="-1" strike="noStrike">
                  <a:solidFill>
                    <a:srgbClr val="ffffff"/>
                  </a:solidFill>
                  <a:latin typeface="Trebuchet MS"/>
                  <a:ea typeface="DejaVu Sans"/>
                </a:rPr>
                <a:t>R(n/10)</a:t>
              </a:r>
              <a:endParaRPr b="0" lang="bg-BG" sz="1800" spc="-1" strike="noStrike">
                <a:latin typeface="Arial"/>
              </a:endParaRPr>
            </a:p>
          </p:txBody>
        </p:sp>
        <p:sp>
          <p:nvSpPr>
            <p:cNvPr id="588" name="CustomShape 17"/>
            <p:cNvSpPr/>
            <p:nvPr/>
          </p:nvSpPr>
          <p:spPr>
            <a:xfrm>
              <a:off x="7491960" y="1197720"/>
              <a:ext cx="46728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bg-BG" sz="1800" spc="-1" strike="noStrike">
                  <a:solidFill>
                    <a:srgbClr val="000000"/>
                  </a:solidFill>
                  <a:latin typeface="Trebuchet MS"/>
                  <a:ea typeface="DejaVu Sans"/>
                </a:rPr>
                <a:t>R</a:t>
              </a:r>
              <a:endParaRPr b="0" lang="bg-BG" sz="1800" spc="-1" strike="noStrike">
                <a:latin typeface="Arial"/>
              </a:endParaRPr>
            </a:p>
          </p:txBody>
        </p:sp>
        <p:sp>
          <p:nvSpPr>
            <p:cNvPr id="589" name="CustomShape 18"/>
            <p:cNvSpPr/>
            <p:nvPr/>
          </p:nvSpPr>
          <p:spPr>
            <a:xfrm flipH="1">
              <a:off x="8515800" y="4681080"/>
              <a:ext cx="1820880" cy="461520"/>
            </a:xfrm>
            <a:prstGeom prst="parallelogram">
              <a:avLst>
                <a:gd name="adj" fmla="val 74831"/>
              </a:avLst>
            </a:prstGeom>
            <a:solidFill>
              <a:srgbClr val="33ccff">
                <a:alpha val="75000"/>
              </a:srgbClr>
            </a:solidFill>
            <a:ln w="18000">
              <a:solidFill>
                <a:srgbClr val="33cc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bg-BG" sz="1800" spc="-1" strike="noStrike">
                  <a:solidFill>
                    <a:srgbClr val="ffffff"/>
                  </a:solidFill>
                  <a:latin typeface="Trebuchet MS"/>
                  <a:ea typeface="DejaVu Sans"/>
                </a:rPr>
                <a:t>n%10</a:t>
              </a:r>
              <a:endParaRPr b="0" lang="bg-BG" sz="1800" spc="-1" strike="noStrike">
                <a:latin typeface="Arial"/>
              </a:endParaRPr>
            </a:p>
          </p:txBody>
        </p:sp>
        <p:sp>
          <p:nvSpPr>
            <p:cNvPr id="590" name="CustomShape 19"/>
            <p:cNvSpPr/>
            <p:nvPr/>
          </p:nvSpPr>
          <p:spPr>
            <a:xfrm>
              <a:off x="9417240" y="4227840"/>
              <a:ext cx="9720" cy="451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1680">
              <a:solidFill>
                <a:srgbClr val="58c8ed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1" name="CustomShape 20"/>
            <p:cNvSpPr/>
            <p:nvPr/>
          </p:nvSpPr>
          <p:spPr>
            <a:xfrm flipH="1">
              <a:off x="6297480" y="4691520"/>
              <a:ext cx="1820880" cy="461520"/>
            </a:xfrm>
            <a:prstGeom prst="parallelogram">
              <a:avLst>
                <a:gd name="adj" fmla="val 74831"/>
              </a:avLst>
            </a:prstGeom>
            <a:solidFill>
              <a:srgbClr val="33ccff">
                <a:alpha val="75000"/>
              </a:srgbClr>
            </a:solidFill>
            <a:ln w="18000">
              <a:solidFill>
                <a:srgbClr val="33cc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bg-BG" sz="1800" spc="-1" strike="noStrike">
                  <a:solidFill>
                    <a:srgbClr val="ffffff"/>
                  </a:solidFill>
                  <a:latin typeface="Trebuchet MS"/>
                  <a:ea typeface="DejaVu Sans"/>
                </a:rPr>
                <a:t>n</a:t>
              </a:r>
              <a:endParaRPr b="0" lang="bg-BG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677160" y="609480"/>
            <a:ext cx="8595360" cy="13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bg-BG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Разделяй и владей</a:t>
            </a:r>
            <a:endParaRPr b="0" lang="bg-BG" sz="36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677160" y="1311840"/>
            <a:ext cx="8595360" cy="54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Неизвестният алгоритъм се разделя на големи стъпки, всяка със собствен неизвестен алгоритъм:</a:t>
            </a:r>
            <a:endParaRPr b="0" lang="bg-BG" sz="18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795240" y="1945080"/>
            <a:ext cx="1549080" cy="4316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4bbfe6"/>
              </a:gs>
              <a:gs pos="100000">
                <a:srgbClr val="6ccdef"/>
              </a:gs>
            </a:gsLst>
            <a:lin ang="16200000"/>
          </a:gradFill>
          <a:ln w="9360">
            <a:solidFill>
              <a:srgbClr val="58c8ed"/>
            </a:solidFill>
            <a:round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Проблем</a:t>
            </a:r>
            <a:endParaRPr b="0" lang="bg-BG" sz="1800" spc="-1" strike="noStrike"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7895520" y="2589120"/>
            <a:ext cx="1668240" cy="3012120"/>
          </a:xfrm>
          <a:prstGeom prst="flowChartProcess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Кодове на инструкции</a:t>
            </a:r>
            <a:endParaRPr b="0" lang="bg-BG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mov</a:t>
            </a:r>
            <a:endParaRPr b="0" lang="bg-BG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add</a:t>
            </a:r>
            <a:endParaRPr b="0" lang="bg-BG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cmp</a:t>
            </a:r>
            <a:endParaRPr b="0" lang="bg-BG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jne</a:t>
            </a:r>
            <a:endParaRPr b="0" lang="bg-BG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…</a:t>
            </a:r>
            <a:endParaRPr b="0" lang="bg-BG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…</a:t>
            </a:r>
            <a:endParaRPr b="0" lang="bg-BG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…</a:t>
            </a:r>
            <a:endParaRPr b="0" lang="bg-BG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jmp</a:t>
            </a:r>
            <a:endParaRPr b="0" lang="bg-BG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bg-BG" sz="1800" spc="-1" strike="noStrike">
              <a:latin typeface="Arial"/>
            </a:endParaRPr>
          </a:p>
        </p:txBody>
      </p:sp>
      <p:sp>
        <p:nvSpPr>
          <p:cNvPr id="134" name="CustomShape 5"/>
          <p:cNvSpPr/>
          <p:nvPr/>
        </p:nvSpPr>
        <p:spPr>
          <a:xfrm>
            <a:off x="2747160" y="1945080"/>
            <a:ext cx="1863000" cy="642600"/>
          </a:xfrm>
          <a:prstGeom prst="flowChartInputOutput">
            <a:avLst/>
          </a:prstGeom>
          <a:solidFill>
            <a:srgbClr val="2e83c3"/>
          </a:solidFill>
          <a:ln w="25560">
            <a:solidFill>
              <a:srgbClr val="2260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Входни данни</a:t>
            </a:r>
            <a:endParaRPr b="0" lang="bg-BG" sz="1800" spc="-1" strike="noStrike">
              <a:latin typeface="Arial"/>
            </a:endParaRPr>
          </a:p>
        </p:txBody>
      </p:sp>
      <p:sp>
        <p:nvSpPr>
          <p:cNvPr id="135" name="CustomShape 6"/>
          <p:cNvSpPr/>
          <p:nvPr/>
        </p:nvSpPr>
        <p:spPr>
          <a:xfrm>
            <a:off x="2782800" y="5618880"/>
            <a:ext cx="1863000" cy="642600"/>
          </a:xfrm>
          <a:prstGeom prst="flowChartInputOutput">
            <a:avLst/>
          </a:prstGeom>
          <a:solidFill>
            <a:srgbClr val="2e83c3"/>
          </a:solidFill>
          <a:ln w="25560">
            <a:solidFill>
              <a:srgbClr val="2260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Изходни данни</a:t>
            </a:r>
            <a:endParaRPr b="0" lang="bg-BG" sz="1800" spc="-1" strike="noStrike">
              <a:latin typeface="Arial"/>
            </a:endParaRPr>
          </a:p>
        </p:txBody>
      </p:sp>
      <p:sp>
        <p:nvSpPr>
          <p:cNvPr id="136" name="CustomShape 7"/>
          <p:cNvSpPr/>
          <p:nvPr/>
        </p:nvSpPr>
        <p:spPr>
          <a:xfrm>
            <a:off x="2747160" y="2822760"/>
            <a:ext cx="1863000" cy="1127520"/>
          </a:xfrm>
          <a:prstGeom prst="rect">
            <a:avLst/>
          </a:prstGeom>
          <a:solidFill>
            <a:srgbClr val="2e83c3"/>
          </a:solidFill>
          <a:ln w="25560">
            <a:solidFill>
              <a:srgbClr val="2260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Стъпка 1</a:t>
            </a:r>
            <a:endParaRPr b="0" lang="bg-BG" sz="1800" spc="-1" strike="noStrike">
              <a:latin typeface="Arial"/>
            </a:endParaRPr>
          </a:p>
        </p:txBody>
      </p:sp>
      <p:sp>
        <p:nvSpPr>
          <p:cNvPr id="137" name="CustomShape 8"/>
          <p:cNvSpPr/>
          <p:nvPr/>
        </p:nvSpPr>
        <p:spPr>
          <a:xfrm>
            <a:off x="4790520" y="3140640"/>
            <a:ext cx="2924640" cy="1755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fcbef"/>
          </a:solidFill>
          <a:ln w="25560">
            <a:solidFill>
              <a:srgbClr val="4696b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bg-BG" sz="5400" spc="-1" strike="noStrike">
                <a:solidFill>
                  <a:srgbClr val="ffffff"/>
                </a:solidFill>
                <a:latin typeface="Arial Black"/>
                <a:ea typeface="DejaVu Sans"/>
              </a:rPr>
              <a:t>?</a:t>
            </a:r>
            <a:endParaRPr b="0" lang="bg-BG" sz="5400" spc="-1" strike="noStrike">
              <a:latin typeface="Arial"/>
            </a:endParaRPr>
          </a:p>
        </p:txBody>
      </p:sp>
      <p:sp>
        <p:nvSpPr>
          <p:cNvPr id="138" name="CustomShape 9"/>
          <p:cNvSpPr/>
          <p:nvPr/>
        </p:nvSpPr>
        <p:spPr>
          <a:xfrm>
            <a:off x="2747160" y="4256280"/>
            <a:ext cx="1863000" cy="1127520"/>
          </a:xfrm>
          <a:prstGeom prst="rect">
            <a:avLst/>
          </a:prstGeom>
          <a:solidFill>
            <a:srgbClr val="2e83c3"/>
          </a:solidFill>
          <a:ln w="25560">
            <a:solidFill>
              <a:srgbClr val="2260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Стъпка 2</a:t>
            </a:r>
            <a:endParaRPr b="0" lang="bg-BG" sz="1800" spc="-1" strike="noStrike">
              <a:latin typeface="Arial"/>
            </a:endParaRPr>
          </a:p>
        </p:txBody>
      </p:sp>
      <p:sp>
        <p:nvSpPr>
          <p:cNvPr id="139" name="CustomShape 10"/>
          <p:cNvSpPr/>
          <p:nvPr/>
        </p:nvSpPr>
        <p:spPr>
          <a:xfrm>
            <a:off x="2370600" y="3429000"/>
            <a:ext cx="375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2881c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11"/>
          <p:cNvSpPr/>
          <p:nvPr/>
        </p:nvSpPr>
        <p:spPr>
          <a:xfrm>
            <a:off x="2370600" y="4786560"/>
            <a:ext cx="375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2881c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677160" y="609480"/>
            <a:ext cx="8595360" cy="13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bg-BG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Низходящо програмиране</a:t>
            </a:r>
            <a:endParaRPr b="0" lang="bg-BG" sz="36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677160" y="1192680"/>
            <a:ext cx="8595360" cy="55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Големите стъпки се разделят на по-малки, все по-прости, потенциално от различни програмисти.</a:t>
            </a:r>
            <a:endParaRPr b="0" lang="bg-BG" sz="1800" spc="-1" strike="noStrike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795240" y="1945080"/>
            <a:ext cx="1549080" cy="4316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4bbfe6"/>
              </a:gs>
              <a:gs pos="100000">
                <a:srgbClr val="6ccdef"/>
              </a:gs>
            </a:gsLst>
            <a:lin ang="16200000"/>
          </a:gradFill>
          <a:ln w="9360">
            <a:solidFill>
              <a:srgbClr val="58c8ed"/>
            </a:solidFill>
            <a:round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Проблем</a:t>
            </a:r>
            <a:endParaRPr b="0" lang="bg-BG" sz="1800" spc="-1" strike="noStrike">
              <a:latin typeface="Arial"/>
            </a:endParaRPr>
          </a:p>
        </p:txBody>
      </p:sp>
      <p:sp>
        <p:nvSpPr>
          <p:cNvPr id="144" name="CustomShape 4"/>
          <p:cNvSpPr/>
          <p:nvPr/>
        </p:nvSpPr>
        <p:spPr>
          <a:xfrm>
            <a:off x="7895520" y="2589120"/>
            <a:ext cx="1668240" cy="3012120"/>
          </a:xfrm>
          <a:prstGeom prst="flowChartProcess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Кодове на инструкции</a:t>
            </a:r>
            <a:endParaRPr b="0" lang="bg-BG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mov</a:t>
            </a:r>
            <a:endParaRPr b="0" lang="bg-BG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add</a:t>
            </a:r>
            <a:endParaRPr b="0" lang="bg-BG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cmp</a:t>
            </a:r>
            <a:endParaRPr b="0" lang="bg-BG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jne</a:t>
            </a:r>
            <a:endParaRPr b="0" lang="bg-BG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…</a:t>
            </a:r>
            <a:endParaRPr b="0" lang="bg-BG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…</a:t>
            </a:r>
            <a:endParaRPr b="0" lang="bg-BG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…</a:t>
            </a:r>
            <a:endParaRPr b="0" lang="bg-BG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jmp</a:t>
            </a:r>
            <a:endParaRPr b="0" lang="bg-BG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bg-BG" sz="1800" spc="-1" strike="noStrike">
              <a:latin typeface="Arial"/>
            </a:endParaRPr>
          </a:p>
        </p:txBody>
      </p:sp>
      <p:sp>
        <p:nvSpPr>
          <p:cNvPr id="145" name="CustomShape 5"/>
          <p:cNvSpPr/>
          <p:nvPr/>
        </p:nvSpPr>
        <p:spPr>
          <a:xfrm>
            <a:off x="2747160" y="1945080"/>
            <a:ext cx="1863000" cy="642600"/>
          </a:xfrm>
          <a:prstGeom prst="flowChartInputOutput">
            <a:avLst/>
          </a:prstGeom>
          <a:solidFill>
            <a:srgbClr val="2e83c3"/>
          </a:solidFill>
          <a:ln w="25560">
            <a:solidFill>
              <a:srgbClr val="2260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Входни данни</a:t>
            </a:r>
            <a:endParaRPr b="0" lang="bg-BG" sz="1800" spc="-1" strike="noStrike">
              <a:latin typeface="Arial"/>
            </a:endParaRPr>
          </a:p>
        </p:txBody>
      </p:sp>
      <p:sp>
        <p:nvSpPr>
          <p:cNvPr id="146" name="CustomShape 6"/>
          <p:cNvSpPr/>
          <p:nvPr/>
        </p:nvSpPr>
        <p:spPr>
          <a:xfrm>
            <a:off x="2782800" y="5618880"/>
            <a:ext cx="1863000" cy="642600"/>
          </a:xfrm>
          <a:prstGeom prst="flowChartInputOutput">
            <a:avLst/>
          </a:prstGeom>
          <a:solidFill>
            <a:srgbClr val="2e83c3"/>
          </a:solidFill>
          <a:ln w="25560">
            <a:solidFill>
              <a:srgbClr val="2260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Изходни данни</a:t>
            </a:r>
            <a:endParaRPr b="0" lang="bg-BG" sz="1800" spc="-1" strike="noStrike">
              <a:latin typeface="Arial"/>
            </a:endParaRPr>
          </a:p>
        </p:txBody>
      </p:sp>
      <p:sp>
        <p:nvSpPr>
          <p:cNvPr id="147" name="CustomShape 7"/>
          <p:cNvSpPr/>
          <p:nvPr/>
        </p:nvSpPr>
        <p:spPr>
          <a:xfrm>
            <a:off x="2747160" y="2822760"/>
            <a:ext cx="1863000" cy="1127520"/>
          </a:xfrm>
          <a:prstGeom prst="rect">
            <a:avLst/>
          </a:prstGeom>
          <a:solidFill>
            <a:srgbClr val="2e83c3"/>
          </a:solidFill>
          <a:ln w="25560">
            <a:solidFill>
              <a:srgbClr val="2260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Стъпка 1</a:t>
            </a:r>
            <a:endParaRPr b="0" lang="bg-BG" sz="1800" spc="-1" strike="noStrike">
              <a:latin typeface="Arial"/>
            </a:endParaRPr>
          </a:p>
        </p:txBody>
      </p:sp>
      <p:sp>
        <p:nvSpPr>
          <p:cNvPr id="148" name="CustomShape 8"/>
          <p:cNvSpPr/>
          <p:nvPr/>
        </p:nvSpPr>
        <p:spPr>
          <a:xfrm>
            <a:off x="2747160" y="4256280"/>
            <a:ext cx="1863000" cy="1127520"/>
          </a:xfrm>
          <a:prstGeom prst="rect">
            <a:avLst/>
          </a:prstGeom>
          <a:solidFill>
            <a:srgbClr val="2e83c3"/>
          </a:solidFill>
          <a:ln w="25560">
            <a:solidFill>
              <a:srgbClr val="2260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Стъпка 2</a:t>
            </a:r>
            <a:endParaRPr b="0" lang="bg-BG" sz="1800" spc="-1" strike="noStrike">
              <a:latin typeface="Arial"/>
            </a:endParaRPr>
          </a:p>
        </p:txBody>
      </p:sp>
      <p:sp>
        <p:nvSpPr>
          <p:cNvPr id="149" name="CustomShape 9"/>
          <p:cNvSpPr/>
          <p:nvPr/>
        </p:nvSpPr>
        <p:spPr>
          <a:xfrm>
            <a:off x="5251680" y="2822760"/>
            <a:ext cx="1863000" cy="412200"/>
          </a:xfrm>
          <a:prstGeom prst="rect">
            <a:avLst/>
          </a:prstGeom>
          <a:solidFill>
            <a:srgbClr val="2e83c3"/>
          </a:solidFill>
          <a:ln w="25560">
            <a:solidFill>
              <a:srgbClr val="2260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Стъпка 1.1</a:t>
            </a:r>
            <a:endParaRPr b="0" lang="bg-BG" sz="1800" spc="-1" strike="noStrike">
              <a:latin typeface="Arial"/>
            </a:endParaRPr>
          </a:p>
        </p:txBody>
      </p:sp>
      <p:sp>
        <p:nvSpPr>
          <p:cNvPr id="150" name="CustomShape 10"/>
          <p:cNvSpPr/>
          <p:nvPr/>
        </p:nvSpPr>
        <p:spPr>
          <a:xfrm>
            <a:off x="5251680" y="3538440"/>
            <a:ext cx="1863000" cy="412200"/>
          </a:xfrm>
          <a:prstGeom prst="rect">
            <a:avLst/>
          </a:prstGeom>
          <a:solidFill>
            <a:srgbClr val="2e83c3"/>
          </a:solidFill>
          <a:ln w="25560">
            <a:solidFill>
              <a:srgbClr val="2260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Стъпка 1.2</a:t>
            </a:r>
            <a:endParaRPr b="0" lang="bg-BG" sz="1800" spc="-1" strike="noStrike">
              <a:latin typeface="Arial"/>
            </a:endParaRPr>
          </a:p>
        </p:txBody>
      </p:sp>
      <p:sp>
        <p:nvSpPr>
          <p:cNvPr id="151" name="CustomShape 11"/>
          <p:cNvSpPr/>
          <p:nvPr/>
        </p:nvSpPr>
        <p:spPr>
          <a:xfrm>
            <a:off x="5251680" y="4256280"/>
            <a:ext cx="1863000" cy="412200"/>
          </a:xfrm>
          <a:prstGeom prst="rect">
            <a:avLst/>
          </a:prstGeom>
          <a:solidFill>
            <a:srgbClr val="2e83c3"/>
          </a:solidFill>
          <a:ln w="25560">
            <a:solidFill>
              <a:srgbClr val="2260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Стъпка 2.1</a:t>
            </a:r>
            <a:endParaRPr b="0" lang="bg-BG" sz="1800" spc="-1" strike="noStrike">
              <a:latin typeface="Arial"/>
            </a:endParaRPr>
          </a:p>
        </p:txBody>
      </p:sp>
      <p:sp>
        <p:nvSpPr>
          <p:cNvPr id="152" name="CustomShape 12"/>
          <p:cNvSpPr/>
          <p:nvPr/>
        </p:nvSpPr>
        <p:spPr>
          <a:xfrm>
            <a:off x="5251680" y="4971600"/>
            <a:ext cx="1863000" cy="412200"/>
          </a:xfrm>
          <a:prstGeom prst="rect">
            <a:avLst/>
          </a:prstGeom>
          <a:solidFill>
            <a:srgbClr val="2e83c3"/>
          </a:solidFill>
          <a:ln w="25560">
            <a:solidFill>
              <a:srgbClr val="2260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Стъпка 2.2</a:t>
            </a:r>
            <a:endParaRPr b="0" lang="bg-BG" sz="1800" spc="-1" strike="noStrike">
              <a:latin typeface="Arial"/>
            </a:endParaRPr>
          </a:p>
        </p:txBody>
      </p:sp>
      <p:sp>
        <p:nvSpPr>
          <p:cNvPr id="153" name="CustomShape 13"/>
          <p:cNvSpPr/>
          <p:nvPr/>
        </p:nvSpPr>
        <p:spPr>
          <a:xfrm flipV="1">
            <a:off x="4611600" y="3027960"/>
            <a:ext cx="638640" cy="356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2881c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14"/>
          <p:cNvSpPr/>
          <p:nvPr/>
        </p:nvSpPr>
        <p:spPr>
          <a:xfrm>
            <a:off x="4611600" y="3387240"/>
            <a:ext cx="638640" cy="36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2881c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15"/>
          <p:cNvSpPr/>
          <p:nvPr/>
        </p:nvSpPr>
        <p:spPr>
          <a:xfrm flipV="1">
            <a:off x="4611600" y="4457880"/>
            <a:ext cx="638640" cy="356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2881c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16"/>
          <p:cNvSpPr/>
          <p:nvPr/>
        </p:nvSpPr>
        <p:spPr>
          <a:xfrm>
            <a:off x="4611600" y="4817160"/>
            <a:ext cx="638640" cy="36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2881c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677160" y="609480"/>
            <a:ext cx="8595360" cy="13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bg-BG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Компилация</a:t>
            </a:r>
            <a:endParaRPr b="0" lang="bg-BG" sz="36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677160" y="1192680"/>
            <a:ext cx="8595360" cy="55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Процесът продължава до като се стигне до единични инструкции. Последният етап извършва компилаторът.</a:t>
            </a:r>
            <a:endParaRPr b="0" lang="bg-BG" sz="1800" spc="-1" strike="noStrike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795240" y="1945080"/>
            <a:ext cx="1549080" cy="4316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4bbfe6"/>
              </a:gs>
              <a:gs pos="100000">
                <a:srgbClr val="6ccdef"/>
              </a:gs>
            </a:gsLst>
            <a:lin ang="16200000"/>
          </a:gradFill>
          <a:ln w="9360">
            <a:solidFill>
              <a:srgbClr val="58c8ed"/>
            </a:solidFill>
            <a:round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Проблем</a:t>
            </a:r>
            <a:endParaRPr b="0" lang="bg-BG" sz="1800" spc="-1" strike="noStrike"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7895520" y="2589120"/>
            <a:ext cx="1668240" cy="3012120"/>
          </a:xfrm>
          <a:prstGeom prst="flowChartProcess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Кодове на инструкции</a:t>
            </a:r>
            <a:endParaRPr b="0" lang="bg-BG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mov</a:t>
            </a:r>
            <a:endParaRPr b="0" lang="bg-BG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add</a:t>
            </a:r>
            <a:endParaRPr b="0" lang="bg-BG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cmp</a:t>
            </a:r>
            <a:endParaRPr b="0" lang="bg-BG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jne</a:t>
            </a:r>
            <a:endParaRPr b="0" lang="bg-BG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…</a:t>
            </a:r>
            <a:endParaRPr b="0" lang="bg-BG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…</a:t>
            </a:r>
            <a:endParaRPr b="0" lang="bg-BG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…</a:t>
            </a:r>
            <a:endParaRPr b="0" lang="bg-BG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jmp</a:t>
            </a:r>
            <a:endParaRPr b="0" lang="bg-BG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bg-BG" sz="1800" spc="-1" strike="noStrike">
              <a:latin typeface="Arial"/>
            </a:endParaRPr>
          </a:p>
        </p:txBody>
      </p:sp>
      <p:sp>
        <p:nvSpPr>
          <p:cNvPr id="161" name="CustomShape 5"/>
          <p:cNvSpPr/>
          <p:nvPr/>
        </p:nvSpPr>
        <p:spPr>
          <a:xfrm>
            <a:off x="2747160" y="1945080"/>
            <a:ext cx="1863000" cy="642600"/>
          </a:xfrm>
          <a:prstGeom prst="flowChartInputOutput">
            <a:avLst/>
          </a:prstGeom>
          <a:solidFill>
            <a:srgbClr val="2e83c3"/>
          </a:solidFill>
          <a:ln w="25560">
            <a:solidFill>
              <a:srgbClr val="2260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Входни данни</a:t>
            </a:r>
            <a:endParaRPr b="0" lang="bg-BG" sz="1800" spc="-1" strike="noStrike">
              <a:latin typeface="Arial"/>
            </a:endParaRPr>
          </a:p>
        </p:txBody>
      </p:sp>
      <p:sp>
        <p:nvSpPr>
          <p:cNvPr id="162" name="CustomShape 6"/>
          <p:cNvSpPr/>
          <p:nvPr/>
        </p:nvSpPr>
        <p:spPr>
          <a:xfrm>
            <a:off x="2782800" y="5618880"/>
            <a:ext cx="1863000" cy="642600"/>
          </a:xfrm>
          <a:prstGeom prst="flowChartInputOutput">
            <a:avLst/>
          </a:prstGeom>
          <a:solidFill>
            <a:srgbClr val="2e83c3"/>
          </a:solidFill>
          <a:ln w="25560">
            <a:solidFill>
              <a:srgbClr val="2260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Изходни данни</a:t>
            </a:r>
            <a:endParaRPr b="0" lang="bg-BG" sz="1800" spc="-1" strike="noStrike">
              <a:latin typeface="Arial"/>
            </a:endParaRPr>
          </a:p>
        </p:txBody>
      </p:sp>
      <p:sp>
        <p:nvSpPr>
          <p:cNvPr id="163" name="CustomShape 7"/>
          <p:cNvSpPr/>
          <p:nvPr/>
        </p:nvSpPr>
        <p:spPr>
          <a:xfrm>
            <a:off x="2747160" y="2822760"/>
            <a:ext cx="1863000" cy="1127520"/>
          </a:xfrm>
          <a:prstGeom prst="rect">
            <a:avLst/>
          </a:prstGeom>
          <a:solidFill>
            <a:srgbClr val="2e83c3"/>
          </a:solidFill>
          <a:ln w="25560">
            <a:solidFill>
              <a:srgbClr val="2260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Стъпка 1</a:t>
            </a:r>
            <a:endParaRPr b="0" lang="bg-BG" sz="1800" spc="-1" strike="noStrike">
              <a:latin typeface="Arial"/>
            </a:endParaRPr>
          </a:p>
        </p:txBody>
      </p:sp>
      <p:sp>
        <p:nvSpPr>
          <p:cNvPr id="164" name="CustomShape 8"/>
          <p:cNvSpPr/>
          <p:nvPr/>
        </p:nvSpPr>
        <p:spPr>
          <a:xfrm>
            <a:off x="2747160" y="4256280"/>
            <a:ext cx="1863000" cy="1127520"/>
          </a:xfrm>
          <a:prstGeom prst="rect">
            <a:avLst/>
          </a:prstGeom>
          <a:solidFill>
            <a:srgbClr val="2e83c3"/>
          </a:solidFill>
          <a:ln w="25560">
            <a:solidFill>
              <a:srgbClr val="2260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Стъпка 2</a:t>
            </a:r>
            <a:endParaRPr b="0" lang="bg-BG" sz="1800" spc="-1" strike="noStrike">
              <a:latin typeface="Arial"/>
            </a:endParaRPr>
          </a:p>
        </p:txBody>
      </p:sp>
      <p:sp>
        <p:nvSpPr>
          <p:cNvPr id="165" name="CustomShape 9"/>
          <p:cNvSpPr/>
          <p:nvPr/>
        </p:nvSpPr>
        <p:spPr>
          <a:xfrm>
            <a:off x="5251680" y="2822760"/>
            <a:ext cx="1863000" cy="412200"/>
          </a:xfrm>
          <a:prstGeom prst="rect">
            <a:avLst/>
          </a:prstGeom>
          <a:solidFill>
            <a:srgbClr val="2e83c3"/>
          </a:solidFill>
          <a:ln w="25560">
            <a:solidFill>
              <a:srgbClr val="2260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Стъпка 1.1</a:t>
            </a:r>
            <a:endParaRPr b="0" lang="bg-BG" sz="1800" spc="-1" strike="noStrike">
              <a:latin typeface="Arial"/>
            </a:endParaRPr>
          </a:p>
        </p:txBody>
      </p:sp>
      <p:sp>
        <p:nvSpPr>
          <p:cNvPr id="166" name="CustomShape 10"/>
          <p:cNvSpPr/>
          <p:nvPr/>
        </p:nvSpPr>
        <p:spPr>
          <a:xfrm>
            <a:off x="5251680" y="3538440"/>
            <a:ext cx="1863000" cy="412200"/>
          </a:xfrm>
          <a:prstGeom prst="rect">
            <a:avLst/>
          </a:prstGeom>
          <a:solidFill>
            <a:srgbClr val="2e83c3"/>
          </a:solidFill>
          <a:ln w="25560">
            <a:solidFill>
              <a:srgbClr val="2260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Стъпка 1.2</a:t>
            </a:r>
            <a:endParaRPr b="0" lang="bg-BG" sz="1800" spc="-1" strike="noStrike">
              <a:latin typeface="Arial"/>
            </a:endParaRPr>
          </a:p>
        </p:txBody>
      </p:sp>
      <p:sp>
        <p:nvSpPr>
          <p:cNvPr id="167" name="CustomShape 11"/>
          <p:cNvSpPr/>
          <p:nvPr/>
        </p:nvSpPr>
        <p:spPr>
          <a:xfrm>
            <a:off x="5251680" y="4256280"/>
            <a:ext cx="1863000" cy="412200"/>
          </a:xfrm>
          <a:prstGeom prst="rect">
            <a:avLst/>
          </a:prstGeom>
          <a:solidFill>
            <a:srgbClr val="2e83c3"/>
          </a:solidFill>
          <a:ln w="25560">
            <a:solidFill>
              <a:srgbClr val="2260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Стъпка 2.1</a:t>
            </a:r>
            <a:endParaRPr b="0" lang="bg-BG" sz="1800" spc="-1" strike="noStrike">
              <a:latin typeface="Arial"/>
            </a:endParaRPr>
          </a:p>
        </p:txBody>
      </p:sp>
      <p:sp>
        <p:nvSpPr>
          <p:cNvPr id="168" name="CustomShape 12"/>
          <p:cNvSpPr/>
          <p:nvPr/>
        </p:nvSpPr>
        <p:spPr>
          <a:xfrm>
            <a:off x="5251680" y="4971600"/>
            <a:ext cx="1863000" cy="412200"/>
          </a:xfrm>
          <a:prstGeom prst="rect">
            <a:avLst/>
          </a:prstGeom>
          <a:solidFill>
            <a:srgbClr val="2e83c3"/>
          </a:solidFill>
          <a:ln w="25560">
            <a:solidFill>
              <a:srgbClr val="2260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Стъпка 2.2</a:t>
            </a:r>
            <a:endParaRPr b="0" lang="bg-BG" sz="1800" spc="-1" strike="noStrike">
              <a:latin typeface="Arial"/>
            </a:endParaRPr>
          </a:p>
        </p:txBody>
      </p:sp>
      <p:sp>
        <p:nvSpPr>
          <p:cNvPr id="169" name="CustomShape 13"/>
          <p:cNvSpPr/>
          <p:nvPr/>
        </p:nvSpPr>
        <p:spPr>
          <a:xfrm>
            <a:off x="7116480" y="3013560"/>
            <a:ext cx="1374120" cy="29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2881c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14"/>
          <p:cNvSpPr/>
          <p:nvPr/>
        </p:nvSpPr>
        <p:spPr>
          <a:xfrm>
            <a:off x="7116480" y="3029400"/>
            <a:ext cx="1374120" cy="53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2881c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15"/>
          <p:cNvSpPr/>
          <p:nvPr/>
        </p:nvSpPr>
        <p:spPr>
          <a:xfrm>
            <a:off x="7140240" y="3743640"/>
            <a:ext cx="1350360" cy="14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2881c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16"/>
          <p:cNvSpPr/>
          <p:nvPr/>
        </p:nvSpPr>
        <p:spPr>
          <a:xfrm>
            <a:off x="7140240" y="3759480"/>
            <a:ext cx="1350360" cy="392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2881c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17"/>
          <p:cNvSpPr/>
          <p:nvPr/>
        </p:nvSpPr>
        <p:spPr>
          <a:xfrm>
            <a:off x="7112520" y="4468680"/>
            <a:ext cx="1350360" cy="4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2881c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18"/>
          <p:cNvSpPr/>
          <p:nvPr/>
        </p:nvSpPr>
        <p:spPr>
          <a:xfrm>
            <a:off x="7112520" y="4484520"/>
            <a:ext cx="1350360" cy="27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2881c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19"/>
          <p:cNvSpPr/>
          <p:nvPr/>
        </p:nvSpPr>
        <p:spPr>
          <a:xfrm flipV="1">
            <a:off x="7140240" y="4984200"/>
            <a:ext cx="1322280" cy="18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2881c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20"/>
          <p:cNvSpPr/>
          <p:nvPr/>
        </p:nvSpPr>
        <p:spPr>
          <a:xfrm>
            <a:off x="7140240" y="5194080"/>
            <a:ext cx="1322280" cy="5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2881c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77160" y="609480"/>
            <a:ext cx="8595360" cy="13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bg-BG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Програмиране-заключение</a:t>
            </a:r>
            <a:endParaRPr b="0" lang="bg-BG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77160" y="1645920"/>
            <a:ext cx="8595360" cy="439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Превръщането на проблем в стъпки, които го решават се нарича алгоритмизация.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Програмистите решават проблеми, от които никой не се интересува по начин, който никой не може да разбере.</a:t>
            </a:r>
            <a:endParaRPr b="0" lang="bg-BG" sz="1800" spc="-1" strike="noStrike">
              <a:latin typeface="Arial"/>
            </a:endParaRPr>
          </a:p>
        </p:txBody>
      </p:sp>
      <p:pic>
        <p:nvPicPr>
          <p:cNvPr id="179" name="Картина 4" descr=""/>
          <p:cNvPicPr/>
          <p:nvPr/>
        </p:nvPicPr>
        <p:blipFill>
          <a:blip r:embed="rId1"/>
          <a:stretch/>
        </p:blipFill>
        <p:spPr>
          <a:xfrm>
            <a:off x="2692800" y="3347640"/>
            <a:ext cx="4533840" cy="3399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677160" y="609480"/>
            <a:ext cx="8595360" cy="13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bg-BG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Алгоритми</a:t>
            </a:r>
            <a:endParaRPr b="0" lang="bg-BG" sz="36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677160" y="2160720"/>
            <a:ext cx="8595360" cy="387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Какво е алгоритъм?</a:t>
            </a:r>
            <a:endParaRPr b="0" lang="bg-BG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Кой е измислил алгоритъма?</a:t>
            </a: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bg-BG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Application>Neat_Office/6.2.8.2$Windows_x86 LibreOffice_project/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2019-10-06T10:28:02Z</dcterms:created>
  <dc:creator>Rossitza Fakalieva;Иван Георгиев</dc:creator>
  <dc:description/>
  <dc:language>bg-BG</dc:language>
  <cp:lastModifiedBy/>
  <cp:lastPrinted>2020-01-12T12:45:38Z</cp:lastPrinted>
  <dcterms:modified xsi:type="dcterms:W3CDTF">2020-10-18T19:03:16Z</dcterms:modified>
  <cp:revision>114</cp:revision>
  <dc:subject/>
  <dc:title>Алгоритми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 екран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49</vt:i4>
  </property>
</Properties>
</file>