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3.png" ContentType="image/png"/>
  <Override PartName="/ppt/media/image28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224506-EE06-4F0A-8415-21D3AE3BBBA5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15.10.20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5889A9-3D91-4D5C-9896-701C233CB321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9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Щракнете, за да редактирате стиловете на текста в образеца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Второ ниво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Трето ниво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Четвърто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Пето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EF1A2A-7D1B-4F10-BD27-770D5FD429D8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15.10.20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358A4F-5CF7-4303-B522-87E69B99210A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23280" y="2737080"/>
            <a:ext cx="861948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Функции в C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1240" y="559692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  <p:pic>
        <p:nvPicPr>
          <p:cNvPr id="117" name="Картина 4" descr=""/>
          <p:cNvPicPr/>
          <p:nvPr/>
        </p:nvPicPr>
        <p:blipFill>
          <a:blip r:embed="rId1"/>
          <a:stretch/>
        </p:blipFill>
        <p:spPr>
          <a:xfrm>
            <a:off x="903960" y="245880"/>
            <a:ext cx="4852440" cy="21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return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return клаузата?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действието на return клаузата?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На каква част от алгоритъм съответства return клаузата?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return клауза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Return клаузата 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return [&lt;израз&gt;];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Тя е управляваща клауза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Тя обозначава изход от функцията с връщане на резултат. Например: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 add(int x, int y)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return x+y;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Съответства на блок за изход и край на алгоритъма.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5" name="Formula 3"/>
              <p:cNvSpPr txBox="1"/>
              <p:nvPr/>
            </p:nvSpPr>
            <p:spPr>
              <a:xfrm>
                <a:off x="7341120" y="3827880"/>
                <a:ext cx="2339640" cy="53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56" name="CustomShape 4"/>
          <p:cNvSpPr/>
          <p:nvPr/>
        </p:nvSpPr>
        <p:spPr>
          <a:xfrm flipH="1">
            <a:off x="7340040" y="3827880"/>
            <a:ext cx="2339640" cy="539640"/>
          </a:xfrm>
          <a:prstGeom prst="parallelogram">
            <a:avLst>
              <a:gd name="adj" fmla="val 86042"/>
            </a:avLst>
          </a:prstGeom>
          <a:blipFill rotWithShape="0">
            <a:blip r:embed="rId1"/>
            <a:stretch>
              <a:fillRect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240760" y="5235840"/>
            <a:ext cx="539640" cy="53964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Ръкопис 18" descr=""/>
          <p:cNvPicPr/>
          <p:nvPr/>
        </p:nvPicPr>
        <p:blipFill>
          <a:blip r:embed="rId2"/>
          <a:stretch/>
        </p:blipFill>
        <p:spPr>
          <a:xfrm>
            <a:off x="8489160" y="2945520"/>
            <a:ext cx="17640" cy="884520"/>
          </a:xfrm>
          <a:prstGeom prst="rect">
            <a:avLst/>
          </a:prstGeom>
          <a:ln>
            <a:noFill/>
          </a:ln>
        </p:spPr>
      </p:pic>
      <p:pic>
        <p:nvPicPr>
          <p:cNvPr id="159" name="Ръкопис 20" descr=""/>
          <p:cNvPicPr/>
          <p:nvPr/>
        </p:nvPicPr>
        <p:blipFill>
          <a:blip r:embed="rId3"/>
          <a:stretch/>
        </p:blipFill>
        <p:spPr>
          <a:xfrm>
            <a:off x="8489160" y="4365360"/>
            <a:ext cx="17640" cy="87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1585080"/>
            <a:ext cx="67006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каква клауза трябва да е първата среща на всяка променлива?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 какво започват декларации в тялото на функция?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област на видимост?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Къде започва и къде завършва областта на видимост на идентификатор?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77160" y="1585080"/>
            <a:ext cx="67006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Всяка променлива трябва да се срещне първо в декларация преди да се употреби в израз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Декларации в тялото на функция започват задължително с ключова дума за да се отличават от клауза - израз.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Прости декларации на променливи във функция са дефиниции.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Областта от сорса на програмата, в която може да се използва идентификатор в израз се нарича област на видимост. Тя започва от първата й декларация и завършва в края блока в който е дефинирана или в края на сорс файла.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Параметрите на функция се явяват локални за функцията.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64" name="Group 3"/>
          <p:cNvGrpSpPr/>
          <p:nvPr/>
        </p:nvGrpSpPr>
        <p:grpSpPr>
          <a:xfrm>
            <a:off x="7763400" y="1893240"/>
            <a:ext cx="2339640" cy="2193840"/>
            <a:chOff x="7763400" y="1893240"/>
            <a:chExt cx="2339640" cy="2193840"/>
          </a:xfrm>
        </p:grpSpPr>
        <p:sp>
          <p:nvSpPr>
            <p:cNvPr id="165" name="CustomShape 4"/>
            <p:cNvSpPr/>
            <p:nvPr/>
          </p:nvSpPr>
          <p:spPr>
            <a:xfrm>
              <a:off x="7763400" y="2493000"/>
              <a:ext cx="2339640" cy="1079640"/>
            </a:xfrm>
            <a:prstGeom prst="rect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Trebuchet MS"/>
                </a:rPr>
                <a:t>&lt;декларация&gt;</a:t>
              </a:r>
              <a:endParaRPr b="0" lang="bg-BG" sz="2400" spc="-1" strike="noStrike">
                <a:latin typeface="Arial"/>
              </a:endParaRPr>
            </a:p>
          </p:txBody>
        </p:sp>
        <p:pic>
          <p:nvPicPr>
            <p:cNvPr id="166" name="Ръкопис 7" descr=""/>
            <p:cNvPicPr/>
            <p:nvPr/>
          </p:nvPicPr>
          <p:blipFill>
            <a:blip r:embed="rId1"/>
            <a:stretch/>
          </p:blipFill>
          <p:spPr>
            <a:xfrm>
              <a:off x="8933400" y="1893240"/>
              <a:ext cx="17640" cy="600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7" name="Ръкопис 9" descr=""/>
            <p:cNvPicPr/>
            <p:nvPr/>
          </p:nvPicPr>
          <p:blipFill>
            <a:blip r:embed="rId2"/>
            <a:stretch/>
          </p:blipFill>
          <p:spPr>
            <a:xfrm>
              <a:off x="8933400" y="3571560"/>
              <a:ext cx="17640" cy="5155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избор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77160" y="1585080"/>
            <a:ext cx="61048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клауза за избор?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Кога резултатът от изчислението на израза в клауза за избор се счита за Да?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Каква е разликата между изразите a=5 и a==5?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се указва кратка форма на if?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коя структура съответства клаузата за избор?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избор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1585080"/>
            <a:ext cx="61048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if  (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&lt;израз&gt; 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&lt;блок или клауза&gt;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else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&lt;блок или клауза&gt;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Резултатът от изчислението на израза се счита за Да ако е ненулев.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Внимание: a=5 и a==5 са валидни изрази за C компилатора!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Допустимо е да се изпусне else клона: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if  (  &lt;израз&gt;  )  &lt;блок или клауза&gt;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структурата за избор.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72" name="Group 3"/>
          <p:cNvGrpSpPr/>
          <p:nvPr/>
        </p:nvGrpSpPr>
        <p:grpSpPr>
          <a:xfrm>
            <a:off x="6964200" y="1746720"/>
            <a:ext cx="3498840" cy="3364200"/>
            <a:chOff x="6964200" y="1746720"/>
            <a:chExt cx="3498840" cy="3364200"/>
          </a:xfrm>
        </p:grpSpPr>
        <p:sp>
          <p:nvSpPr>
            <p:cNvPr id="173" name="CustomShape 4"/>
            <p:cNvSpPr/>
            <p:nvPr/>
          </p:nvSpPr>
          <p:spPr>
            <a:xfrm>
              <a:off x="8713440" y="1746720"/>
              <a:ext cx="360" cy="561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5"/>
            <p:cNvSpPr/>
            <p:nvPr/>
          </p:nvSpPr>
          <p:spPr>
            <a:xfrm>
              <a:off x="7977600" y="2309400"/>
              <a:ext cx="1487160" cy="9205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5" name="CustomShape 6"/>
            <p:cNvSpPr/>
            <p:nvPr/>
          </p:nvSpPr>
          <p:spPr>
            <a:xfrm rot="5400000">
              <a:off x="7582680" y="2967840"/>
              <a:ext cx="589320" cy="192960"/>
            </a:xfrm>
            <a:prstGeom prst="bentConnector3">
              <a:avLst>
                <a:gd name="adj1" fmla="val -16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7"/>
            <p:cNvSpPr/>
            <p:nvPr/>
          </p:nvSpPr>
          <p:spPr>
            <a:xfrm>
              <a:off x="7780680" y="2467800"/>
              <a:ext cx="3862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7" name="CustomShape 8"/>
            <p:cNvSpPr/>
            <p:nvPr/>
          </p:nvSpPr>
          <p:spPr>
            <a:xfrm>
              <a:off x="9465120" y="2777760"/>
              <a:ext cx="180360" cy="581400"/>
            </a:xfrm>
            <a:prstGeom prst="bentConnector2">
              <a:avLst/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9"/>
            <p:cNvSpPr/>
            <p:nvPr/>
          </p:nvSpPr>
          <p:spPr>
            <a:xfrm>
              <a:off x="9336960" y="2467800"/>
              <a:ext cx="38628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79" name="CustomShape 10"/>
            <p:cNvSpPr/>
            <p:nvPr/>
          </p:nvSpPr>
          <p:spPr>
            <a:xfrm flipH="1" rot="16200000">
              <a:off x="7775280" y="4164840"/>
              <a:ext cx="951480" cy="940320"/>
            </a:xfrm>
            <a:prstGeom prst="bentConnector3">
              <a:avLst>
                <a:gd name="adj1" fmla="val 48343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1"/>
            <p:cNvSpPr/>
            <p:nvPr/>
          </p:nvSpPr>
          <p:spPr>
            <a:xfrm rot="5400000">
              <a:off x="8695080" y="4159800"/>
              <a:ext cx="977400" cy="924120"/>
            </a:xfrm>
            <a:prstGeom prst="bentConnector3">
              <a:avLst>
                <a:gd name="adj1" fmla="val 50000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2"/>
            <p:cNvSpPr/>
            <p:nvPr/>
          </p:nvSpPr>
          <p:spPr>
            <a:xfrm>
              <a:off x="7101720" y="3359160"/>
              <a:ext cx="1358280" cy="79956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2" name="CustomShape 13"/>
            <p:cNvSpPr/>
            <p:nvPr/>
          </p:nvSpPr>
          <p:spPr>
            <a:xfrm>
              <a:off x="8966520" y="3359160"/>
              <a:ext cx="1358280" cy="77364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83" name="CustomShape 14"/>
            <p:cNvSpPr/>
            <p:nvPr/>
          </p:nvSpPr>
          <p:spPr>
            <a:xfrm>
              <a:off x="6964200" y="2016720"/>
              <a:ext cx="3498840" cy="282528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цикъл с префиксно-условие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77160" y="1585080"/>
            <a:ext cx="61048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клаузата цикъл с префиксно условие?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При какви стойности на израза се изпълнява тялото на цикъл с префиксно условие?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цикъл с префиксно-условие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1585080"/>
            <a:ext cx="61048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while  (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&lt;израз&gt; 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&lt;блок или клауза&gt;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Резултатът от изчислението на израза се счита за Да ако е ненулев.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структурата за цикъл с префиксно условие.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88" name="Group 3"/>
          <p:cNvGrpSpPr/>
          <p:nvPr/>
        </p:nvGrpSpPr>
        <p:grpSpPr>
          <a:xfrm>
            <a:off x="7306560" y="1352880"/>
            <a:ext cx="3158640" cy="4460760"/>
            <a:chOff x="7306560" y="1352880"/>
            <a:chExt cx="3158640" cy="4460760"/>
          </a:xfrm>
        </p:grpSpPr>
        <p:sp>
          <p:nvSpPr>
            <p:cNvPr id="189" name="CustomShape 4"/>
            <p:cNvSpPr/>
            <p:nvPr/>
          </p:nvSpPr>
          <p:spPr>
            <a:xfrm>
              <a:off x="7877160" y="2407320"/>
              <a:ext cx="2038680" cy="108864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90" name="CustomShape 5"/>
            <p:cNvSpPr/>
            <p:nvPr/>
          </p:nvSpPr>
          <p:spPr>
            <a:xfrm>
              <a:off x="7523640" y="256248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91" name="CustomShape 6"/>
            <p:cNvSpPr/>
            <p:nvPr/>
          </p:nvSpPr>
          <p:spPr>
            <a:xfrm>
              <a:off x="7877160" y="2956320"/>
              <a:ext cx="1002240" cy="2857320"/>
            </a:xfrm>
            <a:prstGeom prst="bentConnector4">
              <a:avLst>
                <a:gd name="adj1" fmla="val -33528"/>
                <a:gd name="adj2" fmla="val 8114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7"/>
            <p:cNvSpPr/>
            <p:nvPr/>
          </p:nvSpPr>
          <p:spPr>
            <a:xfrm>
              <a:off x="8973720" y="3481200"/>
              <a:ext cx="5295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93" name="CustomShape 8"/>
            <p:cNvSpPr/>
            <p:nvPr/>
          </p:nvSpPr>
          <p:spPr>
            <a:xfrm>
              <a:off x="7948440" y="4059720"/>
              <a:ext cx="1861920" cy="94572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194" name="CustomShape 9"/>
            <p:cNvSpPr/>
            <p:nvPr/>
          </p:nvSpPr>
          <p:spPr>
            <a:xfrm flipH="1">
              <a:off x="8879760" y="1352880"/>
              <a:ext cx="16560" cy="105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10"/>
            <p:cNvSpPr/>
            <p:nvPr/>
          </p:nvSpPr>
          <p:spPr>
            <a:xfrm flipH="1">
              <a:off x="8879040" y="3496320"/>
              <a:ext cx="5400" cy="5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11"/>
            <p:cNvSpPr/>
            <p:nvPr/>
          </p:nvSpPr>
          <p:spPr>
            <a:xfrm flipH="1" flipV="1">
              <a:off x="8884440" y="1938960"/>
              <a:ext cx="924840" cy="2593440"/>
            </a:xfrm>
            <a:prstGeom prst="bentConnector4">
              <a:avLst>
                <a:gd name="adj1" fmla="val -33709"/>
                <a:gd name="adj2" fmla="val 99925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2"/>
            <p:cNvSpPr/>
            <p:nvPr/>
          </p:nvSpPr>
          <p:spPr>
            <a:xfrm>
              <a:off x="7306560" y="1660680"/>
              <a:ext cx="3158640" cy="383724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цикъл с постфиксно-условие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77160" y="1585080"/>
            <a:ext cx="65620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клаузата цикъл с постфиксно-условие?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При какви стойности на израза се изпълнява тялото на цикъл с постфиксно условие?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за цикъл с постфиксно-условие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77160" y="1585080"/>
            <a:ext cx="65620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do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&lt;блок или клауза&gt;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while  (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&lt;израз&gt; 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Резултатът от изчислението на израза се счита за Да ако е ненулев.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Внимание: a=5 и a==5 са валидни изрази за C компилатора!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структурата за цикъл с постфиксно-условие.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202" name="Group 3"/>
          <p:cNvGrpSpPr/>
          <p:nvPr/>
        </p:nvGrpSpPr>
        <p:grpSpPr>
          <a:xfrm>
            <a:off x="7239600" y="1707120"/>
            <a:ext cx="2976840" cy="3974400"/>
            <a:chOff x="7239600" y="1707120"/>
            <a:chExt cx="2976840" cy="3974400"/>
          </a:xfrm>
        </p:grpSpPr>
        <p:sp>
          <p:nvSpPr>
            <p:cNvPr id="203" name="CustomShape 4"/>
            <p:cNvSpPr/>
            <p:nvPr/>
          </p:nvSpPr>
          <p:spPr>
            <a:xfrm>
              <a:off x="8768520" y="3605040"/>
              <a:ext cx="360" cy="37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7825320" y="3981600"/>
              <a:ext cx="1897560" cy="1064520"/>
            </a:xfrm>
            <a:custGeom>
              <a:avLst/>
              <a:gdLst/>
              <a:ahLst/>
              <a:rect l="l" t="t" r="r" b="b"/>
              <a:pathLst>
                <a:path w="2261558" h="1142115">
                  <a:moveTo>
                    <a:pt x="0" y="575948"/>
                  </a:moveTo>
                  <a:lnTo>
                    <a:pt x="1118555" y="0"/>
                  </a:lnTo>
                  <a:lnTo>
                    <a:pt x="2261558" y="580837"/>
                  </a:lnTo>
                  <a:lnTo>
                    <a:pt x="1118555" y="1142115"/>
                  </a:lnTo>
                  <a:lnTo>
                    <a:pt x="0" y="575948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Условие за повторение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05" name="CustomShape 6"/>
            <p:cNvSpPr/>
            <p:nvPr/>
          </p:nvSpPr>
          <p:spPr>
            <a:xfrm>
              <a:off x="8746560" y="502092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Не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06" name="CustomShape 7"/>
            <p:cNvSpPr/>
            <p:nvPr/>
          </p:nvSpPr>
          <p:spPr>
            <a:xfrm flipV="1">
              <a:off x="7825320" y="2247480"/>
              <a:ext cx="963720" cy="2270160"/>
            </a:xfrm>
            <a:prstGeom prst="bentConnector4">
              <a:avLst>
                <a:gd name="adj1" fmla="val -38324"/>
                <a:gd name="adj2" fmla="val 99868"/>
              </a:avLst>
            </a:pr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7482600" y="4058640"/>
              <a:ext cx="4928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000000"/>
                  </a:solidFill>
                  <a:latin typeface="Trebuchet MS"/>
                </a:rPr>
                <a:t>Да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08" name="CustomShape 9"/>
            <p:cNvSpPr/>
            <p:nvPr/>
          </p:nvSpPr>
          <p:spPr>
            <a:xfrm>
              <a:off x="7922880" y="2663640"/>
              <a:ext cx="1733040" cy="924480"/>
            </a:xfrm>
            <a:prstGeom prst="roundRect">
              <a:avLst>
                <a:gd name="adj" fmla="val 16667"/>
              </a:avLst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Структура тяло</a:t>
              </a:r>
              <a:endParaRPr b="0" lang="bg-BG" sz="1800" spc="-1" strike="noStrike">
                <a:latin typeface="Arial"/>
              </a:endParaRPr>
            </a:p>
          </p:txBody>
        </p:sp>
        <p:sp>
          <p:nvSpPr>
            <p:cNvPr id="209" name="CustomShape 10"/>
            <p:cNvSpPr/>
            <p:nvPr/>
          </p:nvSpPr>
          <p:spPr>
            <a:xfrm>
              <a:off x="8789400" y="1707120"/>
              <a:ext cx="360" cy="956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1"/>
            <p:cNvSpPr/>
            <p:nvPr/>
          </p:nvSpPr>
          <p:spPr>
            <a:xfrm flipH="1">
              <a:off x="8745840" y="5046120"/>
              <a:ext cx="16920" cy="63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7239600" y="1978920"/>
              <a:ext cx="2976840" cy="3366720"/>
            </a:xfrm>
            <a:prstGeom prst="roundRect">
              <a:avLst>
                <a:gd name="adj" fmla="val 16667"/>
              </a:avLst>
            </a:prstGeom>
            <a:noFill/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bg-BG" sz="1800" spc="-1" strike="noStrike">
                  <a:solidFill>
                    <a:srgbClr val="ffffff"/>
                  </a:solidFill>
                  <a:latin typeface="Trebuchet MS"/>
                </a:rPr>
                <a:t>1</a:t>
              </a:r>
              <a:endParaRPr b="0" lang="bg-BG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 на функции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1585080"/>
            <a:ext cx="6603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 тип на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в декларация се указва, че декларираме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121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3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7160" y="156600"/>
            <a:ext cx="8596440" cy="900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Преобразуване на алгоритъм във функция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561200" y="1168920"/>
            <a:ext cx="5616000" cy="5161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int power ( int x, int n 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int y = 1;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while ( n != 0 )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y = y * x;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 = n – 1;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return y;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2298600" y="1230840"/>
            <a:ext cx="454320" cy="40392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15" name="Formula 4"/>
              <p:cNvSpPr txBox="1"/>
              <p:nvPr/>
            </p:nvSpPr>
            <p:spPr>
              <a:xfrm>
                <a:off x="1812240" y="1853640"/>
                <a:ext cx="1473480" cy="344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  <m:r>
                      <m:t xml:space="preserve">,</m:t>
                    </m:r>
                    <m:r>
                      <m:t xml:space="preserve">𝑛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16" name="CustomShape 5"/>
          <p:cNvSpPr/>
          <p:nvPr/>
        </p:nvSpPr>
        <p:spPr>
          <a:xfrm>
            <a:off x="1812240" y="1853640"/>
            <a:ext cx="1473480" cy="344880"/>
          </a:xfrm>
          <a:prstGeom prst="parallelogram">
            <a:avLst>
              <a:gd name="adj" fmla="val 69963"/>
            </a:avLst>
          </a:prstGeom>
          <a:blipFill rotWithShape="0">
            <a:blip r:embed="rId1"/>
            <a:stretch>
              <a:fillRect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7" name="Formula 6"/>
              <p:cNvSpPr txBox="1"/>
              <p:nvPr/>
            </p:nvSpPr>
            <p:spPr>
              <a:xfrm>
                <a:off x="1856520" y="2450520"/>
                <a:ext cx="1384560" cy="348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18" name="CustomShape 7"/>
          <p:cNvSpPr/>
          <p:nvPr/>
        </p:nvSpPr>
        <p:spPr>
          <a:xfrm>
            <a:off x="1856520" y="2450520"/>
            <a:ext cx="1384560" cy="348120"/>
          </a:xfrm>
          <a:prstGeom prst="rect">
            <a:avLst/>
          </a:prstGeom>
          <a:blipFill rotWithShape="0">
            <a:blip r:embed="rId2"/>
            <a:stretch>
              <a:fillRect l="0" t="0" r="0" b="-14982"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9" name="Formula 8"/>
              <p:cNvSpPr txBox="1"/>
              <p:nvPr/>
            </p:nvSpPr>
            <p:spPr>
              <a:xfrm>
                <a:off x="1667880" y="3075840"/>
                <a:ext cx="1761840" cy="745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𝑛</m:t>
                    </m:r>
                    <m:r>
                      <m:t xml:space="preserve">!</m:t>
                    </m:r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0" name="CustomShape 9"/>
          <p:cNvSpPr/>
          <p:nvPr/>
        </p:nvSpPr>
        <p:spPr>
          <a:xfrm>
            <a:off x="1667880" y="3075840"/>
            <a:ext cx="1761840" cy="745560"/>
          </a:xfrm>
          <a:prstGeom prst="diamond">
            <a:avLst/>
          </a:prstGeom>
          <a:blipFill rotWithShape="0">
            <a:blip r:embed="rId3"/>
            <a:stretch>
              <a:fillRect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1" name="Formula 10"/>
              <p:cNvSpPr txBox="1"/>
              <p:nvPr/>
            </p:nvSpPr>
            <p:spPr>
              <a:xfrm>
                <a:off x="1856520" y="4098600"/>
                <a:ext cx="1384560" cy="348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y</m:t>
                    </m:r>
                    <m:r>
                      <m:t xml:space="preserve">∗</m:t>
                    </m:r>
                    <m:r>
                      <m:t xml:space="preserve">x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2" name="CustomShape 11"/>
          <p:cNvSpPr/>
          <p:nvPr/>
        </p:nvSpPr>
        <p:spPr>
          <a:xfrm>
            <a:off x="1856520" y="4098600"/>
            <a:ext cx="1384560" cy="348120"/>
          </a:xfrm>
          <a:prstGeom prst="rect">
            <a:avLst/>
          </a:prstGeom>
          <a:blipFill rotWithShape="0">
            <a:blip r:embed="rId4"/>
            <a:stretch>
              <a:fillRect l="0" t="0" r="0" b="-13099"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3" name="Formula 12"/>
              <p:cNvSpPr txBox="1"/>
              <p:nvPr/>
            </p:nvSpPr>
            <p:spPr>
              <a:xfrm>
                <a:off x="1856520" y="4723920"/>
                <a:ext cx="1384560" cy="348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𝑛</m:t>
                    </m:r>
                    <m:r>
                      <m:t xml:space="preserve">=</m:t>
                    </m:r>
                    <m:r>
                      <m:t xml:space="preserve">𝑛</m:t>
                    </m:r>
                    <m:r>
                      <m:t xml:space="preserve">−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4" name="CustomShape 13"/>
          <p:cNvSpPr/>
          <p:nvPr/>
        </p:nvSpPr>
        <p:spPr>
          <a:xfrm>
            <a:off x="1856520" y="4723920"/>
            <a:ext cx="1384560" cy="3481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5" name="Formula 14"/>
              <p:cNvSpPr txBox="1"/>
              <p:nvPr/>
            </p:nvSpPr>
            <p:spPr>
              <a:xfrm>
                <a:off x="1857240" y="5414400"/>
                <a:ext cx="1428840" cy="28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6" name="CustomShape 15"/>
          <p:cNvSpPr/>
          <p:nvPr/>
        </p:nvSpPr>
        <p:spPr>
          <a:xfrm flipH="1">
            <a:off x="1855800" y="5414400"/>
            <a:ext cx="1428840" cy="284760"/>
          </a:xfrm>
          <a:prstGeom prst="parallelogram">
            <a:avLst>
              <a:gd name="adj" fmla="val 93477"/>
            </a:avLst>
          </a:prstGeom>
          <a:blipFill rotWithShape="0">
            <a:blip r:embed="rId6"/>
            <a:stretch>
              <a:fillRect l="0" t="0" r="0" b="-27977"/>
            </a:stretch>
          </a:blipFill>
          <a:ln w="18000">
            <a:solidFill>
              <a:srgbClr val="33cc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latin typeface="Trebuchet MS"/>
              </a:rPr>
              <a:t> 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27" name="CustomShape 16"/>
          <p:cNvSpPr/>
          <p:nvPr/>
        </p:nvSpPr>
        <p:spPr>
          <a:xfrm>
            <a:off x="2298600" y="5950440"/>
            <a:ext cx="454320" cy="403920"/>
          </a:xfrm>
          <a:prstGeom prst="ellipse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ъкопис 18" descr=""/>
          <p:cNvPicPr/>
          <p:nvPr/>
        </p:nvPicPr>
        <p:blipFill>
          <a:blip r:embed="rId7"/>
          <a:stretch/>
        </p:blipFill>
        <p:spPr>
          <a:xfrm>
            <a:off x="2517480" y="2786040"/>
            <a:ext cx="17640" cy="303840"/>
          </a:xfrm>
          <a:prstGeom prst="rect">
            <a:avLst/>
          </a:prstGeom>
          <a:ln>
            <a:noFill/>
          </a:ln>
        </p:spPr>
      </p:pic>
      <p:pic>
        <p:nvPicPr>
          <p:cNvPr id="229" name="Ръкопис 26" descr=""/>
          <p:cNvPicPr/>
          <p:nvPr/>
        </p:nvPicPr>
        <p:blipFill>
          <a:blip r:embed="rId8"/>
          <a:stretch/>
        </p:blipFill>
        <p:spPr>
          <a:xfrm>
            <a:off x="2517480" y="2194200"/>
            <a:ext cx="17640" cy="253800"/>
          </a:xfrm>
          <a:prstGeom prst="rect">
            <a:avLst/>
          </a:prstGeom>
          <a:ln>
            <a:noFill/>
          </a:ln>
        </p:spPr>
      </p:pic>
      <p:grpSp>
        <p:nvGrpSpPr>
          <p:cNvPr id="230" name="Group 17"/>
          <p:cNvGrpSpPr/>
          <p:nvPr/>
        </p:nvGrpSpPr>
        <p:grpSpPr>
          <a:xfrm>
            <a:off x="2517480" y="1623960"/>
            <a:ext cx="17640" cy="228240"/>
            <a:chOff x="2517480" y="1623960"/>
            <a:chExt cx="17640" cy="228240"/>
          </a:xfrm>
        </p:grpSpPr>
        <p:pic>
          <p:nvPicPr>
            <p:cNvPr id="231" name="Ръкопис 29" descr=""/>
            <p:cNvPicPr/>
            <p:nvPr/>
          </p:nvPicPr>
          <p:blipFill>
            <a:blip r:embed="rId9"/>
            <a:stretch/>
          </p:blipFill>
          <p:spPr>
            <a:xfrm>
              <a:off x="2517480" y="1793160"/>
              <a:ext cx="17640" cy="1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2" name="Ръкопис 30" descr=""/>
            <p:cNvPicPr/>
            <p:nvPr/>
          </p:nvPicPr>
          <p:blipFill>
            <a:blip r:embed="rId10"/>
            <a:stretch/>
          </p:blipFill>
          <p:spPr>
            <a:xfrm>
              <a:off x="2517480" y="1623960"/>
              <a:ext cx="17640" cy="228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3" name="Ръкопис 32" descr=""/>
          <p:cNvPicPr/>
          <p:nvPr/>
        </p:nvPicPr>
        <p:blipFill>
          <a:blip r:embed="rId11"/>
          <a:stretch/>
        </p:blipFill>
        <p:spPr>
          <a:xfrm>
            <a:off x="2517480" y="4638240"/>
            <a:ext cx="17640" cy="77400"/>
          </a:xfrm>
          <a:prstGeom prst="rect">
            <a:avLst/>
          </a:prstGeom>
          <a:ln>
            <a:noFill/>
          </a:ln>
        </p:spPr>
      </p:pic>
      <p:pic>
        <p:nvPicPr>
          <p:cNvPr id="234" name="Ръкопис 33" descr=""/>
          <p:cNvPicPr/>
          <p:nvPr/>
        </p:nvPicPr>
        <p:blipFill>
          <a:blip r:embed="rId12"/>
          <a:stretch/>
        </p:blipFill>
        <p:spPr>
          <a:xfrm>
            <a:off x="2517480" y="3987000"/>
            <a:ext cx="17640" cy="125280"/>
          </a:xfrm>
          <a:prstGeom prst="rect">
            <a:avLst/>
          </a:prstGeom>
          <a:ln>
            <a:noFill/>
          </a:ln>
        </p:spPr>
      </p:pic>
      <p:pic>
        <p:nvPicPr>
          <p:cNvPr id="235" name="Ръкопис 34" descr=""/>
          <p:cNvPicPr/>
          <p:nvPr/>
        </p:nvPicPr>
        <p:blipFill>
          <a:blip r:embed="rId13"/>
          <a:stretch/>
        </p:blipFill>
        <p:spPr>
          <a:xfrm>
            <a:off x="2517480" y="5687640"/>
            <a:ext cx="17640" cy="247320"/>
          </a:xfrm>
          <a:prstGeom prst="rect">
            <a:avLst/>
          </a:prstGeom>
          <a:ln>
            <a:noFill/>
          </a:ln>
        </p:spPr>
      </p:pic>
      <p:pic>
        <p:nvPicPr>
          <p:cNvPr id="236" name="Ръкопис 68" descr=""/>
          <p:cNvPicPr/>
          <p:nvPr/>
        </p:nvPicPr>
        <p:blipFill>
          <a:blip r:embed="rId14"/>
          <a:stretch/>
        </p:blipFill>
        <p:spPr>
          <a:xfrm>
            <a:off x="1198080" y="3417120"/>
            <a:ext cx="1447560" cy="1982880"/>
          </a:xfrm>
          <a:prstGeom prst="rect">
            <a:avLst/>
          </a:prstGeom>
          <a:ln>
            <a:noFill/>
          </a:ln>
        </p:spPr>
      </p:pic>
      <p:grpSp>
        <p:nvGrpSpPr>
          <p:cNvPr id="237" name="Group 18"/>
          <p:cNvGrpSpPr/>
          <p:nvPr/>
        </p:nvGrpSpPr>
        <p:grpSpPr>
          <a:xfrm>
            <a:off x="1245240" y="3142440"/>
            <a:ext cx="416160" cy="291600"/>
            <a:chOff x="1245240" y="3142440"/>
            <a:chExt cx="416160" cy="291600"/>
          </a:xfrm>
        </p:grpSpPr>
        <p:pic>
          <p:nvPicPr>
            <p:cNvPr id="238" name="Ръкопис 73" descr=""/>
            <p:cNvPicPr/>
            <p:nvPr/>
          </p:nvPicPr>
          <p:blipFill>
            <a:blip r:embed="rId15"/>
            <a:stretch/>
          </p:blipFill>
          <p:spPr>
            <a:xfrm>
              <a:off x="1245240" y="3142440"/>
              <a:ext cx="59760" cy="25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9" name="Ръкопис 74" descr=""/>
            <p:cNvPicPr/>
            <p:nvPr/>
          </p:nvPicPr>
          <p:blipFill>
            <a:blip r:embed="rId16"/>
            <a:stretch/>
          </p:blipFill>
          <p:spPr>
            <a:xfrm>
              <a:off x="1344600" y="3195720"/>
              <a:ext cx="63000" cy="238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0" name="Ръкопис 75" descr=""/>
            <p:cNvPicPr/>
            <p:nvPr/>
          </p:nvPicPr>
          <p:blipFill>
            <a:blip r:embed="rId17"/>
            <a:stretch/>
          </p:blipFill>
          <p:spPr>
            <a:xfrm>
              <a:off x="1251360" y="3314160"/>
              <a:ext cx="24120" cy="2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Ръкопис 76" descr=""/>
            <p:cNvPicPr/>
            <p:nvPr/>
          </p:nvPicPr>
          <p:blipFill>
            <a:blip r:embed="rId18"/>
            <a:stretch/>
          </p:blipFill>
          <p:spPr>
            <a:xfrm>
              <a:off x="1254960" y="3215880"/>
              <a:ext cx="406440" cy="163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2" name="Group 19"/>
          <p:cNvGrpSpPr/>
          <p:nvPr/>
        </p:nvGrpSpPr>
        <p:grpSpPr>
          <a:xfrm>
            <a:off x="2514600" y="2913120"/>
            <a:ext cx="1409040" cy="1998000"/>
            <a:chOff x="2514600" y="2913120"/>
            <a:chExt cx="1409040" cy="1998000"/>
          </a:xfrm>
        </p:grpSpPr>
        <p:pic>
          <p:nvPicPr>
            <p:cNvPr id="243" name="Ръкопис 27" descr=""/>
            <p:cNvPicPr/>
            <p:nvPr/>
          </p:nvPicPr>
          <p:blipFill>
            <a:blip r:embed="rId19"/>
            <a:stretch/>
          </p:blipFill>
          <p:spPr>
            <a:xfrm>
              <a:off x="2517480" y="3778920"/>
              <a:ext cx="17640" cy="28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Ръкопис 28" descr=""/>
            <p:cNvPicPr/>
            <p:nvPr/>
          </p:nvPicPr>
          <p:blipFill>
            <a:blip r:embed="rId20"/>
            <a:stretch/>
          </p:blipFill>
          <p:spPr>
            <a:xfrm>
              <a:off x="2517480" y="4462920"/>
              <a:ext cx="17640" cy="210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" name="Ръкопис 70" descr=""/>
            <p:cNvPicPr/>
            <p:nvPr/>
          </p:nvPicPr>
          <p:blipFill>
            <a:blip r:embed="rId21"/>
            <a:stretch/>
          </p:blipFill>
          <p:spPr>
            <a:xfrm>
              <a:off x="2982240" y="3740760"/>
              <a:ext cx="153720" cy="158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Ръкопис 71" descr=""/>
            <p:cNvPicPr/>
            <p:nvPr/>
          </p:nvPicPr>
          <p:blipFill>
            <a:blip r:embed="rId22"/>
            <a:stretch/>
          </p:blipFill>
          <p:spPr>
            <a:xfrm>
              <a:off x="3002760" y="3755880"/>
              <a:ext cx="55368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7" name="Ръкопис 78" descr=""/>
            <p:cNvPicPr/>
            <p:nvPr/>
          </p:nvPicPr>
          <p:blipFill>
            <a:blip r:embed="rId23"/>
            <a:stretch/>
          </p:blipFill>
          <p:spPr>
            <a:xfrm>
              <a:off x="2514600" y="2913120"/>
              <a:ext cx="1409040" cy="19980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Главна функция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77160" y="1585080"/>
            <a:ext cx="656208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Входната точка на програма на C предава управлението на функцията с име main.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Изпълнението на програмата завършва при излизане от функцията main.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Тази функция може да вика други функции, те на свой ред други, които след приключването си връщат управлението на извикалата ги функция.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Най-простата форма на main е: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void main() // void резултат без параметри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{ // начало на блок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power(2,9); // извикване на функция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} // край на блок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Взаимодействие на програмиста с програмата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677160" y="1725480"/>
            <a:ext cx="8596440" cy="431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Кръговрата на живота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2" name="CustomShape 3"/>
          <p:cNvSpPr/>
          <p:nvPr/>
        </p:nvSpPr>
        <p:spPr>
          <a:xfrm rot="5400000">
            <a:off x="4210200" y="40266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компилатор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449600" y="2592360"/>
            <a:ext cx="86904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Сорс файл.c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3101040" y="2914200"/>
            <a:ext cx="134820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редактор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 rot="16200000">
            <a:off x="2095920" y="4091760"/>
            <a:ext cx="1453320" cy="42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Дебъгер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379760" y="4915800"/>
            <a:ext cx="1096560" cy="986760"/>
          </a:xfrm>
          <a:prstGeom prst="snip1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400" spc="-1" strike="noStrike">
                <a:solidFill>
                  <a:srgbClr val="ffffff"/>
                </a:solidFill>
                <a:latin typeface="Trebuchet MS"/>
              </a:rPr>
              <a:t>Изпълним файл.exe</a:t>
            </a:r>
            <a:endParaRPr b="0" lang="bg-BG" sz="14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2365560" y="2671560"/>
            <a:ext cx="914040" cy="91404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100" spc="-1" strike="noStrike">
                <a:solidFill>
                  <a:srgbClr val="ffffff"/>
                </a:solidFill>
                <a:latin typeface="Trebuchet MS"/>
              </a:rPr>
              <a:t>програмист</a:t>
            </a:r>
            <a:endParaRPr b="0" lang="bg-BG" sz="11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2189880" y="5033160"/>
            <a:ext cx="1265400" cy="74772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ffff"/>
                </a:solidFill>
                <a:latin typeface="Trebuchet MS"/>
              </a:rPr>
              <a:t>Процес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3455640" y="5215680"/>
            <a:ext cx="923760" cy="4291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1200" spc="-1" strike="noStrike">
                <a:solidFill>
                  <a:srgbClr val="ffffff"/>
                </a:solidFill>
                <a:latin typeface="Trebuchet MS"/>
              </a:rPr>
              <a:t>ОС</a:t>
            </a:r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Декларации на функции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585080"/>
            <a:ext cx="660312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Функцията е алгоритъм, който приема няколко променливи, наречени параметри и връща една стойност.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Типовете на параметрите заедно с типа на връщаната стойност образуват тип на функцията.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да се превърне идентификатор в име на функция се използва постфиксен оператор скоби (&lt;списък с параметри&gt;)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 декларацията: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 pow(int x,int n);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Дава тип на pow като функция приемаща 2 int-а и връщаща int.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26" name="Group 3"/>
          <p:cNvGrpSpPr/>
          <p:nvPr/>
        </p:nvGrpSpPr>
        <p:grpSpPr>
          <a:xfrm>
            <a:off x="8849160" y="956160"/>
            <a:ext cx="179640" cy="239760"/>
            <a:chOff x="8849160" y="956160"/>
            <a:chExt cx="179640" cy="239760"/>
          </a:xfrm>
        </p:grpSpPr>
        <p:pic>
          <p:nvPicPr>
            <p:cNvPr id="127" name="Ръкопис 6" descr=""/>
            <p:cNvPicPr/>
            <p:nvPr/>
          </p:nvPicPr>
          <p:blipFill>
            <a:blip r:embed="rId1"/>
            <a:stretch/>
          </p:blipFill>
          <p:spPr>
            <a:xfrm>
              <a:off x="8849160" y="956160"/>
              <a:ext cx="69480" cy="5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Ръкопис 7" descr=""/>
            <p:cNvPicPr/>
            <p:nvPr/>
          </p:nvPicPr>
          <p:blipFill>
            <a:blip r:embed="rId2"/>
            <a:stretch/>
          </p:blipFill>
          <p:spPr>
            <a:xfrm>
              <a:off x="8955000" y="1153080"/>
              <a:ext cx="73800" cy="42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9" name="CustomShape 4"/>
          <p:cNvSpPr/>
          <p:nvPr/>
        </p:nvSpPr>
        <p:spPr>
          <a:xfrm>
            <a:off x="5643000" y="297072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Блок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За какво се използва синтактичната конструкция блок?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синтактичната конструкция блок?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коя структура в структурното програмиране съответства блок?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Блок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Използва се за да групира 0 или повече други клаузи или блокове.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Има вида: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клауза или блок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…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клауза или блок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         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линейната структура в структурното програмиране.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4" name="Картина 3" descr=""/>
          <p:cNvPicPr/>
          <p:nvPr/>
        </p:nvPicPr>
        <p:blipFill>
          <a:blip r:embed="rId1"/>
          <a:stretch/>
        </p:blipFill>
        <p:spPr>
          <a:xfrm>
            <a:off x="6686280" y="1227240"/>
            <a:ext cx="3523320" cy="455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Дефиниции на функции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 декларация на функция се превръща в дефиниция?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наричаме тяло на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 какви елементи от алгоритъм съответства дефиницията на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Какви видове клаузи се допускат в тялото на функция?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прави управлаваща клауза?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Дефиниции на функции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Декларация на функция, която вместо с ; продължава с блок се превръща в дефиниция.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Този блок се нарича тяло на функцията.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Съответства на блок за начало с вход на алгоритъма.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В тялото на функция се допускат 3 вида клаузи: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1. декларация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2. клауза израз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3. управляваща клауза – променя реда на изпълнение на останалите клаузи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7580880" y="1850040"/>
            <a:ext cx="2339640" cy="1806120"/>
            <a:chOff x="7580880" y="1850040"/>
            <a:chExt cx="2339640" cy="1806120"/>
          </a:xfrm>
        </p:grpSpPr>
        <p:sp>
          <p:nvSpPr>
            <p:cNvPr id="140" name="CustomShape 4"/>
            <p:cNvSpPr/>
            <p:nvPr/>
          </p:nvSpPr>
          <p:spPr>
            <a:xfrm>
              <a:off x="8480880" y="1850040"/>
              <a:ext cx="539640" cy="539640"/>
            </a:xfrm>
            <a:prstGeom prst="ellipse">
              <a:avLst/>
            </a:prstGeom>
            <a:solidFill>
              <a:srgbClr val="33ccff">
                <a:alpha val="75000"/>
              </a:srgbClr>
            </a:solidFill>
            <a:ln w="18000">
              <a:solidFill>
                <a:srgbClr val="33cc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41" name="Formula 5"/>
                <p:cNvSpPr txBox="1"/>
                <p:nvPr/>
              </p:nvSpPr>
              <p:spPr>
                <a:xfrm>
                  <a:off x="7580880" y="2936520"/>
                  <a:ext cx="2339640" cy="7196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𝑥</m:t>
                      </m:r>
                      <m:r>
                        <m:t xml:space="preserve">,</m:t>
                      </m:r>
                      <m:r>
                        <m:t xml:space="preserve">𝑦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42" name="CustomShape 6"/>
            <p:cNvSpPr/>
            <p:nvPr/>
          </p:nvSpPr>
          <p:spPr>
            <a:xfrm>
              <a:off x="7580880" y="2936520"/>
              <a:ext cx="2339640" cy="719640"/>
            </a:xfrm>
            <a:prstGeom prst="parallelogram">
              <a:avLst>
                <a:gd name="adj" fmla="val 94582"/>
              </a:avLst>
            </a:prstGeom>
            <a:blipFill rotWithShape="0">
              <a:blip r:embed="rId1"/>
              <a:stretch>
                <a:fillRect/>
              </a:stretch>
            </a:blipFill>
            <a:ln w="18000">
              <a:solidFill>
                <a:srgbClr val="33cc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bg-BG" sz="1800" spc="-1" strike="noStrike">
                  <a:latin typeface="Trebuchet MS"/>
                </a:rPr>
                <a:t> </a:t>
              </a:r>
              <a:endParaRPr b="0" lang="bg-BG" sz="1800" spc="-1" strike="noStrike">
                <a:latin typeface="Arial"/>
              </a:endParaRPr>
            </a:p>
          </p:txBody>
        </p:sp>
        <p:pic>
          <p:nvPicPr>
            <p:cNvPr id="143" name="Ръкопис 13" descr=""/>
            <p:cNvPicPr/>
            <p:nvPr/>
          </p:nvPicPr>
          <p:blipFill>
            <a:blip r:embed="rId2"/>
            <a:stretch/>
          </p:blipFill>
          <p:spPr>
            <a:xfrm>
              <a:off x="8755920" y="2398680"/>
              <a:ext cx="17640" cy="550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– израз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Къде може да се използва клауза-израз?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Какъв е вида на клауза-израз?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Какво е страничен ефект? Дайте пример.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Коя е най-кратката клауза израз?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77160" y="435960"/>
            <a:ext cx="8596440" cy="87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Клауза – израз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77160" y="1585080"/>
            <a:ext cx="6168240" cy="4909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Използва се в тялото на функция. Има вида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&lt;израз&gt;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5+3;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Някои оператори освен да връщат резултат имат и страничен ефект – променят един от параметрите си.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Например оператор = връща десния си аргумент и променя левия: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a=b=5+3;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Най-кратката клауза израз е празната: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284240" y="2361240"/>
            <a:ext cx="2339640" cy="1079640"/>
          </a:xfrm>
          <a:prstGeom prst="rect">
            <a:avLst/>
          </a:prstGeom>
          <a:solidFill>
            <a:srgbClr val="33ccff">
              <a:alpha val="75000"/>
            </a:srgbClr>
          </a:solidFill>
          <a:ln w="18000">
            <a:solidFill>
              <a:srgbClr val="33cc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bg-BG" sz="4000" spc="-1" strike="noStrike">
                <a:solidFill>
                  <a:srgbClr val="ffffff"/>
                </a:solidFill>
                <a:latin typeface="Trebuchet MS"/>
              </a:rPr>
              <a:t>&lt;израз&gt;</a:t>
            </a:r>
            <a:endParaRPr b="0" lang="bg-BG" sz="4000" spc="-1" strike="noStrike">
              <a:latin typeface="Arial"/>
            </a:endParaRPr>
          </a:p>
        </p:txBody>
      </p:sp>
      <p:pic>
        <p:nvPicPr>
          <p:cNvPr id="149" name="Ръкопис 7" descr=""/>
          <p:cNvPicPr/>
          <p:nvPr/>
        </p:nvPicPr>
        <p:blipFill>
          <a:blip r:embed="rId1"/>
          <a:stretch/>
        </p:blipFill>
        <p:spPr>
          <a:xfrm>
            <a:off x="8454240" y="1761480"/>
            <a:ext cx="17640" cy="600480"/>
          </a:xfrm>
          <a:prstGeom prst="rect">
            <a:avLst/>
          </a:prstGeom>
          <a:ln>
            <a:noFill/>
          </a:ln>
        </p:spPr>
      </p:pic>
      <p:pic>
        <p:nvPicPr>
          <p:cNvPr id="150" name="Ръкопис 9" descr=""/>
          <p:cNvPicPr/>
          <p:nvPr/>
        </p:nvPicPr>
        <p:blipFill>
          <a:blip r:embed="rId2"/>
          <a:stretch/>
        </p:blipFill>
        <p:spPr>
          <a:xfrm>
            <a:off x="8454240" y="3439800"/>
            <a:ext cx="17640" cy="51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Neat_Office/6.2.8.2$Windows_x86 LibreOffice_project/</Application>
  <Words>1131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2019-09-15T20:24:45Z</dcterms:created>
  <dc:creator>Ivan Georgiev</dc:creator>
  <dc:description/>
  <dc:language>bg-BG</dc:language>
  <cp:lastModifiedBy/>
  <dcterms:modified xsi:type="dcterms:W3CDTF">2020-10-15T18:28:03Z</dcterms:modified>
  <cp:revision>193</cp:revision>
  <dc:subject/>
  <dc:title>Системно програмиране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