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Редакт. стил загл. образец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FA94C1-1886-4877-BECF-9DE534015660}" type="datetime">
              <a:rPr b="0" lang="bg-BG" sz="900" spc="-1" strike="noStrike">
                <a:solidFill>
                  <a:srgbClr val="8b8b8b"/>
                </a:solidFill>
                <a:latin typeface="Trebuchet MS"/>
              </a:rPr>
              <a:t>5.1.21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359BC5-3C85-4D2D-8F45-7D476B91CA6A}" type="slidenum">
              <a:rPr b="0" lang="bg-BG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Редакт. стил загл. образец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Щракнете, за да редактирате стиловете на текста в образеца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Второ ниво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Трето ниво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Четвърто ниво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Пето ниво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27302A3-7B60-4CA5-837B-B580B36C23C7}" type="datetime">
              <a:rPr b="0" lang="bg-BG" sz="900" spc="-1" strike="noStrike">
                <a:solidFill>
                  <a:srgbClr val="8b8b8b"/>
                </a:solidFill>
                <a:latin typeface="Trebuchet MS"/>
              </a:rPr>
              <a:t>5.1.21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64E4E7-D945-465A-8E8B-AE25CE652AFD}" type="slidenum">
              <a:rPr b="0" lang="bg-BG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bg-BG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Оператори за съкратен запис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1419840"/>
            <a:ext cx="9067680" cy="507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Кой са параметрите на оператор за изместване?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са операторите за изместване?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Каква е асоциативността на оператор за изместване?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приоритетът на оператор за изместване?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са операторите за съкратен запис?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резултатът на оператор за съкратен запис?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страничният ефект на операторите за съкратен запис?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Каква е асоциативността на операторите за съкратен запис?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приоритета на операторите за съкратен запис?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17" name="Group 3"/>
          <p:cNvGrpSpPr/>
          <p:nvPr/>
        </p:nvGrpSpPr>
        <p:grpSpPr>
          <a:xfrm>
            <a:off x="8849160" y="956160"/>
            <a:ext cx="179640" cy="239760"/>
            <a:chOff x="8849160" y="956160"/>
            <a:chExt cx="179640" cy="239760"/>
          </a:xfrm>
        </p:grpSpPr>
        <p:pic>
          <p:nvPicPr>
            <p:cNvPr id="118" name="Ръкопис 6" descr=""/>
            <p:cNvPicPr/>
            <p:nvPr/>
          </p:nvPicPr>
          <p:blipFill>
            <a:blip r:embed="rId1"/>
            <a:stretch/>
          </p:blipFill>
          <p:spPr>
            <a:xfrm>
              <a:off x="8849160" y="956160"/>
              <a:ext cx="69480" cy="5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Ръкопис 7" descr=""/>
            <p:cNvPicPr/>
            <p:nvPr/>
          </p:nvPicPr>
          <p:blipFill>
            <a:blip r:embed="rId2"/>
            <a:stretch/>
          </p:blipFill>
          <p:spPr>
            <a:xfrm>
              <a:off x="8955000" y="1153080"/>
              <a:ext cx="73800" cy="4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0" name="CustomShape 4"/>
          <p:cNvSpPr/>
          <p:nvPr/>
        </p:nvSpPr>
        <p:spPr>
          <a:xfrm>
            <a:off x="5643000" y="297072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continue клауза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Пропуска остатъка от тялото на цикъл.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1626120" y="2089800"/>
            <a:ext cx="3158640" cy="4460400"/>
            <a:chOff x="1626120" y="2089800"/>
            <a:chExt cx="3158640" cy="4460400"/>
          </a:xfrm>
        </p:grpSpPr>
        <p:sp>
          <p:nvSpPr>
            <p:cNvPr id="169" name="CustomShape 4"/>
            <p:cNvSpPr/>
            <p:nvPr/>
          </p:nvSpPr>
          <p:spPr>
            <a:xfrm>
              <a:off x="2196720" y="3143880"/>
              <a:ext cx="2038680" cy="108864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Условие за повторение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70" name="CustomShape 5"/>
            <p:cNvSpPr/>
            <p:nvPr/>
          </p:nvSpPr>
          <p:spPr>
            <a:xfrm>
              <a:off x="1843200" y="3299040"/>
              <a:ext cx="5295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71" name="CustomShape 6"/>
            <p:cNvSpPr/>
            <p:nvPr/>
          </p:nvSpPr>
          <p:spPr>
            <a:xfrm>
              <a:off x="2196720" y="3692880"/>
              <a:ext cx="1002240" cy="2857320"/>
            </a:xfrm>
            <a:prstGeom prst="bentConnector4">
              <a:avLst>
                <a:gd name="adj1" fmla="val -33528"/>
                <a:gd name="adj2" fmla="val 81145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7"/>
            <p:cNvSpPr/>
            <p:nvPr/>
          </p:nvSpPr>
          <p:spPr>
            <a:xfrm>
              <a:off x="3293280" y="4217760"/>
              <a:ext cx="5295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73" name="CustomShape 8"/>
            <p:cNvSpPr/>
            <p:nvPr/>
          </p:nvSpPr>
          <p:spPr>
            <a:xfrm>
              <a:off x="2268000" y="4796280"/>
              <a:ext cx="1861920" cy="94572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Структура тяло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74" name="CustomShape 9"/>
            <p:cNvSpPr/>
            <p:nvPr/>
          </p:nvSpPr>
          <p:spPr>
            <a:xfrm flipH="1">
              <a:off x="3199320" y="2089800"/>
              <a:ext cx="16560" cy="105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10"/>
            <p:cNvSpPr/>
            <p:nvPr/>
          </p:nvSpPr>
          <p:spPr>
            <a:xfrm flipH="1">
              <a:off x="3198600" y="4232880"/>
              <a:ext cx="5400" cy="5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11"/>
            <p:cNvSpPr/>
            <p:nvPr/>
          </p:nvSpPr>
          <p:spPr>
            <a:xfrm flipH="1" flipV="1">
              <a:off x="3204000" y="2675520"/>
              <a:ext cx="924840" cy="2593440"/>
            </a:xfrm>
            <a:prstGeom prst="bentConnector4">
              <a:avLst>
                <a:gd name="adj1" fmla="val -33709"/>
                <a:gd name="adj2" fmla="val 99925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12"/>
            <p:cNvSpPr/>
            <p:nvPr/>
          </p:nvSpPr>
          <p:spPr>
            <a:xfrm>
              <a:off x="1626120" y="2397240"/>
              <a:ext cx="3158640" cy="383724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8" name="Group 13"/>
          <p:cNvGrpSpPr/>
          <p:nvPr/>
        </p:nvGrpSpPr>
        <p:grpSpPr>
          <a:xfrm>
            <a:off x="5616360" y="1968480"/>
            <a:ext cx="2976840" cy="3974760"/>
            <a:chOff x="5616360" y="1968480"/>
            <a:chExt cx="2976840" cy="3974760"/>
          </a:xfrm>
        </p:grpSpPr>
        <p:sp>
          <p:nvSpPr>
            <p:cNvPr id="179" name="CustomShape 14"/>
            <p:cNvSpPr/>
            <p:nvPr/>
          </p:nvSpPr>
          <p:spPr>
            <a:xfrm>
              <a:off x="7144920" y="3866400"/>
              <a:ext cx="360" cy="37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5"/>
            <p:cNvSpPr/>
            <p:nvPr/>
          </p:nvSpPr>
          <p:spPr>
            <a:xfrm>
              <a:off x="6201720" y="4243320"/>
              <a:ext cx="1897560" cy="106452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Условие за повторение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81" name="CustomShape 16"/>
            <p:cNvSpPr/>
            <p:nvPr/>
          </p:nvSpPr>
          <p:spPr>
            <a:xfrm>
              <a:off x="7123320" y="5282640"/>
              <a:ext cx="492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82" name="CustomShape 17"/>
            <p:cNvSpPr/>
            <p:nvPr/>
          </p:nvSpPr>
          <p:spPr>
            <a:xfrm flipV="1">
              <a:off x="6201720" y="2509200"/>
              <a:ext cx="963720" cy="2270160"/>
            </a:xfrm>
            <a:prstGeom prst="bentConnector4">
              <a:avLst>
                <a:gd name="adj1" fmla="val -38324"/>
                <a:gd name="adj2" fmla="val 99868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18"/>
            <p:cNvSpPr/>
            <p:nvPr/>
          </p:nvSpPr>
          <p:spPr>
            <a:xfrm>
              <a:off x="5859360" y="4320000"/>
              <a:ext cx="492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84" name="CustomShape 19"/>
            <p:cNvSpPr/>
            <p:nvPr/>
          </p:nvSpPr>
          <p:spPr>
            <a:xfrm>
              <a:off x="6299280" y="2925000"/>
              <a:ext cx="1733040" cy="92448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Структура тяло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85" name="CustomShape 20"/>
            <p:cNvSpPr/>
            <p:nvPr/>
          </p:nvSpPr>
          <p:spPr>
            <a:xfrm>
              <a:off x="7166160" y="1968480"/>
              <a:ext cx="360" cy="956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21"/>
            <p:cNvSpPr/>
            <p:nvPr/>
          </p:nvSpPr>
          <p:spPr>
            <a:xfrm flipH="1">
              <a:off x="7122600" y="5307840"/>
              <a:ext cx="16920" cy="63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22"/>
            <p:cNvSpPr/>
            <p:nvPr/>
          </p:nvSpPr>
          <p:spPr>
            <a:xfrm>
              <a:off x="5616360" y="2240640"/>
              <a:ext cx="2976840" cy="336672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</p:grpSp>
      <p:pic>
        <p:nvPicPr>
          <p:cNvPr id="188" name="Ръкопис 16" descr=""/>
          <p:cNvPicPr/>
          <p:nvPr/>
        </p:nvPicPr>
        <p:blipFill>
          <a:blip r:embed="rId1"/>
          <a:stretch/>
        </p:blipFill>
        <p:spPr>
          <a:xfrm>
            <a:off x="7111800" y="3113640"/>
            <a:ext cx="1346400" cy="1023840"/>
          </a:xfrm>
          <a:prstGeom prst="rect">
            <a:avLst/>
          </a:prstGeom>
          <a:ln>
            <a:noFill/>
          </a:ln>
        </p:spPr>
      </p:pic>
      <p:pic>
        <p:nvPicPr>
          <p:cNvPr id="189" name="Ръкопис 19" descr=""/>
          <p:cNvPicPr/>
          <p:nvPr/>
        </p:nvPicPr>
        <p:blipFill>
          <a:blip r:embed="rId2"/>
          <a:stretch/>
        </p:blipFill>
        <p:spPr>
          <a:xfrm>
            <a:off x="3175200" y="2824920"/>
            <a:ext cx="1134360" cy="21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Обобщение на декларации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77160" y="1276200"/>
            <a:ext cx="11268360" cy="521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изглежда деклрация в общ вид?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са задължителните елементи от декларационна клауза на ниво файл?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декларатор?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прави декларатор на функция?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приоритета на оператор ()?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определя класът на съхранение?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прави клас static  за променливи във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указва ключова дума const?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Обобщение на декларации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77160" y="1276200"/>
            <a:ext cx="11268360" cy="5217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Деклрациите в по-общ вид изглеждат така: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[&lt;клас на съхранение&gt;] [const] [&lt;типови модификатори&gt;] [&lt;типов спецификатор&gt;] декларатор[=инициализатор], [декларатор=инициализатор];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Деклараторът и ; са задължителни елементи. Деклараторът представлява идентификатор с приложени 0 или няколко оператора. Могат да се ползват скоби за уточняване на структурата на типа.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функция познаваме суфиксния унарен оператор ():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&lt;идентификатор&gt;(&lt;списък с параметри&gt;)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Класът на съхранение определя заделянето на памет за променлива. Не е типов модификатор.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Клас static int a; в тяло на функция ще задели памет за променливата, която ще е налична през целия живот на програмата, не само в областта й на видимост.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Типов модификатор const указва непроменима променлива. Тя изисква инициализатор: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const int x=123;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Скаларни и агрегатни променливи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променливи са скаларни?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типа на скаларните променливи?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агрегатната променлива?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Защо се използват агрегатните променливи?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масив?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идентифицират съставните променливи на масив?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Могат ли индексите на масив да са променливи изрази?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Скаларни и агрегатни променливи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Скаларна променлива се обработва с единична операция на C, обичайно с една инструкция. Има прост тип, като int, char, double.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Агрегатната променлива се състои от множество прости променливи или вложени агрегатни структури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Агрегатните променливи заместват декларациите на голям брой променливи с една декларация.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Масив е агрегатна структура в която всички вложени променливи са от един тип. Те нямат имена, а номера, наречени индекси.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Предимство на масива е, че при достъп до масива индексите могат да се изчисляват с израз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Масиви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77160" y="1264320"/>
            <a:ext cx="9894240" cy="522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 кой оператор се достъпват елементи на масив?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инициaлизира масив?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Кога може да не се дава размера на масив?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тип масив представлява низовия литерал?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200" name="Group 3"/>
          <p:cNvGrpSpPr/>
          <p:nvPr/>
        </p:nvGrpSpPr>
        <p:grpSpPr>
          <a:xfrm>
            <a:off x="8849160" y="956160"/>
            <a:ext cx="179640" cy="239760"/>
            <a:chOff x="8849160" y="956160"/>
            <a:chExt cx="179640" cy="239760"/>
          </a:xfrm>
        </p:grpSpPr>
        <p:pic>
          <p:nvPicPr>
            <p:cNvPr id="201" name="Ръкопис 6" descr=""/>
            <p:cNvPicPr/>
            <p:nvPr/>
          </p:nvPicPr>
          <p:blipFill>
            <a:blip r:embed="rId1"/>
            <a:stretch/>
          </p:blipFill>
          <p:spPr>
            <a:xfrm>
              <a:off x="8849160" y="956160"/>
              <a:ext cx="69480" cy="5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2" name="Ръкопис 7" descr=""/>
            <p:cNvPicPr/>
            <p:nvPr/>
          </p:nvPicPr>
          <p:blipFill>
            <a:blip r:embed="rId2"/>
            <a:stretch/>
          </p:blipFill>
          <p:spPr>
            <a:xfrm>
              <a:off x="8955000" y="1153080"/>
              <a:ext cx="73800" cy="4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3" name="CustomShape 4"/>
          <p:cNvSpPr/>
          <p:nvPr/>
        </p:nvSpPr>
        <p:spPr>
          <a:xfrm>
            <a:off x="5643000" y="297072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Масиви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77160" y="1264320"/>
            <a:ext cx="9894240" cy="522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Суфиксен оператор [] се използва за достъп до елемент от масив, както и за декларация на масив: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a[3]; // декларира масив с 3 елемента с имена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AutoNum type="arabicPlain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a[0]; a[1]; a[2];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Индексът може да бъде и променлива: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a[3], i=1; a[i-1];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Масив се инициaлизира със списък от стойност в {}: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a[3]={11,22,33}, b[]={44,55,66};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По-горе компилаторът отгатва размера на масива по броя на инициализиращите стойности в списъка.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Низовия литерал “Hello world” представлява име на константен масив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Масиви от тип char могат да се инициализират с низов литерал: char a[]=“hello”; Размерът на масива включва и 0 зад края на низа.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206" name="Group 3"/>
          <p:cNvGrpSpPr/>
          <p:nvPr/>
        </p:nvGrpSpPr>
        <p:grpSpPr>
          <a:xfrm>
            <a:off x="8849160" y="956160"/>
            <a:ext cx="179640" cy="239760"/>
            <a:chOff x="8849160" y="956160"/>
            <a:chExt cx="179640" cy="239760"/>
          </a:xfrm>
        </p:grpSpPr>
        <p:pic>
          <p:nvPicPr>
            <p:cNvPr id="207" name="Ръкопис 6" descr=""/>
            <p:cNvPicPr/>
            <p:nvPr/>
          </p:nvPicPr>
          <p:blipFill>
            <a:blip r:embed="rId1"/>
            <a:stretch/>
          </p:blipFill>
          <p:spPr>
            <a:xfrm>
              <a:off x="8849160" y="956160"/>
              <a:ext cx="69480" cy="5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8" name="Ръкопис 7" descr=""/>
            <p:cNvPicPr/>
            <p:nvPr/>
          </p:nvPicPr>
          <p:blipFill>
            <a:blip r:embed="rId2"/>
            <a:stretch/>
          </p:blipFill>
          <p:spPr>
            <a:xfrm>
              <a:off x="8955000" y="1153080"/>
              <a:ext cx="73800" cy="4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9" name="CustomShape 4"/>
          <p:cNvSpPr/>
          <p:nvPr/>
        </p:nvSpPr>
        <p:spPr>
          <a:xfrm>
            <a:off x="5643000" y="297072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Операции с памет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77160" y="1264320"/>
            <a:ext cx="9894240" cy="522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взима адрес на променлива?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достъпва променлива по адрес?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типа на променлива от тип int?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нарича променлива съдържаща адрес?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взима размера на променлива?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 какви единици са измерва размерът на променливи?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приоритета на оператор sizeof?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212" name="Group 3"/>
          <p:cNvGrpSpPr/>
          <p:nvPr/>
        </p:nvGrpSpPr>
        <p:grpSpPr>
          <a:xfrm>
            <a:off x="8849160" y="956160"/>
            <a:ext cx="179640" cy="239760"/>
            <a:chOff x="8849160" y="956160"/>
            <a:chExt cx="179640" cy="239760"/>
          </a:xfrm>
        </p:grpSpPr>
        <p:pic>
          <p:nvPicPr>
            <p:cNvPr id="213" name="Ръкопис 6" descr=""/>
            <p:cNvPicPr/>
            <p:nvPr/>
          </p:nvPicPr>
          <p:blipFill>
            <a:blip r:embed="rId1"/>
            <a:stretch/>
          </p:blipFill>
          <p:spPr>
            <a:xfrm>
              <a:off x="8849160" y="956160"/>
              <a:ext cx="69480" cy="5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4" name="Ръкопис 7" descr=""/>
            <p:cNvPicPr/>
            <p:nvPr/>
          </p:nvPicPr>
          <p:blipFill>
            <a:blip r:embed="rId2"/>
            <a:stretch/>
          </p:blipFill>
          <p:spPr>
            <a:xfrm>
              <a:off x="8955000" y="1153080"/>
              <a:ext cx="73800" cy="4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5" name="CustomShape 4"/>
          <p:cNvSpPr/>
          <p:nvPr/>
        </p:nvSpPr>
        <p:spPr>
          <a:xfrm>
            <a:off x="5643000" y="297072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Операции с памет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77160" y="1264320"/>
            <a:ext cx="9894240" cy="522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Префиксен унарен оператор &amp;</a:t>
            </a:r>
            <a:r>
              <a:rPr b="0" i="1" lang="en-US" sz="2000" spc="-1" strike="noStrike">
                <a:solidFill>
                  <a:srgbClr val="404040"/>
                </a:solidFill>
                <a:latin typeface="Trebuchet MS"/>
              </a:rPr>
              <a:t>променлива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връща адреса на променливата.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Префиксна *</a:t>
            </a:r>
            <a:r>
              <a:rPr b="0" i="1" lang="en-US" sz="2000" spc="-1" strike="noStrike">
                <a:solidFill>
                  <a:srgbClr val="404040"/>
                </a:solidFill>
                <a:latin typeface="Trebuchet MS"/>
              </a:rPr>
              <a:t>адрес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достъпва променливата на адреса.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x; *&amp;x е еквиваленено на x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Адресът на променлива има тип: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&lt;типа на променливата&gt; *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x; // &amp;x има за тип int *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Променлива съдържаща адрес се нарича указател. например: int *p; декларира променлива съдържаща адреса на променлива от тип int.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Префиксен оператор sizeof променлива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връща размера на променливата в char-ове: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char c; sizeof c==1;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218" name="Group 3"/>
          <p:cNvGrpSpPr/>
          <p:nvPr/>
        </p:nvGrpSpPr>
        <p:grpSpPr>
          <a:xfrm>
            <a:off x="8849160" y="956160"/>
            <a:ext cx="179640" cy="239760"/>
            <a:chOff x="8849160" y="956160"/>
            <a:chExt cx="179640" cy="239760"/>
          </a:xfrm>
        </p:grpSpPr>
        <p:pic>
          <p:nvPicPr>
            <p:cNvPr id="219" name="Ръкопис 6" descr=""/>
            <p:cNvPicPr/>
            <p:nvPr/>
          </p:nvPicPr>
          <p:blipFill>
            <a:blip r:embed="rId1"/>
            <a:stretch/>
          </p:blipFill>
          <p:spPr>
            <a:xfrm>
              <a:off x="8849160" y="956160"/>
              <a:ext cx="69480" cy="5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0" name="Ръкопис 7" descr=""/>
            <p:cNvPicPr/>
            <p:nvPr/>
          </p:nvPicPr>
          <p:blipFill>
            <a:blip r:embed="rId2"/>
            <a:stretch/>
          </p:blipFill>
          <p:spPr>
            <a:xfrm>
              <a:off x="8955000" y="1153080"/>
              <a:ext cx="73800" cy="4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1" name="CustomShape 4"/>
          <p:cNvSpPr/>
          <p:nvPr/>
        </p:nvSpPr>
        <p:spPr>
          <a:xfrm>
            <a:off x="5643000" y="297072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Указатели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прави декларатор за указател?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инициализира указател?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може функция да променя променливи на извикващата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Оператори за съкратен запис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1419840"/>
            <a:ext cx="9067680" cy="507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Оператори за битово изместване &lt;&lt; и &gt;&gt; изместват левия аргумент с толкова бита колкото са в десния, например: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5&lt;&lt;2 == 20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Оператори за съкратен запис.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23" name="Group 3"/>
          <p:cNvGrpSpPr/>
          <p:nvPr/>
        </p:nvGrpSpPr>
        <p:grpSpPr>
          <a:xfrm>
            <a:off x="8849160" y="956160"/>
            <a:ext cx="179640" cy="239760"/>
            <a:chOff x="8849160" y="956160"/>
            <a:chExt cx="179640" cy="239760"/>
          </a:xfrm>
        </p:grpSpPr>
        <p:pic>
          <p:nvPicPr>
            <p:cNvPr id="124" name="Ръкопис 6" descr=""/>
            <p:cNvPicPr/>
            <p:nvPr/>
          </p:nvPicPr>
          <p:blipFill>
            <a:blip r:embed="rId1"/>
            <a:stretch/>
          </p:blipFill>
          <p:spPr>
            <a:xfrm>
              <a:off x="8849160" y="956160"/>
              <a:ext cx="69480" cy="5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Ръкопис 7" descr=""/>
            <p:cNvPicPr/>
            <p:nvPr/>
          </p:nvPicPr>
          <p:blipFill>
            <a:blip r:embed="rId2"/>
            <a:stretch/>
          </p:blipFill>
          <p:spPr>
            <a:xfrm>
              <a:off x="8955000" y="1153080"/>
              <a:ext cx="73800" cy="4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4"/>
          <p:cNvSpPr/>
          <p:nvPr/>
        </p:nvSpPr>
        <p:spPr>
          <a:xfrm>
            <a:off x="5643000" y="297072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7" name="Table 5"/>
          <p:cNvGraphicFramePr/>
          <p:nvPr/>
        </p:nvGraphicFramePr>
        <p:xfrm>
          <a:off x="2286720" y="3108960"/>
          <a:ext cx="4945320" cy="3337200"/>
        </p:xfrm>
        <a:graphic>
          <a:graphicData uri="http://schemas.openxmlformats.org/drawingml/2006/table">
            <a:tbl>
              <a:tblPr/>
              <a:tblGrid>
                <a:gridCol w="1532160"/>
                <a:gridCol w="2136600"/>
                <a:gridCol w="12765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Оператор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Еквивалентен на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Връща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++а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а=а+1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а+1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--а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а=а-1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а-1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а++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а=а+1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а--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а=а-1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a+=b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a=a+b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a+b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-= *= /= %=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a=a%b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a%b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&gt;&gt;= &lt;&lt;=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a=a&lt;&lt;b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a&lt;&lt;b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|= &amp;= ^=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a=a|b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a|b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Указатели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Декларация на указател: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&lt;тип&gt; *&lt;декларатор&gt;=&lt;израз&gt;;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Типична употреба на указател: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v, *p=&amp;v;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*p=5;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Функция, променяща променливи на извикващата я.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void swap(int *a, int *b)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{ int t=*a; *a=*b; *b=t; }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int x=3,y=5;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swap(&amp;x,&amp;y);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Адресна аритметика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операции са общи за масиви и указатели?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извършва операцията []?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резултатът от събиране на масив с число?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При предаване на масив като параметър как се държи формалната променлива?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Адресна аритметика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 C са обединени операциите с указатели и масиви.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Индексиране [] се прилага еднакво върху указател както и върху масив. Указателя трябва да сочи в масив.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nt a[10], *p=a; a[2]==p[2];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Събиране на масив/указател с число извършва индексиране и връща адреса на индексираната променлива: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a+3==&amp;a[3]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p+3==&amp;p[3]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При предаване на масив като параметър формалната променлива се държи като указател към нулевия елемент на масива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а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Низове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представляват низовете в С 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определя дължината на низ?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Кой заделя паметта за низовете?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предават низове на функции?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Низове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 С низовете са указатели към масиви от тип char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Краят на низа е определен от терминираща 0-а.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abc” е еквивалентен на масив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char x[4]={‘a’,’b’,’c’,0};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Обработката на низове изисква предварително заделяне на достатъчно голям масив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Низове се предават на функции чрез указатели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Параметри на функция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са формалните параметри?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параметри са фактически?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съответствието между формални и фактически параметри?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означава предаване на параметър по стойност?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означава предаване на параметър по адрес?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променливи се предават по адрес?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променливи се предават по стойност?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Параметри на функция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Параметрите на функция в декларацията й се наричат формални параметри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Параметрите на функция при извикването й се наричат фактически.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Съответствието между формални и фактически параметри е позиционно: първи на първи, втори на втори и т.н.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Предаването на параметри по стойност копира стойността на фактическия параметър във формалния.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Предаването на параметри по адрес копира адреса на фактическия параметър във формалния.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 С само масиви се предават по адрес, останалите се предават по стойност.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Функции с променлив брой параметри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77160" y="1253880"/>
            <a:ext cx="8916120" cy="524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Къде може да стои …?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макроси са необходими за достъп до променлив брой параметри?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Кой проверява коректността на параметрите подадени на … 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Функции с променлив брой параметри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77160" y="1253880"/>
            <a:ext cx="8916120" cy="524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Специалния пунктоатор … дава възможност да се декларира функция с променлив брой параметри: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sum(cnt, ...);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Задължително е функцията да има поне един аргумент преди … който указва броя и типа на параметрите. Задължително е … да е последен в списъка с формалните параметри.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реализация на подобна функция е нужен: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#include &lt;stdarg.h&gt;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Той дава типа va_list чрез който се достъпват параметрите.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Инициализира се с va_start(list,first_arg);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Параметрите се достъпват с va_arg(list,&lt;тип&gt;)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Накрая списъка се деинициализира с va_end(list)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Компилаторът не проверява коректността на подадените параметри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Взаимодействие на програмиста с програмата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77160" y="1725480"/>
            <a:ext cx="8596440" cy="431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Кръговрата на живота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4" name="CustomShape 3"/>
          <p:cNvSpPr/>
          <p:nvPr/>
        </p:nvSpPr>
        <p:spPr>
          <a:xfrm rot="5400000">
            <a:off x="4210200" y="4026600"/>
            <a:ext cx="134820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компилатор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4449600" y="2592360"/>
            <a:ext cx="869040" cy="98676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Сорс файл.c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3101040" y="2914200"/>
            <a:ext cx="134820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редактор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 rot="16200000">
            <a:off x="2095920" y="4091760"/>
            <a:ext cx="145332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Дебъгер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4379760" y="4915800"/>
            <a:ext cx="1096560" cy="98676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Изпълним файл.exe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2365560" y="2671560"/>
            <a:ext cx="914040" cy="91404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100" spc="-1" strike="noStrike">
                <a:solidFill>
                  <a:srgbClr val="ffffff"/>
                </a:solidFill>
                <a:latin typeface="Trebuchet MS"/>
              </a:rPr>
              <a:t>програмист</a:t>
            </a:r>
            <a:endParaRPr b="0" lang="bg-BG" sz="1100" spc="-1" strike="noStrike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189880" y="5033160"/>
            <a:ext cx="1265400" cy="747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Процес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455640" y="5215680"/>
            <a:ext cx="923760" cy="4291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200" spc="-1" strike="noStrike">
                <a:solidFill>
                  <a:srgbClr val="ffffff"/>
                </a:solidFill>
                <a:latin typeface="Trebuchet MS"/>
              </a:rPr>
              <a:t>ОС</a:t>
            </a:r>
            <a:endParaRPr b="0" lang="bg-BG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for клауза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 какъв тип цикъл съответства for клаузата?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Каква е целта на for клаузата?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синтаксиса на for клаузата?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ще се изпълни след continue във for клауза?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Каква е видимостта на променливи, декларирани във for клауза?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for клауза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For клаузата обединява поддръжката на управляващата променлива на цикъл в една синтактична конструкция: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int i=0;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while(i&lt;100)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// употреба на i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i++;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Е еквиваленено на: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for(int i=0;i&lt;100;i++) // клауза или блок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// употреба на i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goto клауза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 каква синтактична конструкция може да се постави етикет?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действието на goto?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Може ли goto да отиде в друга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 какво в блок схемите съответства goto?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goto клауза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Извършва преход към произволна клауза, намираща се в същата функция.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целта пред целевата клауза се поставя етикет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my_label: x=5;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След което може да се използва goto my_label преди и след етикета.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Съответства на стрелката в блок схемите.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Заместване на while с if + goto: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i=0;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while(i&lt;100)                        condition: if(i&gt;=100) goto skip;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i=i+1;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i=i+1; goto condition;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;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skip: ;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69720" y="3823920"/>
            <a:ext cx="221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break клауза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действието на break?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Къде продължава изпълнението след break?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кой цикъл се отнася break при няколко вложени цикъла?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break клауза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Извършва незабавен изход от цикъл.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41" name="Group 3"/>
          <p:cNvGrpSpPr/>
          <p:nvPr/>
        </p:nvGrpSpPr>
        <p:grpSpPr>
          <a:xfrm>
            <a:off x="1625400" y="1828080"/>
            <a:ext cx="3158640" cy="4460760"/>
            <a:chOff x="1625400" y="1828080"/>
            <a:chExt cx="3158640" cy="4460760"/>
          </a:xfrm>
        </p:grpSpPr>
        <p:sp>
          <p:nvSpPr>
            <p:cNvPr id="142" name="CustomShape 4"/>
            <p:cNvSpPr/>
            <p:nvPr/>
          </p:nvSpPr>
          <p:spPr>
            <a:xfrm>
              <a:off x="2196000" y="2882160"/>
              <a:ext cx="2038680" cy="108864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Условие за повторение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43" name="CustomShape 5"/>
            <p:cNvSpPr/>
            <p:nvPr/>
          </p:nvSpPr>
          <p:spPr>
            <a:xfrm>
              <a:off x="1842840" y="3037680"/>
              <a:ext cx="5295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44" name="CustomShape 6"/>
            <p:cNvSpPr/>
            <p:nvPr/>
          </p:nvSpPr>
          <p:spPr>
            <a:xfrm>
              <a:off x="2196000" y="3431520"/>
              <a:ext cx="1002240" cy="2857320"/>
            </a:xfrm>
            <a:prstGeom prst="bentConnector4">
              <a:avLst>
                <a:gd name="adj1" fmla="val -33528"/>
                <a:gd name="adj2" fmla="val 81145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7"/>
            <p:cNvSpPr/>
            <p:nvPr/>
          </p:nvSpPr>
          <p:spPr>
            <a:xfrm>
              <a:off x="3292920" y="3956040"/>
              <a:ext cx="5295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46" name="CustomShape 8"/>
            <p:cNvSpPr/>
            <p:nvPr/>
          </p:nvSpPr>
          <p:spPr>
            <a:xfrm>
              <a:off x="2267640" y="4534920"/>
              <a:ext cx="1861920" cy="94572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Структура тяло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47" name="CustomShape 9"/>
            <p:cNvSpPr/>
            <p:nvPr/>
          </p:nvSpPr>
          <p:spPr>
            <a:xfrm flipH="1">
              <a:off x="3198600" y="1828080"/>
              <a:ext cx="16560" cy="105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0"/>
            <p:cNvSpPr/>
            <p:nvPr/>
          </p:nvSpPr>
          <p:spPr>
            <a:xfrm flipH="1">
              <a:off x="3197880" y="3971160"/>
              <a:ext cx="5400" cy="5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11"/>
            <p:cNvSpPr/>
            <p:nvPr/>
          </p:nvSpPr>
          <p:spPr>
            <a:xfrm flipH="1" flipV="1">
              <a:off x="3203280" y="2414160"/>
              <a:ext cx="924840" cy="2593440"/>
            </a:xfrm>
            <a:prstGeom prst="bentConnector4">
              <a:avLst>
                <a:gd name="adj1" fmla="val -33709"/>
                <a:gd name="adj2" fmla="val 99925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12"/>
            <p:cNvSpPr/>
            <p:nvPr/>
          </p:nvSpPr>
          <p:spPr>
            <a:xfrm>
              <a:off x="1625400" y="2135880"/>
              <a:ext cx="3158640" cy="383724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Group 13"/>
          <p:cNvGrpSpPr/>
          <p:nvPr/>
        </p:nvGrpSpPr>
        <p:grpSpPr>
          <a:xfrm>
            <a:off x="5616360" y="1968480"/>
            <a:ext cx="2976840" cy="3974760"/>
            <a:chOff x="5616360" y="1968480"/>
            <a:chExt cx="2976840" cy="3974760"/>
          </a:xfrm>
        </p:grpSpPr>
        <p:sp>
          <p:nvSpPr>
            <p:cNvPr id="152" name="CustomShape 14"/>
            <p:cNvSpPr/>
            <p:nvPr/>
          </p:nvSpPr>
          <p:spPr>
            <a:xfrm>
              <a:off x="7144920" y="3866400"/>
              <a:ext cx="360" cy="37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5"/>
            <p:cNvSpPr/>
            <p:nvPr/>
          </p:nvSpPr>
          <p:spPr>
            <a:xfrm>
              <a:off x="6201720" y="4243320"/>
              <a:ext cx="1897560" cy="106452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Условие за повторение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54" name="CustomShape 16"/>
            <p:cNvSpPr/>
            <p:nvPr/>
          </p:nvSpPr>
          <p:spPr>
            <a:xfrm>
              <a:off x="7123320" y="5282640"/>
              <a:ext cx="492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55" name="CustomShape 17"/>
            <p:cNvSpPr/>
            <p:nvPr/>
          </p:nvSpPr>
          <p:spPr>
            <a:xfrm flipV="1">
              <a:off x="6201720" y="2509200"/>
              <a:ext cx="963720" cy="2270160"/>
            </a:xfrm>
            <a:prstGeom prst="bentConnector4">
              <a:avLst>
                <a:gd name="adj1" fmla="val -38324"/>
                <a:gd name="adj2" fmla="val 99868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18"/>
            <p:cNvSpPr/>
            <p:nvPr/>
          </p:nvSpPr>
          <p:spPr>
            <a:xfrm>
              <a:off x="5859360" y="4320000"/>
              <a:ext cx="492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57" name="CustomShape 19"/>
            <p:cNvSpPr/>
            <p:nvPr/>
          </p:nvSpPr>
          <p:spPr>
            <a:xfrm>
              <a:off x="6299280" y="2925000"/>
              <a:ext cx="1733040" cy="92448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Структура тяло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58" name="CustomShape 20"/>
            <p:cNvSpPr/>
            <p:nvPr/>
          </p:nvSpPr>
          <p:spPr>
            <a:xfrm>
              <a:off x="7166160" y="1968480"/>
              <a:ext cx="360" cy="956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21"/>
            <p:cNvSpPr/>
            <p:nvPr/>
          </p:nvSpPr>
          <p:spPr>
            <a:xfrm flipH="1">
              <a:off x="7122600" y="5307840"/>
              <a:ext cx="16920" cy="63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22"/>
            <p:cNvSpPr/>
            <p:nvPr/>
          </p:nvSpPr>
          <p:spPr>
            <a:xfrm>
              <a:off x="5616360" y="2240640"/>
              <a:ext cx="2976840" cy="336672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</p:grpSp>
      <p:pic>
        <p:nvPicPr>
          <p:cNvPr id="161" name="Ръкопис 40" descr=""/>
          <p:cNvPicPr/>
          <p:nvPr/>
        </p:nvPicPr>
        <p:blipFill>
          <a:blip r:embed="rId1"/>
          <a:stretch/>
        </p:blipFill>
        <p:spPr>
          <a:xfrm>
            <a:off x="3160080" y="4671000"/>
            <a:ext cx="1126800" cy="1176840"/>
          </a:xfrm>
          <a:prstGeom prst="rect">
            <a:avLst/>
          </a:prstGeom>
          <a:ln>
            <a:noFill/>
          </a:ln>
        </p:spPr>
      </p:pic>
      <p:pic>
        <p:nvPicPr>
          <p:cNvPr id="162" name="Ръкопис 42" descr=""/>
          <p:cNvPicPr/>
          <p:nvPr/>
        </p:nvPicPr>
        <p:blipFill>
          <a:blip r:embed="rId2"/>
          <a:stretch/>
        </p:blipFill>
        <p:spPr>
          <a:xfrm>
            <a:off x="3502800" y="4654080"/>
            <a:ext cx="100440" cy="92520"/>
          </a:xfrm>
          <a:prstGeom prst="rect">
            <a:avLst/>
          </a:prstGeom>
          <a:ln>
            <a:noFill/>
          </a:ln>
        </p:spPr>
      </p:pic>
      <p:pic>
        <p:nvPicPr>
          <p:cNvPr id="163" name="Ръкопис 45" descr=""/>
          <p:cNvPicPr/>
          <p:nvPr/>
        </p:nvPicPr>
        <p:blipFill>
          <a:blip r:embed="rId3"/>
          <a:stretch/>
        </p:blipFill>
        <p:spPr>
          <a:xfrm>
            <a:off x="7067880" y="3407760"/>
            <a:ext cx="1358640" cy="201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continue клауза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7160" y="1585080"/>
            <a:ext cx="8916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действието на continue клауза?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Къде продължава изпълнението след continue?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кой цикъл се отнася continue при няколко вложени цикъла?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1677</TotalTime>
  <Application>Neat_Office/6.2.8.2$Windows_x86 LibreOffice_project/</Application>
  <Words>1925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2019-09-15T20:24:45Z</dcterms:created>
  <dc:creator>Ivan Georgiev</dc:creator>
  <dc:description/>
  <dc:language>bg-BG</dc:language>
  <cp:lastModifiedBy/>
  <dcterms:modified xsi:type="dcterms:W3CDTF">2021-01-05T21:39:33Z</dcterms:modified>
  <cp:revision>257</cp:revision>
  <dc:subject/>
  <dc:title>Системно програмиране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 екран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