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bg-B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DE7CFD-572A-4CBA-8DB1-9EEA9417DEB5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15.10.20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2994335-2F7B-469D-97F6-EE6418514435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Редакт. стил загл. образец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Щракнете, за да редактирате стиловете на текста в образеца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Второ ниво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Трето ниво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Четвърто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Пето ниво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CF5CC5F-F36A-41A7-AB4A-42C7056F5DE0}" type="datetime">
              <a:rPr b="0" lang="bg-BG" sz="900" spc="-1" strike="noStrike">
                <a:solidFill>
                  <a:srgbClr val="8b8b8b"/>
                </a:solidFill>
                <a:latin typeface="Trebuchet MS"/>
              </a:rPr>
              <a:t>15.10.20</a:t>
            </a:fld>
            <a:endParaRPr b="0" lang="bg-BG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bg-BG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55B168A-E884-42CE-90F9-28D6E1242F87}" type="slidenum">
              <a:rPr b="0" lang="bg-BG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bg-BG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Операции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31240" y="559692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bg-BG" sz="1800" spc="-1" strike="noStrike">
                <a:solidFill>
                  <a:srgbClr val="808080"/>
                </a:solidFill>
                <a:latin typeface="Trebuchet MS"/>
              </a:rPr>
              <a:t> </a:t>
            </a:r>
            <a:endParaRPr b="0" lang="bg-BG" sz="1800" spc="-1" strike="noStrike">
              <a:latin typeface="Arial"/>
            </a:endParaRPr>
          </a:p>
        </p:txBody>
      </p:sp>
      <p:pic>
        <p:nvPicPr>
          <p:cNvPr id="117" name="Картина 5" descr=""/>
          <p:cNvPicPr/>
          <p:nvPr/>
        </p:nvPicPr>
        <p:blipFill>
          <a:blip r:embed="rId1"/>
          <a:stretch/>
        </p:blipFill>
        <p:spPr>
          <a:xfrm>
            <a:off x="687240" y="257400"/>
            <a:ext cx="5622480" cy="63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Логически операции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са логическите операции?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 какво се различават от побитовите?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Кога се използват логически операции?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Логически операции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	</a:t>
            </a: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77160" y="1530720"/>
            <a:ext cx="9244440" cy="4965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Въведени са по-късно в езика C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Логическите операции първо свеждат параметрите си до цяло със знак със стойност 0 или 1 и след това извършват операцията.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Всички ненулеви стойности се преобразуват до цяло число със стойност 1, 0та се запазва. 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(4||2)==1, (4|2)==6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(6&amp;&amp;2)==1, (6&amp;2)==2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!5==0, ~5==0xFFFFFFFA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41" name="Table 3"/>
          <p:cNvGraphicFramePr/>
          <p:nvPr/>
        </p:nvGraphicFramePr>
        <p:xfrm>
          <a:off x="1612800" y="3296160"/>
          <a:ext cx="4206960" cy="1437120"/>
        </p:xfrm>
        <a:graphic>
          <a:graphicData uri="http://schemas.openxmlformats.org/drawingml/2006/table">
            <a:tbl>
              <a:tblPr/>
              <a:tblGrid>
                <a:gridCol w="1402200"/>
                <a:gridCol w="1402200"/>
                <a:gridCol w="1402560"/>
              </a:tblGrid>
              <a:tr h="359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операция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побитова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логическа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59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~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!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9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&amp;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&amp;&amp;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928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|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||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Числени типове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са основните типове, използвани за запис на числа?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представим интервал?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точност?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Какъв код се използва за целите типове числа без знак и със знак?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Какви са интервалите и точността за цяло без знак, цяло със знак и за плаваща запетая?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519840"/>
            <a:ext cx="8596440" cy="1410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Числени типове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77160" y="1384200"/>
            <a:ext cx="10320120" cy="500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Процесорите поддържат 2 типа числа: цели и с плаваща запетая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Целочислените типове са много по-бързи и поради това се използват с предимство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Представим интервал се определя с най-малката и най-голямата точно представима стойност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Точност е разликата между 2 съседни стойности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Тип с плаваща запетая се ползва при необходимост от представяне на големи стойности в много широк интервал или малки с много висока точност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 е броят на битовете в числото,  е броят на битовете в експонентата, m и e са числа в допълнителен код наречени мантиса и порядък (експонента)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77160" y="1384200"/>
            <a:ext cx="10320120" cy="500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latin typeface="Trebuchet MS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47" name="Table 4"/>
          <p:cNvGraphicFramePr/>
          <p:nvPr/>
        </p:nvGraphicFramePr>
        <p:xfrm>
          <a:off x="1269360" y="3915360"/>
          <a:ext cx="7250040" cy="14828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1154160"/>
                <a:gridCol w="20322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Интервал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Точност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код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Цял без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[0.. 2</a:t>
                      </a:r>
                      <a:r>
                        <a:rPr b="0" lang="bg-BG" sz="1800" spc="-1" strike="noStrike" baseline="30000">
                          <a:solidFill>
                            <a:srgbClr val="000000"/>
                          </a:solidFill>
                          <a:latin typeface="Trebuchet MS"/>
                        </a:rPr>
                        <a:t>n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двоичен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Цял със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[-2</a:t>
                      </a:r>
                      <a:r>
                        <a:rPr b="0" lang="bg-BG" sz="1800" spc="-1" strike="noStrike" baseline="30000">
                          <a:solidFill>
                            <a:srgbClr val="000000"/>
                          </a:solidFill>
                          <a:latin typeface="Trebuchet MS"/>
                        </a:rPr>
                        <a:t>n-1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.. 2</a:t>
                      </a:r>
                      <a:r>
                        <a:rPr b="0" lang="bg-BG" sz="1800" spc="-1" strike="noStrike" baseline="30000">
                          <a:solidFill>
                            <a:srgbClr val="000000"/>
                          </a:solidFill>
                          <a:latin typeface="Trebuchet MS"/>
                        </a:rPr>
                        <a:t>n-1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допълнителен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Плаваща запетая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Table 5"/>
          <p:cNvGraphicFramePr/>
          <p:nvPr/>
        </p:nvGraphicFramePr>
        <p:xfrm>
          <a:off x="1252440" y="3952080"/>
          <a:ext cx="7250040" cy="15148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1154160"/>
                <a:gridCol w="20322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Тип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Интервал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Точност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код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Цял без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[0.. 2</a:t>
                      </a:r>
                      <a:r>
                        <a:rPr b="0" lang="bg-BG" sz="1800" spc="-1" strike="noStrike" baseline="30000">
                          <a:solidFill>
                            <a:srgbClr val="000000"/>
                          </a:solidFill>
                          <a:latin typeface="Trebuchet MS"/>
                        </a:rPr>
                        <a:t>n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двоичен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Цял със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[-2</a:t>
                      </a:r>
                      <a:r>
                        <a:rPr b="0" lang="bg-BG" sz="1800" spc="-1" strike="noStrike" baseline="30000">
                          <a:solidFill>
                            <a:srgbClr val="000000"/>
                          </a:solidFill>
                          <a:latin typeface="Trebuchet MS"/>
                        </a:rPr>
                        <a:t>n-1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.. 2</a:t>
                      </a:r>
                      <a:r>
                        <a:rPr b="0" lang="bg-BG" sz="1800" spc="-1" strike="noStrike" baseline="30000">
                          <a:solidFill>
                            <a:srgbClr val="000000"/>
                          </a:solidFill>
                          <a:latin typeface="Trebuchet MS"/>
                        </a:rPr>
                        <a:t>n-1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допълнителен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402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Плаваща запетая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Сравнения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Какви са параметрите на операциите за сравнение?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Какъв е резултатът от операция за сравнение?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проверява за различни стойности?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проверява за по-малко или равно?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Сравнения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Операциите за сравнение получават 1 или 2 числови параметъра и връщат цяло число със знак с младши бит – 0 за невярно и 1 за вярно сравнение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Пример 2&lt;3 получава 2 цели числа и ще върне 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Операциите == != проверяват за точно съвпадение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Операциите &lt; &gt; проверяват за по-голямо и за по-малко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Операциите &lt;= &gt;= проверяват за по-голямо или равно и по-малко или равно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Операцията ! връща 1 когато параметъра е 0 т.е. при !0, иначе връща 0. !x е еквивалентно на x==0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Аритметични операции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77160" y="1429560"/>
            <a:ext cx="8596440" cy="4611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Колко параметъра могат да имат и как се наричат според броя на параметрите?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Какви са типовете на параметрите и какъв е връщания резултат на аритметичните операции?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Ако се подадат параметри с различен тип какъв е типа на резултата?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параметри са забранени и за кои операции?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нарича ситуацията, при която не може да се запише резултата от аритметична операция във връщания числов тип?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77160" y="60444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Аритметични операции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77160" y="1364040"/>
            <a:ext cx="7006320" cy="4930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Аритметичните операции приемат едно или две числа и се наричат съответно унарни или бинарни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Типа на резултата е същия като подадения – например при събиране на числа със знак резултата е число със знак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Ако се подадат числа с различни типове то операциите връщат типа с по-голяма максимална стойност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Когато резултатът е непредставим чрез връщаният тип се получава препълване. При него се загубват част от битовете на резултата.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57" name="Table 3"/>
          <p:cNvGraphicFramePr/>
          <p:nvPr/>
        </p:nvGraphicFramePr>
        <p:xfrm>
          <a:off x="7484400" y="2728440"/>
          <a:ext cx="4438800" cy="2595600"/>
        </p:xfrm>
        <a:graphic>
          <a:graphicData uri="http://schemas.openxmlformats.org/drawingml/2006/table">
            <a:tbl>
              <a:tblPr/>
              <a:tblGrid>
                <a:gridCol w="1750320"/>
                <a:gridCol w="873360"/>
                <a:gridCol w="18151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операция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запис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коментар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Унарен минус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Обръща знака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Събиране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x+y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Изваждане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x-y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Умножение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x*y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Деление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x/y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не се позволява деление на 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Остатък при деление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x%y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Само за цели типове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Приоритети и асоциативност на операциите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77160" y="2160720"/>
            <a:ext cx="69710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приоритет и кога се използва?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асоциативност?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Коя е операцията с най-висок приоритет?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Коя група операции е с асоциативност от дясно на ляво?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Приоритети и асоциативност на операциите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677160" y="2160720"/>
            <a:ext cx="571788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Приоритетът задава реда на изпълнение на операциите при липса на скоби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Асоциативността определя реда на изпълнение на операции с еднакъв приоритет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Пример: (3&lt;2&lt;1)==1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62" name="Table 3"/>
          <p:cNvGraphicFramePr/>
          <p:nvPr/>
        </p:nvGraphicFramePr>
        <p:xfrm>
          <a:off x="7263000" y="1270080"/>
          <a:ext cx="4457880" cy="4078800"/>
        </p:xfrm>
        <a:graphic>
          <a:graphicData uri="http://schemas.openxmlformats.org/drawingml/2006/table">
            <a:tbl>
              <a:tblPr/>
              <a:tblGrid>
                <a:gridCol w="2260800"/>
                <a:gridCol w="1276560"/>
                <a:gridCol w="920520"/>
              </a:tblGrid>
              <a:tr h="88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операция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оператор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асоциативност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Префиксни унарни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- ~ !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мултипликативни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* / %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адитивни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+ -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Сравнения за отношение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&lt; &lt;= &gt; &gt;=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Сравнения за съвпадение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== !=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побитово 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&amp;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побитово изключващо 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^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Побитово 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|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Логическо 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&amp;&amp;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Логическо 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||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Table 4"/>
          <p:cNvGraphicFramePr/>
          <p:nvPr/>
        </p:nvGraphicFramePr>
        <p:xfrm>
          <a:off x="7263000" y="1270080"/>
          <a:ext cx="4457880" cy="5430240"/>
        </p:xfrm>
        <a:graphic>
          <a:graphicData uri="http://schemas.openxmlformats.org/drawingml/2006/table">
            <a:tbl>
              <a:tblPr/>
              <a:tblGrid>
                <a:gridCol w="2260800"/>
                <a:gridCol w="1276560"/>
                <a:gridCol w="920520"/>
              </a:tblGrid>
              <a:tr h="9144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операция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оператор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асоциативност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Префиксни унарни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- ~ !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мултипликативни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* / %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адитивни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+ -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640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Сравнения за отношение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&lt; &lt;= &gt; &gt;=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640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Сравнения за съвпадение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== !=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побитово 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&amp;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</a:tr>
              <a:tr h="640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побитово изключващо 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^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Побитово 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|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8"/>
                      <a:stretch>
                        <a:fillRect/>
                      </a:stretch>
                    </a:blip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Логическо 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&amp;&amp;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9"/>
                      <a:stretch>
                        <a:fillRect/>
                      </a:stretch>
                    </a:blip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Логическо или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||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blipFill rotWithShape="0">
                      <a:blip r:embed="rId10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Преобразуване в и от 16 бройна система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тетрада?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Колко тетради има в байт?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На какво съответства 1 тетрада?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Преобразуване на булеви изрази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7160" y="1732680"/>
            <a:ext cx="8596440" cy="487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 каква цел се преобразуват булевите изрази?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Какви съответствия има между булевите и аритметичните преобразувания?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преобразувания на булеви изрази нямат аналог в аритметичните?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Преобразуване на булеви изрази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77160" y="1732680"/>
            <a:ext cx="8596440" cy="4874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Булевите изрази се преобразуват за опростяване на кода и подобряване на скоростта на изпълнение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Правилата за логическо и и или съответстват на тези за умножение и събиране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68" name="Table 3"/>
          <p:cNvGraphicFramePr/>
          <p:nvPr/>
        </p:nvGraphicFramePr>
        <p:xfrm>
          <a:off x="1358280" y="3152880"/>
          <a:ext cx="6768000" cy="3337200"/>
        </p:xfrm>
        <a:graphic>
          <a:graphicData uri="http://schemas.openxmlformats.org/drawingml/2006/table">
            <a:tbl>
              <a:tblPr/>
              <a:tblGrid>
                <a:gridCol w="2206800"/>
                <a:gridCol w="2565360"/>
                <a:gridCol w="199584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правило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булев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Аритметичен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двойно отрицание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!!а==а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--а==a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дистрибутивност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(a&amp;(b|c))==(a&amp;b|a&amp;c)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a*(b+c)==a*b+a*c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асоциативност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((a&amp;b)&amp;c)==(a&amp;(b&amp;c))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(a*b)*c==a*(b*c)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((a|b)|c)==(a|(b|c))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(a+b)+c==a+(b+c)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комутативност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(a&amp;b)==(b&amp;a)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a*b==b*a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(a|b)==(b|a)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a+b==b+a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де Морган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!(a&amp;b)==(!a|!b)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няма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!(a|b)==(!a&amp;!b)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Кодиране на цели числа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77160" y="2160720"/>
            <a:ext cx="770868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кодират цели числа без знак?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Кой бит се използва за знак?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нарича кодът на цели числа със знак?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Коя операция се запазва непроменена в допълнителен код?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Кодиране на цели числа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77160" y="2160720"/>
            <a:ext cx="770868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Цели числа без знак се кодират в двоична бройна система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Цели числа със знак се кодират в допълнителен код. При него отрицателното число на дадено положително го допълва до 0 при сумиране с игнориране на преноса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(x+(-x))==0 с игнориране на преноса.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Така операцията събиране се запазва непроменена, а най-старшият бит се използва за знак.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В таблицата са показани кодовете за 4-и битови числа без знак и със знак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73" name="Table 3"/>
          <p:cNvGraphicFramePr/>
          <p:nvPr/>
        </p:nvGraphicFramePr>
        <p:xfrm>
          <a:off x="8504280" y="320040"/>
          <a:ext cx="3263760" cy="4923000"/>
        </p:xfrm>
        <a:graphic>
          <a:graphicData uri="http://schemas.openxmlformats.org/drawingml/2006/table">
            <a:tbl>
              <a:tblPr/>
              <a:tblGrid>
                <a:gridCol w="851760"/>
                <a:gridCol w="1192320"/>
                <a:gridCol w="121968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bin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Без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Със знак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8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-8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-7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-6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Препълване с цели числа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7160" y="1631880"/>
            <a:ext cx="8596440" cy="4409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препълване?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Какъв е броя на битовете, необходими за записване на резултата при аритметична операция?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битове биват изгубени?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Колко бита са необходими за резултата при: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+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-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*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/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Препълване с цели числа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77160" y="1429560"/>
            <a:ext cx="8596440" cy="5107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 извършване на аритметични операции броя на битовете необходими за точно записване на резултата се променя. Ако параметрите са с nb: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Старшите битове над размера на машинната дума се изгубват и се връщат останалите младши.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Например за 16 битов компютър: 0xFFFF+0xFFFF==(1)FFFE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0xFFFF*0xFFFF==0x(FFFE)0001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В скобите е частта от резултата, която ще бъде загубена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78" name="Table 3"/>
          <p:cNvGraphicFramePr/>
          <p:nvPr/>
        </p:nvGraphicFramePr>
        <p:xfrm>
          <a:off x="1461240" y="2324160"/>
          <a:ext cx="4015800" cy="1854000"/>
        </p:xfrm>
        <a:graphic>
          <a:graphicData uri="http://schemas.openxmlformats.org/drawingml/2006/table">
            <a:tbl>
              <a:tblPr/>
              <a:tblGrid>
                <a:gridCol w="1306800"/>
                <a:gridCol w="27090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операция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битове за резултата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+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n+1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n+1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*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2n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/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Променливи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77160" y="1616760"/>
            <a:ext cx="8678520" cy="442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променлива?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се определя от типа?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адрес на променлива?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Какъв е типичен размер на променлива?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Пример за кодове на променливи?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присвоява стойност на променлива?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Променливи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77160" y="1616760"/>
            <a:ext cx="8678520" cy="442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Променливите представляват именувана непрекъсната част от RAM-а.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Всяка променлива има тип, който определя размера на променливата и кода й.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Адрес на променлива е адресът на първия й байт.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Типичен размер е този на машинната дума.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Обичайни кодове са за цяло число без знак, цяло със знак, плаваща запетая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Пример – цяло число със знак с размера на машинната дума има тип int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Променливите могат да участват в изрази с имената си, но и да приемат стойност с оператор = например: x=x+1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83" name="Table 3"/>
          <p:cNvGraphicFramePr/>
          <p:nvPr/>
        </p:nvGraphicFramePr>
        <p:xfrm>
          <a:off x="9150120" y="1861560"/>
          <a:ext cx="2868840" cy="2595600"/>
        </p:xfrm>
        <a:graphic>
          <a:graphicData uri="http://schemas.openxmlformats.org/drawingml/2006/table">
            <a:tbl>
              <a:tblPr/>
              <a:tblGrid>
                <a:gridCol w="1044720"/>
                <a:gridCol w="182412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Адрес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Променлива 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0x0FFF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0x1000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 байт 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0x1001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 байт 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0x1002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 байт 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0x1003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X байт 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0x1004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Преобразуване в и от 16 бройна система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4 бита се наричат тетрада и съответстват на 1 16 цифра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Байт от 8 бита се записва с 2 16-ни цифри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16-но число се означава с префикс 0x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Пример: 0xABC=1010 1011 1100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зз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22" name="Table 3"/>
          <p:cNvGraphicFramePr/>
          <p:nvPr/>
        </p:nvGraphicFramePr>
        <p:xfrm>
          <a:off x="8504280" y="320040"/>
          <a:ext cx="2555640" cy="4923000"/>
        </p:xfrm>
        <a:graphic>
          <a:graphicData uri="http://schemas.openxmlformats.org/drawingml/2006/table">
            <a:tbl>
              <a:tblPr/>
              <a:tblGrid>
                <a:gridCol w="851760"/>
                <a:gridCol w="851760"/>
                <a:gridCol w="85212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bin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hex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dec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0011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6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0111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8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8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9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A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1100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12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1101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13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1110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E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14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1111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F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15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Булева алгебра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булева алгебра?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 се означават истина и лъжа?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булева операция?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Какво е таблица на истинност?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са операциите с 1 параметър?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Булева алгебра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1630080"/>
            <a:ext cx="8596440" cy="477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Това е алгебрата на логиката, при нея бит 0 означава лъжа, а бит 1 – истина. С нея можем да записваме логически съждения.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Пример: денят е хубав ако не духа и не вали.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Полагаме неизвестни: Х-денят е хубав, Д-духа, В-вали, тогава Х = !Д &amp; !В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Булева операция приема 1 или 2 бита и връща един бит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Операциите с 1 бит са 2: копиране = (идентитет) и обръщане !(логическо НЕ)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Таблицата на истинност съдържа всички възможни комбинации от входни параметри и резултатът от операцията: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27" name="Table 3"/>
          <p:cNvGraphicFramePr/>
          <p:nvPr/>
        </p:nvGraphicFramePr>
        <p:xfrm>
          <a:off x="2503800" y="5000400"/>
          <a:ext cx="2471400" cy="1112040"/>
        </p:xfrm>
        <a:graphic>
          <a:graphicData uri="http://schemas.openxmlformats.org/drawingml/2006/table">
            <a:tbl>
              <a:tblPr/>
              <a:tblGrid>
                <a:gridCol w="730440"/>
                <a:gridCol w="874440"/>
                <a:gridCol w="86652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~x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Булеви операции с 2 параметъра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са основните операции с 2 параметъра?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Каква е разликата между или и изключващо или?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 кои функции може да се изрази всяка друга функция?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Булеви операции с 2 параметъра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1558440"/>
            <a:ext cx="8596440" cy="4482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Основните операции с 2 бита са 3: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Логическо или: резултатът е 1 ако един от двата параметъра е 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Логическо и: резултатът е 1 ако и двата параметъра са 1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Изключващо или: резултатът е 1 ако параметрите са различни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С функциите NAND: !(b1&amp;b0) и NOR: !(b1|b0) може да се изрази всяка друга функция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aphicFrame>
        <p:nvGraphicFramePr>
          <p:cNvPr id="132" name="Table 3"/>
          <p:cNvGraphicFramePr/>
          <p:nvPr/>
        </p:nvGraphicFramePr>
        <p:xfrm>
          <a:off x="1624680" y="3214440"/>
          <a:ext cx="3993840" cy="1854000"/>
        </p:xfrm>
        <a:graphic>
          <a:graphicData uri="http://schemas.openxmlformats.org/drawingml/2006/table">
            <a:tbl>
              <a:tblPr/>
              <a:tblGrid>
                <a:gridCol w="517680"/>
                <a:gridCol w="541440"/>
                <a:gridCol w="1063800"/>
                <a:gridCol w="949320"/>
                <a:gridCol w="92160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B1|b0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B1&amp;b0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bg-BG" sz="1800" spc="-1" strike="noStrike">
                          <a:solidFill>
                            <a:srgbClr val="ffffff"/>
                          </a:solidFill>
                          <a:latin typeface="Trebuchet MS"/>
                        </a:rPr>
                        <a:t>B1^b0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fcbef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2ebf8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bg-BG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</a:t>
                      </a:r>
                      <a:endParaRPr b="0" lang="bg-BG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af5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Побитови операции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битове от регистрите се използват за битови операции?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Кои операции се наричат побитови?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Каква е скоростта на побитовите операции?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Побитови операции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77160" y="1741320"/>
            <a:ext cx="8596440" cy="4299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Процесорът работи с цели регистри, не с единични битове.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Инструкциите not, and, or, xor действат върху всички битове от регистрите, например инструкцията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and A, B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Извършва А</a:t>
            </a:r>
            <a:r>
              <a:rPr b="0" lang="en-US" sz="1800" spc="-1" strike="noStrike" baseline="-25000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=А</a:t>
            </a:r>
            <a:r>
              <a:rPr b="0" lang="en-US" sz="1800" spc="-1" strike="noStrike" baseline="-25000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 &amp; B</a:t>
            </a:r>
            <a:r>
              <a:rPr b="0" lang="en-US" sz="1800" spc="-1" strike="noStrike" baseline="-25000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, където i е номер на бита например от [0..31]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Операции, действащи независимо върху всички битове се наричат побитови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Така реално една операция се извършва в паралел толкова пъти, колкото е машинната дума. Обичайно е да се използва резултатът само за 0-ев бит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Инструкциите за побитовите операции са най-бързо изпълняващите се.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Application>Neat_Office/6.2.8.2$Windows_x86 LibreOffice_project/</Application>
  <Words>1948</Words>
  <Paragraphs>450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2019-09-15T20:24:45Z</dcterms:created>
  <dc:creator>Ivan Georgiev</dc:creator>
  <dc:description/>
  <dc:language>bg-BG</dc:language>
  <cp:lastModifiedBy/>
  <dcterms:modified xsi:type="dcterms:W3CDTF">2020-10-15T19:31:13Z</dcterms:modified>
  <cp:revision>128</cp:revision>
  <dc:subject/>
  <dc:title>Системно програмиране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 екран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27</vt:i4>
  </property>
</Properties>
</file>