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media/image3.jpeg" ContentType="image/jpeg"/>
  <Override PartName="/ppt/media/image6.jpeg" ContentType="image/jpeg"/>
  <Override PartName="/ppt/media/image4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8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111200" y="214200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536600" y="214200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85800" y="404784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111200" y="404784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536600" y="404784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111200" y="214200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536600" y="214200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85800" y="404784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111200" y="404784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536600" y="404784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932680" y="5870520"/>
            <a:ext cx="1599840" cy="377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FAA0A84-B647-4B59-A2D9-A5A3E83FD302}" type="datetime">
              <a:rPr b="0" lang="bg-BG" sz="1000" spc="-1" strike="noStrike">
                <a:solidFill>
                  <a:srgbClr val="ffffff"/>
                </a:solidFill>
                <a:latin typeface="Calibri"/>
              </a:rPr>
              <a:t>12.11.20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962520" y="5870520"/>
            <a:ext cx="4893480" cy="3776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bg-BG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10608840" y="5870520"/>
            <a:ext cx="550800" cy="377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796D3D6-1336-4E24-A25E-C4A7EADC22AA}" type="slidenum">
              <a:rPr b="0" lang="bg-BG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anchor="ctr">
            <a:noAutofit/>
          </a:bodyPr>
          <a:p>
            <a:pPr marL="432000" indent="-324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0EA1BA4-E1A7-42AC-9CD2-B87652C54996}" type="datetime">
              <a:rPr b="0" lang="bg-BG" sz="1000" spc="-1" strike="noStrike">
                <a:solidFill>
                  <a:srgbClr val="ffffff"/>
                </a:solidFill>
                <a:latin typeface="Calibri"/>
              </a:rPr>
              <a:t>12.11.20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bg-BG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CCCBCB0-6572-4926-B177-443E2A54C441}" type="slidenum">
              <a:rPr b="0" lang="bg-BG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92240" y="-305640"/>
            <a:ext cx="12191760" cy="685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TextShape 2"/>
          <p:cNvSpPr txBox="1"/>
          <p:nvPr/>
        </p:nvSpPr>
        <p:spPr>
          <a:xfrm>
            <a:off x="1993680" y="1354680"/>
            <a:ext cx="8337600" cy="23461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latin typeface="Calibri Light"/>
              </a:rPr>
              <a:t>01 Въведение в Python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2496960" y="3940560"/>
            <a:ext cx="7197480" cy="1240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bg-BG" sz="8800" spc="-1" strike="noStrike" cap="all">
                <a:solidFill>
                  <a:srgbClr val="ffffff"/>
                </a:solidFill>
                <a:latin typeface="Wingdings"/>
              </a:rPr>
              <a:t></a:t>
            </a:r>
            <a:endParaRPr b="0" lang="bg-BG" sz="8800" spc="-1" strike="noStrike">
              <a:latin typeface="Arial"/>
            </a:endParaRPr>
          </a:p>
        </p:txBody>
      </p:sp>
      <p:sp>
        <p:nvSpPr>
          <p:cNvPr id="87" name="Line 4"/>
          <p:cNvSpPr/>
          <p:nvPr/>
        </p:nvSpPr>
        <p:spPr>
          <a:xfrm>
            <a:off x="5845320" y="3809880"/>
            <a:ext cx="500760" cy="0"/>
          </a:xfrm>
          <a:prstGeom prst="line">
            <a:avLst/>
          </a:prstGeom>
          <a:ln w="19080">
            <a:solidFill>
              <a:srgbClr val="ac3ec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58960" y="23904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cap="all">
                <a:solidFill>
                  <a:srgbClr val="ffffff"/>
                </a:solidFill>
                <a:latin typeface="Calibri Light"/>
              </a:rPr>
              <a:t>Контролни структури – if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2785320" y="4363200"/>
            <a:ext cx="5896800" cy="1979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Точно каквото очаквахте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Не слагайте скоби около условията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1" i="1" lang="en-US" sz="2800" spc="-1" strike="noStrike">
                <a:solidFill>
                  <a:srgbClr val="ffffff"/>
                </a:solidFill>
                <a:latin typeface="Calibri"/>
              </a:rPr>
              <a:t>and, or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и </a:t>
            </a:r>
            <a:r>
              <a:rPr b="1" i="1" lang="en-US" sz="2800" spc="-1" strike="noStrike">
                <a:solidFill>
                  <a:srgbClr val="ffffff"/>
                </a:solidFill>
                <a:latin typeface="Calibri"/>
              </a:rPr>
              <a:t>not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с не </a:t>
            </a:r>
            <a:r>
              <a:rPr b="1" i="1" lang="en-US" sz="2800" spc="-1" strike="noStrike">
                <a:solidFill>
                  <a:srgbClr val="ffffff"/>
                </a:solidFill>
                <a:latin typeface="Calibri"/>
              </a:rPr>
              <a:t>&amp;&amp;, ||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и </a:t>
            </a:r>
            <a:r>
              <a:rPr b="1" i="1" lang="en-US" sz="2800" spc="-1" strike="noStrike">
                <a:solidFill>
                  <a:srgbClr val="ffffff"/>
                </a:solidFill>
                <a:latin typeface="Calibri"/>
              </a:rPr>
              <a:t>!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11" name="Picture 4" descr=""/>
          <p:cNvPicPr/>
          <p:nvPr/>
        </p:nvPicPr>
        <p:blipFill>
          <a:blip r:embed="rId1"/>
          <a:stretch/>
        </p:blipFill>
        <p:spPr>
          <a:xfrm>
            <a:off x="682560" y="1779120"/>
            <a:ext cx="6428880" cy="2180880"/>
          </a:xfrm>
          <a:prstGeom prst="rect">
            <a:avLst/>
          </a:prstGeom>
          <a:ln>
            <a:noFill/>
          </a:ln>
        </p:spPr>
      </p:pic>
      <p:pic>
        <p:nvPicPr>
          <p:cNvPr id="112" name="Picture 3" descr=""/>
          <p:cNvPicPr/>
          <p:nvPr/>
        </p:nvPicPr>
        <p:blipFill>
          <a:blip r:embed="rId2"/>
          <a:stretch/>
        </p:blipFill>
        <p:spPr>
          <a:xfrm>
            <a:off x="7729200" y="1779120"/>
            <a:ext cx="3857400" cy="214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58960" y="23904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cap="all">
                <a:solidFill>
                  <a:srgbClr val="ffffff"/>
                </a:solidFill>
                <a:latin typeface="Calibri Light"/>
              </a:rPr>
              <a:t>Истина или лъжа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58960" y="1536480"/>
            <a:ext cx="10131120" cy="4647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8000"/>
          </a:bodyPr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В контекста на булевите операции като лъжа се интерпретират следните стойности: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False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None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Числото 0 независимо от типа (Int, float и други)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Празен низ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Празни контейнери (List и други)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Наши типове могат да дефинират как да бъдат оценявани като булеви променливи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Всички останали стойности се интерпретират като истина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58960" y="23904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cap="all">
                <a:solidFill>
                  <a:srgbClr val="ffffff"/>
                </a:solidFill>
                <a:latin typeface="Calibri Light"/>
              </a:rPr>
              <a:t>Тестове за принадлежност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16" name="Picture 3" descr=""/>
          <p:cNvPicPr/>
          <p:nvPr/>
        </p:nvPicPr>
        <p:blipFill>
          <a:blip r:embed="rId1"/>
          <a:stretch/>
        </p:blipFill>
        <p:spPr>
          <a:xfrm>
            <a:off x="3552840" y="2553120"/>
            <a:ext cx="4743000" cy="262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58960" y="23904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cap="all">
                <a:solidFill>
                  <a:srgbClr val="ffffff"/>
                </a:solidFill>
                <a:latin typeface="Calibri Light"/>
              </a:rPr>
              <a:t>Контролни структури – for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280680" y="5187960"/>
            <a:ext cx="5630760" cy="1352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Точно каквото очаквахте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Обхождане на структури от данни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19" name="Picture 5" descr=""/>
          <p:cNvPicPr/>
          <p:nvPr/>
        </p:nvPicPr>
        <p:blipFill>
          <a:blip r:embed="rId1"/>
          <a:stretch/>
        </p:blipFill>
        <p:spPr>
          <a:xfrm>
            <a:off x="2514600" y="1571760"/>
            <a:ext cx="7162560" cy="344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58960" y="23904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cap="all">
                <a:solidFill>
                  <a:srgbClr val="ffffff"/>
                </a:solidFill>
                <a:latin typeface="Calibri Light"/>
              </a:rPr>
              <a:t>Контролни структури – for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7385400" y="5066640"/>
            <a:ext cx="3129120" cy="62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4000"/>
          </a:bodyPr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Може и на обратно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2" name="Picture 3" descr=""/>
          <p:cNvPicPr/>
          <p:nvPr/>
        </p:nvPicPr>
        <p:blipFill>
          <a:blip r:embed="rId1"/>
          <a:stretch/>
        </p:blipFill>
        <p:spPr>
          <a:xfrm>
            <a:off x="6773040" y="1974240"/>
            <a:ext cx="4276440" cy="2647440"/>
          </a:xfrm>
          <a:prstGeom prst="rect">
            <a:avLst/>
          </a:prstGeom>
          <a:ln>
            <a:noFill/>
          </a:ln>
        </p:spPr>
      </p:pic>
      <p:pic>
        <p:nvPicPr>
          <p:cNvPr id="123" name="Picture 4" descr=""/>
          <p:cNvPicPr/>
          <p:nvPr/>
        </p:nvPicPr>
        <p:blipFill>
          <a:blip r:embed="rId2"/>
          <a:stretch/>
        </p:blipFill>
        <p:spPr>
          <a:xfrm>
            <a:off x="1142280" y="1974240"/>
            <a:ext cx="3970800" cy="265356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1562760" y="5066640"/>
            <a:ext cx="312912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bg-BG" sz="2800" spc="-1" strike="noStrike">
                <a:solidFill>
                  <a:srgbClr val="ffffff"/>
                </a:solidFill>
                <a:latin typeface="Calibri"/>
              </a:rPr>
              <a:t>For като в C</a:t>
            </a:r>
            <a:endParaRPr b="0" lang="bg-BG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58960" y="23904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cap="all">
                <a:solidFill>
                  <a:srgbClr val="ffffff"/>
                </a:solidFill>
                <a:latin typeface="Calibri Light"/>
              </a:rPr>
              <a:t>Контролни структури – While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58960" y="3579480"/>
            <a:ext cx="10513080" cy="180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Има </a:t>
            </a:r>
            <a:r>
              <a:rPr b="1" i="1" lang="en-US" sz="2800" spc="-1" strike="noStrike">
                <a:solidFill>
                  <a:srgbClr val="ffffff"/>
                </a:solidFill>
                <a:latin typeface="Calibri"/>
              </a:rPr>
              <a:t>break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и </a:t>
            </a:r>
            <a:r>
              <a:rPr b="1" i="1" lang="en-US" sz="2800" spc="-1" strike="noStrike">
                <a:solidFill>
                  <a:srgbClr val="ffffff"/>
                </a:solidFill>
                <a:latin typeface="Calibri"/>
              </a:rPr>
              <a:t>continue,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които работят както очаквате за </a:t>
            </a:r>
            <a:r>
              <a:rPr b="1" i="1" lang="en-US" sz="2800" spc="-1" strike="noStrike">
                <a:solidFill>
                  <a:srgbClr val="ffffff"/>
                </a:solidFill>
                <a:latin typeface="Calibri"/>
              </a:rPr>
              <a:t>for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и </a:t>
            </a:r>
            <a:r>
              <a:rPr b="1" i="1" lang="en-US" sz="2800" spc="-1" strike="noStrike">
                <a:solidFill>
                  <a:srgbClr val="ffffff"/>
                </a:solidFill>
                <a:latin typeface="Calibri"/>
              </a:rPr>
              <a:t>while.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Те афектират само най-вътрешния цикъл.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7" name="Picture 3" descr=""/>
          <p:cNvPicPr/>
          <p:nvPr/>
        </p:nvPicPr>
        <p:blipFill>
          <a:blip r:embed="rId1"/>
          <a:stretch/>
        </p:blipFill>
        <p:spPr>
          <a:xfrm>
            <a:off x="3833640" y="2047320"/>
            <a:ext cx="4524120" cy="107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58960" y="23904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cap="all">
                <a:solidFill>
                  <a:srgbClr val="ffffff"/>
                </a:solidFill>
                <a:latin typeface="Calibri Light"/>
              </a:rPr>
              <a:t>Идентация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90600" y="1536480"/>
            <a:ext cx="11433960" cy="4011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Къде са къдравите скоби?!?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Всеки блок код (тяло на </a:t>
            </a:r>
            <a:r>
              <a:rPr b="1" i="1" lang="en-US" sz="2800" spc="-1" strike="noStrike">
                <a:solidFill>
                  <a:srgbClr val="ffffff"/>
                </a:solidFill>
                <a:latin typeface="Calibri"/>
              </a:rPr>
              <a:t>if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тяло на функция и тн) се определя с идентацията му спрямо обгръщащия го блок.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Всеки блок код започва само след двуеточие в края на предишния ред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Блокът свършва, когато се върнете към предишната идентация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4 празни места = нов блок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Не 2, не 3, не 8, не табулация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606600" y="5972760"/>
            <a:ext cx="11585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2400" spc="-1" strike="noStrike">
                <a:solidFill>
                  <a:srgbClr val="ffffff"/>
                </a:solidFill>
                <a:latin typeface="Calibri"/>
              </a:rPr>
              <a:t>Hint – дресирайте си редактора да слага 4 празни места, когато натиснете таб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58960" y="23904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cap="all">
                <a:solidFill>
                  <a:srgbClr val="ffffff"/>
                </a:solidFill>
                <a:latin typeface="Calibri Light"/>
              </a:rPr>
              <a:t>Функции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58960" y="3429000"/>
            <a:ext cx="10663920" cy="1746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Функцията приема аргументи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Функцията може да върне нещо с </a:t>
            </a:r>
            <a:r>
              <a:rPr b="1" i="1" lang="en-US" sz="2800" spc="-1" strike="noStrike">
                <a:solidFill>
                  <a:srgbClr val="ffffff"/>
                </a:solidFill>
                <a:latin typeface="Calibri"/>
              </a:rPr>
              <a:t>return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, а ако няма </a:t>
            </a:r>
            <a:r>
              <a:rPr b="1" i="1" lang="en-US" sz="2800" spc="-1" strike="noStrike">
                <a:solidFill>
                  <a:srgbClr val="ffffff"/>
                </a:solidFill>
                <a:latin typeface="Calibri"/>
              </a:rPr>
              <a:t>return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, връща </a:t>
            </a:r>
            <a:r>
              <a:rPr b="1" i="1" lang="en-US" sz="2800" spc="-1" strike="noStrike">
                <a:solidFill>
                  <a:srgbClr val="ffffff"/>
                </a:solidFill>
                <a:latin typeface="Calibri"/>
              </a:rPr>
              <a:t>None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Не се описват типовете на аргументите, нито типа на резултата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33" name="Picture 3" descr=""/>
          <p:cNvPicPr/>
          <p:nvPr/>
        </p:nvPicPr>
        <p:blipFill>
          <a:blip r:embed="rId1"/>
          <a:stretch/>
        </p:blipFill>
        <p:spPr>
          <a:xfrm>
            <a:off x="3772800" y="2192400"/>
            <a:ext cx="4142880" cy="73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58960" y="23904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cap="all">
                <a:solidFill>
                  <a:srgbClr val="ffffff"/>
                </a:solidFill>
                <a:latin typeface="Calibri Light"/>
              </a:rPr>
              <a:t>Въпроси?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2508120" y="1695240"/>
            <a:ext cx="6832080" cy="455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58960" y="23904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cap="all">
                <a:solidFill>
                  <a:srgbClr val="ffffff"/>
                </a:solidFill>
                <a:latin typeface="Calibri Light"/>
              </a:rPr>
              <a:t>Къде отива кода?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58960" y="1695240"/>
            <a:ext cx="9808920" cy="3864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Код се пише в 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.py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файлове (например 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fibonacci.py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Изпълнява се с 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python fibonacci.py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Можем да пишем код интерактивно като пуснем python без аргументи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58960" y="23904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cap="all">
                <a:solidFill>
                  <a:srgbClr val="ffffff"/>
                </a:solidFill>
                <a:latin typeface="Calibri Light"/>
              </a:rPr>
              <a:t>На Какво ще се научим Днес?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58960" y="1695240"/>
            <a:ext cx="9821880" cy="3864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Типове: int, float, bool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Структури от данни: List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Контролни структури – if, for, while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Функции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58960" y="23904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cap="all">
                <a:solidFill>
                  <a:srgbClr val="ffffff"/>
                </a:solidFill>
                <a:latin typeface="Calibri Light"/>
              </a:rPr>
              <a:t>Типове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58960" y="1695240"/>
            <a:ext cx="9821880" cy="1873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Всяка стойност е обект и има клас, включително функциите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Всичко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в python е обект, включително функциите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и типовете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Можем да проверим типа на един обект с функцията 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type()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204200" y="4113720"/>
            <a:ext cx="4077000" cy="16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bg-BG" sz="2800" spc="-1" strike="noStrike">
                <a:solidFill>
                  <a:srgbClr val="ffffff"/>
                </a:solidFill>
                <a:latin typeface="Calibri"/>
              </a:rPr>
              <a:t>type е функция</a:t>
            </a:r>
            <a:endParaRPr b="0" lang="bg-BG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bg-BG" sz="2800" spc="-1" strike="noStrike">
                <a:solidFill>
                  <a:srgbClr val="ffffff"/>
                </a:solidFill>
                <a:latin typeface="Calibri"/>
              </a:rPr>
              <a:t>=&gt; </a:t>
            </a:r>
            <a:r>
              <a:rPr b="0" i="1" lang="bg-BG" sz="2800" spc="-1" strike="noStrike">
                <a:solidFill>
                  <a:srgbClr val="ffffff"/>
                </a:solidFill>
                <a:latin typeface="Calibri"/>
              </a:rPr>
              <a:t>type</a:t>
            </a:r>
            <a:r>
              <a:rPr b="0" lang="bg-BG" sz="2800" spc="-1" strike="noStrike">
                <a:solidFill>
                  <a:srgbClr val="ffffff"/>
                </a:solidFill>
                <a:latin typeface="Calibri"/>
              </a:rPr>
              <a:t> е обект</a:t>
            </a:r>
            <a:endParaRPr b="0" lang="bg-BG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bg-BG" sz="2800" spc="-1" strike="noStrike">
                <a:solidFill>
                  <a:srgbClr val="ffffff"/>
                </a:solidFill>
                <a:latin typeface="Calibri"/>
              </a:rPr>
              <a:t>=&gt; </a:t>
            </a:r>
            <a:r>
              <a:rPr b="0" i="1" lang="bg-BG" sz="2800" spc="-1" strike="noStrike">
                <a:solidFill>
                  <a:srgbClr val="ffffff"/>
                </a:solidFill>
                <a:latin typeface="Calibri"/>
              </a:rPr>
              <a:t>type</a:t>
            </a:r>
            <a:r>
              <a:rPr b="0" lang="bg-BG" sz="2800" spc="-1" strike="noStrike">
                <a:solidFill>
                  <a:srgbClr val="ffffff"/>
                </a:solidFill>
                <a:latin typeface="Calibri"/>
              </a:rPr>
              <a:t> си има тип</a:t>
            </a:r>
            <a:endParaRPr b="0" lang="bg-BG" sz="2800" spc="-1" strike="noStrike">
              <a:latin typeface="Arial"/>
            </a:endParaRPr>
          </a:p>
        </p:txBody>
      </p:sp>
      <p:pic>
        <p:nvPicPr>
          <p:cNvPr id="95" name="Picture 4" descr=""/>
          <p:cNvPicPr/>
          <p:nvPr/>
        </p:nvPicPr>
        <p:blipFill>
          <a:blip r:embed="rId1"/>
          <a:stretch/>
        </p:blipFill>
        <p:spPr>
          <a:xfrm>
            <a:off x="6283440" y="4113720"/>
            <a:ext cx="3696120" cy="168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58960" y="23904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cap="all">
                <a:solidFill>
                  <a:srgbClr val="ffffff"/>
                </a:solidFill>
                <a:latin typeface="Calibri Light"/>
              </a:rPr>
              <a:t>Типове: Int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58960" y="1695240"/>
            <a:ext cx="9821880" cy="3864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Цели числа, положителни и отрицателни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Стандартизирани операции +, -, *, /, //, %, **(степенуване)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Без максимален размер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58960" y="23904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cap="all">
                <a:solidFill>
                  <a:srgbClr val="ffffff"/>
                </a:solidFill>
                <a:latin typeface="Calibri Light"/>
              </a:rPr>
              <a:t>Типове: Float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58960" y="1695240"/>
            <a:ext cx="9821880" cy="3864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Числа с плаваща запетая(точка?) 3.1452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По всичко друго приличат на целите числа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58960" y="23904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cap="all">
                <a:solidFill>
                  <a:srgbClr val="ffffff"/>
                </a:solidFill>
                <a:latin typeface="Calibri Light"/>
              </a:rPr>
              <a:t>Типове: Bool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58960" y="1695240"/>
            <a:ext cx="9821880" cy="3864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True и False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Никога не забравяйте главните букви :D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58960" y="23904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cap="all">
                <a:solidFill>
                  <a:srgbClr val="ffffff"/>
                </a:solidFill>
                <a:latin typeface="Calibri Light"/>
              </a:rPr>
              <a:t>Структури от данни: List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58960" y="1695240"/>
            <a:ext cx="9821880" cy="3213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Списък = List = Mасив = Array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*Mutable и без фиксирана дължина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Бързи за търсене по индекс, бавни за търсене по стойност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Гарантиран ред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Не е нужно елементите да са от еднакъв тип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4" name="Picture 3" descr=""/>
          <p:cNvPicPr/>
          <p:nvPr/>
        </p:nvPicPr>
        <p:blipFill>
          <a:blip r:embed="rId1"/>
          <a:stretch/>
        </p:blipFill>
        <p:spPr>
          <a:xfrm>
            <a:off x="2468520" y="5162760"/>
            <a:ext cx="5962320" cy="74268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535680" y="6159240"/>
            <a:ext cx="11585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bg-BG" sz="2400" spc="-1" strike="noStrike">
                <a:solidFill>
                  <a:srgbClr val="ffffff"/>
                </a:solidFill>
                <a:latin typeface="Calibri"/>
              </a:rPr>
              <a:t>*Mutable object – Обект, която може да бъде променян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58960" y="23904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 cap="all">
                <a:solidFill>
                  <a:srgbClr val="ffffff"/>
                </a:solidFill>
                <a:latin typeface="Calibri Light"/>
              </a:rPr>
              <a:t>Структури от данни: List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7" name="Picture 6" descr=""/>
          <p:cNvPicPr/>
          <p:nvPr/>
        </p:nvPicPr>
        <p:blipFill>
          <a:blip r:embed="rId1"/>
          <a:stretch/>
        </p:blipFill>
        <p:spPr>
          <a:xfrm>
            <a:off x="709560" y="2498040"/>
            <a:ext cx="3914280" cy="2533320"/>
          </a:xfrm>
          <a:prstGeom prst="rect">
            <a:avLst/>
          </a:prstGeom>
          <a:ln>
            <a:noFill/>
          </a:ln>
        </p:spPr>
      </p:pic>
      <p:pic>
        <p:nvPicPr>
          <p:cNvPr id="108" name="Picture 7" descr=""/>
          <p:cNvPicPr/>
          <p:nvPr/>
        </p:nvPicPr>
        <p:blipFill>
          <a:blip r:embed="rId2"/>
          <a:stretch/>
        </p:blipFill>
        <p:spPr>
          <a:xfrm>
            <a:off x="5598360" y="1912680"/>
            <a:ext cx="5467320" cy="436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2345</TotalTime>
  <Application>Neat_Office/6.2.8.2$Windows_x86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2020-09-29T20:52:53Z</dcterms:created>
  <dc:creator>Aleksandar Tankov</dc:creator>
  <dc:description/>
  <dc:language>bg-BG</dc:language>
  <cp:lastModifiedBy/>
  <dcterms:modified xsi:type="dcterms:W3CDTF">2020-11-12T20:16:34Z</dcterms:modified>
  <cp:revision>32</cp:revision>
  <dc:subject/>
  <dc:title>00 Нулева лекция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