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7" r:id="rId5"/>
    <p:sldId id="268" r:id="rId6"/>
    <p:sldId id="272" r:id="rId7"/>
    <p:sldId id="260" r:id="rId8"/>
    <p:sldId id="269" r:id="rId9"/>
    <p:sldId id="277" r:id="rId10"/>
    <p:sldId id="274" r:id="rId11"/>
    <p:sldId id="271" r:id="rId12"/>
    <p:sldId id="273" r:id="rId13"/>
    <p:sldId id="262" r:id="rId14"/>
    <p:sldId id="275" r:id="rId15"/>
    <p:sldId id="278" r:id="rId16"/>
    <p:sldId id="270" r:id="rId17"/>
  </p:sldIdLst>
  <p:sldSz cx="9144000" cy="6858000" type="screen4x3"/>
  <p:notesSz cx="6858000" cy="9144000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5F8C"/>
    <a:srgbClr val="B92819"/>
    <a:srgbClr val="828C96"/>
    <a:srgbClr val="FFFF00"/>
    <a:srgbClr val="4EBCCE"/>
    <a:srgbClr val="470074"/>
    <a:srgbClr val="898989"/>
    <a:srgbClr val="CCCCCC"/>
    <a:srgbClr val="FE0009"/>
    <a:srgbClr val="0E319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4493" autoAdjust="0"/>
  </p:normalViewPr>
  <p:slideViewPr>
    <p:cSldViewPr>
      <p:cViewPr varScale="1">
        <p:scale>
          <a:sx n="77" d="100"/>
          <a:sy n="7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0EB24-97C3-480A-9F08-0D2C9A95A1E0}" type="datetimeFigureOut">
              <a:rPr lang="ru-RU" smtClean="0"/>
              <a:pPr/>
              <a:t>21.01.2021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27B8F-10FA-4BD9-BA64-8BCB5D38B24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interaction we need to know the postures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27B8F-10FA-4BD9-BA64-8BCB5D38B244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412000" y="4759200"/>
            <a:ext cx="6444000" cy="1800000"/>
          </a:xfrm>
        </p:spPr>
        <p:txBody>
          <a:bodyPr anchor="ctr"/>
          <a:lstStyle>
            <a:lvl1pPr marL="0" indent="0" algn="r">
              <a:buNone/>
              <a:defRPr sz="1400" b="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hangingPunct="1"/>
            <a:r>
              <a:rPr lang="ru-RU" smtClean="0"/>
              <a:t>Образец подзаголовка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7788EB-7664-43D6-9F91-59A9B7B1C081}" type="datetime1">
              <a:rPr lang="de-DE"/>
              <a:pPr>
                <a:defRPr/>
              </a:pPr>
              <a:t>21.01.2021</a:t>
            </a:fld>
            <a:endParaRPr lang="de-DE" dirty="0"/>
          </a:p>
        </p:txBody>
      </p:sp>
      <p:sp>
        <p:nvSpPr>
          <p:cNvPr id="13" name="Titel 1"/>
          <p:cNvSpPr>
            <a:spLocks noGrp="1"/>
          </p:cNvSpPr>
          <p:nvPr>
            <p:ph type="ctrTitle"/>
          </p:nvPr>
        </p:nvSpPr>
        <p:spPr>
          <a:xfrm>
            <a:off x="288000" y="763200"/>
            <a:ext cx="8568000" cy="1548000"/>
          </a:xfrm>
        </p:spPr>
        <p:txBody>
          <a:bodyPr/>
          <a:lstStyle>
            <a:lvl1pPr>
              <a:defRPr sz="2600"/>
            </a:lvl1pPr>
          </a:lstStyle>
          <a:p>
            <a:r>
              <a:rPr lang="ru-RU" smtClean="0"/>
              <a:t>Образец заголовка</a:t>
            </a:r>
            <a:endParaRPr lang="de-DE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7412" y="6196248"/>
            <a:ext cx="1798324" cy="34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63656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4F1A43-A947-42C5-8F7E-6119F6D8EA32}" type="datetime1">
              <a:rPr lang="de-DE"/>
              <a:pPr>
                <a:defRPr/>
              </a:pPr>
              <a:t>21.01.2021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6B361-7266-41AF-9EA7-D0F5242D63C1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2" name="Titelplatzhalter 1"/>
          <p:cNvSpPr>
            <a:spLocks noGrp="1"/>
          </p:cNvSpPr>
          <p:nvPr>
            <p:ph type="title"/>
          </p:nvPr>
        </p:nvSpPr>
        <p:spPr bwMode="auto">
          <a:xfrm>
            <a:off x="288000" y="936000"/>
            <a:ext cx="8568000" cy="4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de-DE" dirty="0" smtClean="0"/>
          </a:p>
        </p:txBody>
      </p:sp>
      <p:sp>
        <p:nvSpPr>
          <p:cNvPr id="15" name="Inhaltsplatzhalter 14"/>
          <p:cNvSpPr>
            <a:spLocks noGrp="1"/>
          </p:cNvSpPr>
          <p:nvPr>
            <p:ph sz="quarter" idx="13"/>
          </p:nvPr>
        </p:nvSpPr>
        <p:spPr>
          <a:xfrm>
            <a:off x="287338" y="1584000"/>
            <a:ext cx="8569325" cy="4878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048712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, 3 Medi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288000" y="936000"/>
            <a:ext cx="8568000" cy="468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18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569075"/>
            <a:ext cx="802432" cy="152400"/>
          </a:xfrm>
        </p:spPr>
        <p:txBody>
          <a:bodyPr/>
          <a:lstStyle/>
          <a:p>
            <a:pPr>
              <a:defRPr/>
            </a:pPr>
            <a:fld id="{54010324-F72C-4852-B41D-6BDFC9E42424}" type="datetime1">
              <a:rPr lang="de-DE" smtClean="0"/>
              <a:pPr>
                <a:defRPr/>
              </a:pPr>
              <a:t>21.01.2021</a:t>
            </a:fld>
            <a:endParaRPr lang="de-DE" dirty="0"/>
          </a:p>
        </p:txBody>
      </p:sp>
      <p:sp>
        <p:nvSpPr>
          <p:cNvPr id="19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259632" y="6569075"/>
            <a:ext cx="5760640" cy="152400"/>
          </a:xfrm>
        </p:spPr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20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7020272" y="6569075"/>
            <a:ext cx="625128" cy="152400"/>
          </a:xfrm>
        </p:spPr>
        <p:txBody>
          <a:bodyPr/>
          <a:lstStyle/>
          <a:p>
            <a:pPr>
              <a:defRPr/>
            </a:pPr>
            <a:fld id="{3062393E-7D83-491B-8DF5-03E3771C541A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21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287337" y="1584000"/>
            <a:ext cx="6444000" cy="4806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8"/>
          </p:nvPr>
        </p:nvSpPr>
        <p:spPr>
          <a:xfrm>
            <a:off x="7020000" y="1584000"/>
            <a:ext cx="2124000" cy="160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>
            <p:ph sz="quarter" idx="19"/>
          </p:nvPr>
        </p:nvSpPr>
        <p:spPr>
          <a:xfrm>
            <a:off x="7016532" y="3186000"/>
            <a:ext cx="2124000" cy="160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sz="quarter" idx="20"/>
          </p:nvPr>
        </p:nvSpPr>
        <p:spPr>
          <a:xfrm>
            <a:off x="7020272" y="4788000"/>
            <a:ext cx="2124000" cy="160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021723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, 4 Medi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288000" y="936000"/>
            <a:ext cx="6443337" cy="468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18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569075"/>
            <a:ext cx="802432" cy="152400"/>
          </a:xfrm>
        </p:spPr>
        <p:txBody>
          <a:bodyPr/>
          <a:lstStyle/>
          <a:p>
            <a:pPr>
              <a:defRPr/>
            </a:pPr>
            <a:fld id="{54010324-F72C-4852-B41D-6BDFC9E42424}" type="datetime1">
              <a:rPr lang="de-DE" smtClean="0"/>
              <a:pPr>
                <a:defRPr/>
              </a:pPr>
              <a:t>21.01.2021</a:t>
            </a:fld>
            <a:endParaRPr lang="de-DE" dirty="0"/>
          </a:p>
        </p:txBody>
      </p:sp>
      <p:sp>
        <p:nvSpPr>
          <p:cNvPr id="19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259632" y="6569075"/>
            <a:ext cx="5760640" cy="152400"/>
          </a:xfrm>
        </p:spPr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20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7020272" y="6569075"/>
            <a:ext cx="625128" cy="152400"/>
          </a:xfrm>
        </p:spPr>
        <p:txBody>
          <a:bodyPr/>
          <a:lstStyle/>
          <a:p>
            <a:pPr>
              <a:defRPr/>
            </a:pPr>
            <a:fld id="{3062393E-7D83-491B-8DF5-03E3771C541A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21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287337" y="1584000"/>
            <a:ext cx="6444000" cy="4806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>
          <a:xfrm>
            <a:off x="7019925" y="770408"/>
            <a:ext cx="2124075" cy="1450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 dirty="0"/>
          </a:p>
        </p:txBody>
      </p:sp>
      <p:sp>
        <p:nvSpPr>
          <p:cNvPr id="14" name="Inhaltsplatzhalter 2"/>
          <p:cNvSpPr>
            <a:spLocks noGrp="1"/>
          </p:cNvSpPr>
          <p:nvPr>
            <p:ph sz="quarter" idx="20"/>
          </p:nvPr>
        </p:nvSpPr>
        <p:spPr>
          <a:xfrm>
            <a:off x="7020272" y="2219697"/>
            <a:ext cx="2124075" cy="1450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 dirty="0"/>
          </a:p>
        </p:txBody>
      </p:sp>
      <p:sp>
        <p:nvSpPr>
          <p:cNvPr id="15" name="Inhaltsplatzhalter 2"/>
          <p:cNvSpPr>
            <a:spLocks noGrp="1"/>
          </p:cNvSpPr>
          <p:nvPr>
            <p:ph sz="quarter" idx="21"/>
          </p:nvPr>
        </p:nvSpPr>
        <p:spPr>
          <a:xfrm>
            <a:off x="7019925" y="3668986"/>
            <a:ext cx="2124075" cy="1450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 dirty="0"/>
          </a:p>
        </p:txBody>
      </p:sp>
      <p:sp>
        <p:nvSpPr>
          <p:cNvPr id="16" name="Inhaltsplatzhalter 2"/>
          <p:cNvSpPr>
            <a:spLocks noGrp="1"/>
          </p:cNvSpPr>
          <p:nvPr>
            <p:ph sz="quarter" idx="22"/>
          </p:nvPr>
        </p:nvSpPr>
        <p:spPr>
          <a:xfrm>
            <a:off x="7019925" y="5118275"/>
            <a:ext cx="2124075" cy="1450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415047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4 Medi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010324-F72C-4852-B41D-6BDFC9E42424}" type="datetime1">
              <a:rPr lang="de-DE" smtClean="0"/>
              <a:pPr>
                <a:defRPr/>
              </a:pPr>
              <a:t>21.01.2021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62393E-7D83-491B-8DF5-03E3771C541A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/>
          </p:nvPr>
        </p:nvSpPr>
        <p:spPr>
          <a:xfrm>
            <a:off x="288000" y="1584000"/>
            <a:ext cx="4194000" cy="23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 dirty="0"/>
          </a:p>
        </p:txBody>
      </p:sp>
      <p:sp>
        <p:nvSpPr>
          <p:cNvPr id="15" name="Inhaltsplatzhalter 12"/>
          <p:cNvSpPr>
            <a:spLocks noGrp="1"/>
          </p:cNvSpPr>
          <p:nvPr>
            <p:ph sz="quarter" idx="14"/>
          </p:nvPr>
        </p:nvSpPr>
        <p:spPr>
          <a:xfrm>
            <a:off x="4662000" y="1584000"/>
            <a:ext cx="4194000" cy="23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 dirty="0"/>
          </a:p>
        </p:txBody>
      </p:sp>
      <p:sp>
        <p:nvSpPr>
          <p:cNvPr id="18" name="Inhaltsplatzhalter 12"/>
          <p:cNvSpPr>
            <a:spLocks noGrp="1"/>
          </p:cNvSpPr>
          <p:nvPr>
            <p:ph sz="quarter" idx="15"/>
          </p:nvPr>
        </p:nvSpPr>
        <p:spPr>
          <a:xfrm>
            <a:off x="288000" y="4077072"/>
            <a:ext cx="4194000" cy="23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 dirty="0"/>
          </a:p>
        </p:txBody>
      </p:sp>
      <p:sp>
        <p:nvSpPr>
          <p:cNvPr id="19" name="Inhaltsplatzhalter 12"/>
          <p:cNvSpPr>
            <a:spLocks noGrp="1"/>
          </p:cNvSpPr>
          <p:nvPr>
            <p:ph sz="quarter" idx="16"/>
          </p:nvPr>
        </p:nvSpPr>
        <p:spPr>
          <a:xfrm>
            <a:off x="4662000" y="4078800"/>
            <a:ext cx="4194000" cy="23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559602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2 Medi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010324-F72C-4852-B41D-6BDFC9E42424}" type="datetime1">
              <a:rPr lang="de-DE" smtClean="0"/>
              <a:pPr>
                <a:defRPr/>
              </a:pPr>
              <a:t>21.01.2021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62393E-7D83-491B-8DF5-03E3771C541A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/>
          </p:nvPr>
        </p:nvSpPr>
        <p:spPr>
          <a:xfrm>
            <a:off x="288000" y="1584000"/>
            <a:ext cx="4194000" cy="4806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 dirty="0"/>
          </a:p>
        </p:txBody>
      </p:sp>
      <p:sp>
        <p:nvSpPr>
          <p:cNvPr id="15" name="Inhaltsplatzhalter 12"/>
          <p:cNvSpPr>
            <a:spLocks noGrp="1"/>
          </p:cNvSpPr>
          <p:nvPr>
            <p:ph sz="quarter" idx="14"/>
          </p:nvPr>
        </p:nvSpPr>
        <p:spPr>
          <a:xfrm>
            <a:off x="4662000" y="1584000"/>
            <a:ext cx="4194000" cy="4806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464761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3 Medi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010324-F72C-4852-B41D-6BDFC9E42424}" type="datetime1">
              <a:rPr lang="de-DE" smtClean="0"/>
              <a:pPr>
                <a:defRPr/>
              </a:pPr>
              <a:t>21.01.2021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62393E-7D83-491B-8DF5-03E3771C541A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/>
          </p:nvPr>
        </p:nvSpPr>
        <p:spPr>
          <a:xfrm>
            <a:off x="288000" y="1584000"/>
            <a:ext cx="8568000" cy="23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 dirty="0"/>
          </a:p>
        </p:txBody>
      </p:sp>
      <p:sp>
        <p:nvSpPr>
          <p:cNvPr id="18" name="Inhaltsplatzhalter 12"/>
          <p:cNvSpPr>
            <a:spLocks noGrp="1"/>
          </p:cNvSpPr>
          <p:nvPr>
            <p:ph sz="quarter" idx="15"/>
          </p:nvPr>
        </p:nvSpPr>
        <p:spPr>
          <a:xfrm>
            <a:off x="288000" y="4077072"/>
            <a:ext cx="4194000" cy="23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 dirty="0"/>
          </a:p>
        </p:txBody>
      </p:sp>
      <p:sp>
        <p:nvSpPr>
          <p:cNvPr id="19" name="Inhaltsplatzhalter 12"/>
          <p:cNvSpPr>
            <a:spLocks noGrp="1"/>
          </p:cNvSpPr>
          <p:nvPr>
            <p:ph sz="quarter" idx="16"/>
          </p:nvPr>
        </p:nvSpPr>
        <p:spPr>
          <a:xfrm>
            <a:off x="4662000" y="4078800"/>
            <a:ext cx="4194000" cy="23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292054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010324-F72C-4852-B41D-6BDFC9E42424}" type="datetime1">
              <a:rPr lang="de-DE" smtClean="0"/>
              <a:pPr>
                <a:defRPr/>
              </a:pPr>
              <a:t>21.01.2021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62393E-7D83-491B-8DF5-03E3771C541A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447342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179512" y="6569075"/>
            <a:ext cx="8839200" cy="152400"/>
            <a:chOff x="1386" y="0"/>
            <a:chExt cx="4854" cy="611"/>
          </a:xfrm>
          <a:solidFill>
            <a:srgbClr val="B92819"/>
          </a:solidFill>
        </p:grpSpPr>
        <p:sp>
          <p:nvSpPr>
            <p:cNvPr id="27" name="Rectangle 18"/>
            <p:cNvSpPr>
              <a:spLocks noChangeArrowheads="1"/>
            </p:cNvSpPr>
            <p:nvPr/>
          </p:nvSpPr>
          <p:spPr bwMode="auto">
            <a:xfrm>
              <a:off x="1813" y="0"/>
              <a:ext cx="4427" cy="611"/>
            </a:xfrm>
            <a:prstGeom prst="rect">
              <a:avLst/>
            </a:prstGeom>
            <a:grp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 dirty="0">
                <a:cs typeface="ＭＳ Ｐゴシック" charset="-128"/>
              </a:endParaRPr>
            </a:p>
          </p:txBody>
        </p:sp>
        <p:sp>
          <p:nvSpPr>
            <p:cNvPr id="28" name="AutoShape 34"/>
            <p:cNvSpPr>
              <a:spLocks noChangeArrowheads="1"/>
            </p:cNvSpPr>
            <p:nvPr/>
          </p:nvSpPr>
          <p:spPr bwMode="auto">
            <a:xfrm>
              <a:off x="1386" y="0"/>
              <a:ext cx="2789" cy="611"/>
            </a:xfrm>
            <a:prstGeom prst="parallelogram">
              <a:avLst>
                <a:gd name="adj" fmla="val 30600"/>
              </a:avLst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 dirty="0">
                <a:cs typeface="ＭＳ Ｐゴシック" charset="-128"/>
              </a:endParaRPr>
            </a:p>
          </p:txBody>
        </p:sp>
      </p:grp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997624" y="6569075"/>
            <a:ext cx="8154000" cy="152400"/>
          </a:xfrm>
          <a:prstGeom prst="rect">
            <a:avLst/>
          </a:prstGeom>
          <a:solidFill>
            <a:srgbClr val="005F8C"/>
          </a:solidFill>
          <a:ln w="31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cs typeface="ＭＳ Ｐゴシック" charset="-128"/>
            </a:endParaRPr>
          </a:p>
        </p:txBody>
      </p:sp>
      <p:sp>
        <p:nvSpPr>
          <p:cNvPr id="25" name="AutoShape 34"/>
          <p:cNvSpPr>
            <a:spLocks noChangeArrowheads="1"/>
          </p:cNvSpPr>
          <p:nvPr/>
        </p:nvSpPr>
        <p:spPr bwMode="auto">
          <a:xfrm>
            <a:off x="223962" y="6569075"/>
            <a:ext cx="5053267" cy="152400"/>
          </a:xfrm>
          <a:prstGeom prst="parallelogram">
            <a:avLst>
              <a:gd name="adj" fmla="val 30600"/>
            </a:avLst>
          </a:prstGeom>
          <a:solidFill>
            <a:srgbClr val="005F8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cs typeface="ＭＳ Ｐゴシック" charset="-128"/>
            </a:endParaRPr>
          </a:p>
        </p:txBody>
      </p: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1828800" y="205847"/>
            <a:ext cx="4247758" cy="328611"/>
            <a:chOff x="1386" y="0"/>
            <a:chExt cx="4854" cy="611"/>
          </a:xfrm>
          <a:solidFill>
            <a:srgbClr val="B92819"/>
          </a:solidFill>
        </p:grpSpPr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1813" y="0"/>
              <a:ext cx="4427" cy="611"/>
            </a:xfrm>
            <a:prstGeom prst="rect">
              <a:avLst/>
            </a:prstGeom>
            <a:grpFill/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 dirty="0">
                <a:cs typeface="ＭＳ Ｐゴシック" charset="-128"/>
              </a:endParaRPr>
            </a:p>
          </p:txBody>
        </p:sp>
        <p:sp>
          <p:nvSpPr>
            <p:cNvPr id="22" name="AutoShape 34"/>
            <p:cNvSpPr>
              <a:spLocks noChangeArrowheads="1"/>
            </p:cNvSpPr>
            <p:nvPr/>
          </p:nvSpPr>
          <p:spPr bwMode="auto">
            <a:xfrm>
              <a:off x="1386" y="0"/>
              <a:ext cx="2789" cy="611"/>
            </a:xfrm>
            <a:prstGeom prst="parallelogram">
              <a:avLst>
                <a:gd name="adj" fmla="val 30600"/>
              </a:avLst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 dirty="0">
                <a:cs typeface="ＭＳ Ｐゴシック" charset="-128"/>
              </a:endParaRPr>
            </a:p>
          </p:txBody>
        </p:sp>
      </p:grpSp>
      <p:grpSp>
        <p:nvGrpSpPr>
          <p:cNvPr id="8" name="Group 41"/>
          <p:cNvGrpSpPr>
            <a:grpSpLocks/>
          </p:cNvGrpSpPr>
          <p:nvPr/>
        </p:nvGrpSpPr>
        <p:grpSpPr bwMode="auto">
          <a:xfrm>
            <a:off x="1828800" y="204789"/>
            <a:ext cx="7315200" cy="565912"/>
            <a:chOff x="1386" y="0"/>
            <a:chExt cx="4854" cy="611"/>
          </a:xfrm>
          <a:solidFill>
            <a:srgbClr val="0E3192"/>
          </a:solidFill>
        </p:grpSpPr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813" y="0"/>
              <a:ext cx="4427" cy="611"/>
            </a:xfrm>
            <a:prstGeom prst="rect">
              <a:avLst/>
            </a:prstGeom>
            <a:solidFill>
              <a:srgbClr val="005F8C"/>
            </a:solidFill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 dirty="0">
                <a:cs typeface="ＭＳ Ｐゴシック" charset="-128"/>
              </a:endParaRPr>
            </a:p>
          </p:txBody>
        </p:sp>
        <p:sp>
          <p:nvSpPr>
            <p:cNvPr id="19" name="AutoShape 34"/>
            <p:cNvSpPr>
              <a:spLocks noChangeArrowheads="1"/>
            </p:cNvSpPr>
            <p:nvPr/>
          </p:nvSpPr>
          <p:spPr bwMode="auto">
            <a:xfrm>
              <a:off x="1386" y="0"/>
              <a:ext cx="2789" cy="611"/>
            </a:xfrm>
            <a:prstGeom prst="parallelogram">
              <a:avLst>
                <a:gd name="adj" fmla="val 30600"/>
              </a:avLst>
            </a:prstGeom>
            <a:solidFill>
              <a:srgbClr val="005F8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 dirty="0">
                <a:cs typeface="ＭＳ Ｐゴシック" charset="-128"/>
              </a:endParaRPr>
            </a:p>
          </p:txBody>
        </p:sp>
      </p:grpSp>
      <p:sp>
        <p:nvSpPr>
          <p:cNvPr id="1030" name="Titelplatzhalter 1"/>
          <p:cNvSpPr>
            <a:spLocks noGrp="1"/>
          </p:cNvSpPr>
          <p:nvPr>
            <p:ph type="title"/>
          </p:nvPr>
        </p:nvSpPr>
        <p:spPr bwMode="auto">
          <a:xfrm>
            <a:off x="288000" y="936000"/>
            <a:ext cx="8568000" cy="4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031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288000" y="1584000"/>
            <a:ext cx="8568000" cy="4804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19212" y="6569075"/>
            <a:ext cx="802432" cy="152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700" smtClean="0">
                <a:solidFill>
                  <a:srgbClr val="FFFFFF"/>
                </a:solidFill>
                <a:latin typeface="Verdana" charset="0"/>
              </a:defRPr>
            </a:lvl1pPr>
          </a:lstStyle>
          <a:p>
            <a:pPr>
              <a:defRPr/>
            </a:pPr>
            <a:fld id="{54010324-F72C-4852-B41D-6BDFC9E42424}" type="datetime1">
              <a:rPr lang="de-DE"/>
              <a:pPr>
                <a:defRPr/>
              </a:pPr>
              <a:t>21.01.2021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0" y="6576234"/>
            <a:ext cx="9151624" cy="14524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00" b="1" smtClean="0">
                <a:solidFill>
                  <a:srgbClr val="FFFFFF"/>
                </a:solidFill>
                <a:latin typeface="Verdana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882284" y="6569075"/>
            <a:ext cx="625128" cy="1524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1" smtClean="0">
                <a:solidFill>
                  <a:schemeClr val="bg1"/>
                </a:solidFill>
                <a:latin typeface="Verdana" charset="0"/>
              </a:defRPr>
            </a:lvl1pPr>
          </a:lstStyle>
          <a:p>
            <a:pPr>
              <a:defRPr/>
            </a:pPr>
            <a:fld id="{3062393E-7D83-491B-8DF5-03E3771C541A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7836316" y="6535738"/>
            <a:ext cx="1107232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de-DE" sz="700" b="1" dirty="0" smtClean="0">
                <a:solidFill>
                  <a:schemeClr val="bg1"/>
                </a:solidFill>
                <a:latin typeface="Verdana" charset="0"/>
              </a:rPr>
              <a:t>rrlab.cs.uni-kl.de</a:t>
            </a:r>
            <a:endParaRPr lang="de-DE" sz="700" b="1" dirty="0">
              <a:solidFill>
                <a:schemeClr val="bg1"/>
              </a:solidFill>
              <a:latin typeface="Verdan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7504" y="198289"/>
            <a:ext cx="1656184" cy="5664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2" r:id="rId5"/>
    <p:sldLayoutId id="2147483656" r:id="rId6"/>
    <p:sldLayoutId id="2147483655" r:id="rId7"/>
    <p:sldLayoutId id="2147483654" r:id="rId8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rgbClr val="005F8C"/>
          </a:solidFill>
          <a:latin typeface="Verdana"/>
          <a:ea typeface="ＭＳ Ｐゴシック" charset="-128"/>
          <a:cs typeface="Verdana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54F9E"/>
          </a:solidFill>
          <a:latin typeface="Verdana" charset="0"/>
          <a:ea typeface="ＭＳ Ｐゴシック" charset="-128"/>
          <a:cs typeface="Verdan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54F9E"/>
          </a:solidFill>
          <a:latin typeface="Verdana" charset="0"/>
          <a:ea typeface="ＭＳ Ｐゴシック" charset="-128"/>
          <a:cs typeface="Verdan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54F9E"/>
          </a:solidFill>
          <a:latin typeface="Verdana" charset="0"/>
          <a:ea typeface="ＭＳ Ｐゴシック" charset="-128"/>
          <a:cs typeface="Verdan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54F9E"/>
          </a:solidFill>
          <a:latin typeface="Verdana" charset="0"/>
          <a:ea typeface="ＭＳ Ｐゴシック" charset="-128"/>
          <a:cs typeface="Verdana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54F9E"/>
          </a:solidFill>
          <a:latin typeface="Verdana" charset="0"/>
          <a:ea typeface="ＭＳ Ｐゴシック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54F9E"/>
          </a:solidFill>
          <a:latin typeface="Verdana" charset="0"/>
          <a:ea typeface="ＭＳ Ｐゴシック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54F9E"/>
          </a:solidFill>
          <a:latin typeface="Verdana" charset="0"/>
          <a:ea typeface="ＭＳ Ｐゴシック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254F9E"/>
          </a:solidFill>
          <a:latin typeface="Verdana" charset="0"/>
          <a:ea typeface="ＭＳ Ｐゴシック" charset="-128"/>
        </a:defRPr>
      </a:lvl9pPr>
    </p:titleStyle>
    <p:bodyStyle>
      <a:lvl1pPr marL="514350" indent="-514350" algn="l" defTabSz="457200" rtl="0" eaLnBrk="1" fontAlgn="base" hangingPunct="1">
        <a:spcBef>
          <a:spcPct val="20000"/>
        </a:spcBef>
        <a:spcAft>
          <a:spcPct val="0"/>
        </a:spcAft>
        <a:buClr>
          <a:srgbClr val="B92819"/>
        </a:buClr>
        <a:buFont typeface="Wingdings" pitchFamily="2" charset="2"/>
        <a:buChar char="§"/>
        <a:defRPr sz="2000" b="0" kern="1200">
          <a:solidFill>
            <a:srgbClr val="005F8C"/>
          </a:solidFill>
          <a:latin typeface="Verdana"/>
          <a:ea typeface="ＭＳ Ｐゴシック" charset="-128"/>
          <a:cs typeface="Verdana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005F8C"/>
        </a:buClr>
        <a:buFont typeface="Wingdings" charset="2"/>
        <a:buChar char="§"/>
        <a:defRPr sz="2000" kern="1200">
          <a:solidFill>
            <a:schemeClr val="tx1"/>
          </a:solidFill>
          <a:latin typeface="Verdana"/>
          <a:ea typeface="ＭＳ Ｐゴシック" charset="-128"/>
          <a:cs typeface="Verdana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5F8C"/>
        </a:buClr>
        <a:buFont typeface="Wingdings" charset="2"/>
        <a:buChar char="§"/>
        <a:defRPr sz="1800" kern="1200">
          <a:solidFill>
            <a:schemeClr val="tx1"/>
          </a:solidFill>
          <a:latin typeface="Verdana"/>
          <a:ea typeface="ＭＳ Ｐゴシック" charset="-128"/>
          <a:cs typeface="Verdana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5F8C"/>
        </a:buClr>
        <a:buFont typeface="Wingdings" charset="2"/>
        <a:buChar char="§"/>
        <a:defRPr sz="1400" kern="1200">
          <a:solidFill>
            <a:schemeClr val="tx1"/>
          </a:solidFill>
          <a:latin typeface="Verdana"/>
          <a:ea typeface="ＭＳ Ｐゴシック" charset="-128"/>
          <a:cs typeface="Verdana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5F8C"/>
        </a:buClr>
        <a:buFont typeface="Wingdings" charset="2"/>
        <a:buChar char="§"/>
        <a:defRPr sz="1400" kern="1200">
          <a:solidFill>
            <a:schemeClr val="tx1"/>
          </a:solidFill>
          <a:latin typeface="Verdana"/>
          <a:ea typeface="ＭＳ Ｐゴシック" charset="-128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291" y="2204864"/>
            <a:ext cx="6453709" cy="2376264"/>
          </a:xfrm>
          <a:prstGeom prst="rect">
            <a:avLst/>
          </a:prstGeom>
        </p:spPr>
      </p:pic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828C96"/>
                </a:solidFill>
              </a:rPr>
              <a:t>Aleksandr</a:t>
            </a:r>
            <a:r>
              <a:rPr lang="en-US" b="1" dirty="0" smtClean="0">
                <a:solidFill>
                  <a:srgbClr val="828C96"/>
                </a:solidFill>
              </a:rPr>
              <a:t> </a:t>
            </a:r>
            <a:r>
              <a:rPr lang="en-US" b="1" dirty="0" err="1" smtClean="0">
                <a:solidFill>
                  <a:srgbClr val="828C96"/>
                </a:solidFill>
              </a:rPr>
              <a:t>Adushev</a:t>
            </a:r>
            <a:endParaRPr lang="en-US" b="1" dirty="0">
              <a:solidFill>
                <a:srgbClr val="828C96"/>
              </a:solidFill>
            </a:endParaRPr>
          </a:p>
          <a:p>
            <a:r>
              <a:rPr lang="en-US" dirty="0">
                <a:solidFill>
                  <a:srgbClr val="828C96"/>
                </a:solidFill>
              </a:rPr>
              <a:t>Robotics Research Lab</a:t>
            </a:r>
          </a:p>
          <a:p>
            <a:r>
              <a:rPr lang="en-US" dirty="0">
                <a:solidFill>
                  <a:srgbClr val="828C96"/>
                </a:solidFill>
              </a:rPr>
              <a:t>Department of Computer Science</a:t>
            </a:r>
          </a:p>
          <a:p>
            <a:r>
              <a:rPr lang="en-US" dirty="0" err="1" smtClean="0">
                <a:solidFill>
                  <a:srgbClr val="828C96"/>
                </a:solidFill>
              </a:rPr>
              <a:t>Technische</a:t>
            </a:r>
            <a:r>
              <a:rPr lang="en-US" dirty="0" smtClean="0">
                <a:solidFill>
                  <a:srgbClr val="828C96"/>
                </a:solidFill>
              </a:rPr>
              <a:t> </a:t>
            </a:r>
            <a:r>
              <a:rPr lang="en-US" dirty="0" err="1" smtClean="0">
                <a:solidFill>
                  <a:srgbClr val="828C96"/>
                </a:solidFill>
              </a:rPr>
              <a:t>Universität</a:t>
            </a:r>
            <a:r>
              <a:rPr lang="en-US" dirty="0" smtClean="0">
                <a:solidFill>
                  <a:srgbClr val="828C96"/>
                </a:solidFill>
              </a:rPr>
              <a:t> </a:t>
            </a:r>
            <a:r>
              <a:rPr lang="en-US" dirty="0">
                <a:solidFill>
                  <a:srgbClr val="828C96"/>
                </a:solidFill>
              </a:rPr>
              <a:t>Kaiserslautern, Germany</a:t>
            </a:r>
          </a:p>
          <a:p>
            <a:endParaRPr lang="de-DE" dirty="0">
              <a:solidFill>
                <a:srgbClr val="828C96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Risk Analysis based on Human posture recognition using skeleton</a:t>
            </a:r>
            <a:endParaRPr lang="en-US" dirty="0">
              <a:solidFill>
                <a:srgbClr val="005F8C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57" r="42913"/>
          <a:stretch/>
        </p:blipFill>
        <p:spPr>
          <a:xfrm>
            <a:off x="0" y="2204864"/>
            <a:ext cx="5220072" cy="237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9532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and Results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Postures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and Results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Pedestrian Approaching</a:t>
            </a:r>
            <a:endParaRPr lang="en-US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4532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and Results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Pedestrian Approaching and Texting Smartphone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and Results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Pedestrian Leaving </a:t>
            </a:r>
            <a:endParaRPr lang="en-US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and Results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4 Pedestrians Activity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Accurate postures using 3D skeleton data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Easy to combine postures using IB2C </a:t>
            </a:r>
          </a:p>
          <a:p>
            <a:endParaRPr lang="en-US" dirty="0" smtClean="0"/>
          </a:p>
          <a:p>
            <a:r>
              <a:rPr lang="en-US" dirty="0" smtClean="0"/>
              <a:t>Can be implemented for large crowd</a:t>
            </a:r>
          </a:p>
          <a:p>
            <a:endParaRPr lang="en-US" dirty="0" smtClean="0"/>
          </a:p>
          <a:p>
            <a:r>
              <a:rPr lang="en-US" dirty="0" smtClean="0"/>
              <a:t>Extendable to cyclist posture</a:t>
            </a:r>
          </a:p>
          <a:p>
            <a:endParaRPr lang="en-US" dirty="0" smtClean="0"/>
          </a:p>
          <a:p>
            <a:r>
              <a:rPr lang="en-US" dirty="0" smtClean="0"/>
              <a:t>Occlusion problem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3551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endParaRPr lang="en-US" dirty="0" smtClean="0"/>
          </a:p>
          <a:p>
            <a:r>
              <a:rPr lang="en-US" dirty="0" smtClean="0"/>
              <a:t>Methodology</a:t>
            </a:r>
          </a:p>
          <a:p>
            <a:endParaRPr lang="en-US" dirty="0" smtClean="0"/>
          </a:p>
          <a:p>
            <a:r>
              <a:rPr lang="en-US" dirty="0" smtClean="0"/>
              <a:t>Experiments and results</a:t>
            </a:r>
          </a:p>
          <a:p>
            <a:endParaRPr lang="en-US" dirty="0" smtClean="0"/>
          </a:p>
          <a:p>
            <a:r>
              <a:rPr lang="en-US" dirty="0" smtClean="0"/>
              <a:t>Conclusion</a:t>
            </a:r>
          </a:p>
          <a:p>
            <a:endParaRPr lang="en-US" dirty="0" smtClean="0"/>
          </a:p>
          <a:p>
            <a:r>
              <a:rPr lang="en-US" dirty="0" smtClean="0"/>
              <a:t>Future work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Autonomous driving on pedestrian path</a:t>
            </a:r>
          </a:p>
          <a:p>
            <a:r>
              <a:rPr lang="en-US" dirty="0" smtClean="0"/>
              <a:t>Too many pedestrians</a:t>
            </a:r>
          </a:p>
          <a:p>
            <a:r>
              <a:rPr lang="en-US" dirty="0" smtClean="0"/>
              <a:t>Interaction</a:t>
            </a:r>
          </a:p>
          <a:p>
            <a:r>
              <a:rPr lang="en-US" dirty="0" smtClean="0"/>
              <a:t>Understanding pedestrian using Skeleton from point cloud</a:t>
            </a:r>
          </a:p>
          <a:p>
            <a:r>
              <a:rPr lang="en-US" dirty="0" smtClean="0"/>
              <a:t>Safely drive through pedestrians</a:t>
            </a:r>
          </a:p>
          <a:p>
            <a:r>
              <a:rPr lang="en-US" dirty="0" smtClean="0"/>
              <a:t>Avoid confusion with pedestrians</a:t>
            </a:r>
          </a:p>
          <a:p>
            <a:endParaRPr lang="en-US" dirty="0" smtClean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3075" name="Picture 3" descr="C:\Users\user\Downloads\fittosize__640_300_4c6857ce3932233cadbff71717e38a98_verkaufsoffener_sonntag_fußgaengerzon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75934" y="3933056"/>
            <a:ext cx="4916546" cy="2304256"/>
          </a:xfrm>
          <a:prstGeom prst="rect">
            <a:avLst/>
          </a:prstGeom>
          <a:noFill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3528" y="3933056"/>
            <a:ext cx="3534056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3"/>
          </p:nvPr>
        </p:nvSpPr>
        <p:spPr>
          <a:xfrm>
            <a:off x="287339" y="1584000"/>
            <a:ext cx="6084862" cy="4878000"/>
          </a:xfrm>
        </p:spPr>
        <p:txBody>
          <a:bodyPr/>
          <a:lstStyle/>
          <a:p>
            <a:r>
              <a:rPr lang="en-US" dirty="0"/>
              <a:t>Get point cloud</a:t>
            </a:r>
          </a:p>
          <a:p>
            <a:endParaRPr lang="en-US" dirty="0" smtClean="0"/>
          </a:p>
          <a:p>
            <a:r>
              <a:rPr lang="en-US" dirty="0" smtClean="0"/>
              <a:t>Build </a:t>
            </a:r>
            <a:r>
              <a:rPr lang="en-US" dirty="0"/>
              <a:t>vectors using </a:t>
            </a:r>
            <a:r>
              <a:rPr lang="en-US" dirty="0" smtClean="0"/>
              <a:t>point </a:t>
            </a:r>
            <a:r>
              <a:rPr lang="en-US" dirty="0"/>
              <a:t>coordinates</a:t>
            </a:r>
          </a:p>
          <a:p>
            <a:endParaRPr lang="en-US" dirty="0" smtClean="0"/>
          </a:p>
          <a:p>
            <a:r>
              <a:rPr lang="en-US" dirty="0" smtClean="0"/>
              <a:t>Calculate </a:t>
            </a:r>
            <a:r>
              <a:rPr lang="en-US" dirty="0"/>
              <a:t>angles between vectors</a:t>
            </a:r>
          </a:p>
          <a:p>
            <a:endParaRPr lang="en-US" dirty="0" smtClean="0"/>
          </a:p>
          <a:p>
            <a:r>
              <a:rPr lang="en-US" dirty="0" smtClean="0"/>
              <a:t>Estimate </a:t>
            </a:r>
            <a:r>
              <a:rPr lang="en-US" dirty="0"/>
              <a:t>posture based on </a:t>
            </a:r>
            <a:r>
              <a:rPr lang="en-US" dirty="0" smtClean="0"/>
              <a:t>angles</a:t>
            </a:r>
          </a:p>
          <a:p>
            <a:endParaRPr lang="en-US" dirty="0" smtClean="0"/>
          </a:p>
          <a:p>
            <a:r>
              <a:rPr lang="en-US" dirty="0" smtClean="0"/>
              <a:t>Risk analysis based on child, distance and awareness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4" name="Picture 2" descr="C:\Users\user\Desktop\skelet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72200" y="1772816"/>
            <a:ext cx="2627784" cy="45749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9680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Postures recognized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Standing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Sitting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Bending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Smart-phone Texting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Walking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Lying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Side Front/Back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Age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Gaze direction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10141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 smtClean="0"/>
              <a:t>Layer 1</a:t>
            </a:r>
          </a:p>
          <a:p>
            <a:pPr lvl="1"/>
            <a:r>
              <a:rPr lang="en-US" dirty="0" smtClean="0"/>
              <a:t>Calculating angles and vectors</a:t>
            </a:r>
          </a:p>
          <a:p>
            <a:pPr>
              <a:buNone/>
            </a:pPr>
            <a:endParaRPr lang="en-US" dirty="0" smtClean="0"/>
          </a:p>
          <a:p>
            <a:pPr lvl="0"/>
            <a:r>
              <a:rPr lang="en-US" dirty="0" smtClean="0"/>
              <a:t>Layer 2</a:t>
            </a:r>
          </a:p>
          <a:p>
            <a:pPr lvl="1"/>
            <a:r>
              <a:rPr lang="en-US" dirty="0" smtClean="0"/>
              <a:t>Fusing angles</a:t>
            </a:r>
          </a:p>
          <a:p>
            <a:pPr lvl="0"/>
            <a:endParaRPr lang="de-DE" dirty="0" smtClean="0"/>
          </a:p>
          <a:p>
            <a:r>
              <a:rPr lang="en-US" dirty="0" smtClean="0"/>
              <a:t>Layer 3</a:t>
            </a:r>
          </a:p>
          <a:p>
            <a:pPr lvl="1"/>
            <a:r>
              <a:rPr lang="en-US" dirty="0" smtClean="0"/>
              <a:t>Awareness</a:t>
            </a:r>
          </a:p>
          <a:p>
            <a:endParaRPr lang="en-US" dirty="0" smtClean="0"/>
          </a:p>
          <a:p>
            <a:r>
              <a:rPr lang="en-US" dirty="0" smtClean="0"/>
              <a:t>Layer 4</a:t>
            </a:r>
          </a:p>
          <a:p>
            <a:pPr lvl="1"/>
            <a:r>
              <a:rPr lang="en-US" dirty="0" smtClean="0"/>
              <a:t>Risk analysis</a:t>
            </a:r>
            <a:endParaRPr lang="de-DE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7736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Smartphone texting posture requirements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3"/>
          </p:nvPr>
        </p:nvSpPr>
        <p:spPr>
          <a:xfrm>
            <a:off x="251521" y="1584000"/>
            <a:ext cx="5904655" cy="4878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0</a:t>
            </a:r>
            <a:r>
              <a:rPr lang="en-US" dirty="0" smtClean="0">
                <a:sym typeface="Symbol"/>
              </a:rPr>
              <a:t></a:t>
            </a:r>
            <a:r>
              <a:rPr lang="en-US" dirty="0" smtClean="0"/>
              <a:t>&lt;[Angle between temple and z axis]</a:t>
            </a:r>
            <a:r>
              <a:rPr lang="en-US" dirty="0" smtClean="0">
                <a:sym typeface="Symbol"/>
              </a:rPr>
              <a:t></a:t>
            </a:r>
            <a:r>
              <a:rPr lang="en-US" dirty="0" smtClean="0"/>
              <a:t> &lt;85</a:t>
            </a:r>
            <a:r>
              <a:rPr lang="en-US" dirty="0" smtClean="0">
                <a:sym typeface="Symbol"/>
              </a:rPr>
              <a:t></a:t>
            </a:r>
            <a:r>
              <a:rPr lang="en-US" dirty="0" smtClean="0"/>
              <a:t>/15</a:t>
            </a:r>
            <a:r>
              <a:rPr lang="en-US" dirty="0" smtClean="0">
                <a:sym typeface="Symbol"/>
              </a:rPr>
              <a:t>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ym typeface="Symbol"/>
              </a:rPr>
              <a:t>30 &lt; [Elbow angle] &lt; 150 / 60</a:t>
            </a:r>
          </a:p>
          <a:p>
            <a:pPr lvl="0">
              <a:lnSpc>
                <a:spcPct val="150000"/>
              </a:lnSpc>
              <a:defRPr/>
            </a:pPr>
            <a:r>
              <a:rPr lang="en-US" dirty="0" smtClean="0"/>
              <a:t>Looking down fusion is a maximum fusion of left and right temple angles</a:t>
            </a:r>
          </a:p>
          <a:p>
            <a:pPr lvl="0">
              <a:lnSpc>
                <a:spcPct val="150000"/>
              </a:lnSpc>
              <a:defRPr/>
            </a:pPr>
            <a:r>
              <a:rPr lang="en-US" dirty="0" smtClean="0"/>
              <a:t>Arms folding is a maximum fusion of left and right elbow angles</a:t>
            </a:r>
          </a:p>
          <a:p>
            <a:pPr lvl="0">
              <a:lnSpc>
                <a:spcPct val="150000"/>
              </a:lnSpc>
              <a:defRPr/>
            </a:pPr>
            <a:r>
              <a:rPr lang="en-US" dirty="0" smtClean="0"/>
              <a:t>Smartphone texting is a weighted average fusion of looking down, stimulated by arms folding</a:t>
            </a:r>
          </a:p>
          <a:p>
            <a:endParaRPr lang="en-US" dirty="0" smtClean="0"/>
          </a:p>
        </p:txBody>
      </p:sp>
      <p:pic>
        <p:nvPicPr>
          <p:cNvPr id="2050" name="Picture 2" descr="C:\Users\user\Desktop\smartphone textin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88224" y="1722532"/>
            <a:ext cx="2448272" cy="48028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Calculation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Risk is a situation involving exposure to danger</a:t>
            </a:r>
          </a:p>
          <a:p>
            <a:endParaRPr lang="en-US" dirty="0" smtClean="0"/>
          </a:p>
          <a:p>
            <a:r>
              <a:rPr lang="en-US" dirty="0" smtClean="0"/>
              <a:t>Our case: collision with vehicle</a:t>
            </a:r>
          </a:p>
          <a:p>
            <a:endParaRPr lang="en-US" dirty="0" smtClean="0"/>
          </a:p>
          <a:p>
            <a:r>
              <a:rPr lang="en-US" dirty="0" smtClean="0"/>
              <a:t>Main idea</a:t>
            </a:r>
          </a:p>
          <a:p>
            <a:pPr lvl="1"/>
            <a:r>
              <a:rPr lang="en-US" dirty="0" smtClean="0"/>
              <a:t>Check how much aware pedestrian is about a vehicle</a:t>
            </a:r>
          </a:p>
          <a:p>
            <a:pPr lvl="1"/>
            <a:r>
              <a:rPr lang="en-US" dirty="0" smtClean="0"/>
              <a:t>Check presents of child</a:t>
            </a:r>
          </a:p>
          <a:p>
            <a:endParaRPr lang="en-US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" name="Picture 2" descr="C:\Users\user\Desktop\Diagram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33176" y="4293096"/>
            <a:ext cx="3277648" cy="19564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7531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parameters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Distance to Vehicle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Unaware Behavior</a:t>
            </a:r>
          </a:p>
          <a:p>
            <a:pPr lvl="2"/>
            <a:r>
              <a:rPr lang="en-US" dirty="0" smtClean="0"/>
              <a:t>Looking other direction</a:t>
            </a:r>
          </a:p>
          <a:p>
            <a:pPr lvl="2"/>
            <a:r>
              <a:rPr lang="en-US" dirty="0" smtClean="0"/>
              <a:t>Back side</a:t>
            </a:r>
          </a:p>
          <a:p>
            <a:pPr lvl="2"/>
            <a:r>
              <a:rPr lang="en-US" dirty="0" smtClean="0"/>
              <a:t>Sitting</a:t>
            </a:r>
          </a:p>
          <a:p>
            <a:pPr lvl="2"/>
            <a:r>
              <a:rPr lang="en-US" dirty="0" smtClean="0"/>
              <a:t>Smart Phone texting</a:t>
            </a:r>
          </a:p>
          <a:p>
            <a:pPr lvl="1"/>
            <a:r>
              <a:rPr lang="en-US" dirty="0" smtClean="0"/>
              <a:t>Child</a:t>
            </a:r>
          </a:p>
          <a:p>
            <a:pPr lvl="2"/>
            <a:r>
              <a:rPr lang="en-US" dirty="0" smtClean="0"/>
              <a:t>Standing position</a:t>
            </a:r>
          </a:p>
          <a:p>
            <a:pPr lvl="2"/>
            <a:r>
              <a:rPr lang="en-US" dirty="0" smtClean="0"/>
              <a:t>10 cm &lt; Distance between feet and chest &lt; 70 cm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9429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1475656" y="2348880"/>
            <a:ext cx="1857772" cy="388016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179512" y="6319391"/>
            <a:ext cx="756084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+mn-lt"/>
              </a:rPr>
              <a:t>S </a:t>
            </a:r>
            <a:r>
              <a:rPr lang="en-US" sz="1100" dirty="0" smtClean="0">
                <a:latin typeface="+mn-lt"/>
                <a:ea typeface="Verdana"/>
              </a:rPr>
              <a:t>— the safe distance, </a:t>
            </a:r>
            <a:r>
              <a:rPr lang="en-US" sz="1100" dirty="0" smtClean="0">
                <a:latin typeface="+mn-lt"/>
              </a:rPr>
              <a:t>P </a:t>
            </a:r>
            <a:r>
              <a:rPr lang="en-US" sz="1100" dirty="0" smtClean="0">
                <a:latin typeface="+mn-lt"/>
                <a:ea typeface="Verdana"/>
              </a:rPr>
              <a:t>— scalar parameter,  D — the distance between the camera and a person</a:t>
            </a:r>
            <a:endParaRPr lang="en-US" sz="1100" dirty="0" smtClean="0">
              <a:latin typeface="+mn-lt"/>
            </a:endParaRPr>
          </a:p>
          <a:p>
            <a:endParaRPr lang="ru-RU" dirty="0" err="1" smtClean="0">
              <a:latin typeface="+mn-lt"/>
            </a:endParaRPr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4022" y="1308401"/>
            <a:ext cx="4625200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67531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rlab_slides_4_3">
  <a:themeElements>
    <a:clrScheme name="TU KL Farben">
      <a:dk1>
        <a:sysClr val="windowText" lastClr="000000"/>
      </a:dk1>
      <a:lt1>
        <a:sysClr val="window" lastClr="FFFFFF"/>
      </a:lt1>
      <a:dk2>
        <a:srgbClr val="0E3192"/>
      </a:dk2>
      <a:lt2>
        <a:srgbClr val="CCCCCC"/>
      </a:lt2>
      <a:accent1>
        <a:srgbClr val="0E3192"/>
      </a:accent1>
      <a:accent2>
        <a:srgbClr val="FE0009"/>
      </a:accent2>
      <a:accent3>
        <a:srgbClr val="CCCCCC"/>
      </a:accent3>
      <a:accent4>
        <a:srgbClr val="470074"/>
      </a:accent4>
      <a:accent5>
        <a:srgbClr val="4EBCCE"/>
      </a:accent5>
      <a:accent6>
        <a:srgbClr val="FFFF00"/>
      </a:accent6>
      <a:hlink>
        <a:srgbClr val="0E3192"/>
      </a:hlink>
      <a:folHlink>
        <a:srgbClr val="0E3192"/>
      </a:folHlink>
    </a:clrScheme>
    <a:fontScheme name="TU Kl Schriftarten">
      <a:majorFont>
        <a:latin typeface="Calibri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E319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1" id="{09B6EAB8-8582-4352-99DA-E336C5C9B58C}" vid="{C40A3502-6CC2-48A3-B8AD-C3EA69DA2E0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rrlab_slides_4_3</Template>
  <TotalTime>681</TotalTime>
  <Words>338</Words>
  <Application>Microsoft Office PowerPoint</Application>
  <PresentationFormat>Экран (4:3)</PresentationFormat>
  <Paragraphs>117</Paragraphs>
  <Slides>16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rrlab_slides_4_3</vt:lpstr>
      <vt:lpstr>Risk Analysis based on Human posture recognition using skeleton</vt:lpstr>
      <vt:lpstr>Outline</vt:lpstr>
      <vt:lpstr>Introduction</vt:lpstr>
      <vt:lpstr>Methodology</vt:lpstr>
      <vt:lpstr>Postures recognized </vt:lpstr>
      <vt:lpstr>Structure</vt:lpstr>
      <vt:lpstr>Smartphone texting posture requirements </vt:lpstr>
      <vt:lpstr>Risk Calculation</vt:lpstr>
      <vt:lpstr>Risk parameters</vt:lpstr>
      <vt:lpstr>Experiments and Results</vt:lpstr>
      <vt:lpstr>Experiments and Results</vt:lpstr>
      <vt:lpstr>Experiments and Results</vt:lpstr>
      <vt:lpstr>Experiments and Results</vt:lpstr>
      <vt:lpstr>Experiments and Results</vt:lpstr>
      <vt:lpstr>Conclusion</vt:lpstr>
      <vt:lpstr>Thank You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Posture Recognition using Human Skeleton for Autonomous driving Subtitle</dc:title>
  <dc:creator>user</dc:creator>
  <cp:lastModifiedBy>user</cp:lastModifiedBy>
  <cp:revision>94</cp:revision>
  <dcterms:created xsi:type="dcterms:W3CDTF">2021-01-15T12:26:12Z</dcterms:created>
  <dcterms:modified xsi:type="dcterms:W3CDTF">2021-01-21T12:14:33Z</dcterms:modified>
</cp:coreProperties>
</file>