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858000" cy="9144000"/>
  <p:embeddedFontLst>
    <p:embeddedFont>
      <p:font typeface="Raleway"/>
      <p:regular r:id="rId53"/>
      <p:bold r:id="rId54"/>
      <p:italic r:id="rId55"/>
      <p:boldItalic r:id="rId56"/>
    </p:embeddedFont>
    <p:embeddedFont>
      <p:font typeface="Lato"/>
      <p:regular r:id="rId57"/>
      <p:bold r:id="rId58"/>
      <p:italic r:id="rId59"/>
      <p:boldItalic r:id="rId60"/>
    </p:embeddedFont>
    <p:embeddedFont>
      <p:font typeface="Alfa Slab One"/>
      <p:regular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AlfaSlabOne-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Lato-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aleway-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aleway-italic.fntdata"/><Relationship Id="rId10" Type="http://schemas.openxmlformats.org/officeDocument/2006/relationships/slide" Target="slides/slide5.xml"/><Relationship Id="rId54" Type="http://schemas.openxmlformats.org/officeDocument/2006/relationships/font" Target="fonts/Raleway-bold.fntdata"/><Relationship Id="rId13" Type="http://schemas.openxmlformats.org/officeDocument/2006/relationships/slide" Target="slides/slide8.xml"/><Relationship Id="rId57" Type="http://schemas.openxmlformats.org/officeDocument/2006/relationships/font" Target="fonts/Lato-regular.fntdata"/><Relationship Id="rId12" Type="http://schemas.openxmlformats.org/officeDocument/2006/relationships/slide" Target="slides/slide7.xml"/><Relationship Id="rId56" Type="http://schemas.openxmlformats.org/officeDocument/2006/relationships/font" Target="fonts/Raleway-boldItalic.fntdata"/><Relationship Id="rId15" Type="http://schemas.openxmlformats.org/officeDocument/2006/relationships/slide" Target="slides/slide10.xml"/><Relationship Id="rId59" Type="http://schemas.openxmlformats.org/officeDocument/2006/relationships/font" Target="fonts/Lato-italic.fntdata"/><Relationship Id="rId14" Type="http://schemas.openxmlformats.org/officeDocument/2006/relationships/slide" Target="slides/slide9.xml"/><Relationship Id="rId58"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9697687a7e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29697687a7e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9697687a7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9697687a7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9697687a7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9697687a7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9697687a7e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g29697687a7e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ef6eef022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g1ef6eef022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ef6eef022a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1ef6eef022a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697687a7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9697687a7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9697687a7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9697687a7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11"/>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3"/>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 name="Google Shape;28;p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7"/>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8"/>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9"/>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drive.google.com/file/d/1nP7urq1B65dSJ8LMKilXTApmWGBsViYx/view?usp=share_link" TargetMode="External"/><Relationship Id="rId4" Type="http://schemas.openxmlformats.org/officeDocument/2006/relationships/hyperlink" Target="https://drive.google.com/file/d/1nP7urq1B65dSJ8LMKilXTApmWGBsViYx/view?usp=share_link" TargetMode="External"/><Relationship Id="rId5" Type="http://schemas.openxmlformats.org/officeDocument/2006/relationships/hyperlink" Target="https://drive.google.com/file/d/1nP7urq1B65dSJ8LMKilXTApmWGBsViYx/view?usp=share_lin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hyperlink" Target="https://dsifiusac.wixsite.com/tutores/entrega-foro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hyperlink" Target="https://docs.google.com/document/d/1Z71uwXaaM4c7-N9lKZAHP78LxrlqWD_U/edit?usp=sharing&amp;ouid=108294265741797082224&amp;rtpof=true&amp;sd=tru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hyperlink" Target="https://dsifiusac.wixsite.com/tutores/asistencia-laboratorios" TargetMode="External"/><Relationship Id="rId4" Type="http://schemas.openxmlformats.org/officeDocument/2006/relationships/hyperlink" Target="https://dsifiusac.wixsite.com/tutores/asistencia-laboratorio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4.png"/><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7.png"/><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s-419"/>
              <a:t>NUEVOS AUXILIARES </a:t>
            </a:r>
            <a:endParaRPr/>
          </a:p>
        </p:txBody>
      </p:sp>
      <p:sp>
        <p:nvSpPr>
          <p:cNvPr id="87" name="Google Shape;87;p13"/>
          <p:cNvSpPr txBox="1"/>
          <p:nvPr/>
        </p:nvSpPr>
        <p:spPr>
          <a:xfrm>
            <a:off x="729627" y="3172900"/>
            <a:ext cx="7688100" cy="1429922"/>
          </a:xfrm>
          <a:prstGeom prst="rect">
            <a:avLst/>
          </a:prstGeom>
          <a:noFill/>
          <a:ln>
            <a:noFill/>
          </a:ln>
        </p:spPr>
        <p:txBody>
          <a:bodyPr anchorCtr="0" anchor="t" bIns="91425" lIns="91425" spcFirstLastPara="1" rIns="91425" wrap="square" tIns="91425">
            <a:normAutofit fontScale="85000" lnSpcReduction="20000"/>
          </a:bodyPr>
          <a:lstStyle/>
          <a:p>
            <a:pPr indent="0" lvl="0" marL="0" marR="0" rtl="0" algn="l">
              <a:lnSpc>
                <a:spcPct val="100000"/>
              </a:lnSpc>
              <a:spcBef>
                <a:spcPts val="0"/>
              </a:spcBef>
              <a:spcAft>
                <a:spcPts val="0"/>
              </a:spcAft>
              <a:buClr>
                <a:schemeClr val="dk1"/>
              </a:buClr>
              <a:buSzPct val="44485"/>
              <a:buFont typeface="Arial"/>
              <a:buNone/>
            </a:pPr>
            <a:r>
              <a:rPr b="1" i="0" lang="es-419" sz="1600" u="none" cap="none" strike="noStrike">
                <a:solidFill>
                  <a:schemeClr val="accent1"/>
                </a:solidFill>
                <a:latin typeface="Lato"/>
                <a:ea typeface="Lato"/>
                <a:cs typeface="Lato"/>
                <a:sym typeface="Lato"/>
              </a:rPr>
              <a:t>Lógica de Sistemas </a:t>
            </a:r>
            <a:endParaRPr/>
          </a:p>
          <a:p>
            <a:pPr indent="0" lvl="0" marL="0" marR="0" rtl="0" algn="l">
              <a:lnSpc>
                <a:spcPct val="100000"/>
              </a:lnSpc>
              <a:spcBef>
                <a:spcPts val="0"/>
              </a:spcBef>
              <a:spcAft>
                <a:spcPts val="0"/>
              </a:spcAft>
              <a:buClr>
                <a:schemeClr val="dk1"/>
              </a:buClr>
              <a:buSzPct val="44485"/>
              <a:buFont typeface="Arial"/>
              <a:buNone/>
            </a:pPr>
            <a:r>
              <a:rPr b="1" i="0" lang="es-419" sz="1600" u="none" cap="none" strike="noStrike">
                <a:solidFill>
                  <a:schemeClr val="accent1"/>
                </a:solidFill>
                <a:latin typeface="Lato"/>
                <a:ea typeface="Lato"/>
                <a:cs typeface="Lato"/>
                <a:sym typeface="Lato"/>
              </a:rPr>
              <a:t>Enrique Elias, Iov</a:t>
            </a:r>
            <a:r>
              <a:rPr b="1" lang="es-419" sz="1600">
                <a:solidFill>
                  <a:schemeClr val="accent1"/>
                </a:solidFill>
                <a:latin typeface="Lato"/>
                <a:ea typeface="Lato"/>
                <a:cs typeface="Lato"/>
                <a:sym typeface="Lato"/>
              </a:rPr>
              <a:t>ana Miranda</a:t>
            </a:r>
            <a:endParaRPr/>
          </a:p>
          <a:p>
            <a:pPr indent="0" lvl="0" marL="0" marR="0" rtl="0" algn="l">
              <a:lnSpc>
                <a:spcPct val="100000"/>
              </a:lnSpc>
              <a:spcBef>
                <a:spcPts val="0"/>
              </a:spcBef>
              <a:spcAft>
                <a:spcPts val="0"/>
              </a:spcAft>
              <a:buClr>
                <a:schemeClr val="dk1"/>
              </a:buClr>
              <a:buSzPct val="44485"/>
              <a:buFont typeface="Arial"/>
              <a:buNone/>
            </a:pPr>
            <a:r>
              <a:rPr b="1" i="0" lang="es-419" sz="1600" u="none" cap="none" strike="noStrike">
                <a:solidFill>
                  <a:schemeClr val="accent1"/>
                </a:solidFill>
                <a:latin typeface="Lato"/>
                <a:ea typeface="Lato"/>
                <a:cs typeface="Lato"/>
                <a:sym typeface="Lato"/>
              </a:rPr>
              <a:t>Mgtr. Virginia Tala</a:t>
            </a:r>
            <a:endParaRPr/>
          </a:p>
          <a:p>
            <a:pPr indent="0" lvl="0" marL="0" marR="0" rtl="0" algn="l">
              <a:lnSpc>
                <a:spcPct val="100000"/>
              </a:lnSpc>
              <a:spcBef>
                <a:spcPts val="0"/>
              </a:spcBef>
              <a:spcAft>
                <a:spcPts val="0"/>
              </a:spcAft>
              <a:buClr>
                <a:schemeClr val="dk1"/>
              </a:buClr>
              <a:buSzPct val="44485"/>
              <a:buFont typeface="Arial"/>
              <a:buNone/>
            </a:pPr>
            <a:r>
              <a:t/>
            </a:r>
            <a:endParaRPr b="0" i="0" sz="1600" u="none" cap="none" strike="noStrike">
              <a:solidFill>
                <a:schemeClr val="accent1"/>
              </a:solidFill>
              <a:latin typeface="Lato"/>
              <a:ea typeface="Lato"/>
              <a:cs typeface="Lato"/>
              <a:sym typeface="Lato"/>
            </a:endParaRPr>
          </a:p>
          <a:p>
            <a:pPr indent="0" lvl="0" marL="0" marR="0" rtl="0" algn="l">
              <a:lnSpc>
                <a:spcPct val="100000"/>
              </a:lnSpc>
              <a:spcBef>
                <a:spcPts val="0"/>
              </a:spcBef>
              <a:spcAft>
                <a:spcPts val="0"/>
              </a:spcAft>
              <a:buClr>
                <a:schemeClr val="dk1"/>
              </a:buClr>
              <a:buSzPct val="44485"/>
              <a:buFont typeface="Arial"/>
              <a:buNone/>
            </a:pPr>
            <a:r>
              <a:t/>
            </a:r>
            <a:endParaRPr b="0" i="0" sz="1600" u="none" cap="none" strike="noStrike">
              <a:solidFill>
                <a:schemeClr val="accent1"/>
              </a:solidFill>
              <a:latin typeface="Lato"/>
              <a:ea typeface="Lato"/>
              <a:cs typeface="Lato"/>
              <a:sym typeface="Lato"/>
            </a:endParaRPr>
          </a:p>
          <a:p>
            <a:pPr indent="0" lvl="0" marL="0" marR="0" rtl="0" algn="ctr">
              <a:lnSpc>
                <a:spcPct val="100000"/>
              </a:lnSpc>
              <a:spcBef>
                <a:spcPts val="0"/>
              </a:spcBef>
              <a:spcAft>
                <a:spcPts val="0"/>
              </a:spcAft>
              <a:buClr>
                <a:schemeClr val="dk1"/>
              </a:buClr>
              <a:buSzPct val="44485"/>
              <a:buFont typeface="Arial"/>
              <a:buNone/>
            </a:pPr>
            <a:r>
              <a:rPr b="0" i="0" lang="es-419" sz="1600" u="none" cap="none" strike="noStrike">
                <a:solidFill>
                  <a:schemeClr val="accent1"/>
                </a:solidFill>
                <a:latin typeface="Lato"/>
                <a:ea typeface="Lato"/>
                <a:cs typeface="Lato"/>
                <a:sym typeface="Lato"/>
              </a:rPr>
              <a:t>Este manual fue creado para que nuevos auxiliares conozcan sus obligaciones ya sea como auxiliar del curso y como practicante de la escuela.</a:t>
            </a:r>
            <a:endParaRPr/>
          </a:p>
        </p:txBody>
      </p:sp>
      <p:pic>
        <p:nvPicPr>
          <p:cNvPr id="88" name="Google Shape;88;p13"/>
          <p:cNvPicPr preferRelativeResize="0"/>
          <p:nvPr/>
        </p:nvPicPr>
        <p:blipFill rotWithShape="1">
          <a:blip r:embed="rId3">
            <a:alphaModFix/>
          </a:blip>
          <a:srcRect b="0" l="0" r="0" t="0"/>
          <a:stretch/>
        </p:blipFill>
        <p:spPr>
          <a:xfrm>
            <a:off x="6670121" y="100548"/>
            <a:ext cx="1744252" cy="1744252"/>
          </a:xfrm>
          <a:prstGeom prst="rect">
            <a:avLst/>
          </a:prstGeom>
          <a:noFill/>
          <a:ln>
            <a:noFill/>
          </a:ln>
        </p:spPr>
      </p:pic>
      <p:pic>
        <p:nvPicPr>
          <p:cNvPr descr="DTT | Escuela de Ciencias y Sistemas" id="89" name="Google Shape;89;p13"/>
          <p:cNvPicPr preferRelativeResize="0"/>
          <p:nvPr/>
        </p:nvPicPr>
        <p:blipFill rotWithShape="1">
          <a:blip r:embed="rId4">
            <a:alphaModFix/>
          </a:blip>
          <a:srcRect b="0" l="0" r="0" t="0"/>
          <a:stretch/>
        </p:blipFill>
        <p:spPr>
          <a:xfrm>
            <a:off x="213636" y="182700"/>
            <a:ext cx="3854930" cy="102166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idx="1" type="subTitle"/>
          </p:nvPr>
        </p:nvSpPr>
        <p:spPr>
          <a:xfrm>
            <a:off x="729450" y="427200"/>
            <a:ext cx="7688100" cy="541200"/>
          </a:xfrm>
          <a:prstGeom prst="rect">
            <a:avLst/>
          </a:prstGeom>
          <a:noFill/>
          <a:ln>
            <a:noFill/>
          </a:ln>
        </p:spPr>
        <p:txBody>
          <a:bodyPr anchorCtr="0" anchor="t" bIns="91425" lIns="91425" spcFirstLastPara="1" rIns="91425" wrap="square" tIns="91425">
            <a:normAutofit fontScale="47500" lnSpcReduction="20000"/>
          </a:bodyPr>
          <a:lstStyle/>
          <a:p>
            <a:pPr indent="0" lvl="0" marL="0" rtl="0" algn="l">
              <a:lnSpc>
                <a:spcPct val="100000"/>
              </a:lnSpc>
              <a:spcBef>
                <a:spcPts val="0"/>
              </a:spcBef>
              <a:spcAft>
                <a:spcPts val="0"/>
              </a:spcAft>
              <a:buSzPct val="62378"/>
              <a:buNone/>
            </a:pPr>
            <a:r>
              <a:rPr lang="es-419" sz="5400">
                <a:solidFill>
                  <a:schemeClr val="accent3"/>
                </a:solidFill>
                <a:latin typeface="Alfa Slab One"/>
                <a:ea typeface="Alfa Slab One"/>
                <a:cs typeface="Alfa Slab One"/>
                <a:sym typeface="Alfa Slab One"/>
              </a:rPr>
              <a:t>Ingreso DTT</a:t>
            </a:r>
            <a:endParaRPr sz="5400">
              <a:solidFill>
                <a:schemeClr val="accent3"/>
              </a:solidFill>
              <a:latin typeface="Alfa Slab One"/>
              <a:ea typeface="Alfa Slab One"/>
              <a:cs typeface="Alfa Slab One"/>
              <a:sym typeface="Alfa Slab One"/>
            </a:endParaRPr>
          </a:p>
          <a:p>
            <a:pPr indent="0" lvl="0" marL="0" rtl="0" algn="l">
              <a:lnSpc>
                <a:spcPct val="100000"/>
              </a:lnSpc>
              <a:spcBef>
                <a:spcPts val="0"/>
              </a:spcBef>
              <a:spcAft>
                <a:spcPts val="0"/>
              </a:spcAft>
              <a:buSzPct val="210526"/>
              <a:buNone/>
            </a:pPr>
            <a:r>
              <a:t/>
            </a:r>
            <a:endParaRPr/>
          </a:p>
        </p:txBody>
      </p:sp>
      <p:sp>
        <p:nvSpPr>
          <p:cNvPr id="147" name="Google Shape;147;p22"/>
          <p:cNvSpPr txBox="1"/>
          <p:nvPr/>
        </p:nvSpPr>
        <p:spPr>
          <a:xfrm>
            <a:off x="784441" y="2820450"/>
            <a:ext cx="7688100" cy="917927"/>
          </a:xfrm>
          <a:prstGeom prst="rect">
            <a:avLst/>
          </a:prstGeom>
          <a:noFill/>
          <a:ln>
            <a:noFill/>
          </a:ln>
        </p:spPr>
        <p:txBody>
          <a:bodyPr anchorCtr="0" anchor="t" bIns="91425" lIns="91425" spcFirstLastPara="1" rIns="91425" wrap="square" tIns="91425">
            <a:normAutofit/>
          </a:bodyPr>
          <a:lstStyle/>
          <a:p>
            <a:pPr indent="0" lvl="0" marL="0" marR="0" rtl="0" algn="just">
              <a:lnSpc>
                <a:spcPct val="100000"/>
              </a:lnSpc>
              <a:spcBef>
                <a:spcPts val="0"/>
              </a:spcBef>
              <a:spcAft>
                <a:spcPts val="0"/>
              </a:spcAft>
              <a:buClr>
                <a:schemeClr val="dk1"/>
              </a:buClr>
              <a:buSzPts val="605"/>
              <a:buFont typeface="Arial"/>
              <a:buNone/>
            </a:pPr>
            <a:r>
              <a:rPr b="0" i="0" lang="es-419" sz="1600" u="none" cap="none" strike="noStrike">
                <a:solidFill>
                  <a:schemeClr val="accent1"/>
                </a:solidFill>
                <a:latin typeface="Lato"/>
                <a:ea typeface="Lato"/>
                <a:cs typeface="Lato"/>
                <a:sym typeface="Lato"/>
              </a:rPr>
              <a:t>Este manual servirá para que los alumnos puedan tener acceso al DTT, si no tuvieran acceso llevar seguimiento por correo para que el ingeniero Marin pueda apoyar.</a:t>
            </a:r>
            <a:endParaRPr/>
          </a:p>
        </p:txBody>
      </p:sp>
      <p:sp>
        <p:nvSpPr>
          <p:cNvPr id="148" name="Google Shape;148;p22"/>
          <p:cNvSpPr txBox="1"/>
          <p:nvPr/>
        </p:nvSpPr>
        <p:spPr>
          <a:xfrm>
            <a:off x="784441" y="1100520"/>
            <a:ext cx="7688100" cy="783752"/>
          </a:xfrm>
          <a:prstGeom prst="rect">
            <a:avLst/>
          </a:prstGeom>
          <a:noFill/>
          <a:ln>
            <a:noFill/>
          </a:ln>
        </p:spPr>
        <p:txBody>
          <a:bodyPr anchorCtr="0" anchor="t" bIns="91425" lIns="91425" spcFirstLastPara="1" rIns="91425" wrap="square" tIns="91425">
            <a:normAutofit fontScale="97500"/>
          </a:bodyPr>
          <a:lstStyle/>
          <a:p>
            <a:pPr indent="0" lvl="0" marL="0" marR="0" rtl="0" algn="l">
              <a:lnSpc>
                <a:spcPct val="100000"/>
              </a:lnSpc>
              <a:spcBef>
                <a:spcPts val="0"/>
              </a:spcBef>
              <a:spcAft>
                <a:spcPts val="0"/>
              </a:spcAft>
              <a:buClr>
                <a:schemeClr val="dk2"/>
              </a:buClr>
              <a:buSzPct val="119658"/>
              <a:buFont typeface="Raleway"/>
              <a:buNone/>
            </a:pPr>
            <a:r>
              <a:rPr b="1" i="0" lang="es-419" sz="3600" u="none" cap="none" strike="noStrike">
                <a:solidFill>
                  <a:schemeClr val="dk2"/>
                </a:solidFill>
                <a:latin typeface="Raleway"/>
                <a:ea typeface="Raleway"/>
                <a:cs typeface="Raleway"/>
                <a:sym typeface="Raleway"/>
              </a:rPr>
              <a:t>Manual de ingreso al DTT</a:t>
            </a:r>
            <a:endParaRPr/>
          </a:p>
        </p:txBody>
      </p:sp>
      <p:sp>
        <p:nvSpPr>
          <p:cNvPr id="149" name="Google Shape;149;p22"/>
          <p:cNvSpPr txBox="1"/>
          <p:nvPr/>
        </p:nvSpPr>
        <p:spPr>
          <a:xfrm>
            <a:off x="784441" y="1626460"/>
            <a:ext cx="7688100" cy="1127014"/>
          </a:xfrm>
          <a:prstGeom prst="rect">
            <a:avLst/>
          </a:prstGeom>
          <a:noFill/>
          <a:ln>
            <a:noFill/>
          </a:ln>
        </p:spPr>
        <p:txBody>
          <a:bodyPr anchorCtr="0" anchor="t" bIns="91425" lIns="91425" spcFirstLastPara="1" rIns="91425" wrap="square" tIns="91425">
            <a:normAutofit/>
          </a:bodyPr>
          <a:lstStyle/>
          <a:p>
            <a:pPr indent="0" lvl="0" marL="0" marR="0" rtl="0" algn="just">
              <a:lnSpc>
                <a:spcPct val="100000"/>
              </a:lnSpc>
              <a:spcBef>
                <a:spcPts val="0"/>
              </a:spcBef>
              <a:spcAft>
                <a:spcPts val="0"/>
              </a:spcAft>
              <a:buClr>
                <a:schemeClr val="dk1"/>
              </a:buClr>
              <a:buSzPts val="605"/>
              <a:buFont typeface="Arial"/>
              <a:buNone/>
            </a:pPr>
            <a:r>
              <a:t/>
            </a:r>
            <a:endParaRPr b="0" i="0" sz="1600" u="sng" cap="none" strike="noStrike">
              <a:solidFill>
                <a:schemeClr val="hlink"/>
              </a:solidFill>
              <a:latin typeface="Lato"/>
              <a:ea typeface="Lato"/>
              <a:cs typeface="Lato"/>
              <a:sym typeface="Lato"/>
              <a:hlinkClick r:id="rId3"/>
            </a:endParaRPr>
          </a:p>
          <a:p>
            <a:pPr indent="0" lvl="0" marL="0" marR="0" rtl="0" algn="ctr">
              <a:lnSpc>
                <a:spcPct val="100000"/>
              </a:lnSpc>
              <a:spcBef>
                <a:spcPts val="0"/>
              </a:spcBef>
              <a:spcAft>
                <a:spcPts val="0"/>
              </a:spcAft>
              <a:buClr>
                <a:schemeClr val="dk1"/>
              </a:buClr>
              <a:buSzPts val="605"/>
              <a:buFont typeface="Arial"/>
              <a:buNone/>
            </a:pPr>
            <a:r>
              <a:rPr b="0" i="0" lang="es-419" sz="1600" u="sng" cap="none" strike="noStrike">
                <a:solidFill>
                  <a:schemeClr val="hlink"/>
                </a:solidFill>
                <a:latin typeface="Lato"/>
                <a:ea typeface="Lato"/>
                <a:cs typeface="Lato"/>
                <a:sym typeface="Lato"/>
                <a:hlinkClick r:id="rId4"/>
              </a:rPr>
              <a:t>https://drive.google.com/file/d/1nP7urq1B65dSJ8LMKilXTApmWGBsViYx/view?u</a:t>
            </a:r>
            <a:endParaRPr/>
          </a:p>
          <a:p>
            <a:pPr indent="0" lvl="0" marL="0" marR="0" rtl="0" algn="ctr">
              <a:lnSpc>
                <a:spcPct val="100000"/>
              </a:lnSpc>
              <a:spcBef>
                <a:spcPts val="0"/>
              </a:spcBef>
              <a:spcAft>
                <a:spcPts val="0"/>
              </a:spcAft>
              <a:buClr>
                <a:schemeClr val="dk1"/>
              </a:buClr>
              <a:buSzPts val="605"/>
              <a:buFont typeface="Arial"/>
              <a:buNone/>
            </a:pPr>
            <a:r>
              <a:rPr b="0" i="0" lang="es-419" sz="1600" u="sng" cap="none" strike="noStrike">
                <a:solidFill>
                  <a:schemeClr val="hlink"/>
                </a:solidFill>
                <a:latin typeface="Lato"/>
                <a:ea typeface="Lato"/>
                <a:cs typeface="Lato"/>
                <a:sym typeface="Lato"/>
                <a:hlinkClick r:id="rId5"/>
              </a:rPr>
              <a:t>sp=share_link</a:t>
            </a:r>
            <a:endParaRPr b="0" i="0" sz="1600" u="none" cap="none" strike="noStrike">
              <a:solidFill>
                <a:schemeClr val="accent1"/>
              </a:solidFill>
              <a:latin typeface="Lato"/>
              <a:ea typeface="Lato"/>
              <a:cs typeface="Lato"/>
              <a:sym typeface="Lato"/>
            </a:endParaRPr>
          </a:p>
          <a:p>
            <a:pPr indent="0" lvl="0" marL="0" marR="0" rtl="0" algn="just">
              <a:lnSpc>
                <a:spcPct val="100000"/>
              </a:lnSpc>
              <a:spcBef>
                <a:spcPts val="0"/>
              </a:spcBef>
              <a:spcAft>
                <a:spcPts val="0"/>
              </a:spcAft>
              <a:buClr>
                <a:schemeClr val="dk1"/>
              </a:buClr>
              <a:buSzPts val="605"/>
              <a:buFont typeface="Arial"/>
              <a:buNone/>
            </a:pPr>
            <a:r>
              <a:t/>
            </a:r>
            <a:endParaRPr b="0" i="0" sz="1600" u="none" cap="none" strike="noStrike">
              <a:solidFill>
                <a:schemeClr val="accen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nvSpPr>
        <p:spPr>
          <a:xfrm>
            <a:off x="1401875" y="1305700"/>
            <a:ext cx="68913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s-419" sz="2400" u="none" cap="none" strike="noStrike">
                <a:solidFill>
                  <a:schemeClr val="accent3"/>
                </a:solidFill>
                <a:latin typeface="Alfa Slab One"/>
                <a:ea typeface="Alfa Slab One"/>
                <a:cs typeface="Alfa Slab One"/>
                <a:sym typeface="Alfa Slab One"/>
              </a:rPr>
              <a:t>Recomendación DTT</a:t>
            </a:r>
            <a:endParaRPr b="0" i="0" sz="2400" u="none" cap="none" strike="noStrike">
              <a:solidFill>
                <a:srgbClr val="000000"/>
              </a:solidFill>
              <a:latin typeface="Lato"/>
              <a:ea typeface="Lato"/>
              <a:cs typeface="Lato"/>
              <a:sym typeface="Lato"/>
            </a:endParaRPr>
          </a:p>
        </p:txBody>
      </p:sp>
      <p:sp>
        <p:nvSpPr>
          <p:cNvPr id="155" name="Google Shape;155;p23"/>
          <p:cNvSpPr txBox="1"/>
          <p:nvPr/>
        </p:nvSpPr>
        <p:spPr>
          <a:xfrm>
            <a:off x="1401874" y="2124850"/>
            <a:ext cx="6591419" cy="104641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Lato"/>
                <a:ea typeface="Lato"/>
                <a:cs typeface="Lato"/>
                <a:sym typeface="Lato"/>
              </a:rPr>
              <a:t>Para alumnos nuevos en el ÁREA PROFESIONAL de nuestra carrera, explicarles que es el DTT y cómo registrarse al DTT, lo de su fotografía y recalcar que es importante que estén en el DTT porque allí, nosotros los auxiliares, llevamos las notas y nos sirven para los reportes.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s-419"/>
              <a:t>Ponderación del curso</a:t>
            </a:r>
            <a:endParaRPr/>
          </a:p>
        </p:txBody>
      </p:sp>
      <p:sp>
        <p:nvSpPr>
          <p:cNvPr id="161" name="Google Shape;161;p24"/>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fontScale="47500" lnSpcReduction="20000"/>
          </a:bodyPr>
          <a:lstStyle/>
          <a:p>
            <a:pPr indent="0" lvl="0" marL="0" rtl="0" algn="l">
              <a:lnSpc>
                <a:spcPct val="100000"/>
              </a:lnSpc>
              <a:spcBef>
                <a:spcPts val="0"/>
              </a:spcBef>
              <a:spcAft>
                <a:spcPts val="0"/>
              </a:spcAft>
              <a:buSzPct val="62378"/>
              <a:buNone/>
            </a:pPr>
            <a:r>
              <a:rPr lang="es-419" sz="5400">
                <a:solidFill>
                  <a:schemeClr val="accent3"/>
                </a:solidFill>
                <a:latin typeface="Alfa Slab One"/>
                <a:ea typeface="Alfa Slab One"/>
                <a:cs typeface="Alfa Slab One"/>
                <a:sym typeface="Alfa Slab One"/>
              </a:rPr>
              <a:t>EN DTT</a:t>
            </a:r>
            <a:endParaRPr sz="5400">
              <a:solidFill>
                <a:schemeClr val="accent3"/>
              </a:solidFill>
              <a:latin typeface="Alfa Slab One"/>
              <a:ea typeface="Alfa Slab One"/>
              <a:cs typeface="Alfa Slab One"/>
              <a:sym typeface="Alfa Slab One"/>
            </a:endParaRPr>
          </a:p>
          <a:p>
            <a:pPr indent="0" lvl="0" marL="0" rtl="0" algn="l">
              <a:lnSpc>
                <a:spcPct val="100000"/>
              </a:lnSpc>
              <a:spcBef>
                <a:spcPts val="0"/>
              </a:spcBef>
              <a:spcAft>
                <a:spcPts val="0"/>
              </a:spcAft>
              <a:buSzPct val="210526"/>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idx="1" type="subTitle"/>
          </p:nvPr>
        </p:nvSpPr>
        <p:spPr>
          <a:xfrm>
            <a:off x="729450" y="427200"/>
            <a:ext cx="7688100" cy="541200"/>
          </a:xfrm>
          <a:prstGeom prst="rect">
            <a:avLst/>
          </a:prstGeom>
          <a:noFill/>
          <a:ln>
            <a:noFill/>
          </a:ln>
        </p:spPr>
        <p:txBody>
          <a:bodyPr anchorCtr="0" anchor="t" bIns="91425" lIns="91425" spcFirstLastPara="1" rIns="91425" wrap="square" tIns="91425">
            <a:normAutofit fontScale="47500" lnSpcReduction="20000"/>
          </a:bodyPr>
          <a:lstStyle/>
          <a:p>
            <a:pPr indent="0" lvl="0" marL="0" rtl="0" algn="l">
              <a:lnSpc>
                <a:spcPct val="100000"/>
              </a:lnSpc>
              <a:spcBef>
                <a:spcPts val="0"/>
              </a:spcBef>
              <a:spcAft>
                <a:spcPts val="0"/>
              </a:spcAft>
              <a:buSzPct val="62378"/>
              <a:buNone/>
            </a:pPr>
            <a:r>
              <a:rPr lang="es-419" sz="5400">
                <a:solidFill>
                  <a:schemeClr val="accent3"/>
                </a:solidFill>
                <a:latin typeface="Alfa Slab One"/>
                <a:ea typeface="Alfa Slab One"/>
                <a:cs typeface="Alfa Slab One"/>
                <a:sym typeface="Alfa Slab One"/>
              </a:rPr>
              <a:t>Ponderación del curso en el  DTT</a:t>
            </a:r>
            <a:endParaRPr sz="5400">
              <a:solidFill>
                <a:schemeClr val="accent3"/>
              </a:solidFill>
              <a:latin typeface="Alfa Slab One"/>
              <a:ea typeface="Alfa Slab One"/>
              <a:cs typeface="Alfa Slab One"/>
              <a:sym typeface="Alfa Slab One"/>
            </a:endParaRPr>
          </a:p>
          <a:p>
            <a:pPr indent="0" lvl="0" marL="0" rtl="0" algn="l">
              <a:lnSpc>
                <a:spcPct val="100000"/>
              </a:lnSpc>
              <a:spcBef>
                <a:spcPts val="0"/>
              </a:spcBef>
              <a:spcAft>
                <a:spcPts val="0"/>
              </a:spcAft>
              <a:buSzPct val="210526"/>
              <a:buNone/>
            </a:pPr>
            <a:r>
              <a:t/>
            </a:r>
            <a:endParaRPr/>
          </a:p>
        </p:txBody>
      </p:sp>
      <p:sp>
        <p:nvSpPr>
          <p:cNvPr id="167" name="Google Shape;167;p25"/>
          <p:cNvSpPr txBox="1"/>
          <p:nvPr/>
        </p:nvSpPr>
        <p:spPr>
          <a:xfrm>
            <a:off x="784441" y="1208207"/>
            <a:ext cx="7688100" cy="783752"/>
          </a:xfrm>
          <a:prstGeom prst="rect">
            <a:avLst/>
          </a:prstGeom>
          <a:noFill/>
          <a:ln>
            <a:noFill/>
          </a:ln>
        </p:spPr>
        <p:txBody>
          <a:bodyPr anchorCtr="0" anchor="t" bIns="91425" lIns="91425" spcFirstLastPara="1" rIns="91425" wrap="square" tIns="91425">
            <a:normAutofit fontScale="97500"/>
          </a:bodyPr>
          <a:lstStyle/>
          <a:p>
            <a:pPr indent="0" lvl="0" marL="0" marR="0" rtl="0" algn="l">
              <a:lnSpc>
                <a:spcPct val="100000"/>
              </a:lnSpc>
              <a:spcBef>
                <a:spcPts val="0"/>
              </a:spcBef>
              <a:spcAft>
                <a:spcPts val="0"/>
              </a:spcAft>
              <a:buClr>
                <a:schemeClr val="dk2"/>
              </a:buClr>
              <a:buSzPct val="119658"/>
              <a:buFont typeface="Raleway"/>
              <a:buNone/>
            </a:pPr>
            <a:r>
              <a:rPr b="1" i="0" lang="es-419" sz="3600" u="none" cap="none" strike="noStrike">
                <a:solidFill>
                  <a:schemeClr val="dk2"/>
                </a:solidFill>
                <a:latin typeface="Raleway"/>
                <a:ea typeface="Raleway"/>
                <a:cs typeface="Raleway"/>
                <a:sym typeface="Raleway"/>
              </a:rPr>
              <a:t>Notas DTT</a:t>
            </a:r>
            <a:endParaRPr/>
          </a:p>
        </p:txBody>
      </p:sp>
      <p:sp>
        <p:nvSpPr>
          <p:cNvPr id="168" name="Google Shape;168;p25"/>
          <p:cNvSpPr txBox="1"/>
          <p:nvPr/>
        </p:nvSpPr>
        <p:spPr>
          <a:xfrm>
            <a:off x="784441" y="2150442"/>
            <a:ext cx="7688100" cy="1527356"/>
          </a:xfrm>
          <a:prstGeom prst="rect">
            <a:avLst/>
          </a:prstGeom>
          <a:noFill/>
          <a:ln>
            <a:noFill/>
          </a:ln>
        </p:spPr>
        <p:txBody>
          <a:bodyPr anchorCtr="0" anchor="t" bIns="91425" lIns="91425" spcFirstLastPara="1" rIns="91425" wrap="square" tIns="91425">
            <a:normAutofit/>
          </a:bodyPr>
          <a:lstStyle/>
          <a:p>
            <a:pPr indent="0" lvl="0" marL="0" marR="0" rtl="0" algn="just">
              <a:lnSpc>
                <a:spcPct val="100000"/>
              </a:lnSpc>
              <a:spcBef>
                <a:spcPts val="0"/>
              </a:spcBef>
              <a:spcAft>
                <a:spcPts val="0"/>
              </a:spcAft>
              <a:buClr>
                <a:schemeClr val="dk1"/>
              </a:buClr>
              <a:buSzPts val="605"/>
              <a:buFont typeface="Arial"/>
              <a:buNone/>
            </a:pPr>
            <a:r>
              <a:rPr b="0" i="0" lang="es-419" sz="1600" u="none" cap="none" strike="noStrike">
                <a:solidFill>
                  <a:schemeClr val="accent1"/>
                </a:solidFill>
                <a:latin typeface="Lato"/>
                <a:ea typeface="Lato"/>
                <a:cs typeface="Lato"/>
                <a:sym typeface="Lato"/>
              </a:rPr>
              <a:t>El DTT es la plataforma en la cual el auxiliar podrá registrar la ponderación de las actividades del curso, esto se realiza en el área de Clase, no se debe de registrar nada en la sección de laboratorio ya que el curso no posee laboratorio. </a:t>
            </a:r>
            <a:endParaRPr/>
          </a:p>
          <a:p>
            <a:pPr indent="0" lvl="0" marL="0" marR="0" rtl="0" algn="just">
              <a:lnSpc>
                <a:spcPct val="100000"/>
              </a:lnSpc>
              <a:spcBef>
                <a:spcPts val="0"/>
              </a:spcBef>
              <a:spcAft>
                <a:spcPts val="0"/>
              </a:spcAft>
              <a:buClr>
                <a:schemeClr val="dk1"/>
              </a:buClr>
              <a:buSzPts val="605"/>
              <a:buFont typeface="Arial"/>
              <a:buNone/>
            </a:pPr>
            <a:r>
              <a:rPr b="0" i="0" lang="es-419" sz="1600" u="none" cap="none" strike="noStrike">
                <a:solidFill>
                  <a:schemeClr val="accent1"/>
                </a:solidFill>
                <a:latin typeface="Lato"/>
                <a:ea typeface="Lato"/>
                <a:cs typeface="Lato"/>
                <a:sym typeface="Lato"/>
              </a:rPr>
              <a:t>La ponderación se estará entregando por medio de la docente del curso. </a:t>
            </a:r>
            <a:endParaRPr/>
          </a:p>
          <a:p>
            <a:pPr indent="0" lvl="0" marL="0" marR="0" rtl="0" algn="l">
              <a:lnSpc>
                <a:spcPct val="100000"/>
              </a:lnSpc>
              <a:spcBef>
                <a:spcPts val="0"/>
              </a:spcBef>
              <a:spcAft>
                <a:spcPts val="0"/>
              </a:spcAft>
              <a:buClr>
                <a:schemeClr val="dk1"/>
              </a:buClr>
              <a:buSzPts val="605"/>
              <a:buFont typeface="Arial"/>
              <a:buNone/>
            </a:pPr>
            <a:r>
              <a:t/>
            </a:r>
            <a:endParaRPr b="0" i="0" sz="1600" u="none" cap="none" strike="noStrike">
              <a:solidFill>
                <a:schemeClr val="accen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6"/>
          <p:cNvPicPr preferRelativeResize="0"/>
          <p:nvPr/>
        </p:nvPicPr>
        <p:blipFill rotWithShape="1">
          <a:blip r:embed="rId3">
            <a:alphaModFix/>
          </a:blip>
          <a:srcRect b="0" l="0" r="0" t="0"/>
          <a:stretch/>
        </p:blipFill>
        <p:spPr>
          <a:xfrm>
            <a:off x="628591" y="609326"/>
            <a:ext cx="7886818" cy="3924848"/>
          </a:xfrm>
          <a:prstGeom prst="rect">
            <a:avLst/>
          </a:prstGeom>
          <a:noFill/>
          <a:ln cap="flat" cmpd="sng" w="38100">
            <a:solidFill>
              <a:srgbClr val="D03100"/>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idx="1" type="subTitle"/>
          </p:nvPr>
        </p:nvSpPr>
        <p:spPr>
          <a:xfrm>
            <a:off x="729450" y="427200"/>
            <a:ext cx="7688100" cy="541200"/>
          </a:xfrm>
          <a:prstGeom prst="rect">
            <a:avLst/>
          </a:prstGeom>
          <a:noFill/>
          <a:ln>
            <a:noFill/>
          </a:ln>
        </p:spPr>
        <p:txBody>
          <a:bodyPr anchorCtr="0" anchor="t" bIns="91425" lIns="91425" spcFirstLastPara="1" rIns="91425" wrap="square" tIns="91425">
            <a:normAutofit fontScale="47500" lnSpcReduction="20000"/>
          </a:bodyPr>
          <a:lstStyle/>
          <a:p>
            <a:pPr indent="0" lvl="0" marL="0" rtl="0" algn="l">
              <a:lnSpc>
                <a:spcPct val="100000"/>
              </a:lnSpc>
              <a:spcBef>
                <a:spcPts val="0"/>
              </a:spcBef>
              <a:spcAft>
                <a:spcPts val="0"/>
              </a:spcAft>
              <a:buSzPct val="62378"/>
              <a:buNone/>
            </a:pPr>
            <a:r>
              <a:rPr lang="es-419" sz="5400">
                <a:solidFill>
                  <a:schemeClr val="accent3"/>
                </a:solidFill>
                <a:latin typeface="Alfa Slab One"/>
                <a:ea typeface="Alfa Slab One"/>
                <a:cs typeface="Alfa Slab One"/>
                <a:sym typeface="Alfa Slab One"/>
              </a:rPr>
              <a:t>Agregar ponderación</a:t>
            </a:r>
            <a:endParaRPr sz="5400">
              <a:solidFill>
                <a:schemeClr val="accent3"/>
              </a:solidFill>
              <a:latin typeface="Alfa Slab One"/>
              <a:ea typeface="Alfa Slab One"/>
              <a:cs typeface="Alfa Slab One"/>
              <a:sym typeface="Alfa Slab One"/>
            </a:endParaRPr>
          </a:p>
          <a:p>
            <a:pPr indent="0" lvl="0" marL="0" rtl="0" algn="l">
              <a:lnSpc>
                <a:spcPct val="100000"/>
              </a:lnSpc>
              <a:spcBef>
                <a:spcPts val="0"/>
              </a:spcBef>
              <a:spcAft>
                <a:spcPts val="0"/>
              </a:spcAft>
              <a:buSzPct val="210526"/>
              <a:buNone/>
            </a:pPr>
            <a:r>
              <a:t/>
            </a:r>
            <a:endParaRPr/>
          </a:p>
        </p:txBody>
      </p:sp>
      <p:sp>
        <p:nvSpPr>
          <p:cNvPr id="179" name="Google Shape;179;p27"/>
          <p:cNvSpPr txBox="1"/>
          <p:nvPr/>
        </p:nvSpPr>
        <p:spPr>
          <a:xfrm>
            <a:off x="784441" y="3476329"/>
            <a:ext cx="7688100" cy="917927"/>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605"/>
              <a:buFont typeface="Arial"/>
              <a:buNone/>
            </a:pPr>
            <a:r>
              <a:rPr b="0" i="0" lang="es-419" sz="1600" u="none" cap="none" strike="noStrike">
                <a:solidFill>
                  <a:schemeClr val="accent1"/>
                </a:solidFill>
                <a:latin typeface="Lato"/>
                <a:ea typeface="Lato"/>
                <a:cs typeface="Lato"/>
                <a:sym typeface="Lato"/>
              </a:rPr>
              <a:t>Hasta finalizar el paso 2, se podrá realizar el paso 3, en la siguientes diapositivas se muestra específicamente cada paso, REALIZAR PONDERACION ANTES DE FECHA LIMITE.</a:t>
            </a:r>
            <a:endParaRPr/>
          </a:p>
        </p:txBody>
      </p:sp>
      <p:pic>
        <p:nvPicPr>
          <p:cNvPr id="180" name="Google Shape;180;p27"/>
          <p:cNvPicPr preferRelativeResize="0"/>
          <p:nvPr/>
        </p:nvPicPr>
        <p:blipFill rotWithShape="1">
          <a:blip r:embed="rId3">
            <a:alphaModFix/>
          </a:blip>
          <a:srcRect b="0" l="0" r="0" t="0"/>
          <a:stretch/>
        </p:blipFill>
        <p:spPr>
          <a:xfrm>
            <a:off x="277403" y="968400"/>
            <a:ext cx="4479532" cy="2040868"/>
          </a:xfrm>
          <a:prstGeom prst="rect">
            <a:avLst/>
          </a:prstGeom>
          <a:noFill/>
          <a:ln cap="flat" cmpd="sng" w="9525">
            <a:solidFill>
              <a:srgbClr val="D03100"/>
            </a:solidFill>
            <a:prstDash val="solid"/>
            <a:round/>
            <a:headEnd len="sm" w="sm" type="none"/>
            <a:tailEnd len="sm" w="sm" type="none"/>
          </a:ln>
        </p:spPr>
      </p:pic>
      <p:pic>
        <p:nvPicPr>
          <p:cNvPr id="181" name="Google Shape;181;p27"/>
          <p:cNvPicPr preferRelativeResize="0"/>
          <p:nvPr/>
        </p:nvPicPr>
        <p:blipFill rotWithShape="1">
          <a:blip r:embed="rId4">
            <a:alphaModFix/>
          </a:blip>
          <a:srcRect b="0" l="0" r="0" t="0"/>
          <a:stretch/>
        </p:blipFill>
        <p:spPr>
          <a:xfrm>
            <a:off x="4849401" y="1395824"/>
            <a:ext cx="4099389" cy="1613444"/>
          </a:xfrm>
          <a:prstGeom prst="rect">
            <a:avLst/>
          </a:prstGeom>
          <a:noFill/>
          <a:ln cap="flat" cmpd="sng" w="9525">
            <a:solidFill>
              <a:srgbClr val="D03100"/>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idx="1" type="subTitle"/>
          </p:nvPr>
        </p:nvSpPr>
        <p:spPr>
          <a:xfrm>
            <a:off x="729450" y="427200"/>
            <a:ext cx="7688100" cy="541200"/>
          </a:xfrm>
          <a:prstGeom prst="rect">
            <a:avLst/>
          </a:prstGeom>
          <a:noFill/>
          <a:ln>
            <a:noFill/>
          </a:ln>
        </p:spPr>
        <p:txBody>
          <a:bodyPr anchorCtr="0" anchor="t" bIns="91425" lIns="91425" spcFirstLastPara="1" rIns="91425" wrap="square" tIns="91425">
            <a:normAutofit fontScale="47500" lnSpcReduction="20000"/>
          </a:bodyPr>
          <a:lstStyle/>
          <a:p>
            <a:pPr indent="0" lvl="0" marL="0" rtl="0" algn="l">
              <a:lnSpc>
                <a:spcPct val="100000"/>
              </a:lnSpc>
              <a:spcBef>
                <a:spcPts val="0"/>
              </a:spcBef>
              <a:spcAft>
                <a:spcPts val="0"/>
              </a:spcAft>
              <a:buSzPct val="62378"/>
              <a:buNone/>
            </a:pPr>
            <a:r>
              <a:rPr lang="es-419" sz="5400">
                <a:solidFill>
                  <a:schemeClr val="accent3"/>
                </a:solidFill>
                <a:latin typeface="Alfa Slab One"/>
                <a:ea typeface="Alfa Slab One"/>
                <a:cs typeface="Alfa Slab One"/>
                <a:sym typeface="Alfa Slab One"/>
              </a:rPr>
              <a:t>Agregar ponderación</a:t>
            </a:r>
            <a:endParaRPr sz="5400">
              <a:solidFill>
                <a:schemeClr val="accent3"/>
              </a:solidFill>
              <a:latin typeface="Alfa Slab One"/>
              <a:ea typeface="Alfa Slab One"/>
              <a:cs typeface="Alfa Slab One"/>
              <a:sym typeface="Alfa Slab One"/>
            </a:endParaRPr>
          </a:p>
          <a:p>
            <a:pPr indent="0" lvl="0" marL="0" rtl="0" algn="l">
              <a:lnSpc>
                <a:spcPct val="100000"/>
              </a:lnSpc>
              <a:spcBef>
                <a:spcPts val="0"/>
              </a:spcBef>
              <a:spcAft>
                <a:spcPts val="0"/>
              </a:spcAft>
              <a:buSzPct val="210526"/>
              <a:buNone/>
            </a:pPr>
            <a:r>
              <a:t/>
            </a:r>
            <a:endParaRPr/>
          </a:p>
        </p:txBody>
      </p:sp>
      <p:sp>
        <p:nvSpPr>
          <p:cNvPr id="187" name="Google Shape;187;p28"/>
          <p:cNvSpPr txBox="1"/>
          <p:nvPr/>
        </p:nvSpPr>
        <p:spPr>
          <a:xfrm>
            <a:off x="784441" y="3476329"/>
            <a:ext cx="7688100" cy="917927"/>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605"/>
              <a:buFont typeface="Arial"/>
              <a:buNone/>
            </a:pPr>
            <a:r>
              <a:rPr b="0" i="0" lang="es-419" sz="1600" u="none" cap="none" strike="noStrike">
                <a:solidFill>
                  <a:schemeClr val="accent1"/>
                </a:solidFill>
                <a:latin typeface="Lato"/>
                <a:ea typeface="Lato"/>
                <a:cs typeface="Lato"/>
                <a:sym typeface="Lato"/>
              </a:rPr>
              <a:t>2.1 Seleccionar cada sección para colocar el total de puntos de la sección, aun no se coloca el punteo por actividad.</a:t>
            </a:r>
            <a:endParaRPr/>
          </a:p>
          <a:p>
            <a:pPr indent="0" lvl="0" marL="0" marR="0" rtl="0" algn="l">
              <a:lnSpc>
                <a:spcPct val="100000"/>
              </a:lnSpc>
              <a:spcBef>
                <a:spcPts val="0"/>
              </a:spcBef>
              <a:spcAft>
                <a:spcPts val="0"/>
              </a:spcAft>
              <a:buClr>
                <a:schemeClr val="dk1"/>
              </a:buClr>
              <a:buSzPts val="605"/>
              <a:buFont typeface="Arial"/>
              <a:buNone/>
            </a:pPr>
            <a:r>
              <a:rPr b="0" i="0" lang="es-419" sz="1600" u="none" cap="none" strike="noStrike">
                <a:solidFill>
                  <a:schemeClr val="accent1"/>
                </a:solidFill>
                <a:latin typeface="Lato"/>
                <a:ea typeface="Lato"/>
                <a:cs typeface="Lato"/>
                <a:sym typeface="Lato"/>
              </a:rPr>
              <a:t>2.2 Ingresar el punteo total de la categoría seleccionada.</a:t>
            </a:r>
            <a:endParaRPr/>
          </a:p>
        </p:txBody>
      </p:sp>
      <p:pic>
        <p:nvPicPr>
          <p:cNvPr id="188" name="Google Shape;188;p28"/>
          <p:cNvPicPr preferRelativeResize="0"/>
          <p:nvPr/>
        </p:nvPicPr>
        <p:blipFill rotWithShape="1">
          <a:blip r:embed="rId3">
            <a:alphaModFix/>
          </a:blip>
          <a:srcRect b="0" l="0" r="0" t="0"/>
          <a:stretch/>
        </p:blipFill>
        <p:spPr>
          <a:xfrm>
            <a:off x="1435367" y="968400"/>
            <a:ext cx="5581883" cy="247502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idx="1" type="subTitle"/>
          </p:nvPr>
        </p:nvSpPr>
        <p:spPr>
          <a:xfrm>
            <a:off x="729450" y="427200"/>
            <a:ext cx="7688100" cy="541200"/>
          </a:xfrm>
          <a:prstGeom prst="rect">
            <a:avLst/>
          </a:prstGeom>
          <a:noFill/>
          <a:ln>
            <a:noFill/>
          </a:ln>
        </p:spPr>
        <p:txBody>
          <a:bodyPr anchorCtr="0" anchor="t" bIns="91425" lIns="91425" spcFirstLastPara="1" rIns="91425" wrap="square" tIns="91425">
            <a:normAutofit fontScale="47500" lnSpcReduction="20000"/>
          </a:bodyPr>
          <a:lstStyle/>
          <a:p>
            <a:pPr indent="0" lvl="0" marL="0" rtl="0" algn="l">
              <a:lnSpc>
                <a:spcPct val="100000"/>
              </a:lnSpc>
              <a:spcBef>
                <a:spcPts val="0"/>
              </a:spcBef>
              <a:spcAft>
                <a:spcPts val="0"/>
              </a:spcAft>
              <a:buSzPct val="62378"/>
              <a:buNone/>
            </a:pPr>
            <a:r>
              <a:rPr lang="es-419" sz="5400">
                <a:solidFill>
                  <a:schemeClr val="accent3"/>
                </a:solidFill>
                <a:latin typeface="Alfa Slab One"/>
                <a:ea typeface="Alfa Slab One"/>
                <a:cs typeface="Alfa Slab One"/>
                <a:sym typeface="Alfa Slab One"/>
              </a:rPr>
              <a:t>Agregar ponderación</a:t>
            </a:r>
            <a:endParaRPr sz="5400">
              <a:solidFill>
                <a:schemeClr val="accent3"/>
              </a:solidFill>
              <a:latin typeface="Alfa Slab One"/>
              <a:ea typeface="Alfa Slab One"/>
              <a:cs typeface="Alfa Slab One"/>
              <a:sym typeface="Alfa Slab One"/>
            </a:endParaRPr>
          </a:p>
          <a:p>
            <a:pPr indent="0" lvl="0" marL="0" rtl="0" algn="l">
              <a:lnSpc>
                <a:spcPct val="100000"/>
              </a:lnSpc>
              <a:spcBef>
                <a:spcPts val="0"/>
              </a:spcBef>
              <a:spcAft>
                <a:spcPts val="0"/>
              </a:spcAft>
              <a:buSzPct val="210526"/>
              <a:buNone/>
            </a:pPr>
            <a:r>
              <a:t/>
            </a:r>
            <a:endParaRPr/>
          </a:p>
        </p:txBody>
      </p:sp>
      <p:sp>
        <p:nvSpPr>
          <p:cNvPr id="194" name="Google Shape;194;p29"/>
          <p:cNvSpPr txBox="1"/>
          <p:nvPr/>
        </p:nvSpPr>
        <p:spPr>
          <a:xfrm>
            <a:off x="784441" y="3476329"/>
            <a:ext cx="7688100" cy="1321702"/>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00000"/>
              </a:lnSpc>
              <a:spcBef>
                <a:spcPts val="0"/>
              </a:spcBef>
              <a:spcAft>
                <a:spcPts val="0"/>
              </a:spcAft>
              <a:buClr>
                <a:schemeClr val="dk1"/>
              </a:buClr>
              <a:buSzPct val="48790"/>
              <a:buFont typeface="Arial"/>
              <a:buNone/>
            </a:pPr>
            <a:r>
              <a:rPr b="0" i="0" lang="es-419" sz="1600" u="none" cap="none" strike="noStrike">
                <a:solidFill>
                  <a:schemeClr val="accent1"/>
                </a:solidFill>
                <a:latin typeface="Lato"/>
                <a:ea typeface="Lato"/>
                <a:cs typeface="Lato"/>
                <a:sym typeface="Lato"/>
              </a:rPr>
              <a:t>3.1 Ya habiendo finalizado el punto 2 de ponderación, se puede agregar una actividad.</a:t>
            </a:r>
            <a:endParaRPr/>
          </a:p>
          <a:p>
            <a:pPr indent="0" lvl="0" marL="0" marR="0" rtl="0" algn="l">
              <a:lnSpc>
                <a:spcPct val="100000"/>
              </a:lnSpc>
              <a:spcBef>
                <a:spcPts val="0"/>
              </a:spcBef>
              <a:spcAft>
                <a:spcPts val="0"/>
              </a:spcAft>
              <a:buClr>
                <a:schemeClr val="dk1"/>
              </a:buClr>
              <a:buSzPct val="48790"/>
              <a:buFont typeface="Arial"/>
              <a:buNone/>
            </a:pPr>
            <a:r>
              <a:rPr b="0" i="0" lang="es-419" sz="1600" u="none" cap="none" strike="noStrike">
                <a:solidFill>
                  <a:schemeClr val="accent1"/>
                </a:solidFill>
                <a:latin typeface="Lato"/>
                <a:ea typeface="Lato"/>
                <a:cs typeface="Lato"/>
                <a:sym typeface="Lato"/>
              </a:rPr>
              <a:t>3.2 Seleccionar la categoría creada del punto 2 para determinar la actividad y la descripción.</a:t>
            </a:r>
            <a:endParaRPr/>
          </a:p>
          <a:p>
            <a:pPr indent="0" lvl="0" marL="0" marR="0" rtl="0" algn="l">
              <a:lnSpc>
                <a:spcPct val="100000"/>
              </a:lnSpc>
              <a:spcBef>
                <a:spcPts val="0"/>
              </a:spcBef>
              <a:spcAft>
                <a:spcPts val="0"/>
              </a:spcAft>
              <a:buClr>
                <a:schemeClr val="dk1"/>
              </a:buClr>
              <a:buSzPct val="48790"/>
              <a:buFont typeface="Arial"/>
              <a:buNone/>
            </a:pPr>
            <a:r>
              <a:rPr b="0" i="0" lang="es-419" sz="1600" u="none" cap="none" strike="noStrike">
                <a:solidFill>
                  <a:schemeClr val="accent1"/>
                </a:solidFill>
                <a:latin typeface="Lato"/>
                <a:ea typeface="Lato"/>
                <a:cs typeface="Lato"/>
                <a:sym typeface="Lato"/>
              </a:rPr>
              <a:t>3.3 Considerar la fecha que la ingeniera determina para la actividad como inicio y como finalización 10 días después ya que la siguiente semana de realizar la actividad se debe de presentar la nota y preguntar en clase si hay dudas o solicitud de revisión. </a:t>
            </a:r>
            <a:endParaRPr/>
          </a:p>
          <a:p>
            <a:pPr indent="0" lvl="0" marL="0" marR="0" rtl="0" algn="l">
              <a:lnSpc>
                <a:spcPct val="100000"/>
              </a:lnSpc>
              <a:spcBef>
                <a:spcPts val="0"/>
              </a:spcBef>
              <a:spcAft>
                <a:spcPts val="0"/>
              </a:spcAft>
              <a:buClr>
                <a:schemeClr val="dk1"/>
              </a:buClr>
              <a:buSzPct val="48790"/>
              <a:buFont typeface="Arial"/>
              <a:buNone/>
            </a:pPr>
            <a:r>
              <a:t/>
            </a:r>
            <a:endParaRPr b="0" i="0" sz="1600" u="none" cap="none" strike="noStrike">
              <a:solidFill>
                <a:schemeClr val="accent1"/>
              </a:solidFill>
              <a:latin typeface="Lato"/>
              <a:ea typeface="Lato"/>
              <a:cs typeface="Lato"/>
              <a:sym typeface="Lato"/>
            </a:endParaRPr>
          </a:p>
          <a:p>
            <a:pPr indent="0" lvl="0" marL="0" marR="0" rtl="0" algn="l">
              <a:lnSpc>
                <a:spcPct val="100000"/>
              </a:lnSpc>
              <a:spcBef>
                <a:spcPts val="0"/>
              </a:spcBef>
              <a:spcAft>
                <a:spcPts val="0"/>
              </a:spcAft>
              <a:buClr>
                <a:schemeClr val="dk1"/>
              </a:buClr>
              <a:buSzPct val="48790"/>
              <a:buFont typeface="Arial"/>
              <a:buNone/>
            </a:pPr>
            <a:r>
              <a:rPr b="1" i="0" lang="es-419" sz="1600" u="none" cap="none" strike="noStrike">
                <a:solidFill>
                  <a:schemeClr val="accent1"/>
                </a:solidFill>
                <a:latin typeface="Lato"/>
                <a:ea typeface="Lato"/>
                <a:cs typeface="Lato"/>
                <a:sym typeface="Lato"/>
              </a:rPr>
              <a:t>POR IMPROVISTOS QUE PUEDA EXISTIR DE CAMBIOS DE FECHA, SE PUEDE REALIZAR.</a:t>
            </a:r>
            <a:endParaRPr/>
          </a:p>
        </p:txBody>
      </p:sp>
      <p:pic>
        <p:nvPicPr>
          <p:cNvPr id="195" name="Google Shape;195;p29"/>
          <p:cNvPicPr preferRelativeResize="0"/>
          <p:nvPr/>
        </p:nvPicPr>
        <p:blipFill rotWithShape="1">
          <a:blip r:embed="rId3">
            <a:alphaModFix/>
          </a:blip>
          <a:srcRect b="0" l="12543" r="0" t="0"/>
          <a:stretch/>
        </p:blipFill>
        <p:spPr>
          <a:xfrm>
            <a:off x="1191801" y="968400"/>
            <a:ext cx="5301465" cy="695759"/>
          </a:xfrm>
          <a:prstGeom prst="rect">
            <a:avLst/>
          </a:prstGeom>
          <a:noFill/>
          <a:ln cap="flat" cmpd="sng" w="9525">
            <a:solidFill>
              <a:srgbClr val="D03100"/>
            </a:solidFill>
            <a:prstDash val="solid"/>
            <a:round/>
            <a:headEnd len="sm" w="sm" type="none"/>
            <a:tailEnd len="sm" w="sm" type="none"/>
          </a:ln>
        </p:spPr>
      </p:pic>
      <p:pic>
        <p:nvPicPr>
          <p:cNvPr id="196" name="Google Shape;196;p29"/>
          <p:cNvPicPr preferRelativeResize="0"/>
          <p:nvPr/>
        </p:nvPicPr>
        <p:blipFill rotWithShape="1">
          <a:blip r:embed="rId4">
            <a:alphaModFix/>
          </a:blip>
          <a:srcRect b="0" l="0" r="0" t="0"/>
          <a:stretch/>
        </p:blipFill>
        <p:spPr>
          <a:xfrm>
            <a:off x="2866502" y="1792816"/>
            <a:ext cx="3102796" cy="1557868"/>
          </a:xfrm>
          <a:prstGeom prst="rect">
            <a:avLst/>
          </a:prstGeom>
          <a:noFill/>
          <a:ln cap="flat" cmpd="sng" w="9525">
            <a:solidFill>
              <a:srgbClr val="D03100"/>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s-419"/>
              <a:t>ENTREGA DE DOCUMENTOS </a:t>
            </a:r>
            <a:endParaRPr/>
          </a:p>
        </p:txBody>
      </p:sp>
      <p:sp>
        <p:nvSpPr>
          <p:cNvPr id="202" name="Google Shape;202;p30"/>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fontScale="47500" lnSpcReduction="20000"/>
          </a:bodyPr>
          <a:lstStyle/>
          <a:p>
            <a:pPr indent="0" lvl="0" marL="0" rtl="0" algn="l">
              <a:lnSpc>
                <a:spcPct val="100000"/>
              </a:lnSpc>
              <a:spcBef>
                <a:spcPts val="0"/>
              </a:spcBef>
              <a:spcAft>
                <a:spcPts val="0"/>
              </a:spcAft>
              <a:buSzPct val="62378"/>
              <a:buNone/>
            </a:pPr>
            <a:r>
              <a:rPr lang="es-419" sz="5400">
                <a:solidFill>
                  <a:schemeClr val="accent3"/>
                </a:solidFill>
                <a:latin typeface="Alfa Slab One"/>
                <a:ea typeface="Alfa Slab One"/>
                <a:cs typeface="Alfa Slab One"/>
                <a:sym typeface="Alfa Slab One"/>
              </a:rPr>
              <a:t>EN DTT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nvSpPr>
        <p:spPr>
          <a:xfrm>
            <a:off x="1401875" y="1305700"/>
            <a:ext cx="68913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s-419" sz="2400" u="none" cap="none" strike="noStrike">
                <a:solidFill>
                  <a:schemeClr val="accent3"/>
                </a:solidFill>
                <a:latin typeface="Alfa Slab One"/>
                <a:ea typeface="Alfa Slab One"/>
                <a:cs typeface="Alfa Slab One"/>
                <a:sym typeface="Alfa Slab One"/>
              </a:rPr>
              <a:t> SLA-DOC-CUMPLI-ETICA</a:t>
            </a:r>
            <a:endParaRPr b="0" i="0" sz="2400" u="none" cap="none" strike="noStrike">
              <a:solidFill>
                <a:srgbClr val="000000"/>
              </a:solidFill>
              <a:latin typeface="Lato"/>
              <a:ea typeface="Lato"/>
              <a:cs typeface="Lato"/>
              <a:sym typeface="Lato"/>
            </a:endParaRPr>
          </a:p>
        </p:txBody>
      </p:sp>
      <p:sp>
        <p:nvSpPr>
          <p:cNvPr id="208" name="Google Shape;208;p31"/>
          <p:cNvSpPr txBox="1"/>
          <p:nvPr/>
        </p:nvSpPr>
        <p:spPr>
          <a:xfrm>
            <a:off x="1623000" y="1859800"/>
            <a:ext cx="5898000" cy="104641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Lato"/>
                <a:ea typeface="Lato"/>
                <a:cs typeface="Lato"/>
                <a:sym typeface="Lato"/>
              </a:rPr>
              <a:t>Este entregable es una plantilla que deben de descargar de la sección “Ayuda -&gt; Archivos”. Debe de subirse en formato “PDF”, a menos que el Ingeniero Marin indique algo diferente. SIEMPRE ESTAR ATENTO A LAS FECHAS.</a:t>
            </a:r>
            <a:endParaRPr b="0" i="0" sz="1400" u="none" cap="none" strike="noStrike">
              <a:solidFill>
                <a:srgbClr val="000000"/>
              </a:solidFill>
              <a:latin typeface="Lato"/>
              <a:ea typeface="Lato"/>
              <a:cs typeface="Lato"/>
              <a:sym typeface="Lato"/>
            </a:endParaRPr>
          </a:p>
        </p:txBody>
      </p:sp>
      <p:pic>
        <p:nvPicPr>
          <p:cNvPr id="209" name="Google Shape;209;p31"/>
          <p:cNvPicPr preferRelativeResize="0"/>
          <p:nvPr/>
        </p:nvPicPr>
        <p:blipFill rotWithShape="1">
          <a:blip r:embed="rId3">
            <a:alphaModFix/>
          </a:blip>
          <a:srcRect b="0" l="0" r="0" t="0"/>
          <a:stretch/>
        </p:blipFill>
        <p:spPr>
          <a:xfrm>
            <a:off x="2394875" y="2874200"/>
            <a:ext cx="3577475" cy="694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s-419"/>
              <a:t>ORGANIGRAMA DE LAS AUTORIDADES DE ECYS</a:t>
            </a:r>
            <a:endParaRPr/>
          </a:p>
        </p:txBody>
      </p:sp>
      <p:sp>
        <p:nvSpPr>
          <p:cNvPr id="95" name="Google Shape;95;p14"/>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fontScale="47500" lnSpcReduction="20000"/>
          </a:bodyPr>
          <a:lstStyle/>
          <a:p>
            <a:pPr indent="0" lvl="0" marL="0" rtl="0" algn="l">
              <a:lnSpc>
                <a:spcPct val="100000"/>
              </a:lnSpc>
              <a:spcBef>
                <a:spcPts val="0"/>
              </a:spcBef>
              <a:spcAft>
                <a:spcPts val="0"/>
              </a:spcAft>
              <a:buSzPct val="62378"/>
              <a:buNone/>
            </a:pPr>
            <a:r>
              <a:t/>
            </a:r>
            <a:endParaRPr sz="5400">
              <a:solidFill>
                <a:schemeClr val="accent3"/>
              </a:solidFill>
              <a:latin typeface="Alfa Slab One"/>
              <a:ea typeface="Alfa Slab One"/>
              <a:cs typeface="Alfa Slab One"/>
              <a:sym typeface="Alfa Slab One"/>
            </a:endParaRPr>
          </a:p>
          <a:p>
            <a:pPr indent="0" lvl="0" marL="0" rtl="0" algn="l">
              <a:lnSpc>
                <a:spcPct val="100000"/>
              </a:lnSpc>
              <a:spcBef>
                <a:spcPts val="0"/>
              </a:spcBef>
              <a:spcAft>
                <a:spcPts val="0"/>
              </a:spcAft>
              <a:buSzPct val="210526"/>
              <a:buNone/>
            </a:pPr>
            <a:r>
              <a:t/>
            </a:r>
            <a:endParaRPr/>
          </a:p>
        </p:txBody>
      </p:sp>
      <p:sp>
        <p:nvSpPr>
          <p:cNvPr id="96" name="Google Shape;96;p14"/>
          <p:cNvSpPr txBox="1"/>
          <p:nvPr/>
        </p:nvSpPr>
        <p:spPr>
          <a:xfrm>
            <a:off x="882027" y="3325299"/>
            <a:ext cx="7688100" cy="917927"/>
          </a:xfrm>
          <a:prstGeom prst="rect">
            <a:avLst/>
          </a:prstGeom>
          <a:noFill/>
          <a:ln>
            <a:noFill/>
          </a:ln>
        </p:spPr>
        <p:txBody>
          <a:bodyPr anchorCtr="0" anchor="t" bIns="91425" lIns="91425" spcFirstLastPara="1" rIns="91425" wrap="square" tIns="91425">
            <a:normAutofit fontScale="32500" lnSpcReduction="20000"/>
          </a:bodyPr>
          <a:lstStyle/>
          <a:p>
            <a:pPr indent="0" lvl="0" marL="0" marR="0" rtl="0" algn="l">
              <a:lnSpc>
                <a:spcPct val="100000"/>
              </a:lnSpc>
              <a:spcBef>
                <a:spcPts val="0"/>
              </a:spcBef>
              <a:spcAft>
                <a:spcPts val="0"/>
              </a:spcAft>
              <a:buClr>
                <a:schemeClr val="dk1"/>
              </a:buClr>
              <a:buSzPct val="35798"/>
              <a:buFont typeface="Arial"/>
              <a:buNone/>
            </a:pPr>
            <a:r>
              <a:rPr b="0" i="0" lang="es-419" sz="5200" u="none" cap="none" strike="noStrike">
                <a:solidFill>
                  <a:schemeClr val="dk1"/>
                </a:solidFill>
                <a:latin typeface="Lato"/>
                <a:ea typeface="Lato"/>
                <a:cs typeface="Lato"/>
                <a:sym typeface="Lato"/>
              </a:rPr>
              <a:t>Es necesario que sepas como esta organizada nuestra escuela para poder llenar tus documentos de inicio y finalización de practica docente. </a:t>
            </a:r>
            <a:endParaRPr b="0" i="0" sz="1600" u="none" cap="none" strike="noStrike">
              <a:solidFill>
                <a:schemeClr val="accent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nvSpPr>
        <p:spPr>
          <a:xfrm>
            <a:off x="610765" y="298833"/>
            <a:ext cx="5898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s-419" sz="2400" u="none" cap="none" strike="noStrike">
                <a:solidFill>
                  <a:schemeClr val="accent3"/>
                </a:solidFill>
                <a:latin typeface="Alfa Slab One"/>
                <a:ea typeface="Alfa Slab One"/>
                <a:cs typeface="Alfa Slab One"/>
                <a:sym typeface="Alfa Slab One"/>
              </a:rPr>
              <a:t>PROGRAMA DEL CURSO</a:t>
            </a:r>
            <a:endParaRPr b="0" i="0" sz="2400" u="none" cap="none" strike="noStrike">
              <a:solidFill>
                <a:srgbClr val="000000"/>
              </a:solidFill>
              <a:latin typeface="Lato"/>
              <a:ea typeface="Lato"/>
              <a:cs typeface="Lato"/>
              <a:sym typeface="Lato"/>
            </a:endParaRPr>
          </a:p>
        </p:txBody>
      </p:sp>
      <p:sp>
        <p:nvSpPr>
          <p:cNvPr id="215" name="Google Shape;215;p32"/>
          <p:cNvSpPr txBox="1"/>
          <p:nvPr/>
        </p:nvSpPr>
        <p:spPr>
          <a:xfrm>
            <a:off x="610765" y="770111"/>
            <a:ext cx="7510726" cy="104641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s-419" sz="1400" u="none" cap="none" strike="noStrike">
                <a:solidFill>
                  <a:srgbClr val="000000"/>
                </a:solidFill>
                <a:latin typeface="Lato"/>
                <a:ea typeface="Lato"/>
                <a:cs typeface="Lato"/>
                <a:sym typeface="Lato"/>
              </a:rPr>
              <a:t>Este entregable es el programa del curso que la ingeniera utilizará en el semestre.</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Lato"/>
                <a:ea typeface="Lato"/>
                <a:cs typeface="Lato"/>
                <a:sym typeface="Lato"/>
              </a:rPr>
              <a:t>La ingeniera proporciona este documento. Solicitarlo con tiempo ya que es un entregable en el DTT, se debe de cargar al sistema en formato PDF y DOCX</a:t>
            </a:r>
            <a:endParaRPr b="0" i="0" sz="1400" u="none" cap="none" strike="noStrike">
              <a:solidFill>
                <a:srgbClr val="000000"/>
              </a:solidFill>
              <a:latin typeface="Lato"/>
              <a:ea typeface="Lato"/>
              <a:cs typeface="Lato"/>
              <a:sym typeface="Lato"/>
            </a:endParaRPr>
          </a:p>
        </p:txBody>
      </p:sp>
      <p:pic>
        <p:nvPicPr>
          <p:cNvPr id="216" name="Google Shape;216;p32"/>
          <p:cNvPicPr preferRelativeResize="0"/>
          <p:nvPr/>
        </p:nvPicPr>
        <p:blipFill rotWithShape="1">
          <a:blip r:embed="rId3">
            <a:alphaModFix/>
          </a:blip>
          <a:srcRect b="0" l="0" r="0" t="0"/>
          <a:stretch/>
        </p:blipFill>
        <p:spPr>
          <a:xfrm>
            <a:off x="1839073" y="2031965"/>
            <a:ext cx="4845928" cy="255298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nvSpPr>
        <p:spPr>
          <a:xfrm>
            <a:off x="754603" y="740622"/>
            <a:ext cx="68913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s-419" sz="2400" u="none" cap="none" strike="noStrike">
                <a:solidFill>
                  <a:schemeClr val="accent3"/>
                </a:solidFill>
                <a:latin typeface="Alfa Slab One"/>
                <a:ea typeface="Alfa Slab One"/>
                <a:cs typeface="Alfa Slab One"/>
                <a:sym typeface="Alfa Slab One"/>
              </a:rPr>
              <a:t>CONFERENCIA</a:t>
            </a:r>
            <a:endParaRPr b="0" i="0" sz="2400" u="none" cap="none" strike="noStrike">
              <a:solidFill>
                <a:srgbClr val="000000"/>
              </a:solidFill>
              <a:latin typeface="Lato"/>
              <a:ea typeface="Lato"/>
              <a:cs typeface="Lato"/>
              <a:sym typeface="Lato"/>
            </a:endParaRPr>
          </a:p>
        </p:txBody>
      </p:sp>
      <p:sp>
        <p:nvSpPr>
          <p:cNvPr id="222" name="Google Shape;222;p33"/>
          <p:cNvSpPr txBox="1"/>
          <p:nvPr/>
        </p:nvSpPr>
        <p:spPr>
          <a:xfrm>
            <a:off x="754603" y="1294722"/>
            <a:ext cx="7392804" cy="3416290"/>
          </a:xfrm>
          <a:prstGeom prst="rect">
            <a:avLst/>
          </a:prstGeom>
          <a:noFill/>
          <a:ln>
            <a:noFill/>
          </a:ln>
        </p:spPr>
        <p:txBody>
          <a:bodyPr anchorCtr="0" anchor="t" bIns="91425" lIns="91425" spcFirstLastPara="1" rIns="91425" wrap="square" tIns="91425">
            <a:spAutoFit/>
          </a:bodyPr>
          <a:lstStyle/>
          <a:p>
            <a:pPr indent="-285750" lvl="0" marL="285750" marR="0" rtl="0" algn="just">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Lato"/>
                <a:ea typeface="Lato"/>
                <a:cs typeface="Lato"/>
                <a:sym typeface="Lato"/>
              </a:rPr>
              <a:t>El tema de la conferencia lo determina la docente del curso, esto para mantener la integridad del contenido del curso. </a:t>
            </a:r>
            <a:endParaRPr/>
          </a:p>
          <a:p>
            <a:pPr indent="-196850" lvl="0" marL="28575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285750" lvl="0" marL="285750" marR="0" rtl="0" algn="just">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Lato"/>
                <a:ea typeface="Lato"/>
                <a:cs typeface="Lato"/>
                <a:sym typeface="Lato"/>
              </a:rPr>
              <a:t>El auxiliar es el conferencista, así que debe de preparar una conferencia de 1 hora.</a:t>
            </a:r>
            <a:endParaRPr/>
          </a:p>
          <a:p>
            <a:pPr indent="-196850" lvl="0" marL="28575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285750" lvl="0" marL="285750" marR="0" rtl="0" algn="just">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Lato"/>
                <a:ea typeface="Lato"/>
                <a:cs typeface="Lato"/>
                <a:sym typeface="Lato"/>
              </a:rPr>
              <a:t>Preparar una encuesta donde evalué la conferencia.</a:t>
            </a:r>
            <a:endParaRPr/>
          </a:p>
          <a:p>
            <a:pPr indent="-196850" lvl="0" marL="28575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285750" lvl="0" marL="285750" marR="0" rtl="0" algn="just">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Lato"/>
                <a:ea typeface="Lato"/>
                <a:cs typeface="Lato"/>
                <a:sym typeface="Lato"/>
              </a:rPr>
              <a:t>Preparar asistencia del día.</a:t>
            </a:r>
            <a:endParaRPr/>
          </a:p>
          <a:p>
            <a:pPr indent="-196850" lvl="0" marL="28575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285750" lvl="0" marL="285750" marR="0" rtl="0" algn="just">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Lato"/>
                <a:ea typeface="Lato"/>
                <a:cs typeface="Lato"/>
                <a:sym typeface="Lato"/>
              </a:rPr>
              <a:t>Preparar una actividad interactiva, se aconseja utilizar Kahoot pero es libre la herramienta a utilizar, el objetivo es comprobar que fueron trasmitidos los contenidos correctamente. </a:t>
            </a:r>
            <a:endParaRPr/>
          </a:p>
          <a:p>
            <a:pPr indent="-285750" lvl="0" marL="285750" marR="0" rtl="0" algn="just">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Lato"/>
                <a:ea typeface="Lato"/>
                <a:cs typeface="Lato"/>
                <a:sym typeface="Lato"/>
              </a:rPr>
              <a:t>La grabación de la conferencia servirá como asistencia (se estará aclarando mas adelante) y dicha grabación se tendrá que presentar en la biblioteca de conferencias en el DTT. Visualizar enlaces en el DTT</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4"/>
          <p:cNvSpPr txBox="1"/>
          <p:nvPr/>
        </p:nvSpPr>
        <p:spPr>
          <a:xfrm>
            <a:off x="1401875" y="1305700"/>
            <a:ext cx="68913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s-419" sz="2400" u="none" cap="none" strike="noStrike">
                <a:solidFill>
                  <a:schemeClr val="accent3"/>
                </a:solidFill>
                <a:latin typeface="Alfa Slab One"/>
                <a:ea typeface="Alfa Slab One"/>
                <a:cs typeface="Alfa Slab One"/>
                <a:sym typeface="Alfa Slab One"/>
              </a:rPr>
              <a:t>CARTA APROBACIÓN CONFERENCIA</a:t>
            </a:r>
            <a:endParaRPr b="0" i="0" sz="2400" u="none" cap="none" strike="noStrike">
              <a:solidFill>
                <a:srgbClr val="000000"/>
              </a:solidFill>
              <a:latin typeface="Lato"/>
              <a:ea typeface="Lato"/>
              <a:cs typeface="Lato"/>
              <a:sym typeface="Lato"/>
            </a:endParaRPr>
          </a:p>
        </p:txBody>
      </p:sp>
      <p:sp>
        <p:nvSpPr>
          <p:cNvPr id="228" name="Google Shape;228;p34"/>
          <p:cNvSpPr txBox="1"/>
          <p:nvPr/>
        </p:nvSpPr>
        <p:spPr>
          <a:xfrm>
            <a:off x="1623000" y="1859800"/>
            <a:ext cx="5898000" cy="830966"/>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Lato"/>
                <a:ea typeface="Lato"/>
                <a:cs typeface="Lato"/>
                <a:sym typeface="Lato"/>
              </a:rPr>
              <a:t>Este entregable es una carta firmada por el Ingeniero Marin y la ingeniera del curso, la plantilla que deben de descargar esta en la sección “Ayuda -&gt; Archivos”</a:t>
            </a:r>
            <a:endParaRPr b="0" i="0" sz="1400" u="none" cap="none" strike="noStrike">
              <a:solidFill>
                <a:srgbClr val="000000"/>
              </a:solidFill>
              <a:latin typeface="Lato"/>
              <a:ea typeface="Lato"/>
              <a:cs typeface="Lato"/>
              <a:sym typeface="Lato"/>
            </a:endParaRPr>
          </a:p>
        </p:txBody>
      </p:sp>
      <p:sp>
        <p:nvSpPr>
          <p:cNvPr id="229" name="Google Shape;229;p34"/>
          <p:cNvSpPr txBox="1"/>
          <p:nvPr/>
        </p:nvSpPr>
        <p:spPr>
          <a:xfrm>
            <a:off x="1171253" y="3294789"/>
            <a:ext cx="6801492" cy="104641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Lato"/>
                <a:ea typeface="Lato"/>
                <a:cs typeface="Lato"/>
                <a:sym typeface="Lato"/>
              </a:rPr>
              <a:t>RECOMENDACIÓN</a:t>
            </a:r>
            <a:endParaRPr b="0" i="0" sz="1400" u="none" cap="none" strike="noStrike">
              <a:solidFill>
                <a:srgbClr val="000000"/>
              </a:solidFill>
              <a:latin typeface="Lato"/>
              <a:ea typeface="Lato"/>
              <a:cs typeface="Lato"/>
              <a:sym typeface="Lato"/>
            </a:endParaRPr>
          </a:p>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Lato"/>
                <a:ea typeface="Lato"/>
                <a:cs typeface="Lato"/>
                <a:sym typeface="Lato"/>
              </a:rPr>
              <a:t>Aunque la fecha de la conferencia este fuera de los limites establecidos por el ingeniero Marin, se debe de realizar la carta aprobación de conferencia antes del limite establecido en el área de entregables del DTT y subirla en el margen de fecha.</a:t>
            </a:r>
            <a:endParaRPr b="0" i="0" sz="1400" u="none" cap="none" strike="noStrike">
              <a:solidFill>
                <a:srgbClr val="000000"/>
              </a:solidFill>
              <a:latin typeface="Lato"/>
              <a:ea typeface="Lato"/>
              <a:cs typeface="Lato"/>
              <a:sym typeface="Lato"/>
            </a:endParaRPr>
          </a:p>
        </p:txBody>
      </p:sp>
      <p:pic>
        <p:nvPicPr>
          <p:cNvPr id="230" name="Google Shape;230;p34"/>
          <p:cNvPicPr preferRelativeResize="0"/>
          <p:nvPr/>
        </p:nvPicPr>
        <p:blipFill rotWithShape="1">
          <a:blip r:embed="rId3">
            <a:alphaModFix/>
          </a:blip>
          <a:srcRect b="0" l="0" r="0" t="0"/>
          <a:stretch/>
        </p:blipFill>
        <p:spPr>
          <a:xfrm>
            <a:off x="2156687" y="2679433"/>
            <a:ext cx="4830625" cy="444725"/>
          </a:xfrm>
          <a:prstGeom prst="rect">
            <a:avLst/>
          </a:prstGeom>
          <a:noFill/>
          <a:ln cap="flat" cmpd="sng" w="9525">
            <a:solidFill>
              <a:srgbClr val="D03100"/>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nvSpPr>
        <p:spPr>
          <a:xfrm>
            <a:off x="1401875" y="1305700"/>
            <a:ext cx="68913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s-419" sz="2400" u="none" cap="none" strike="noStrike">
                <a:solidFill>
                  <a:schemeClr val="accent3"/>
                </a:solidFill>
                <a:latin typeface="Alfa Slab One"/>
                <a:ea typeface="Alfa Slab One"/>
                <a:cs typeface="Alfa Slab One"/>
                <a:sym typeface="Alfa Slab One"/>
              </a:rPr>
              <a:t>REPORTE CONFERENCIA</a:t>
            </a:r>
            <a:endParaRPr b="0" i="0" sz="2400" u="none" cap="none" strike="noStrike">
              <a:solidFill>
                <a:srgbClr val="000000"/>
              </a:solidFill>
              <a:latin typeface="Lato"/>
              <a:ea typeface="Lato"/>
              <a:cs typeface="Lato"/>
              <a:sym typeface="Lato"/>
            </a:endParaRPr>
          </a:p>
        </p:txBody>
      </p:sp>
      <p:sp>
        <p:nvSpPr>
          <p:cNvPr id="236" name="Google Shape;236;p35"/>
          <p:cNvSpPr txBox="1"/>
          <p:nvPr/>
        </p:nvSpPr>
        <p:spPr>
          <a:xfrm>
            <a:off x="1623000" y="1859800"/>
            <a:ext cx="58980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Lato"/>
                <a:ea typeface="Lato"/>
                <a:cs typeface="Lato"/>
                <a:sym typeface="Lato"/>
              </a:rPr>
              <a:t>Este entregable es un reporte a base de una plantilla que deben de descargar de la sección “Ayuda -&gt; Archivos”</a:t>
            </a:r>
            <a:endParaRPr b="0" i="0" sz="1400" u="none" cap="none" strike="noStrike">
              <a:solidFill>
                <a:srgbClr val="000000"/>
              </a:solidFill>
              <a:latin typeface="Lato"/>
              <a:ea typeface="Lato"/>
              <a:cs typeface="Lato"/>
              <a:sym typeface="Lato"/>
            </a:endParaRPr>
          </a:p>
        </p:txBody>
      </p:sp>
      <p:pic>
        <p:nvPicPr>
          <p:cNvPr id="237" name="Google Shape;237;p35"/>
          <p:cNvPicPr preferRelativeResize="0"/>
          <p:nvPr/>
        </p:nvPicPr>
        <p:blipFill rotWithShape="1">
          <a:blip r:embed="rId3">
            <a:alphaModFix/>
          </a:blip>
          <a:srcRect b="0" l="0" r="0" t="0"/>
          <a:stretch/>
        </p:blipFill>
        <p:spPr>
          <a:xfrm>
            <a:off x="2156688" y="2571750"/>
            <a:ext cx="4830625" cy="444725"/>
          </a:xfrm>
          <a:prstGeom prst="rect">
            <a:avLst/>
          </a:prstGeom>
          <a:noFill/>
          <a:ln cap="flat" cmpd="sng" w="9525">
            <a:solidFill>
              <a:srgbClr val="D03100"/>
            </a:solidFill>
            <a:prstDash val="solid"/>
            <a:round/>
            <a:headEnd len="sm" w="sm" type="none"/>
            <a:tailEnd len="sm" w="sm" type="none"/>
          </a:ln>
        </p:spPr>
      </p:pic>
      <p:sp>
        <p:nvSpPr>
          <p:cNvPr id="238" name="Google Shape;238;p35"/>
          <p:cNvSpPr txBox="1"/>
          <p:nvPr/>
        </p:nvSpPr>
        <p:spPr>
          <a:xfrm>
            <a:off x="770561" y="3112825"/>
            <a:ext cx="7017249" cy="104641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Lato"/>
                <a:ea typeface="Lato"/>
                <a:cs typeface="Lato"/>
                <a:sym typeface="Lato"/>
              </a:rPr>
              <a:t>El reporte debe ir firmado por la docente del curso y el ingeniero Marin, si la conferencia fue realizado en fecha fuera de lo establecido por la escuela, se debe de notificar al ingeniero Marin, para que no afecte tu practica y puedan habilitar las secciones correspondientes.</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6"/>
          <p:cNvSpPr txBox="1"/>
          <p:nvPr/>
        </p:nvSpPr>
        <p:spPr>
          <a:xfrm>
            <a:off x="1401875" y="1305700"/>
            <a:ext cx="68913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s-419" sz="2400" u="none" cap="none" strike="noStrike">
                <a:solidFill>
                  <a:schemeClr val="accent3"/>
                </a:solidFill>
                <a:latin typeface="Alfa Slab One"/>
                <a:ea typeface="Alfa Slab One"/>
                <a:cs typeface="Alfa Slab One"/>
                <a:sym typeface="Alfa Slab One"/>
              </a:rPr>
              <a:t>ARTÍCULO REVISTA DIGITAL ECYS</a:t>
            </a:r>
            <a:endParaRPr b="0" i="0" sz="2400" u="none" cap="none" strike="noStrike">
              <a:solidFill>
                <a:srgbClr val="000000"/>
              </a:solidFill>
              <a:latin typeface="Lato"/>
              <a:ea typeface="Lato"/>
              <a:cs typeface="Lato"/>
              <a:sym typeface="Lato"/>
            </a:endParaRPr>
          </a:p>
        </p:txBody>
      </p:sp>
      <p:sp>
        <p:nvSpPr>
          <p:cNvPr id="244" name="Google Shape;244;p36"/>
          <p:cNvSpPr txBox="1"/>
          <p:nvPr/>
        </p:nvSpPr>
        <p:spPr>
          <a:xfrm>
            <a:off x="1017142" y="1859800"/>
            <a:ext cx="6965878" cy="1692741"/>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Lato"/>
                <a:ea typeface="Lato"/>
                <a:cs typeface="Lato"/>
                <a:sym typeface="Lato"/>
              </a:rPr>
              <a:t>Aunque el artículo se realiza en parejas (puede variar en cada semestre), </a:t>
            </a:r>
            <a:endParaRPr b="0" i="0" sz="1400" u="none" cap="none" strike="noStrike">
              <a:solidFill>
                <a:srgbClr val="000000"/>
              </a:solidFill>
              <a:latin typeface="Lato"/>
              <a:ea typeface="Lato"/>
              <a:cs typeface="Lato"/>
              <a:sym typeface="Lato"/>
            </a:endParaRPr>
          </a:p>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Lato"/>
                <a:ea typeface="Lato"/>
                <a:cs typeface="Lato"/>
                <a:sym typeface="Lato"/>
              </a:rPr>
              <a:t>Esta entrega es “individual” y se entrega solo la segunda revisión que se le da a su artículo , </a:t>
            </a:r>
            <a:endParaRPr b="0" i="0" sz="1400" u="none" cap="none" strike="noStrike">
              <a:solidFill>
                <a:srgbClr val="000000"/>
              </a:solidFill>
              <a:latin typeface="Lato"/>
              <a:ea typeface="Lato"/>
              <a:cs typeface="Lato"/>
              <a:sym typeface="Lato"/>
            </a:endParaRPr>
          </a:p>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Lato"/>
                <a:ea typeface="Lato"/>
                <a:cs typeface="Lato"/>
                <a:sym typeface="Lato"/>
              </a:rPr>
              <a:t>La primera revisión y entrega de la misma se hace en un enlace que se les indicará en la reunión de explicación de la Revista de la ECYS.</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Lato"/>
                <a:ea typeface="Lato"/>
                <a:cs typeface="Lato"/>
                <a:sym typeface="Lato"/>
              </a:rPr>
              <a:t>Siempre estar al pendiente de fecha.</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type="ctrTitle"/>
          </p:nvPr>
        </p:nvSpPr>
        <p:spPr>
          <a:xfrm>
            <a:off x="729450" y="1977150"/>
            <a:ext cx="7688100" cy="1010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200"/>
              <a:buNone/>
            </a:pPr>
            <a:r>
              <a:rPr lang="es-419"/>
              <a:t>FOROS </a:t>
            </a:r>
            <a:endParaRPr/>
          </a:p>
        </p:txBody>
      </p:sp>
      <p:sp>
        <p:nvSpPr>
          <p:cNvPr id="250" name="Google Shape;250;p37"/>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fontScale="47500" lnSpcReduction="20000"/>
          </a:bodyPr>
          <a:lstStyle/>
          <a:p>
            <a:pPr indent="0" lvl="0" marL="0" rtl="0" algn="l">
              <a:lnSpc>
                <a:spcPct val="100000"/>
              </a:lnSpc>
              <a:spcBef>
                <a:spcPts val="0"/>
              </a:spcBef>
              <a:spcAft>
                <a:spcPts val="0"/>
              </a:spcAft>
              <a:buSzPct val="62378"/>
              <a:buNone/>
            </a:pPr>
            <a:r>
              <a:t/>
            </a:r>
            <a:endParaRPr sz="5400">
              <a:solidFill>
                <a:schemeClr val="accent3"/>
              </a:solidFill>
              <a:latin typeface="Alfa Slab One"/>
              <a:ea typeface="Alfa Slab One"/>
              <a:cs typeface="Alfa Slab One"/>
              <a:sym typeface="Alfa Slab One"/>
            </a:endParaRPr>
          </a:p>
          <a:p>
            <a:pPr indent="0" lvl="0" marL="0" rtl="0" algn="l">
              <a:lnSpc>
                <a:spcPct val="100000"/>
              </a:lnSpc>
              <a:spcBef>
                <a:spcPts val="0"/>
              </a:spcBef>
              <a:spcAft>
                <a:spcPts val="0"/>
              </a:spcAft>
              <a:buSzPct val="210526"/>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8"/>
          <p:cNvSpPr txBox="1"/>
          <p:nvPr/>
        </p:nvSpPr>
        <p:spPr>
          <a:xfrm>
            <a:off x="1278585" y="739509"/>
            <a:ext cx="68913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s-419" sz="2400" u="none" cap="none" strike="noStrike">
                <a:solidFill>
                  <a:schemeClr val="accent3"/>
                </a:solidFill>
                <a:latin typeface="Alfa Slab One"/>
                <a:ea typeface="Alfa Slab One"/>
                <a:cs typeface="Alfa Slab One"/>
                <a:sym typeface="Alfa Slab One"/>
              </a:rPr>
              <a:t>ENTREGA DE FOROS</a:t>
            </a:r>
            <a:endParaRPr b="0" i="0" sz="2400" u="none" cap="none" strike="noStrike">
              <a:solidFill>
                <a:srgbClr val="000000"/>
              </a:solidFill>
              <a:latin typeface="Lato"/>
              <a:ea typeface="Lato"/>
              <a:cs typeface="Lato"/>
              <a:sym typeface="Lato"/>
            </a:endParaRPr>
          </a:p>
        </p:txBody>
      </p:sp>
      <p:sp>
        <p:nvSpPr>
          <p:cNvPr id="256" name="Google Shape;256;p38"/>
          <p:cNvSpPr txBox="1"/>
          <p:nvPr/>
        </p:nvSpPr>
        <p:spPr>
          <a:xfrm>
            <a:off x="1401873" y="1461742"/>
            <a:ext cx="6488679" cy="830966"/>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Lato"/>
                <a:ea typeface="Lato"/>
                <a:cs typeface="Lato"/>
                <a:sym typeface="Lato"/>
              </a:rPr>
              <a:t>Los foros son creados para que los alumnos puedan interactuar con el auxiliar y presentar dudas al publico. Se debe de entregar REPORTE de sus foros en la página </a:t>
            </a:r>
            <a:r>
              <a:rPr b="0" i="0" lang="es-419" sz="1100" u="sng" cap="none" strike="noStrike">
                <a:solidFill>
                  <a:schemeClr val="hlink"/>
                </a:solidFill>
                <a:latin typeface="Arial"/>
                <a:ea typeface="Arial"/>
                <a:cs typeface="Arial"/>
                <a:sym typeface="Arial"/>
                <a:hlinkClick r:id="rId3"/>
              </a:rPr>
              <a:t>ENTREGA DE FOROS | TUTORES (dsifiusac.wixsite.com)</a:t>
            </a:r>
            <a:endParaRPr b="0" i="0" sz="1400" u="none" cap="none" strike="noStrike">
              <a:solidFill>
                <a:srgbClr val="000000"/>
              </a:solidFill>
              <a:latin typeface="Lato"/>
              <a:ea typeface="Lato"/>
              <a:cs typeface="Lato"/>
              <a:sym typeface="Lato"/>
            </a:endParaRPr>
          </a:p>
        </p:txBody>
      </p:sp>
      <p:sp>
        <p:nvSpPr>
          <p:cNvPr id="257" name="Google Shape;257;p38"/>
          <p:cNvSpPr txBox="1"/>
          <p:nvPr/>
        </p:nvSpPr>
        <p:spPr>
          <a:xfrm>
            <a:off x="1401874" y="2460841"/>
            <a:ext cx="6591419" cy="1908184"/>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Lato"/>
                <a:ea typeface="Lato"/>
                <a:cs typeface="Lato"/>
                <a:sym typeface="Lato"/>
              </a:rPr>
              <a:t>Los foros son semanales, se recomienda crear el foro 0 que seria el de la primera semana de clases, siempre estar atento a las fechas de entrega, ya que los foros son parte de su nota en </a:t>
            </a:r>
            <a:r>
              <a:rPr b="1" i="0" lang="es-419" sz="1400" u="sng" cap="none" strike="noStrike">
                <a:solidFill>
                  <a:srgbClr val="000000"/>
                </a:solidFill>
                <a:latin typeface="Lato"/>
                <a:ea typeface="Lato"/>
                <a:cs typeface="Lato"/>
                <a:sym typeface="Lato"/>
              </a:rPr>
              <a:t>el curso del DSI.</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Lato"/>
                <a:ea typeface="Lato"/>
                <a:cs typeface="Lato"/>
                <a:sym typeface="Lato"/>
              </a:rPr>
              <a:t>Recomendación de fecha de creación:</a:t>
            </a:r>
            <a:br>
              <a:rPr b="0" i="0" lang="es-419" sz="1400" u="none" cap="none" strike="noStrike">
                <a:solidFill>
                  <a:srgbClr val="000000"/>
                </a:solidFill>
                <a:latin typeface="Lato"/>
                <a:ea typeface="Lato"/>
                <a:cs typeface="Lato"/>
                <a:sym typeface="Lato"/>
              </a:rPr>
            </a:br>
            <a:r>
              <a:rPr b="0" i="0" lang="es-419" sz="1400" u="none" cap="none" strike="noStrike">
                <a:solidFill>
                  <a:srgbClr val="000000"/>
                </a:solidFill>
                <a:latin typeface="Lato"/>
                <a:ea typeface="Lato"/>
                <a:cs typeface="Lato"/>
                <a:sym typeface="Lato"/>
              </a:rPr>
              <a:t>- Crear el foro los días Lunes a las 7 am del inicio de la semana del foro.</a:t>
            </a:r>
            <a:endParaRPr/>
          </a:p>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Lato"/>
                <a:ea typeface="Lato"/>
                <a:cs typeface="Lato"/>
                <a:sym typeface="Lato"/>
              </a:rPr>
              <a:t>- Mandar el reporte del foro los días domingos en la noche, al finalizar la semana del foro.</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9"/>
          <p:cNvSpPr txBox="1"/>
          <p:nvPr/>
        </p:nvSpPr>
        <p:spPr>
          <a:xfrm>
            <a:off x="805974" y="469463"/>
            <a:ext cx="68913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s-419" sz="2400" u="none" cap="none" strike="noStrike">
                <a:solidFill>
                  <a:schemeClr val="accent3"/>
                </a:solidFill>
                <a:latin typeface="Alfa Slab One"/>
                <a:ea typeface="Alfa Slab One"/>
                <a:cs typeface="Alfa Slab One"/>
                <a:sym typeface="Alfa Slab One"/>
              </a:rPr>
              <a:t>CREACIÓN DE EVENTOS</a:t>
            </a:r>
            <a:endParaRPr b="0" i="0" sz="2400" u="none" cap="none" strike="noStrike">
              <a:solidFill>
                <a:srgbClr val="000000"/>
              </a:solidFill>
              <a:latin typeface="Lato"/>
              <a:ea typeface="Lato"/>
              <a:cs typeface="Lato"/>
              <a:sym typeface="Lato"/>
            </a:endParaRPr>
          </a:p>
        </p:txBody>
      </p:sp>
      <p:pic>
        <p:nvPicPr>
          <p:cNvPr id="263" name="Google Shape;263;p39"/>
          <p:cNvPicPr preferRelativeResize="0"/>
          <p:nvPr/>
        </p:nvPicPr>
        <p:blipFill rotWithShape="1">
          <a:blip r:embed="rId3">
            <a:alphaModFix/>
          </a:blip>
          <a:srcRect b="0" l="0" r="0" t="20741"/>
          <a:stretch/>
        </p:blipFill>
        <p:spPr>
          <a:xfrm>
            <a:off x="152400" y="1158689"/>
            <a:ext cx="8839200" cy="1872187"/>
          </a:xfrm>
          <a:prstGeom prst="rect">
            <a:avLst/>
          </a:prstGeom>
          <a:noFill/>
          <a:ln cap="flat" cmpd="sng" w="9525">
            <a:solidFill>
              <a:srgbClr val="D03100"/>
            </a:solidFill>
            <a:prstDash val="solid"/>
            <a:round/>
            <a:headEnd len="sm" w="sm" type="none"/>
            <a:tailEnd len="sm" w="sm" type="none"/>
          </a:ln>
        </p:spPr>
      </p:pic>
      <p:sp>
        <p:nvSpPr>
          <p:cNvPr id="264" name="Google Shape;264;p39"/>
          <p:cNvSpPr txBox="1"/>
          <p:nvPr/>
        </p:nvSpPr>
        <p:spPr>
          <a:xfrm>
            <a:off x="353909" y="3030876"/>
            <a:ext cx="8637691" cy="1477297"/>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Lato"/>
                <a:ea typeface="Lato"/>
                <a:cs typeface="Lato"/>
                <a:sym typeface="Lato"/>
              </a:rPr>
              <a:t>Los foros son creados en el área de “Creación de Eventos” dentro del DTT, también se </a:t>
            </a:r>
            <a:r>
              <a:rPr b="1" i="0" lang="es-419" sz="1400" u="none" cap="none" strike="noStrike">
                <a:solidFill>
                  <a:srgbClr val="000000"/>
                </a:solidFill>
                <a:latin typeface="Lato"/>
                <a:ea typeface="Lato"/>
                <a:cs typeface="Lato"/>
                <a:sym typeface="Lato"/>
              </a:rPr>
              <a:t>debe de crear los foros en la plataforma UEDI</a:t>
            </a:r>
            <a:r>
              <a:rPr b="0" i="0" lang="es-419" sz="1400" u="none" cap="none" strike="noStrike">
                <a:solidFill>
                  <a:srgbClr val="000000"/>
                </a:solidFill>
                <a:latin typeface="Lato"/>
                <a:ea typeface="Lato"/>
                <a:cs typeface="Lato"/>
                <a:sym typeface="Lato"/>
              </a:rPr>
              <a:t>. Si no tuvieran acceso a la creación de foros en UEDI, realizar en classroom un curso para  mantener los foros semanales. El foro se crea en ambas plataformas al mismo tiempo.</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Lato"/>
                <a:ea typeface="Lato"/>
                <a:cs typeface="Lato"/>
                <a:sym typeface="Lato"/>
              </a:rPr>
              <a:t>La solicitud en UEDI lo estará explicando por medio de correo “Soporte DSI” que son los encargados de solucionar dudas y aclarar situaciones. Se estará explicando mas a detalle en las siguientes paginas.</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0"/>
          <p:cNvSpPr txBox="1"/>
          <p:nvPr/>
        </p:nvSpPr>
        <p:spPr>
          <a:xfrm>
            <a:off x="905225" y="1125863"/>
            <a:ext cx="6891300" cy="92329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s-419" sz="2400" u="none" cap="none" strike="noStrike">
                <a:solidFill>
                  <a:schemeClr val="accent3"/>
                </a:solidFill>
                <a:latin typeface="Alfa Slab One"/>
                <a:ea typeface="Alfa Slab One"/>
                <a:cs typeface="Alfa Slab One"/>
                <a:sym typeface="Alfa Slab One"/>
              </a:rPr>
              <a:t>FORMATO SUGERIDO PARA REPORTE SEMANAL DE FOROS</a:t>
            </a:r>
            <a:endParaRPr b="0" i="0" sz="2400" u="none" cap="none" strike="noStrike">
              <a:solidFill>
                <a:schemeClr val="accent3"/>
              </a:solidFill>
              <a:latin typeface="Alfa Slab One"/>
              <a:ea typeface="Alfa Slab One"/>
              <a:cs typeface="Alfa Slab One"/>
              <a:sym typeface="Alfa Slab One"/>
            </a:endParaRPr>
          </a:p>
        </p:txBody>
      </p:sp>
      <p:sp>
        <p:nvSpPr>
          <p:cNvPr id="270" name="Google Shape;270;p40"/>
          <p:cNvSpPr txBox="1"/>
          <p:nvPr/>
        </p:nvSpPr>
        <p:spPr>
          <a:xfrm>
            <a:off x="1401875" y="2124850"/>
            <a:ext cx="58980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Lato"/>
                <a:ea typeface="Lato"/>
                <a:cs typeface="Lato"/>
                <a:sym typeface="Lato"/>
              </a:rPr>
              <a:t>Para entregar semanalmente el reporte de foro se sugiere este formato, si no tienes acceso o permisos de edición en UEDI, utilizar classroom.</a:t>
            </a:r>
            <a:endParaRPr b="0" i="0" sz="1400" u="none" cap="none" strike="noStrike">
              <a:solidFill>
                <a:srgbClr val="000000"/>
              </a:solidFill>
              <a:latin typeface="Lato"/>
              <a:ea typeface="Lato"/>
              <a:cs typeface="Lato"/>
              <a:sym typeface="Lato"/>
            </a:endParaRPr>
          </a:p>
        </p:txBody>
      </p:sp>
      <p:sp>
        <p:nvSpPr>
          <p:cNvPr id="271" name="Google Shape;271;p40"/>
          <p:cNvSpPr txBox="1"/>
          <p:nvPr/>
        </p:nvSpPr>
        <p:spPr>
          <a:xfrm>
            <a:off x="1401875" y="2891625"/>
            <a:ext cx="58980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Lato"/>
                <a:ea typeface="Lato"/>
                <a:cs typeface="Lato"/>
                <a:sym typeface="Lato"/>
              </a:rPr>
              <a:t>Formato sugerido:</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s-419" sz="1400" u="sng" cap="none" strike="noStrike">
                <a:solidFill>
                  <a:schemeClr val="hlink"/>
                </a:solidFill>
                <a:latin typeface="Lato"/>
                <a:ea typeface="Lato"/>
                <a:cs typeface="Lato"/>
                <a:sym typeface="Lato"/>
                <a:hlinkClick r:id="rId3"/>
              </a:rPr>
              <a:t>https://docs.google.com/document/d/1Z71uwXaaM4c7-N9lKZAHP78LxrlqWD_U/edit?usp=sharing&amp;ouid=108294265741797082224&amp;rtpof=true&amp;sd=true</a:t>
            </a:r>
            <a:r>
              <a:rPr b="0" i="0" lang="es-419" sz="1400" u="none" cap="none" strike="noStrike">
                <a:solidFill>
                  <a:srgbClr val="000000"/>
                </a:solidFill>
                <a:latin typeface="Lato"/>
                <a:ea typeface="Lato"/>
                <a:cs typeface="Lato"/>
                <a:sym typeface="Lato"/>
              </a:rPr>
              <a:t>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1"/>
          <p:cNvSpPr txBox="1"/>
          <p:nvPr>
            <p:ph type="ctrTitle"/>
          </p:nvPr>
        </p:nvSpPr>
        <p:spPr>
          <a:xfrm>
            <a:off x="729450" y="2050100"/>
            <a:ext cx="7688100" cy="936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200"/>
              <a:buNone/>
            </a:pPr>
            <a:r>
              <a:rPr lang="es-419"/>
              <a:t>ASISTENCIA DE CLASE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5"/>
          <p:cNvPicPr preferRelativeResize="0"/>
          <p:nvPr/>
        </p:nvPicPr>
        <p:blipFill rotWithShape="1">
          <a:blip r:embed="rId3">
            <a:alphaModFix/>
          </a:blip>
          <a:srcRect b="0" l="0" r="0" t="0"/>
          <a:stretch/>
        </p:blipFill>
        <p:spPr>
          <a:xfrm>
            <a:off x="0" y="0"/>
            <a:ext cx="9143999" cy="522807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2"/>
          <p:cNvSpPr txBox="1"/>
          <p:nvPr/>
        </p:nvSpPr>
        <p:spPr>
          <a:xfrm>
            <a:off x="1278585" y="739509"/>
            <a:ext cx="68913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s-419" sz="2400" u="none" cap="none" strike="noStrike">
                <a:solidFill>
                  <a:schemeClr val="accent3"/>
                </a:solidFill>
                <a:latin typeface="Alfa Slab One"/>
                <a:ea typeface="Alfa Slab One"/>
                <a:cs typeface="Alfa Slab One"/>
                <a:sym typeface="Alfa Slab One"/>
              </a:rPr>
              <a:t>Asistencia de clase (laboratorio)</a:t>
            </a:r>
            <a:endParaRPr b="0" i="0" sz="2400" u="none" cap="none" strike="noStrike">
              <a:solidFill>
                <a:srgbClr val="000000"/>
              </a:solidFill>
              <a:latin typeface="Lato"/>
              <a:ea typeface="Lato"/>
              <a:cs typeface="Lato"/>
              <a:sym typeface="Lato"/>
            </a:endParaRPr>
          </a:p>
        </p:txBody>
      </p:sp>
      <p:sp>
        <p:nvSpPr>
          <p:cNvPr id="282" name="Google Shape;282;p42"/>
          <p:cNvSpPr txBox="1"/>
          <p:nvPr/>
        </p:nvSpPr>
        <p:spPr>
          <a:xfrm>
            <a:off x="1401873" y="1461742"/>
            <a:ext cx="6488679" cy="1169521"/>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Lato"/>
                <a:ea typeface="Lato"/>
                <a:cs typeface="Lato"/>
                <a:sym typeface="Lato"/>
              </a:rPr>
              <a:t>Se conoce como asistencia de laboratorio, pero es la asistencia a la clase.</a:t>
            </a:r>
            <a:endParaRPr/>
          </a:p>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Lato"/>
                <a:ea typeface="Lato"/>
                <a:cs typeface="Lato"/>
                <a:sym typeface="Lato"/>
              </a:rPr>
              <a:t>Deben de realizar la grabación de su clase aparte, no depender de la grabación del meet que realiza la ingeniera. </a:t>
            </a:r>
            <a:endParaRPr/>
          </a:p>
          <a:p>
            <a:pPr indent="0" lvl="0" marL="0" marR="0" rtl="0" algn="just">
              <a:lnSpc>
                <a:spcPct val="100000"/>
              </a:lnSpc>
              <a:spcBef>
                <a:spcPts val="0"/>
              </a:spcBef>
              <a:spcAft>
                <a:spcPts val="0"/>
              </a:spcAft>
              <a:buClr>
                <a:srgbClr val="000000"/>
              </a:buClr>
              <a:buSzPts val="1100"/>
              <a:buFont typeface="Arial"/>
              <a:buNone/>
            </a:pPr>
            <a:r>
              <a:t/>
            </a:r>
            <a:endParaRPr b="0" i="0" sz="1100" u="sng" cap="none" strike="noStrike">
              <a:solidFill>
                <a:schemeClr val="hlink"/>
              </a:solidFill>
              <a:latin typeface="Lato"/>
              <a:ea typeface="Lato"/>
              <a:cs typeface="Lato"/>
              <a:sym typeface="Lato"/>
              <a:hlinkClick r:id="rId3"/>
            </a:endParaRPr>
          </a:p>
          <a:p>
            <a:pPr indent="0" lvl="0" marL="0" marR="0" rtl="0" algn="ctr">
              <a:lnSpc>
                <a:spcPct val="100000"/>
              </a:lnSpc>
              <a:spcBef>
                <a:spcPts val="0"/>
              </a:spcBef>
              <a:spcAft>
                <a:spcPts val="0"/>
              </a:spcAft>
              <a:buClr>
                <a:srgbClr val="000000"/>
              </a:buClr>
              <a:buSzPts val="1100"/>
              <a:buFont typeface="Arial"/>
              <a:buNone/>
            </a:pPr>
            <a:r>
              <a:rPr b="0" i="0" lang="es-419" sz="1100" u="sng" cap="none" strike="noStrike">
                <a:solidFill>
                  <a:schemeClr val="hlink"/>
                </a:solidFill>
                <a:latin typeface="Arial"/>
                <a:ea typeface="Arial"/>
                <a:cs typeface="Arial"/>
                <a:sym typeface="Arial"/>
                <a:hlinkClick r:id="rId4"/>
              </a:rPr>
              <a:t>ASISTENCIA DE LABORATORIO | TUTORES (dsifiusac.wixsite.com)</a:t>
            </a:r>
            <a:endParaRPr b="0" i="0" sz="1400" u="none" cap="none" strike="noStrike">
              <a:solidFill>
                <a:srgbClr val="000000"/>
              </a:solidFill>
              <a:latin typeface="Lato"/>
              <a:ea typeface="Lato"/>
              <a:cs typeface="Lato"/>
              <a:sym typeface="Lato"/>
            </a:endParaRPr>
          </a:p>
        </p:txBody>
      </p:sp>
      <p:sp>
        <p:nvSpPr>
          <p:cNvPr id="283" name="Google Shape;283;p42"/>
          <p:cNvSpPr txBox="1"/>
          <p:nvPr/>
        </p:nvSpPr>
        <p:spPr>
          <a:xfrm>
            <a:off x="1126350" y="2895800"/>
            <a:ext cx="6891300" cy="1908184"/>
          </a:xfrm>
          <a:prstGeom prst="rect">
            <a:avLst/>
          </a:prstGeom>
          <a:noFill/>
          <a:ln>
            <a:noFill/>
          </a:ln>
        </p:spPr>
        <p:txBody>
          <a:bodyPr anchorCtr="0" anchor="t" bIns="91425" lIns="91425" spcFirstLastPara="1" rIns="91425" wrap="square" tIns="91425">
            <a:spAutoFit/>
          </a:bodyPr>
          <a:lstStyle/>
          <a:p>
            <a:pPr indent="-285750" lvl="0" marL="285750" marR="0" rtl="0" algn="just">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Lato"/>
                <a:ea typeface="Lato"/>
                <a:cs typeface="Lato"/>
                <a:sym typeface="Lato"/>
              </a:rPr>
              <a:t>El auxiliar del curso debe de realizar su grabación con un programa que capture la pantalla, se recomienda OBS. </a:t>
            </a:r>
            <a:endParaRPr/>
          </a:p>
          <a:p>
            <a:pPr indent="-285750" lvl="0" marL="285750" marR="0" rtl="0" algn="just">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Lato"/>
                <a:ea typeface="Lato"/>
                <a:cs typeface="Lato"/>
                <a:sym typeface="Lato"/>
              </a:rPr>
              <a:t>Se recomienda cargar los videos en una carpeta del drive.</a:t>
            </a:r>
            <a:endParaRPr b="1" i="0" sz="1400" u="sng" cap="none" strike="noStrike">
              <a:solidFill>
                <a:srgbClr val="000000"/>
              </a:solidFill>
              <a:latin typeface="Lato"/>
              <a:ea typeface="Lato"/>
              <a:cs typeface="Lato"/>
              <a:sym typeface="Lato"/>
            </a:endParaRPr>
          </a:p>
          <a:p>
            <a:pPr indent="-285750" lvl="0" marL="285750" marR="0" rtl="0" algn="l">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Lato"/>
                <a:ea typeface="Lato"/>
                <a:cs typeface="Lato"/>
                <a:sym typeface="Lato"/>
              </a:rPr>
              <a:t>Se tiene todo el día para entregar el link del video. </a:t>
            </a:r>
            <a:endParaRPr/>
          </a:p>
          <a:p>
            <a:pPr indent="-285750" lvl="0" marL="285750" marR="0" rtl="0" algn="l">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Lato"/>
                <a:ea typeface="Lato"/>
                <a:cs typeface="Lato"/>
                <a:sym typeface="Lato"/>
              </a:rPr>
              <a:t>Se debe de dejar editable y publico.</a:t>
            </a:r>
            <a:endParaRPr/>
          </a:p>
          <a:p>
            <a:pPr indent="-285750" lvl="0" marL="285750" marR="0" rtl="0" algn="l">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Lato"/>
                <a:ea typeface="Lato"/>
                <a:cs typeface="Lato"/>
                <a:sym typeface="Lato"/>
              </a:rPr>
              <a:t>Tomar en consideración las normas del manual de auxiliares para la entrega.</a:t>
            </a:r>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3"/>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s-419"/>
              <a:t>CURSO DSI</a:t>
            </a:r>
            <a:endParaRPr/>
          </a:p>
        </p:txBody>
      </p:sp>
      <p:sp>
        <p:nvSpPr>
          <p:cNvPr id="289" name="Google Shape;289;p43"/>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fontScale="47500" lnSpcReduction="20000"/>
          </a:bodyPr>
          <a:lstStyle/>
          <a:p>
            <a:pPr indent="0" lvl="0" marL="0" rtl="0" algn="l">
              <a:lnSpc>
                <a:spcPct val="100000"/>
              </a:lnSpc>
              <a:spcBef>
                <a:spcPts val="0"/>
              </a:spcBef>
              <a:spcAft>
                <a:spcPts val="0"/>
              </a:spcAft>
              <a:buSzPct val="62378"/>
              <a:buNone/>
            </a:pPr>
            <a:r>
              <a:rPr lang="es-419" sz="5400">
                <a:solidFill>
                  <a:schemeClr val="accent3"/>
                </a:solidFill>
                <a:latin typeface="Alfa Slab One"/>
                <a:ea typeface="Alfa Slab One"/>
                <a:cs typeface="Alfa Slab One"/>
                <a:sym typeface="Alfa Slab One"/>
              </a:rPr>
              <a:t>EN DTT</a:t>
            </a:r>
            <a:endParaRPr sz="5400">
              <a:solidFill>
                <a:schemeClr val="accent3"/>
              </a:solidFill>
              <a:latin typeface="Alfa Slab One"/>
              <a:ea typeface="Alfa Slab One"/>
              <a:cs typeface="Alfa Slab One"/>
              <a:sym typeface="Alfa Slab One"/>
            </a:endParaRPr>
          </a:p>
          <a:p>
            <a:pPr indent="0" lvl="0" marL="0" rtl="0" algn="l">
              <a:lnSpc>
                <a:spcPct val="100000"/>
              </a:lnSpc>
              <a:spcBef>
                <a:spcPts val="0"/>
              </a:spcBef>
              <a:spcAft>
                <a:spcPts val="0"/>
              </a:spcAft>
              <a:buSzPct val="210526"/>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44"/>
          <p:cNvPicPr preferRelativeResize="0"/>
          <p:nvPr/>
        </p:nvPicPr>
        <p:blipFill rotWithShape="1">
          <a:blip r:embed="rId3">
            <a:alphaModFix/>
          </a:blip>
          <a:srcRect b="52112" l="0" r="0" t="0"/>
          <a:stretch/>
        </p:blipFill>
        <p:spPr>
          <a:xfrm>
            <a:off x="1217325" y="1382805"/>
            <a:ext cx="6800325" cy="1452862"/>
          </a:xfrm>
          <a:prstGeom prst="rect">
            <a:avLst/>
          </a:prstGeom>
          <a:noFill/>
          <a:ln cap="flat" cmpd="sng" w="57150">
            <a:solidFill>
              <a:srgbClr val="D03100"/>
            </a:solidFill>
            <a:prstDash val="solid"/>
            <a:round/>
            <a:headEnd len="sm" w="sm" type="none"/>
            <a:tailEnd len="sm" w="sm" type="none"/>
          </a:ln>
        </p:spPr>
      </p:pic>
      <p:sp>
        <p:nvSpPr>
          <p:cNvPr id="295" name="Google Shape;295;p44"/>
          <p:cNvSpPr txBox="1"/>
          <p:nvPr/>
        </p:nvSpPr>
        <p:spPr>
          <a:xfrm>
            <a:off x="1126350" y="3375241"/>
            <a:ext cx="6891300" cy="830966"/>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b="0" i="0" lang="es-419" sz="1400" u="none" cap="none" strike="noStrike">
                <a:solidFill>
                  <a:srgbClr val="000000"/>
                </a:solidFill>
                <a:latin typeface="Lato"/>
                <a:ea typeface="Lato"/>
                <a:cs typeface="Lato"/>
                <a:sym typeface="Lato"/>
              </a:rPr>
              <a:t>En este curso se estará presentando las notas de los foros, calificación docente y de la prueba inicial que realizan a los auxiliares para verificar que hayan leído los manuales que SOPORTE DSI comparte.</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5"/>
          <p:cNvSpPr txBox="1"/>
          <p:nvPr>
            <p:ph type="ctrTitle"/>
          </p:nvPr>
        </p:nvSpPr>
        <p:spPr>
          <a:xfrm>
            <a:off x="729450" y="2006325"/>
            <a:ext cx="7688100" cy="9810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200"/>
              <a:buNone/>
            </a:pPr>
            <a:r>
              <a:rPr lang="es-419"/>
              <a:t>REPORTES</a:t>
            </a:r>
            <a:endParaRPr/>
          </a:p>
        </p:txBody>
      </p:sp>
      <p:sp>
        <p:nvSpPr>
          <p:cNvPr id="301" name="Google Shape;301;p45"/>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fontScale="40000" lnSpcReduction="20000"/>
          </a:bodyPr>
          <a:lstStyle/>
          <a:p>
            <a:pPr indent="0" lvl="0" marL="0" rtl="0" algn="ctr">
              <a:lnSpc>
                <a:spcPct val="100000"/>
              </a:lnSpc>
              <a:spcBef>
                <a:spcPts val="0"/>
              </a:spcBef>
              <a:spcAft>
                <a:spcPts val="0"/>
              </a:spcAft>
              <a:buSzPct val="62378"/>
              <a:buNone/>
            </a:pPr>
            <a:r>
              <a:rPr lang="es-419" sz="5400">
                <a:solidFill>
                  <a:schemeClr val="accent3"/>
                </a:solidFill>
                <a:latin typeface="Alfa Slab One"/>
                <a:ea typeface="Alfa Slab One"/>
                <a:cs typeface="Alfa Slab One"/>
                <a:sym typeface="Alfa Slab One"/>
              </a:rPr>
              <a:t>EN DTT</a:t>
            </a:r>
            <a:endParaRPr sz="5400">
              <a:solidFill>
                <a:schemeClr val="accent3"/>
              </a:solidFill>
              <a:latin typeface="Alfa Slab One"/>
              <a:ea typeface="Alfa Slab One"/>
              <a:cs typeface="Alfa Slab One"/>
              <a:sym typeface="Alfa Slab One"/>
            </a:endParaRPr>
          </a:p>
          <a:p>
            <a:pPr indent="0" lvl="0" marL="0" rtl="0" algn="l">
              <a:lnSpc>
                <a:spcPct val="100000"/>
              </a:lnSpc>
              <a:spcBef>
                <a:spcPts val="0"/>
              </a:spcBef>
              <a:spcAft>
                <a:spcPts val="0"/>
              </a:spcAft>
              <a:buSzPct val="210526"/>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6"/>
          <p:cNvSpPr txBox="1"/>
          <p:nvPr/>
        </p:nvSpPr>
        <p:spPr>
          <a:xfrm>
            <a:off x="949812" y="668702"/>
            <a:ext cx="68913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s-419" sz="2400" u="none" cap="none" strike="noStrike">
                <a:solidFill>
                  <a:schemeClr val="accent3"/>
                </a:solidFill>
                <a:latin typeface="Alfa Slab One"/>
                <a:ea typeface="Alfa Slab One"/>
                <a:cs typeface="Alfa Slab One"/>
                <a:sym typeface="Alfa Slab One"/>
              </a:rPr>
              <a:t> REPORTES DEL DTT</a:t>
            </a:r>
            <a:endParaRPr b="0" i="0" sz="2400" u="none" cap="none" strike="noStrike">
              <a:solidFill>
                <a:srgbClr val="000000"/>
              </a:solidFill>
              <a:latin typeface="Lato"/>
              <a:ea typeface="Lato"/>
              <a:cs typeface="Lato"/>
              <a:sym typeface="Lato"/>
            </a:endParaRPr>
          </a:p>
        </p:txBody>
      </p:sp>
      <p:sp>
        <p:nvSpPr>
          <p:cNvPr id="307" name="Google Shape;307;p46"/>
          <p:cNvSpPr txBox="1"/>
          <p:nvPr/>
        </p:nvSpPr>
        <p:spPr>
          <a:xfrm>
            <a:off x="1036000" y="1222800"/>
            <a:ext cx="74856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Lato"/>
                <a:ea typeface="Lato"/>
                <a:cs typeface="Lato"/>
                <a:sym typeface="Lato"/>
              </a:rPr>
              <a:t>Deben de crear un reporte mensual, en él se reflejarán las actividades ponderadas, las actividades futuras, deserciones y </a:t>
            </a:r>
            <a:r>
              <a:rPr lang="es-419">
                <a:latin typeface="Lato"/>
                <a:ea typeface="Lato"/>
                <a:cs typeface="Lato"/>
                <a:sym typeface="Lato"/>
              </a:rPr>
              <a:t>horas completadas</a:t>
            </a:r>
            <a:r>
              <a:rPr b="0" i="0" lang="es-419" sz="1400" u="none" cap="none" strike="noStrike">
                <a:solidFill>
                  <a:srgbClr val="000000"/>
                </a:solidFill>
                <a:latin typeface="Lato"/>
                <a:ea typeface="Lato"/>
                <a:cs typeface="Lato"/>
                <a:sym typeface="Lato"/>
              </a:rPr>
              <a:t>. En total son </a:t>
            </a:r>
            <a:r>
              <a:rPr lang="es-419">
                <a:latin typeface="Lato"/>
                <a:ea typeface="Lato"/>
                <a:cs typeface="Lato"/>
                <a:sym typeface="Lato"/>
              </a:rPr>
              <a:t>4 reportes que se realizan en el semestre.</a:t>
            </a:r>
            <a:endParaRPr b="0" i="0" sz="1400" u="none" cap="none" strike="noStrike">
              <a:solidFill>
                <a:srgbClr val="000000"/>
              </a:solidFill>
              <a:latin typeface="Lato"/>
              <a:ea typeface="Lato"/>
              <a:cs typeface="Lato"/>
              <a:sym typeface="Lato"/>
            </a:endParaRPr>
          </a:p>
        </p:txBody>
      </p:sp>
      <p:sp>
        <p:nvSpPr>
          <p:cNvPr id="308" name="Google Shape;308;p46"/>
          <p:cNvSpPr txBox="1"/>
          <p:nvPr/>
        </p:nvSpPr>
        <p:spPr>
          <a:xfrm>
            <a:off x="1189875" y="2130350"/>
            <a:ext cx="6930300" cy="2124000"/>
          </a:xfrm>
          <a:prstGeom prst="rect">
            <a:avLst/>
          </a:prstGeom>
          <a:noFill/>
          <a:ln>
            <a:noFill/>
          </a:ln>
        </p:spPr>
        <p:txBody>
          <a:bodyPr anchorCtr="0" anchor="t" bIns="91425" lIns="91425" spcFirstLastPara="1" rIns="91425" wrap="square" tIns="91425">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Lato"/>
                <a:ea typeface="Lato"/>
                <a:cs typeface="Lato"/>
                <a:sym typeface="Lato"/>
              </a:rPr>
              <a:t>En este curso no se maneja actividades sin métrica.</a:t>
            </a:r>
            <a:endParaRPr b="0" i="0" sz="1400" u="none" cap="none" strike="noStrike">
              <a:solidFill>
                <a:srgbClr val="000000"/>
              </a:solidFill>
              <a:latin typeface="Lato"/>
              <a:ea typeface="Lato"/>
              <a:cs typeface="Lato"/>
              <a:sym typeface="Lato"/>
            </a:endParaRPr>
          </a:p>
          <a:p>
            <a:pPr indent="-285750" lvl="0" marL="285750" marR="0" rtl="0" algn="l">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Lato"/>
                <a:ea typeface="Lato"/>
                <a:cs typeface="Lato"/>
                <a:sym typeface="Lato"/>
              </a:rPr>
              <a:t>Respetar el formato que el ingeniero Marín estará enviando por correo.</a:t>
            </a:r>
            <a:endParaRPr b="0" i="0" sz="1400" u="none" cap="none" strike="noStrike">
              <a:solidFill>
                <a:srgbClr val="000000"/>
              </a:solidFill>
              <a:latin typeface="Lato"/>
              <a:ea typeface="Lato"/>
              <a:cs typeface="Lato"/>
              <a:sym typeface="Lato"/>
            </a:endParaRPr>
          </a:p>
          <a:p>
            <a:pPr indent="-285750" lvl="0" marL="285750" marR="0" rtl="0" algn="l">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Lato"/>
                <a:ea typeface="Lato"/>
                <a:cs typeface="Lato"/>
                <a:sym typeface="Lato"/>
              </a:rPr>
              <a:t>Al finalizar el llenado y guardado del reporte notificar a la ingeniera del curso para que lo califique.</a:t>
            </a:r>
            <a:endParaRPr b="0" i="0" sz="1400" u="none" cap="none" strike="noStrike">
              <a:solidFill>
                <a:srgbClr val="000000"/>
              </a:solidFill>
              <a:latin typeface="Lato"/>
              <a:ea typeface="Lato"/>
              <a:cs typeface="Lato"/>
              <a:sym typeface="Lato"/>
            </a:endParaRPr>
          </a:p>
          <a:p>
            <a:pPr indent="-285750" lvl="0" marL="285750" marR="0" rtl="0" algn="just">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Lato"/>
                <a:ea typeface="Lato"/>
                <a:cs typeface="Lato"/>
                <a:sym typeface="Lato"/>
              </a:rPr>
              <a:t>Los reportes se realizan en el DTT en el área de practica final. Se puede realizar el reporte sin guardar cambios pero tener cuidado de no mandarlo a calificar si esta incompleto. La misma plataforma proporciona graficas, solo se debe de llenar el encabezado y pie de pagina con las sección que el ingeniero Marín mandará por correo.</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7"/>
          <p:cNvSpPr txBox="1"/>
          <p:nvPr>
            <p:ph type="ctrTitle"/>
          </p:nvPr>
        </p:nvSpPr>
        <p:spPr>
          <a:xfrm>
            <a:off x="729450" y="1867700"/>
            <a:ext cx="7688100" cy="11193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200"/>
              <a:buNone/>
            </a:pPr>
            <a:r>
              <a:rPr lang="es-419"/>
              <a:t>Calificación UEDI</a:t>
            </a:r>
            <a:endParaRPr/>
          </a:p>
        </p:txBody>
      </p:sp>
      <p:sp>
        <p:nvSpPr>
          <p:cNvPr id="314" name="Google Shape;314;p47"/>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fontScale="47500" lnSpcReduction="20000"/>
          </a:bodyPr>
          <a:lstStyle/>
          <a:p>
            <a:pPr indent="0" lvl="0" marL="0" rtl="0" algn="ctr">
              <a:lnSpc>
                <a:spcPct val="100000"/>
              </a:lnSpc>
              <a:spcBef>
                <a:spcPts val="0"/>
              </a:spcBef>
              <a:spcAft>
                <a:spcPts val="0"/>
              </a:spcAft>
              <a:buSzPct val="62378"/>
              <a:buNone/>
            </a:pPr>
            <a:r>
              <a:rPr lang="es-419" sz="5400">
                <a:solidFill>
                  <a:schemeClr val="accent3"/>
                </a:solidFill>
                <a:latin typeface="Alfa Slab One"/>
                <a:ea typeface="Alfa Slab One"/>
                <a:cs typeface="Alfa Slab One"/>
                <a:sym typeface="Alfa Slab One"/>
              </a:rPr>
              <a:t>RECOMENDACIONES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8"/>
          <p:cNvSpPr txBox="1"/>
          <p:nvPr/>
        </p:nvSpPr>
        <p:spPr>
          <a:xfrm>
            <a:off x="949812" y="668702"/>
            <a:ext cx="68913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s-419" sz="2400" u="none" cap="none" strike="noStrike">
                <a:solidFill>
                  <a:schemeClr val="accent3"/>
                </a:solidFill>
                <a:latin typeface="Alfa Slab One"/>
                <a:ea typeface="Alfa Slab One"/>
                <a:cs typeface="Alfa Slab One"/>
                <a:sym typeface="Alfa Slab One"/>
              </a:rPr>
              <a:t>Calificación UEDI</a:t>
            </a:r>
            <a:endParaRPr b="0" i="0" sz="2400" u="none" cap="none" strike="noStrike">
              <a:solidFill>
                <a:srgbClr val="000000"/>
              </a:solidFill>
              <a:latin typeface="Lato"/>
              <a:ea typeface="Lato"/>
              <a:cs typeface="Lato"/>
              <a:sym typeface="Lato"/>
            </a:endParaRPr>
          </a:p>
        </p:txBody>
      </p:sp>
      <p:sp>
        <p:nvSpPr>
          <p:cNvPr id="320" name="Google Shape;320;p48"/>
          <p:cNvSpPr txBox="1"/>
          <p:nvPr/>
        </p:nvSpPr>
        <p:spPr>
          <a:xfrm>
            <a:off x="2149188" y="1113352"/>
            <a:ext cx="6891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Lato"/>
                <a:ea typeface="Lato"/>
                <a:cs typeface="Lato"/>
                <a:sym typeface="Lato"/>
              </a:rPr>
              <a:t>Se debe de solicitar acceso a la UEDI si no se tuviera, esto por medio de soporte DSI, que son los auxiliares del ingeniero Marín.</a:t>
            </a:r>
            <a:endParaRPr b="0" i="0" sz="1400" u="none" cap="none" strike="noStrike">
              <a:solidFill>
                <a:srgbClr val="000000"/>
              </a:solidFill>
              <a:latin typeface="Lato"/>
              <a:ea typeface="Lato"/>
              <a:cs typeface="Lato"/>
              <a:sym typeface="Lato"/>
            </a:endParaRPr>
          </a:p>
        </p:txBody>
      </p:sp>
      <p:sp>
        <p:nvSpPr>
          <p:cNvPr id="321" name="Google Shape;321;p48"/>
          <p:cNvSpPr txBox="1"/>
          <p:nvPr/>
        </p:nvSpPr>
        <p:spPr>
          <a:xfrm>
            <a:off x="626119" y="1662698"/>
            <a:ext cx="8118600" cy="3201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s-419" sz="1400" u="none" cap="none" strike="noStrike">
                <a:solidFill>
                  <a:srgbClr val="000000"/>
                </a:solidFill>
                <a:latin typeface="Lato"/>
                <a:ea typeface="Lato"/>
                <a:cs typeface="Lato"/>
                <a:sym typeface="Lato"/>
              </a:rPr>
              <a:t>Calificación de Hojas de Trabajo</a:t>
            </a:r>
            <a:endParaRPr/>
          </a:p>
          <a:p>
            <a:pPr indent="0" lvl="0" marL="0" marR="0" rtl="0" algn="just">
              <a:lnSpc>
                <a:spcPct val="100000"/>
              </a:lnSpc>
              <a:spcBef>
                <a:spcPts val="0"/>
              </a:spcBef>
              <a:spcAft>
                <a:spcPts val="0"/>
              </a:spcAft>
              <a:buNone/>
            </a:pPr>
            <a:r>
              <a:rPr b="0" i="0" lang="es-419" sz="1400" u="none" cap="none" strike="noStrike">
                <a:solidFill>
                  <a:srgbClr val="000000"/>
                </a:solidFill>
                <a:latin typeface="Lato"/>
                <a:ea typeface="Lato"/>
                <a:cs typeface="Lato"/>
                <a:sym typeface="Lato"/>
              </a:rPr>
              <a:t>Realizar la calificación con tiempo, </a:t>
            </a:r>
            <a:r>
              <a:rPr lang="es-419">
                <a:latin typeface="Lato"/>
                <a:ea typeface="Lato"/>
                <a:cs typeface="Lato"/>
                <a:sym typeface="Lato"/>
              </a:rPr>
              <a:t>la unidad</a:t>
            </a:r>
            <a:r>
              <a:rPr b="0" i="0" lang="es-419" sz="1400" u="none" cap="none" strike="noStrike">
                <a:solidFill>
                  <a:srgbClr val="000000"/>
                </a:solidFill>
                <a:latin typeface="Lato"/>
                <a:ea typeface="Lato"/>
                <a:cs typeface="Lato"/>
                <a:sym typeface="Lato"/>
              </a:rPr>
              <a:t> 3 es la </a:t>
            </a:r>
            <a:r>
              <a:rPr lang="es-419">
                <a:latin typeface="Lato"/>
                <a:ea typeface="Lato"/>
                <a:cs typeface="Lato"/>
                <a:sym typeface="Lato"/>
              </a:rPr>
              <a:t>más</a:t>
            </a:r>
            <a:r>
              <a:rPr b="0" i="0" lang="es-419" sz="1400" u="none" cap="none" strike="noStrike">
                <a:solidFill>
                  <a:srgbClr val="000000"/>
                </a:solidFill>
                <a:latin typeface="Lato"/>
                <a:ea typeface="Lato"/>
                <a:cs typeface="Lato"/>
                <a:sym typeface="Lato"/>
              </a:rPr>
              <a:t> cargada para calificar, así que empezar a calificar lo </a:t>
            </a:r>
            <a:r>
              <a:rPr lang="es-419">
                <a:latin typeface="Lato"/>
                <a:ea typeface="Lato"/>
                <a:cs typeface="Lato"/>
                <a:sym typeface="Lato"/>
              </a:rPr>
              <a:t>más</a:t>
            </a:r>
            <a:r>
              <a:rPr b="0" i="0" lang="es-419" sz="1400" u="none" cap="none" strike="noStrike">
                <a:solidFill>
                  <a:srgbClr val="000000"/>
                </a:solidFill>
                <a:latin typeface="Lato"/>
                <a:ea typeface="Lato"/>
                <a:cs typeface="Lato"/>
                <a:sym typeface="Lato"/>
              </a:rPr>
              <a:t> pronto posible. Se </a:t>
            </a:r>
            <a:r>
              <a:rPr lang="es-419">
                <a:latin typeface="Lato"/>
                <a:ea typeface="Lato"/>
                <a:cs typeface="Lato"/>
                <a:sym typeface="Lato"/>
              </a:rPr>
              <a:t>cargarán</a:t>
            </a:r>
            <a:r>
              <a:rPr b="0" i="0" lang="es-419" sz="1400" u="none" cap="none" strike="noStrike">
                <a:solidFill>
                  <a:srgbClr val="000000"/>
                </a:solidFill>
                <a:latin typeface="Lato"/>
                <a:ea typeface="Lato"/>
                <a:cs typeface="Lato"/>
                <a:sym typeface="Lato"/>
              </a:rPr>
              <a:t> las notas después de avisar en clase que ya están calificadas y esperar que no hayan dudas o revisiones sobre la nota.</a:t>
            </a:r>
            <a:br>
              <a:rPr b="0" i="0" lang="es-419" sz="1400" u="none" cap="none" strike="noStrike">
                <a:solidFill>
                  <a:srgbClr val="000000"/>
                </a:solidFill>
                <a:latin typeface="Lato"/>
                <a:ea typeface="Lato"/>
                <a:cs typeface="Lato"/>
                <a:sym typeface="Lato"/>
              </a:rPr>
            </a:br>
            <a:r>
              <a:rPr b="0" i="0" lang="es-419" sz="1400" u="none" cap="none" strike="noStrike">
                <a:solidFill>
                  <a:srgbClr val="000000"/>
                </a:solidFill>
                <a:latin typeface="Lato"/>
                <a:ea typeface="Lato"/>
                <a:cs typeface="Lato"/>
                <a:sym typeface="Lato"/>
              </a:rPr>
              <a:t>Siempre leer el documento</a:t>
            </a:r>
            <a:r>
              <a:rPr lang="es-419">
                <a:latin typeface="Lato"/>
                <a:ea typeface="Lato"/>
                <a:cs typeface="Lato"/>
                <a:sym typeface="Lato"/>
              </a:rPr>
              <a:t> de la unidad de la hoja de trabajo durante la semana para refrescar los temas y tener más claro los criterios de calificación.</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None/>
            </a:pPr>
            <a:r>
              <a:rPr b="0" i="0" lang="es-419" sz="1400" u="none" cap="none" strike="noStrike">
                <a:solidFill>
                  <a:srgbClr val="000000"/>
                </a:solidFill>
                <a:latin typeface="Lato"/>
                <a:ea typeface="Lato"/>
                <a:cs typeface="Lato"/>
                <a:sym typeface="Lato"/>
              </a:rPr>
              <a:t>Calificación de Parciales</a:t>
            </a:r>
            <a:endParaRPr/>
          </a:p>
          <a:p>
            <a:pPr indent="0" lvl="0" marL="0" marR="0" rtl="0" algn="just">
              <a:lnSpc>
                <a:spcPct val="100000"/>
              </a:lnSpc>
              <a:spcBef>
                <a:spcPts val="0"/>
              </a:spcBef>
              <a:spcAft>
                <a:spcPts val="0"/>
              </a:spcAft>
              <a:buNone/>
            </a:pPr>
            <a:r>
              <a:rPr b="0" i="0" lang="es-419" sz="1400" u="none" cap="none" strike="noStrike">
                <a:solidFill>
                  <a:srgbClr val="000000"/>
                </a:solidFill>
                <a:latin typeface="Lato"/>
                <a:ea typeface="Lato"/>
                <a:cs typeface="Lato"/>
                <a:sym typeface="Lato"/>
              </a:rPr>
              <a:t>Los parciales son calificados por la ingeniera del curso, se debe de esperar a que la ingeniera avise en clase que ya fueron calificados y esperar que no hayan dudas o revisiones sobre la nota para poder exportar el .csv de la plataforma UEDI</a:t>
            </a:r>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Lato"/>
              <a:ea typeface="Lato"/>
              <a:cs typeface="Lato"/>
              <a:sym typeface="Lato"/>
            </a:endParaRPr>
          </a:p>
          <a:p>
            <a:pPr indent="0" lvl="0" marL="0" marR="0" rtl="0" algn="just">
              <a:lnSpc>
                <a:spcPct val="100000"/>
              </a:lnSpc>
              <a:spcBef>
                <a:spcPts val="0"/>
              </a:spcBef>
              <a:spcAft>
                <a:spcPts val="0"/>
              </a:spcAft>
              <a:buNone/>
            </a:pPr>
            <a:r>
              <a:rPr b="0" i="0" lang="es-419" sz="1400" u="none" cap="none" strike="noStrike">
                <a:solidFill>
                  <a:srgbClr val="000000"/>
                </a:solidFill>
                <a:latin typeface="Lato"/>
                <a:ea typeface="Lato"/>
                <a:cs typeface="Lato"/>
                <a:sym typeface="Lato"/>
              </a:rPr>
              <a:t>Recomendación: Finalizada una calificación aunque no se haya avisado en clase, siempre exportar el .CSV de la plataforma, previniendo alguna caída del portal.</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9"/>
          <p:cNvSpPr txBox="1"/>
          <p:nvPr/>
        </p:nvSpPr>
        <p:spPr>
          <a:xfrm>
            <a:off x="949812" y="668702"/>
            <a:ext cx="68913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s-419" sz="2400" u="none" cap="none" strike="noStrike">
                <a:solidFill>
                  <a:schemeClr val="accent3"/>
                </a:solidFill>
                <a:latin typeface="Alfa Slab One"/>
                <a:ea typeface="Alfa Slab One"/>
                <a:cs typeface="Alfa Slab One"/>
                <a:sym typeface="Alfa Slab One"/>
              </a:rPr>
              <a:t>Calificación UEDI</a:t>
            </a:r>
            <a:endParaRPr b="0" i="0" sz="2400" u="none" cap="none" strike="noStrike">
              <a:solidFill>
                <a:srgbClr val="000000"/>
              </a:solidFill>
              <a:latin typeface="Lato"/>
              <a:ea typeface="Lato"/>
              <a:cs typeface="Lato"/>
              <a:sym typeface="Lato"/>
            </a:endParaRPr>
          </a:p>
        </p:txBody>
      </p:sp>
      <p:sp>
        <p:nvSpPr>
          <p:cNvPr id="327" name="Google Shape;327;p49"/>
          <p:cNvSpPr txBox="1"/>
          <p:nvPr/>
        </p:nvSpPr>
        <p:spPr>
          <a:xfrm>
            <a:off x="665890" y="1212705"/>
            <a:ext cx="3906110" cy="1692741"/>
          </a:xfrm>
          <a:prstGeom prst="rect">
            <a:avLst/>
          </a:prstGeom>
          <a:noFill/>
          <a:ln>
            <a:noFill/>
          </a:ln>
        </p:spPr>
        <p:txBody>
          <a:bodyPr anchorCtr="0" anchor="t" bIns="91425" lIns="91425" spcFirstLastPara="1" rIns="91425" wrap="square" tIns="91425">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Lato"/>
                <a:ea typeface="Lato"/>
                <a:cs typeface="Lato"/>
                <a:sym typeface="Lato"/>
              </a:rPr>
              <a:t>Para calificar, dirigirse a la sección desea a calificar.</a:t>
            </a:r>
            <a:endParaRPr/>
          </a:p>
          <a:p>
            <a:pPr indent="-285750" lvl="0" marL="285750" marR="0" rtl="0" algn="l">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Lato"/>
                <a:ea typeface="Lato"/>
                <a:cs typeface="Lato"/>
                <a:sym typeface="Lato"/>
              </a:rPr>
              <a:t>Seleccionar la cantidad de intentos.</a:t>
            </a:r>
            <a:endParaRPr/>
          </a:p>
          <a:p>
            <a:pPr indent="-285750" lvl="0" marL="285750" marR="0" rtl="0" algn="l">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Lato"/>
                <a:ea typeface="Lato"/>
                <a:cs typeface="Lato"/>
                <a:sym typeface="Lato"/>
              </a:rPr>
              <a:t>Después se cargara una pagina con el listado de alumnos, se debe seleccionar “Sin Calificar”, para poder iniciar la calificación.</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328" name="Google Shape;328;p49"/>
          <p:cNvPicPr preferRelativeResize="0"/>
          <p:nvPr/>
        </p:nvPicPr>
        <p:blipFill rotWithShape="1">
          <a:blip r:embed="rId3">
            <a:alphaModFix/>
          </a:blip>
          <a:srcRect b="0" l="0" r="0" t="0"/>
          <a:stretch/>
        </p:blipFill>
        <p:spPr>
          <a:xfrm>
            <a:off x="4881456" y="402701"/>
            <a:ext cx="3798329" cy="3281940"/>
          </a:xfrm>
          <a:prstGeom prst="rect">
            <a:avLst/>
          </a:prstGeom>
          <a:noFill/>
          <a:ln>
            <a:noFill/>
          </a:ln>
        </p:spPr>
      </p:pic>
      <p:pic>
        <p:nvPicPr>
          <p:cNvPr id="329" name="Google Shape;329;p49"/>
          <p:cNvPicPr preferRelativeResize="0"/>
          <p:nvPr/>
        </p:nvPicPr>
        <p:blipFill rotWithShape="1">
          <a:blip r:embed="rId4">
            <a:alphaModFix/>
          </a:blip>
          <a:srcRect b="0" l="0" r="0" t="0"/>
          <a:stretch/>
        </p:blipFill>
        <p:spPr>
          <a:xfrm>
            <a:off x="1811976" y="3780889"/>
            <a:ext cx="5691883" cy="114475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0"/>
          <p:cNvSpPr txBox="1"/>
          <p:nvPr/>
        </p:nvSpPr>
        <p:spPr>
          <a:xfrm>
            <a:off x="949812" y="668702"/>
            <a:ext cx="68913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s-419" sz="2400" u="none" cap="none" strike="noStrike">
                <a:solidFill>
                  <a:schemeClr val="accent3"/>
                </a:solidFill>
                <a:latin typeface="Alfa Slab One"/>
                <a:ea typeface="Alfa Slab One"/>
                <a:cs typeface="Alfa Slab One"/>
                <a:sym typeface="Alfa Slab One"/>
              </a:rPr>
              <a:t>Calificación UEDI</a:t>
            </a:r>
            <a:endParaRPr b="0" i="0" sz="2400" u="none" cap="none" strike="noStrike">
              <a:solidFill>
                <a:srgbClr val="000000"/>
              </a:solidFill>
              <a:latin typeface="Lato"/>
              <a:ea typeface="Lato"/>
              <a:cs typeface="Lato"/>
              <a:sym typeface="Lato"/>
            </a:endParaRPr>
          </a:p>
        </p:txBody>
      </p:sp>
      <p:sp>
        <p:nvSpPr>
          <p:cNvPr id="335" name="Google Shape;335;p50"/>
          <p:cNvSpPr txBox="1"/>
          <p:nvPr/>
        </p:nvSpPr>
        <p:spPr>
          <a:xfrm>
            <a:off x="665890" y="1212705"/>
            <a:ext cx="3906110" cy="1477297"/>
          </a:xfrm>
          <a:prstGeom prst="rect">
            <a:avLst/>
          </a:prstGeom>
          <a:noFill/>
          <a:ln>
            <a:noFill/>
          </a:ln>
        </p:spPr>
        <p:txBody>
          <a:bodyPr anchorCtr="0" anchor="t" bIns="91425" lIns="91425" spcFirstLastPara="1" rIns="91425" wrap="square" tIns="91425">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Lato"/>
                <a:ea typeface="Lato"/>
                <a:cs typeface="Lato"/>
                <a:sym typeface="Lato"/>
              </a:rPr>
              <a:t>Dentro de la calificación del alumno, se colocara la nota al momento de “Escribir comentario o corregir la calificación”</a:t>
            </a:r>
            <a:endParaRPr/>
          </a:p>
          <a:p>
            <a:pPr indent="-285750" lvl="0" marL="285750" marR="0" rtl="0" algn="l">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Lato"/>
                <a:ea typeface="Lato"/>
                <a:cs typeface="Lato"/>
                <a:sym typeface="Lato"/>
              </a:rPr>
              <a:t>Se abrirá una nueva ventana para colocar algún comentario y la nota del inciso.</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336" name="Google Shape;336;p50"/>
          <p:cNvPicPr preferRelativeResize="0"/>
          <p:nvPr/>
        </p:nvPicPr>
        <p:blipFill rotWithShape="1">
          <a:blip r:embed="rId3">
            <a:alphaModFix/>
          </a:blip>
          <a:srcRect b="0" l="0" r="0" t="0"/>
          <a:stretch/>
        </p:blipFill>
        <p:spPr>
          <a:xfrm>
            <a:off x="579568" y="2799778"/>
            <a:ext cx="4078754" cy="1131017"/>
          </a:xfrm>
          <a:prstGeom prst="rect">
            <a:avLst/>
          </a:prstGeom>
          <a:noFill/>
          <a:ln>
            <a:noFill/>
          </a:ln>
        </p:spPr>
      </p:pic>
      <p:pic>
        <p:nvPicPr>
          <p:cNvPr id="337" name="Google Shape;337;p50"/>
          <p:cNvPicPr preferRelativeResize="0"/>
          <p:nvPr/>
        </p:nvPicPr>
        <p:blipFill rotWithShape="1">
          <a:blip r:embed="rId4">
            <a:alphaModFix/>
          </a:blip>
          <a:srcRect b="0" l="0" r="0" t="0"/>
          <a:stretch/>
        </p:blipFill>
        <p:spPr>
          <a:xfrm>
            <a:off x="5065078" y="155837"/>
            <a:ext cx="3413032" cy="433236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1"/>
          <p:cNvSpPr txBox="1"/>
          <p:nvPr>
            <p:ph type="ctrTitle"/>
          </p:nvPr>
        </p:nvSpPr>
        <p:spPr>
          <a:xfrm>
            <a:off x="727950" y="2012100"/>
            <a:ext cx="7688100" cy="11193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00000"/>
              <a:buNone/>
            </a:pPr>
            <a:r>
              <a:rPr lang="es-419"/>
              <a:t>Sugerencia de Criterios de Calificación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nvSpPr>
        <p:spPr>
          <a:xfrm>
            <a:off x="727950" y="622075"/>
            <a:ext cx="7688100" cy="783752"/>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2"/>
              </a:buClr>
              <a:buSzPts val="4200"/>
              <a:buFont typeface="Raleway"/>
              <a:buNone/>
            </a:pPr>
            <a:r>
              <a:rPr b="1" i="0" lang="es-419" sz="3200" u="none" cap="none" strike="noStrike">
                <a:solidFill>
                  <a:schemeClr val="dk2"/>
                </a:solidFill>
                <a:latin typeface="Raleway"/>
                <a:ea typeface="Raleway"/>
                <a:cs typeface="Raleway"/>
                <a:sym typeface="Raleway"/>
              </a:rPr>
              <a:t>LINKS DE ARCHIVOS</a:t>
            </a:r>
            <a:endParaRPr/>
          </a:p>
        </p:txBody>
      </p:sp>
      <p:sp>
        <p:nvSpPr>
          <p:cNvPr id="107" name="Google Shape;107;p16"/>
          <p:cNvSpPr txBox="1"/>
          <p:nvPr/>
        </p:nvSpPr>
        <p:spPr>
          <a:xfrm>
            <a:off x="727950" y="2112786"/>
            <a:ext cx="2878279" cy="917927"/>
          </a:xfrm>
          <a:prstGeom prst="rect">
            <a:avLst/>
          </a:prstGeom>
          <a:noFill/>
          <a:ln>
            <a:noFill/>
          </a:ln>
        </p:spPr>
        <p:txBody>
          <a:bodyPr anchorCtr="0" anchor="t" bIns="91425" lIns="91425" spcFirstLastPara="1" rIns="91425" wrap="square" tIns="91425">
            <a:normAutofit fontScale="92500" lnSpcReduction="20000"/>
          </a:bodyPr>
          <a:lstStyle/>
          <a:p>
            <a:pPr indent="0" lvl="0" marL="0" marR="0" rtl="0" algn="l">
              <a:lnSpc>
                <a:spcPct val="100000"/>
              </a:lnSpc>
              <a:spcBef>
                <a:spcPts val="0"/>
              </a:spcBef>
              <a:spcAft>
                <a:spcPts val="0"/>
              </a:spcAft>
              <a:buClr>
                <a:schemeClr val="dk1"/>
              </a:buClr>
              <a:buSzPct val="40878"/>
              <a:buFont typeface="Arial"/>
              <a:buNone/>
            </a:pPr>
            <a:r>
              <a:rPr b="0" i="0" lang="es-419" sz="1600" u="none" cap="none" strike="noStrike">
                <a:solidFill>
                  <a:schemeClr val="accent1"/>
                </a:solidFill>
                <a:latin typeface="Lato"/>
                <a:ea typeface="Lato"/>
                <a:cs typeface="Lato"/>
                <a:sym typeface="Lato"/>
              </a:rPr>
              <a:t>Archivos que se deban entregar hacia la escuela, se podrán encontrar en el área de ayuda del portal DTT</a:t>
            </a:r>
            <a:endParaRPr/>
          </a:p>
        </p:txBody>
      </p:sp>
      <p:pic>
        <p:nvPicPr>
          <p:cNvPr id="108" name="Google Shape;108;p16"/>
          <p:cNvPicPr preferRelativeResize="0"/>
          <p:nvPr/>
        </p:nvPicPr>
        <p:blipFill rotWithShape="1">
          <a:blip r:embed="rId3">
            <a:alphaModFix/>
          </a:blip>
          <a:srcRect b="0" l="0" r="0" t="0"/>
          <a:stretch/>
        </p:blipFill>
        <p:spPr>
          <a:xfrm>
            <a:off x="6070150" y="427680"/>
            <a:ext cx="2128628" cy="4452525"/>
          </a:xfrm>
          <a:prstGeom prst="rect">
            <a:avLst/>
          </a:prstGeom>
          <a:noFill/>
          <a:ln cap="flat" cmpd="sng" w="28575">
            <a:solidFill>
              <a:srgbClr val="D03100"/>
            </a:solidFill>
            <a:prstDash val="solid"/>
            <a:round/>
            <a:headEnd len="sm" w="sm" type="none"/>
            <a:tailEnd len="sm" w="sm" type="none"/>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2"/>
          <p:cNvSpPr txBox="1"/>
          <p:nvPr>
            <p:ph type="title"/>
          </p:nvPr>
        </p:nvSpPr>
        <p:spPr>
          <a:xfrm>
            <a:off x="727650" y="13259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419" sz="2740"/>
              <a:t>Unidad 1 y 2</a:t>
            </a:r>
            <a:endParaRPr sz="2740"/>
          </a:p>
        </p:txBody>
      </p:sp>
      <p:sp>
        <p:nvSpPr>
          <p:cNvPr id="348" name="Google Shape;348;p5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Char char="●"/>
            </a:pPr>
            <a:r>
              <a:rPr lang="es-419">
                <a:solidFill>
                  <a:schemeClr val="dk2"/>
                </a:solidFill>
              </a:rPr>
              <a:t>Leer la instrucción de cada pregunta para saber que tener claro los puntos a evaluar en la respuesta del alumno.</a:t>
            </a:r>
            <a:endParaRPr>
              <a:solidFill>
                <a:schemeClr val="dk2"/>
              </a:solidFill>
            </a:endParaRPr>
          </a:p>
          <a:p>
            <a:pPr indent="-311150" lvl="0" marL="457200" rtl="0" algn="l">
              <a:spcBef>
                <a:spcPts val="0"/>
              </a:spcBef>
              <a:spcAft>
                <a:spcPts val="0"/>
              </a:spcAft>
              <a:buClr>
                <a:schemeClr val="dk2"/>
              </a:buClr>
              <a:buSzPts val="1300"/>
              <a:buChar char="●"/>
            </a:pPr>
            <a:r>
              <a:rPr lang="es-419">
                <a:solidFill>
                  <a:schemeClr val="dk2"/>
                </a:solidFill>
              </a:rPr>
              <a:t>Dividir la puntuación de la pregunta entre cada inciso de la instrucción.</a:t>
            </a:r>
            <a:endParaRPr>
              <a:solidFill>
                <a:schemeClr val="dk2"/>
              </a:solidFill>
            </a:endParaRPr>
          </a:p>
          <a:p>
            <a:pPr indent="-311150" lvl="0" marL="457200" rtl="0" algn="l">
              <a:spcBef>
                <a:spcPts val="0"/>
              </a:spcBef>
              <a:spcAft>
                <a:spcPts val="0"/>
              </a:spcAft>
              <a:buClr>
                <a:schemeClr val="dk2"/>
              </a:buClr>
              <a:buSzPts val="1300"/>
              <a:buChar char="●"/>
            </a:pPr>
            <a:r>
              <a:rPr lang="es-419">
                <a:solidFill>
                  <a:schemeClr val="dk2"/>
                </a:solidFill>
              </a:rPr>
              <a:t>Revisar que los ejemplos si cumplan con los solicitados en la pregunta y no sean ejemplos de otras preguntas, ya que eso puede significar copias entre los estudiantes.</a:t>
            </a:r>
            <a:endParaRPr>
              <a:solidFill>
                <a:schemeClr val="dk2"/>
              </a:solidFill>
            </a:endParaRPr>
          </a:p>
          <a:p>
            <a:pPr indent="-311150" lvl="0" marL="457200" rtl="0" algn="l">
              <a:spcBef>
                <a:spcPts val="0"/>
              </a:spcBef>
              <a:spcAft>
                <a:spcPts val="0"/>
              </a:spcAft>
              <a:buClr>
                <a:schemeClr val="dk2"/>
              </a:buClr>
              <a:buSzPts val="1300"/>
              <a:buChar char="●"/>
            </a:pPr>
            <a:r>
              <a:rPr lang="es-419">
                <a:solidFill>
                  <a:schemeClr val="dk2"/>
                </a:solidFill>
              </a:rPr>
              <a:t>Si una respuesta esta muy bien redactada es probable que la hayan sacado de internet.</a:t>
            </a:r>
            <a:endParaRPr>
              <a:solidFill>
                <a:schemeClr val="dk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Unidad 3</a:t>
            </a:r>
            <a:endParaRPr/>
          </a:p>
        </p:txBody>
      </p:sp>
      <p:sp>
        <p:nvSpPr>
          <p:cNvPr id="354" name="Google Shape;354;p5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Char char="●"/>
            </a:pPr>
            <a:r>
              <a:rPr lang="es-419">
                <a:solidFill>
                  <a:schemeClr val="dk2"/>
                </a:solidFill>
              </a:rPr>
              <a:t>Aplicar 2 filtros en las preguntas y en dividir la puntuación en esos dos.</a:t>
            </a:r>
            <a:endParaRPr>
              <a:solidFill>
                <a:schemeClr val="dk2"/>
              </a:solidFill>
            </a:endParaRPr>
          </a:p>
          <a:p>
            <a:pPr indent="-311150" lvl="0" marL="457200" rtl="0" algn="l">
              <a:spcBef>
                <a:spcPts val="0"/>
              </a:spcBef>
              <a:spcAft>
                <a:spcPts val="0"/>
              </a:spcAft>
              <a:buClr>
                <a:schemeClr val="dk2"/>
              </a:buClr>
              <a:buSzPts val="1300"/>
              <a:buChar char="●"/>
            </a:pPr>
            <a:r>
              <a:rPr lang="es-419">
                <a:solidFill>
                  <a:schemeClr val="dk2"/>
                </a:solidFill>
              </a:rPr>
              <a:t>Filtro 1: Revisar que la nomenclatura del ciclo de vida de un objeto, triadas del concepto y árboles lógicos sea la correcta y la explicada en la clase.</a:t>
            </a:r>
            <a:endParaRPr>
              <a:solidFill>
                <a:schemeClr val="dk2"/>
              </a:solidFill>
            </a:endParaRPr>
          </a:p>
          <a:p>
            <a:pPr indent="-311150" lvl="0" marL="457200" rtl="0" algn="l">
              <a:spcBef>
                <a:spcPts val="0"/>
              </a:spcBef>
              <a:spcAft>
                <a:spcPts val="0"/>
              </a:spcAft>
              <a:buClr>
                <a:schemeClr val="dk2"/>
              </a:buClr>
              <a:buSzPts val="1300"/>
              <a:buChar char="●"/>
            </a:pPr>
            <a:r>
              <a:rPr lang="es-419">
                <a:solidFill>
                  <a:schemeClr val="dk2"/>
                </a:solidFill>
              </a:rPr>
              <a:t>Filtro 2: Si la nomenclatura es la correcta, revisar que el contenido puesto en cada una de las etapas del ciclo de vida de un objeto, las partes de las triadas del concepto y en los nodos de los árboles lógicos sea correcta y tenga sentido.</a:t>
            </a:r>
            <a:endParaRPr>
              <a:solidFill>
                <a:schemeClr val="dk2"/>
              </a:solidFill>
            </a:endParaRPr>
          </a:p>
          <a:p>
            <a:pPr indent="-311150" lvl="0" marL="457200" rtl="0" algn="l">
              <a:spcBef>
                <a:spcPts val="0"/>
              </a:spcBef>
              <a:spcAft>
                <a:spcPts val="0"/>
              </a:spcAft>
              <a:buClr>
                <a:schemeClr val="dk2"/>
              </a:buClr>
              <a:buSzPts val="1300"/>
              <a:buChar char="●"/>
            </a:pPr>
            <a:r>
              <a:rPr lang="es-419">
                <a:solidFill>
                  <a:schemeClr val="dk2"/>
                </a:solidFill>
              </a:rPr>
              <a:t>Revisar que en las triadas parciales si sean conceptos que no tiene una de sus partes y no sea un concepto al que solo le quitaron una parte.</a:t>
            </a:r>
            <a:endParaRPr>
              <a:solidFill>
                <a:schemeClr val="dk2"/>
              </a:solidFill>
            </a:endParaRPr>
          </a:p>
          <a:p>
            <a:pPr indent="-311150" lvl="0" marL="457200" rtl="0" algn="l">
              <a:spcBef>
                <a:spcPts val="0"/>
              </a:spcBef>
              <a:spcAft>
                <a:spcPts val="0"/>
              </a:spcAft>
              <a:buClr>
                <a:schemeClr val="dk2"/>
              </a:buClr>
              <a:buSzPts val="1300"/>
              <a:buChar char="●"/>
            </a:pPr>
            <a:r>
              <a:rPr lang="es-419">
                <a:solidFill>
                  <a:schemeClr val="dk2"/>
                </a:solidFill>
              </a:rPr>
              <a:t>Revisar que los conceptos en el árbol lógico </a:t>
            </a:r>
            <a:r>
              <a:rPr lang="es-419">
                <a:solidFill>
                  <a:schemeClr val="dk2"/>
                </a:solidFill>
              </a:rPr>
              <a:t>estén</a:t>
            </a:r>
            <a:r>
              <a:rPr lang="es-419">
                <a:solidFill>
                  <a:schemeClr val="dk2"/>
                </a:solidFill>
              </a:rPr>
              <a:t> colocados de manera </a:t>
            </a:r>
            <a:r>
              <a:rPr lang="es-419">
                <a:solidFill>
                  <a:schemeClr val="dk2"/>
                </a:solidFill>
              </a:rPr>
              <a:t>jerárquica</a:t>
            </a:r>
            <a:r>
              <a:rPr lang="es-419">
                <a:solidFill>
                  <a:schemeClr val="dk2"/>
                </a:solidFill>
              </a:rPr>
              <a:t> y con sentido.</a:t>
            </a:r>
            <a:endParaRPr>
              <a:solidFill>
                <a:schemeClr val="dk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4"/>
          <p:cNvSpPr txBox="1"/>
          <p:nvPr>
            <p:ph type="ctrTitle"/>
          </p:nvPr>
        </p:nvSpPr>
        <p:spPr>
          <a:xfrm>
            <a:off x="2531475" y="1305925"/>
            <a:ext cx="3312300" cy="10683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200"/>
              <a:buNone/>
            </a:pPr>
            <a:r>
              <a:rPr lang="es-419" sz="4400"/>
              <a:t>Nota</a:t>
            </a:r>
            <a:endParaRPr/>
          </a:p>
        </p:txBody>
      </p:sp>
      <p:sp>
        <p:nvSpPr>
          <p:cNvPr id="360" name="Google Shape;360;p54"/>
          <p:cNvSpPr txBox="1"/>
          <p:nvPr>
            <p:ph idx="1" type="subTitle"/>
          </p:nvPr>
        </p:nvSpPr>
        <p:spPr>
          <a:xfrm>
            <a:off x="598325" y="2479825"/>
            <a:ext cx="7770000" cy="15036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2105"/>
              <a:buNone/>
            </a:pPr>
            <a:r>
              <a:rPr lang="es-419" sz="2000">
                <a:solidFill>
                  <a:schemeClr val="accent3"/>
                </a:solidFill>
                <a:latin typeface="Alfa Slab One"/>
                <a:ea typeface="Alfa Slab One"/>
                <a:cs typeface="Alfa Slab One"/>
                <a:sym typeface="Alfa Slab One"/>
              </a:rPr>
              <a:t>Al finalizar la calificación de la hoja de trabajo preparar un documento con ejemplos y contra ejemplos para presentarlo en la </a:t>
            </a:r>
            <a:r>
              <a:rPr lang="es-419" sz="2000">
                <a:solidFill>
                  <a:schemeClr val="accent3"/>
                </a:solidFill>
                <a:latin typeface="Alfa Slab One"/>
                <a:ea typeface="Alfa Slab One"/>
                <a:cs typeface="Alfa Slab One"/>
                <a:sym typeface="Alfa Slab One"/>
              </a:rPr>
              <a:t>próxima</a:t>
            </a:r>
            <a:r>
              <a:rPr lang="es-419" sz="2000">
                <a:solidFill>
                  <a:schemeClr val="accent3"/>
                </a:solidFill>
                <a:latin typeface="Alfa Slab One"/>
                <a:ea typeface="Alfa Slab One"/>
                <a:cs typeface="Alfa Slab One"/>
                <a:sym typeface="Alfa Slab One"/>
              </a:rPr>
              <a:t> clase y dar la retroalimentación a los alumnos de sus aciertos y fallos al realizar la hoja de trabajo.</a:t>
            </a:r>
            <a:endParaRPr sz="2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5"/>
          <p:cNvSpPr txBox="1"/>
          <p:nvPr>
            <p:ph type="ctrTitle"/>
          </p:nvPr>
        </p:nvSpPr>
        <p:spPr>
          <a:xfrm>
            <a:off x="729450" y="1918775"/>
            <a:ext cx="7688100" cy="10683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200"/>
              <a:buNone/>
            </a:pPr>
            <a:r>
              <a:rPr lang="es-419"/>
              <a:t>ACTIVIDADES EN CLASE</a:t>
            </a:r>
            <a:endParaRPr/>
          </a:p>
        </p:txBody>
      </p:sp>
      <p:sp>
        <p:nvSpPr>
          <p:cNvPr id="366" name="Google Shape;366;p55"/>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fontScale="47500" lnSpcReduction="10000"/>
          </a:bodyPr>
          <a:lstStyle/>
          <a:p>
            <a:pPr indent="0" lvl="0" marL="0" rtl="0" algn="l">
              <a:lnSpc>
                <a:spcPct val="100000"/>
              </a:lnSpc>
              <a:spcBef>
                <a:spcPts val="0"/>
              </a:spcBef>
              <a:spcAft>
                <a:spcPts val="0"/>
              </a:spcAft>
              <a:buSzPct val="62378"/>
              <a:buNone/>
            </a:pPr>
            <a:r>
              <a:rPr lang="es-419" sz="5400">
                <a:solidFill>
                  <a:schemeClr val="accent3"/>
                </a:solidFill>
                <a:latin typeface="Alfa Slab One"/>
                <a:ea typeface="Alfa Slab One"/>
                <a:cs typeface="Alfa Slab One"/>
                <a:sym typeface="Alfa Slab One"/>
              </a:rPr>
              <a:t>RECOMENDACIONES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6"/>
          <p:cNvSpPr txBox="1"/>
          <p:nvPr/>
        </p:nvSpPr>
        <p:spPr>
          <a:xfrm>
            <a:off x="734054" y="156239"/>
            <a:ext cx="68913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s-419" sz="2400" u="none" cap="none" strike="noStrike">
                <a:solidFill>
                  <a:schemeClr val="accent3"/>
                </a:solidFill>
                <a:latin typeface="Alfa Slab One"/>
                <a:ea typeface="Alfa Slab One"/>
                <a:cs typeface="Alfa Slab One"/>
                <a:sym typeface="Alfa Slab One"/>
              </a:rPr>
              <a:t>ACTIVIDADES EN CLASE</a:t>
            </a:r>
            <a:endParaRPr b="0" i="0" sz="2400" u="none" cap="none" strike="noStrike">
              <a:solidFill>
                <a:srgbClr val="000000"/>
              </a:solidFill>
              <a:latin typeface="Lato"/>
              <a:ea typeface="Lato"/>
              <a:cs typeface="Lato"/>
              <a:sym typeface="Lato"/>
            </a:endParaRPr>
          </a:p>
        </p:txBody>
      </p:sp>
      <p:sp>
        <p:nvSpPr>
          <p:cNvPr id="372" name="Google Shape;372;p56"/>
          <p:cNvSpPr txBox="1"/>
          <p:nvPr/>
        </p:nvSpPr>
        <p:spPr>
          <a:xfrm>
            <a:off x="667820" y="540440"/>
            <a:ext cx="7742100" cy="4063500"/>
          </a:xfrm>
          <a:prstGeom prst="rect">
            <a:avLst/>
          </a:prstGeom>
          <a:noFill/>
          <a:ln>
            <a:noFill/>
          </a:ln>
        </p:spPr>
        <p:txBody>
          <a:bodyPr anchorCtr="0" anchor="t" bIns="91425" lIns="91425" spcFirstLastPara="1" rIns="91425" wrap="square" tIns="91425">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Lato"/>
                <a:ea typeface="Lato"/>
                <a:cs typeface="Lato"/>
                <a:sym typeface="Lato"/>
              </a:rPr>
              <a:t>Siempre que la ingeniera indique el apoyo en la realización de ejemplos o ejercicios, mandárselos con anticipación para que ella pueda revisar lo creado.</a:t>
            </a:r>
            <a:endParaRPr/>
          </a:p>
          <a:p>
            <a:pPr indent="-285750" lvl="0" marL="285750" marR="0" rtl="0" algn="l">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Lato"/>
                <a:ea typeface="Lato"/>
                <a:cs typeface="Lato"/>
                <a:sym typeface="Lato"/>
              </a:rPr>
              <a:t>Estar atento a dudas y problemas que puedan tener los alumnos en los foros y en el periodo de clase.</a:t>
            </a:r>
            <a:endParaRPr/>
          </a:p>
          <a:p>
            <a:pPr indent="-285750" lvl="0" marL="285750" marR="0" rtl="0" algn="l">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Lato"/>
                <a:ea typeface="Lato"/>
                <a:cs typeface="Lato"/>
                <a:sym typeface="Lato"/>
              </a:rPr>
              <a:t>Cuando finalice el curso detener la grabación de la clase.</a:t>
            </a:r>
            <a:endParaRPr/>
          </a:p>
          <a:p>
            <a:pPr indent="-285750" lvl="0" marL="285750" marR="0" rtl="0" algn="l">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Lato"/>
                <a:ea typeface="Lato"/>
                <a:cs typeface="Lato"/>
                <a:sym typeface="Lato"/>
              </a:rPr>
              <a:t>Si surgiera problemas con algún alumno, notificar a la ingeniera.</a:t>
            </a:r>
            <a:endParaRPr/>
          </a:p>
          <a:p>
            <a:pPr indent="-285750" lvl="0" marL="285750" marR="0" rtl="0" algn="l">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Lato"/>
                <a:ea typeface="Lato"/>
                <a:cs typeface="Lato"/>
                <a:sym typeface="Lato"/>
              </a:rPr>
              <a:t>Siempre estar atento al correo y a la plataforma utilizada para los foros.</a:t>
            </a:r>
            <a:endParaRPr/>
          </a:p>
          <a:p>
            <a:pPr indent="-285750" lvl="0" marL="285750" marR="0" rtl="0" algn="l">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Lato"/>
                <a:ea typeface="Lato"/>
                <a:cs typeface="Lato"/>
                <a:sym typeface="Lato"/>
              </a:rPr>
              <a:t>NO manejar grupo de Whatsapp.</a:t>
            </a:r>
            <a:endParaRPr/>
          </a:p>
          <a:p>
            <a:pPr indent="-285750" lvl="0" marL="285750" marR="0" rtl="0" algn="l">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Lato"/>
                <a:ea typeface="Lato"/>
                <a:cs typeface="Lato"/>
                <a:sym typeface="Lato"/>
              </a:rPr>
              <a:t>Cualquier duda consultar con la ingeniera. Si se hace la consulta en el día de clase realizarla habiendo finalizado la grabación.</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Lato"/>
              <a:ea typeface="Lato"/>
              <a:cs typeface="Lato"/>
              <a:sym typeface="Lato"/>
            </a:endParaRPr>
          </a:p>
          <a:p>
            <a:pPr indent="0" lvl="0" marL="0" marR="0" rtl="0" algn="just">
              <a:lnSpc>
                <a:spcPct val="100000"/>
              </a:lnSpc>
              <a:spcBef>
                <a:spcPts val="0"/>
              </a:spcBef>
              <a:spcAft>
                <a:spcPts val="0"/>
              </a:spcAft>
              <a:buNone/>
            </a:pPr>
            <a:r>
              <a:rPr b="0" i="0" lang="es-419" sz="1400" u="none" cap="none" strike="noStrike">
                <a:solidFill>
                  <a:srgbClr val="000000"/>
                </a:solidFill>
                <a:latin typeface="Lato"/>
                <a:ea typeface="Lato"/>
                <a:cs typeface="Lato"/>
                <a:sym typeface="Lato"/>
              </a:rPr>
              <a:t>Cuando finalicen su practica, agregar o modificar este manual para que el siguiente practicante pueda tener mas orientación y no se pierda.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Lato"/>
              <a:ea typeface="Lato"/>
              <a:cs typeface="Lato"/>
              <a:sym typeface="Lato"/>
            </a:endParaRPr>
          </a:p>
          <a:p>
            <a:pPr indent="0" lvl="0" marL="0" marR="0" rtl="0" algn="just">
              <a:lnSpc>
                <a:spcPct val="100000"/>
              </a:lnSpc>
              <a:spcBef>
                <a:spcPts val="0"/>
              </a:spcBef>
              <a:spcAft>
                <a:spcPts val="0"/>
              </a:spcAft>
              <a:buNone/>
            </a:pPr>
            <a:r>
              <a:rPr b="0" i="0" lang="es-419" sz="1400" u="none" cap="none" strike="noStrike">
                <a:solidFill>
                  <a:srgbClr val="000000"/>
                </a:solidFill>
                <a:latin typeface="Lato"/>
                <a:ea typeface="Lato"/>
                <a:cs typeface="Lato"/>
                <a:sym typeface="Lato"/>
              </a:rPr>
              <a:t>Al finalizar la practica cambiar el </a:t>
            </a:r>
            <a:r>
              <a:rPr b="0" i="0" lang="es-419" sz="1400" u="sng" cap="none" strike="noStrike">
                <a:solidFill>
                  <a:srgbClr val="000000"/>
                </a:solidFill>
                <a:latin typeface="Lato"/>
                <a:ea typeface="Lato"/>
                <a:cs typeface="Lato"/>
                <a:sym typeface="Lato"/>
              </a:rPr>
              <a:t>correo de ayuda </a:t>
            </a:r>
            <a:r>
              <a:rPr b="0" i="0" lang="es-419" sz="1400" u="none" cap="none" strike="noStrike">
                <a:solidFill>
                  <a:srgbClr val="000000"/>
                </a:solidFill>
                <a:latin typeface="Lato"/>
                <a:ea typeface="Lato"/>
                <a:cs typeface="Lato"/>
                <a:sym typeface="Lato"/>
              </a:rPr>
              <a:t>con su correo, para poder apoyar al siguiente practicante.</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Lato"/>
              <a:ea typeface="Lato"/>
              <a:cs typeface="Lato"/>
              <a:sym typeface="Lato"/>
            </a:endParaRPr>
          </a:p>
          <a:p>
            <a:pPr indent="0" lvl="0" marL="0" marR="0" rtl="0" algn="ctr">
              <a:lnSpc>
                <a:spcPct val="100000"/>
              </a:lnSpc>
              <a:spcBef>
                <a:spcPts val="0"/>
              </a:spcBef>
              <a:spcAft>
                <a:spcPts val="0"/>
              </a:spcAft>
              <a:buNone/>
            </a:pPr>
            <a:r>
              <a:rPr b="0" i="0" lang="es-419" sz="1400" u="none" cap="none" strike="noStrike">
                <a:solidFill>
                  <a:srgbClr val="000000"/>
                </a:solidFill>
                <a:latin typeface="Lato"/>
                <a:ea typeface="Lato"/>
                <a:cs typeface="Lato"/>
                <a:sym typeface="Lato"/>
              </a:rPr>
              <a:t>Correo de ayuda: </a:t>
            </a:r>
            <a:r>
              <a:rPr lang="es-419">
                <a:latin typeface="Lato"/>
                <a:ea typeface="Lato"/>
                <a:cs typeface="Lato"/>
                <a:sym typeface="Lato"/>
              </a:rPr>
              <a:t>3003918460101</a:t>
            </a:r>
            <a:r>
              <a:rPr b="0" i="0" lang="es-419" sz="1400" u="none" cap="none" strike="noStrike">
                <a:solidFill>
                  <a:srgbClr val="000000"/>
                </a:solidFill>
                <a:latin typeface="Lato"/>
                <a:ea typeface="Lato"/>
                <a:cs typeface="Lato"/>
                <a:sym typeface="Lato"/>
              </a:rPr>
              <a:t>@ingenieria.usac.edu.gt</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7"/>
          <p:cNvSpPr txBox="1"/>
          <p:nvPr>
            <p:ph type="ctrTitle"/>
          </p:nvPr>
        </p:nvSpPr>
        <p:spPr>
          <a:xfrm>
            <a:off x="658900" y="42000"/>
            <a:ext cx="7688100" cy="10683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00000"/>
              <a:buNone/>
            </a:pPr>
            <a:r>
              <a:rPr lang="es-419"/>
              <a:t>NOTIFICACIONES DE </a:t>
            </a:r>
            <a:r>
              <a:rPr lang="es-419"/>
              <a:t>EXÁMENES</a:t>
            </a:r>
            <a:r>
              <a:rPr lang="es-419"/>
              <a:t> RETRASDADA</a:t>
            </a:r>
            <a:endParaRPr/>
          </a:p>
        </p:txBody>
      </p:sp>
      <p:sp>
        <p:nvSpPr>
          <p:cNvPr id="378" name="Google Shape;378;p57"/>
          <p:cNvSpPr txBox="1"/>
          <p:nvPr>
            <p:ph idx="1" type="subTitle"/>
          </p:nvPr>
        </p:nvSpPr>
        <p:spPr>
          <a:xfrm>
            <a:off x="390975" y="1945225"/>
            <a:ext cx="8590800" cy="18435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l">
              <a:lnSpc>
                <a:spcPct val="100000"/>
              </a:lnSpc>
              <a:spcBef>
                <a:spcPts val="0"/>
              </a:spcBef>
              <a:spcAft>
                <a:spcPts val="0"/>
              </a:spcAft>
              <a:buSzPct val="62378"/>
              <a:buNone/>
            </a:pPr>
            <a:r>
              <a:rPr lang="es-419" sz="5400">
                <a:solidFill>
                  <a:schemeClr val="accent3"/>
                </a:solidFill>
                <a:latin typeface="Alfa Slab One"/>
                <a:ea typeface="Alfa Slab One"/>
                <a:cs typeface="Alfa Slab One"/>
                <a:sym typeface="Alfa Slab One"/>
              </a:rPr>
              <a:t>Enviar un aviso por medio de ClassRoom o DTT a los estudiantes sobre la información correspondiente del examen.</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8"/>
          <p:cNvSpPr txBox="1"/>
          <p:nvPr/>
        </p:nvSpPr>
        <p:spPr>
          <a:xfrm>
            <a:off x="734054" y="156239"/>
            <a:ext cx="68913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s-419" sz="2400" u="none" cap="none" strike="noStrike">
                <a:solidFill>
                  <a:schemeClr val="accent3"/>
                </a:solidFill>
                <a:latin typeface="Alfa Slab One"/>
                <a:ea typeface="Alfa Slab One"/>
                <a:cs typeface="Alfa Slab One"/>
                <a:sym typeface="Alfa Slab One"/>
              </a:rPr>
              <a:t>ACTIVIDADES EN CLASE</a:t>
            </a:r>
            <a:endParaRPr b="0" i="0" sz="2400" u="none" cap="none" strike="noStrike">
              <a:solidFill>
                <a:srgbClr val="000000"/>
              </a:solidFill>
              <a:latin typeface="Lato"/>
              <a:ea typeface="Lato"/>
              <a:cs typeface="Lato"/>
              <a:sym typeface="Lato"/>
            </a:endParaRPr>
          </a:p>
        </p:txBody>
      </p:sp>
      <p:sp>
        <p:nvSpPr>
          <p:cNvPr id="384" name="Google Shape;384;p58"/>
          <p:cNvSpPr txBox="1"/>
          <p:nvPr/>
        </p:nvSpPr>
        <p:spPr>
          <a:xfrm>
            <a:off x="667820" y="540440"/>
            <a:ext cx="7742100" cy="4063500"/>
          </a:xfrm>
          <a:prstGeom prst="rect">
            <a:avLst/>
          </a:prstGeom>
          <a:noFill/>
          <a:ln>
            <a:noFill/>
          </a:ln>
        </p:spPr>
        <p:txBody>
          <a:bodyPr anchorCtr="0" anchor="t" bIns="91425" lIns="91425" spcFirstLastPara="1" rIns="91425" wrap="square" tIns="91425">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Lato"/>
                <a:ea typeface="Lato"/>
                <a:cs typeface="Lato"/>
                <a:sym typeface="Lato"/>
              </a:rPr>
              <a:t>Siempre que la ingeniera indique el apoyo en la realización de ejemplos o ejercicios, mandárselos con anticipación para que ella pueda revisar lo creado.</a:t>
            </a:r>
            <a:endParaRPr/>
          </a:p>
          <a:p>
            <a:pPr indent="-285750" lvl="0" marL="285750" marR="0" rtl="0" algn="l">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Lato"/>
                <a:ea typeface="Lato"/>
                <a:cs typeface="Lato"/>
                <a:sym typeface="Lato"/>
              </a:rPr>
              <a:t>Estar atento a dudas y problemas que puedan tener los alumnos en los foros y en el periodo de clase.</a:t>
            </a:r>
            <a:endParaRPr/>
          </a:p>
          <a:p>
            <a:pPr indent="-285750" lvl="0" marL="285750" marR="0" rtl="0" algn="l">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Lato"/>
                <a:ea typeface="Lato"/>
                <a:cs typeface="Lato"/>
                <a:sym typeface="Lato"/>
              </a:rPr>
              <a:t>Cuando finalice el curso detener la grabación de la clase.</a:t>
            </a:r>
            <a:endParaRPr/>
          </a:p>
          <a:p>
            <a:pPr indent="-285750" lvl="0" marL="285750" marR="0" rtl="0" algn="l">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Lato"/>
                <a:ea typeface="Lato"/>
                <a:cs typeface="Lato"/>
                <a:sym typeface="Lato"/>
              </a:rPr>
              <a:t>Si surgiera problemas con algún alumno, notificar a la ingeniera.</a:t>
            </a:r>
            <a:endParaRPr/>
          </a:p>
          <a:p>
            <a:pPr indent="-285750" lvl="0" marL="285750" marR="0" rtl="0" algn="l">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Lato"/>
                <a:ea typeface="Lato"/>
                <a:cs typeface="Lato"/>
                <a:sym typeface="Lato"/>
              </a:rPr>
              <a:t>Siempre estar atento al correo y a la plataforma utilizada para los foros.</a:t>
            </a:r>
            <a:endParaRPr/>
          </a:p>
          <a:p>
            <a:pPr indent="-285750" lvl="0" marL="285750" marR="0" rtl="0" algn="l">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Lato"/>
                <a:ea typeface="Lato"/>
                <a:cs typeface="Lato"/>
                <a:sym typeface="Lato"/>
              </a:rPr>
              <a:t>NO manejar grupo de Whatsapp.</a:t>
            </a:r>
            <a:endParaRPr/>
          </a:p>
          <a:p>
            <a:pPr indent="-285750" lvl="0" marL="285750" marR="0" rtl="0" algn="l">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Lato"/>
                <a:ea typeface="Lato"/>
                <a:cs typeface="Lato"/>
                <a:sym typeface="Lato"/>
              </a:rPr>
              <a:t>Cualquier duda consultar con la ingeniera. Si se hace la consulta en el día de clase realizarla habiendo finalizado la grabación.</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Lato"/>
              <a:ea typeface="Lato"/>
              <a:cs typeface="Lato"/>
              <a:sym typeface="Lato"/>
            </a:endParaRPr>
          </a:p>
          <a:p>
            <a:pPr indent="0" lvl="0" marL="0" marR="0" rtl="0" algn="just">
              <a:lnSpc>
                <a:spcPct val="100000"/>
              </a:lnSpc>
              <a:spcBef>
                <a:spcPts val="0"/>
              </a:spcBef>
              <a:spcAft>
                <a:spcPts val="0"/>
              </a:spcAft>
              <a:buNone/>
            </a:pPr>
            <a:r>
              <a:rPr b="0" i="0" lang="es-419" sz="1400" u="none" cap="none" strike="noStrike">
                <a:solidFill>
                  <a:srgbClr val="000000"/>
                </a:solidFill>
                <a:latin typeface="Lato"/>
                <a:ea typeface="Lato"/>
                <a:cs typeface="Lato"/>
                <a:sym typeface="Lato"/>
              </a:rPr>
              <a:t>Cuando finalicen su practica, agregar o modificar este manual para que el siguiente practicante pueda tener mas orientación y no se pierda.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Lato"/>
              <a:ea typeface="Lato"/>
              <a:cs typeface="Lato"/>
              <a:sym typeface="Lato"/>
            </a:endParaRPr>
          </a:p>
          <a:p>
            <a:pPr indent="0" lvl="0" marL="0" marR="0" rtl="0" algn="just">
              <a:lnSpc>
                <a:spcPct val="100000"/>
              </a:lnSpc>
              <a:spcBef>
                <a:spcPts val="0"/>
              </a:spcBef>
              <a:spcAft>
                <a:spcPts val="0"/>
              </a:spcAft>
              <a:buNone/>
            </a:pPr>
            <a:r>
              <a:rPr b="0" i="0" lang="es-419" sz="1400" u="none" cap="none" strike="noStrike">
                <a:solidFill>
                  <a:srgbClr val="000000"/>
                </a:solidFill>
                <a:latin typeface="Lato"/>
                <a:ea typeface="Lato"/>
                <a:cs typeface="Lato"/>
                <a:sym typeface="Lato"/>
              </a:rPr>
              <a:t>Al finalizar la practica cambiar el </a:t>
            </a:r>
            <a:r>
              <a:rPr b="0" i="0" lang="es-419" sz="1400" u="sng" cap="none" strike="noStrike">
                <a:solidFill>
                  <a:srgbClr val="000000"/>
                </a:solidFill>
                <a:latin typeface="Lato"/>
                <a:ea typeface="Lato"/>
                <a:cs typeface="Lato"/>
                <a:sym typeface="Lato"/>
              </a:rPr>
              <a:t>correo de ayuda </a:t>
            </a:r>
            <a:r>
              <a:rPr b="0" i="0" lang="es-419" sz="1400" u="none" cap="none" strike="noStrike">
                <a:solidFill>
                  <a:srgbClr val="000000"/>
                </a:solidFill>
                <a:latin typeface="Lato"/>
                <a:ea typeface="Lato"/>
                <a:cs typeface="Lato"/>
                <a:sym typeface="Lato"/>
              </a:rPr>
              <a:t>con su correo, para poder apoyar al siguiente practicante.</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Lato"/>
              <a:ea typeface="Lato"/>
              <a:cs typeface="Lato"/>
              <a:sym typeface="Lato"/>
            </a:endParaRPr>
          </a:p>
          <a:p>
            <a:pPr indent="0" lvl="0" marL="0" marR="0" rtl="0" algn="ctr">
              <a:lnSpc>
                <a:spcPct val="100000"/>
              </a:lnSpc>
              <a:spcBef>
                <a:spcPts val="0"/>
              </a:spcBef>
              <a:spcAft>
                <a:spcPts val="0"/>
              </a:spcAft>
              <a:buNone/>
            </a:pPr>
            <a:r>
              <a:rPr b="0" i="0" lang="es-419" sz="1400" u="none" cap="none" strike="noStrike">
                <a:solidFill>
                  <a:srgbClr val="000000"/>
                </a:solidFill>
                <a:latin typeface="Lato"/>
                <a:ea typeface="Lato"/>
                <a:cs typeface="Lato"/>
                <a:sym typeface="Lato"/>
              </a:rPr>
              <a:t>Correo de ayuda: </a:t>
            </a:r>
            <a:r>
              <a:rPr lang="es-419">
                <a:latin typeface="Lato"/>
                <a:ea typeface="Lato"/>
                <a:cs typeface="Lato"/>
                <a:sym typeface="Lato"/>
              </a:rPr>
              <a:t>3003918460101</a:t>
            </a:r>
            <a:r>
              <a:rPr b="0" i="0" lang="es-419" sz="1400" u="none" cap="none" strike="noStrike">
                <a:solidFill>
                  <a:srgbClr val="000000"/>
                </a:solidFill>
                <a:latin typeface="Lato"/>
                <a:ea typeface="Lato"/>
                <a:cs typeface="Lato"/>
                <a:sym typeface="Lato"/>
              </a:rPr>
              <a:t>@ingenieria.usac.edu.gt</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9"/>
          <p:cNvSpPr txBox="1"/>
          <p:nvPr>
            <p:ph type="ctrTitle"/>
          </p:nvPr>
        </p:nvSpPr>
        <p:spPr>
          <a:xfrm>
            <a:off x="727950" y="1058238"/>
            <a:ext cx="7688100" cy="3256908"/>
          </a:xfrm>
          <a:prstGeom prst="rect">
            <a:avLst/>
          </a:prstGeom>
          <a:noFill/>
          <a:ln>
            <a:noFill/>
          </a:ln>
        </p:spPr>
        <p:txBody>
          <a:bodyPr anchorCtr="0" anchor="t" bIns="91425" lIns="91425" spcFirstLastPara="1" rIns="91425" wrap="square" tIns="91425">
            <a:normAutofit fontScale="90000"/>
          </a:bodyPr>
          <a:lstStyle/>
          <a:p>
            <a:pPr indent="0" lvl="0" marL="0" rtl="0" algn="just">
              <a:lnSpc>
                <a:spcPct val="100000"/>
              </a:lnSpc>
              <a:spcBef>
                <a:spcPts val="0"/>
              </a:spcBef>
              <a:spcAft>
                <a:spcPts val="0"/>
              </a:spcAft>
              <a:buSzPct val="111111"/>
              <a:buNone/>
            </a:pPr>
            <a:r>
              <a:rPr lang="es-419"/>
              <a:t>Siempre que tengan una duda busquen ayuda con otros auxiliares, sin embargo como este curso no posee laboratorio, puede cambiar ciertas cosas.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s-419"/>
              <a:t>Asistencia y Carga de Alumnos</a:t>
            </a:r>
            <a:endParaRPr/>
          </a:p>
        </p:txBody>
      </p:sp>
      <p:sp>
        <p:nvSpPr>
          <p:cNvPr id="114" name="Google Shape;114;p17"/>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fontScale="32500" lnSpcReduction="20000"/>
          </a:bodyPr>
          <a:lstStyle/>
          <a:p>
            <a:pPr indent="0" lvl="0" marL="0" rtl="0" algn="l">
              <a:lnSpc>
                <a:spcPct val="100000"/>
              </a:lnSpc>
              <a:spcBef>
                <a:spcPts val="0"/>
              </a:spcBef>
              <a:spcAft>
                <a:spcPts val="0"/>
              </a:spcAft>
              <a:buSzPct val="91168"/>
              <a:buNone/>
            </a:pPr>
            <a:r>
              <a:rPr lang="es-419" sz="5400">
                <a:solidFill>
                  <a:schemeClr val="accent3"/>
                </a:solidFill>
                <a:latin typeface="Alfa Slab One"/>
                <a:ea typeface="Alfa Slab One"/>
                <a:cs typeface="Alfa Slab One"/>
                <a:sym typeface="Alfa Slab One"/>
              </a:rPr>
              <a:t>La carga de alumnos se realiza solamente en el DTT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nvSpPr>
        <p:spPr>
          <a:xfrm>
            <a:off x="629697" y="1766878"/>
            <a:ext cx="8055000" cy="1693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1" i="0" lang="es-419" sz="1400" u="none" cap="none" strike="noStrike">
                <a:solidFill>
                  <a:srgbClr val="000000"/>
                </a:solidFill>
                <a:latin typeface="Lato"/>
                <a:ea typeface="Lato"/>
                <a:cs typeface="Lato"/>
                <a:sym typeface="Lato"/>
              </a:rPr>
              <a:t>Cada clase se debe de tomar asistencia utilizando un formulario de Google,</a:t>
            </a:r>
            <a:r>
              <a:rPr b="0" i="0" lang="es-419" sz="1400" u="none" cap="none" strike="noStrike">
                <a:solidFill>
                  <a:srgbClr val="000000"/>
                </a:solidFill>
                <a:latin typeface="Lato"/>
                <a:ea typeface="Lato"/>
                <a:cs typeface="Lato"/>
                <a:sym typeface="Lato"/>
              </a:rPr>
              <a:t> el primer día de clases la asistencia servirá para poder cargar los alumnos en el DTT, tomar en cuenta las fechas que el ingeniero Marin estará publicando para cargar los datos de los alumnos al sistema</a:t>
            </a:r>
            <a:r>
              <a:rPr lang="es-419">
                <a:latin typeface="Lato"/>
                <a:ea typeface="Lato"/>
                <a:cs typeface="Lato"/>
                <a:sym typeface="Lato"/>
              </a:rPr>
              <a:t>.</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Lato"/>
                <a:ea typeface="Lato"/>
                <a:cs typeface="Lato"/>
                <a:sym typeface="Lato"/>
              </a:rPr>
              <a:t>Todas las clases se toma asistencia para poder establecer estadísticas en los reportes (portafolio docente) que solicitaran en su momento, normalmente se inicia los reportes en el segundo semestre de auxiliatura. ESTOS REPORTES NO SON LO MISMO QUE LOS REPORTES DEL DTT.</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663800" y="5307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Carga de Alumnos</a:t>
            </a:r>
            <a:endParaRPr/>
          </a:p>
        </p:txBody>
      </p:sp>
      <p:sp>
        <p:nvSpPr>
          <p:cNvPr id="125" name="Google Shape;125;p19"/>
          <p:cNvSpPr txBox="1"/>
          <p:nvPr>
            <p:ph idx="1" type="body"/>
          </p:nvPr>
        </p:nvSpPr>
        <p:spPr>
          <a:xfrm>
            <a:off x="663800" y="14412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solidFill>
                  <a:schemeClr val="dk2"/>
                </a:solidFill>
              </a:rPr>
              <a:t>Para realizar la carga de Alumnos al DTT se debe de dirigir al curso y presionar el botón de “Listado de Estudiantes”. </a:t>
            </a:r>
            <a:r>
              <a:rPr lang="es-419">
                <a:solidFill>
                  <a:schemeClr val="dk2"/>
                </a:solidFill>
              </a:rPr>
              <a:t>Se mostrará una nueva página en la que debe de seleccionar “Cargar Alumnos”. </a:t>
            </a:r>
            <a:br>
              <a:rPr lang="es-419">
                <a:solidFill>
                  <a:schemeClr val="dk2"/>
                </a:solidFill>
              </a:rPr>
            </a:br>
            <a:r>
              <a:rPr lang="es-419">
                <a:solidFill>
                  <a:schemeClr val="dk2"/>
                </a:solidFill>
              </a:rPr>
              <a:t>Se recomienda que la carga de los Alumnos al DTT se realice por medio de una carga masiva, creando un archivo .csv en donde se coloca los carnets de los alumnos, debido a que no se maneja laboratorio en el curso el campo de Laboratorio se coloca FALSE.</a:t>
            </a:r>
            <a:endParaRPr>
              <a:solidFill>
                <a:schemeClr val="dk2"/>
              </a:solidFill>
            </a:endParaRPr>
          </a:p>
        </p:txBody>
      </p:sp>
      <p:pic>
        <p:nvPicPr>
          <p:cNvPr id="126" name="Google Shape;126;p19"/>
          <p:cNvPicPr preferRelativeResize="0"/>
          <p:nvPr/>
        </p:nvPicPr>
        <p:blipFill rotWithShape="1">
          <a:blip r:embed="rId3">
            <a:alphaModFix/>
          </a:blip>
          <a:srcRect b="0" l="0" r="0" t="0"/>
          <a:stretch/>
        </p:blipFill>
        <p:spPr>
          <a:xfrm>
            <a:off x="1967597" y="2943617"/>
            <a:ext cx="5081106" cy="1427277"/>
          </a:xfrm>
          <a:prstGeom prst="rect">
            <a:avLst/>
          </a:prstGeom>
          <a:noFill/>
          <a:ln cap="flat" cmpd="sng" w="28575">
            <a:solidFill>
              <a:srgbClr val="D03100"/>
            </a:solidFill>
            <a:prstDash val="solid"/>
            <a:round/>
            <a:headEnd len="sm" w="sm" type="none"/>
            <a:tailEnd len="sm" w="sm" type="none"/>
          </a:ln>
        </p:spPr>
      </p:pic>
      <p:sp>
        <p:nvSpPr>
          <p:cNvPr id="127" name="Google Shape;127;p19"/>
          <p:cNvSpPr/>
          <p:nvPr/>
        </p:nvSpPr>
        <p:spPr>
          <a:xfrm>
            <a:off x="1422745" y="3047450"/>
            <a:ext cx="447817" cy="1219624"/>
          </a:xfrm>
          <a:prstGeom prst="rect">
            <a:avLst/>
          </a:prstGeom>
        </p:spPr>
        <p:txBody>
          <a:bodyPr>
            <a:prstTxWarp prst="textPlain"/>
          </a:bodyPr>
          <a:lstStyle/>
          <a:p>
            <a:pPr lvl="0" algn="ctr"/>
            <a:r>
              <a:rPr b="0" i="0">
                <a:ln cap="flat" cmpd="sng" w="28575">
                  <a:solidFill>
                    <a:schemeClr val="dk1"/>
                  </a:solidFill>
                  <a:prstDash val="solid"/>
                  <a:round/>
                  <a:headEnd len="sm" w="sm" type="none"/>
                  <a:tailEnd len="sm" w="sm" type="none"/>
                </a:ln>
                <a:noFill/>
                <a:latin typeface="Arial"/>
              </a:rPr>
              <a:t>1</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idx="1" type="body"/>
          </p:nvPr>
        </p:nvSpPr>
        <p:spPr>
          <a:xfrm>
            <a:off x="729450" y="2524325"/>
            <a:ext cx="7688700" cy="18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solidFill>
                  <a:schemeClr val="dk2"/>
                </a:solidFill>
              </a:rPr>
              <a:t>En la sección de ayuda del DTT se encuentra el siguiente documento:</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s-419">
                <a:solidFill>
                  <a:schemeClr val="dk2"/>
                </a:solidFill>
              </a:rPr>
              <a:t>En donde se explica con más detalle </a:t>
            </a:r>
            <a:r>
              <a:rPr lang="es-419">
                <a:solidFill>
                  <a:schemeClr val="dk2"/>
                </a:solidFill>
              </a:rPr>
              <a:t>cómo</a:t>
            </a:r>
            <a:r>
              <a:rPr lang="es-419">
                <a:solidFill>
                  <a:schemeClr val="dk2"/>
                </a:solidFill>
              </a:rPr>
              <a:t> realizar la carga de los Alumnos al DTT, un ejemplo del archivo .csv a utilizar para la carga y otra información necesaria utilizar al DTT desde la vista de auxiliar.</a:t>
            </a:r>
            <a:endParaRPr>
              <a:solidFill>
                <a:schemeClr val="dk2"/>
              </a:solidFill>
            </a:endParaRPr>
          </a:p>
        </p:txBody>
      </p:sp>
      <p:pic>
        <p:nvPicPr>
          <p:cNvPr id="133" name="Google Shape;133;p20"/>
          <p:cNvPicPr preferRelativeResize="0"/>
          <p:nvPr/>
        </p:nvPicPr>
        <p:blipFill>
          <a:blip r:embed="rId3">
            <a:alphaModFix/>
          </a:blip>
          <a:stretch>
            <a:fillRect/>
          </a:stretch>
        </p:blipFill>
        <p:spPr>
          <a:xfrm>
            <a:off x="2077576" y="834550"/>
            <a:ext cx="6201926" cy="1583975"/>
          </a:xfrm>
          <a:prstGeom prst="rect">
            <a:avLst/>
          </a:prstGeom>
          <a:noFill/>
          <a:ln>
            <a:noFill/>
          </a:ln>
        </p:spPr>
      </p:pic>
      <p:sp>
        <p:nvSpPr>
          <p:cNvPr id="134" name="Google Shape;134;p20"/>
          <p:cNvSpPr/>
          <p:nvPr/>
        </p:nvSpPr>
        <p:spPr>
          <a:xfrm>
            <a:off x="5136273" y="880600"/>
            <a:ext cx="466850" cy="833875"/>
          </a:xfrm>
          <a:prstGeom prst="rect">
            <a:avLst/>
          </a:prstGeom>
        </p:spPr>
        <p:txBody>
          <a:bodyPr>
            <a:prstTxWarp prst="textPlain"/>
          </a:bodyPr>
          <a:lstStyle/>
          <a:p>
            <a:pPr lvl="0" algn="ctr"/>
            <a:r>
              <a:rPr b="0" i="0">
                <a:ln cap="flat" cmpd="sng" w="28575">
                  <a:solidFill>
                    <a:schemeClr val="dk1"/>
                  </a:solidFill>
                  <a:prstDash val="solid"/>
                  <a:round/>
                  <a:headEnd len="sm" w="sm" type="none"/>
                  <a:tailEnd len="sm" w="sm" type="none"/>
                </a:ln>
                <a:noFill/>
                <a:latin typeface="Arial"/>
              </a:rPr>
              <a:t>2</a:t>
            </a:r>
          </a:p>
        </p:txBody>
      </p:sp>
      <p:pic>
        <p:nvPicPr>
          <p:cNvPr id="135" name="Google Shape;135;p20"/>
          <p:cNvPicPr preferRelativeResize="0"/>
          <p:nvPr/>
        </p:nvPicPr>
        <p:blipFill>
          <a:blip r:embed="rId4">
            <a:alphaModFix/>
          </a:blip>
          <a:stretch>
            <a:fillRect/>
          </a:stretch>
        </p:blipFill>
        <p:spPr>
          <a:xfrm>
            <a:off x="3402225" y="2917475"/>
            <a:ext cx="2343150" cy="400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s-419"/>
              <a:t>Ingreso al DTT de los alumnos</a:t>
            </a:r>
            <a:endParaRPr/>
          </a:p>
        </p:txBody>
      </p:sp>
      <p:sp>
        <p:nvSpPr>
          <p:cNvPr id="141" name="Google Shape;141;p21"/>
          <p:cNvSpPr txBox="1"/>
          <p:nvPr>
            <p:ph idx="1" type="subTitle"/>
          </p:nvPr>
        </p:nvSpPr>
        <p:spPr>
          <a:xfrm>
            <a:off x="729625" y="3172900"/>
            <a:ext cx="7688100" cy="781500"/>
          </a:xfrm>
          <a:prstGeom prst="rect">
            <a:avLst/>
          </a:prstGeom>
          <a:noFill/>
          <a:ln>
            <a:noFill/>
          </a:ln>
        </p:spPr>
        <p:txBody>
          <a:bodyPr anchorCtr="0" anchor="t" bIns="91425" lIns="91425" spcFirstLastPara="1" rIns="91425" wrap="square" tIns="91425">
            <a:normAutofit fontScale="25000" lnSpcReduction="10000"/>
          </a:bodyPr>
          <a:lstStyle/>
          <a:p>
            <a:pPr indent="0" lvl="0" marL="0" rtl="0" algn="l">
              <a:lnSpc>
                <a:spcPct val="100000"/>
              </a:lnSpc>
              <a:spcBef>
                <a:spcPts val="0"/>
              </a:spcBef>
              <a:spcAft>
                <a:spcPts val="0"/>
              </a:spcAft>
              <a:buSzPct val="118518"/>
              <a:buNone/>
            </a:pPr>
            <a:r>
              <a:rPr lang="es-419" sz="5400">
                <a:solidFill>
                  <a:schemeClr val="accent3"/>
                </a:solidFill>
                <a:latin typeface="Alfa Slab One"/>
                <a:ea typeface="Alfa Slab One"/>
                <a:cs typeface="Alfa Slab One"/>
                <a:sym typeface="Alfa Slab One"/>
              </a:rPr>
              <a:t>Ya que los alumnos son nuevos en el área de cursos de sistemas, es probable que no cuenten con una cuenta en el DTT. La cuenta se les crea al momento que son asignados al curso en el DTT.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