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a2e965a2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a2e965a2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a2e965a2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a2e965a2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1c693fc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1c693fc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a2e965a2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1a2e965a2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1a2e965a2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1a2e965a2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1a2e965a2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1a2e965a2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uiltin.com/data-science/introduction-to-machine-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824000" y="250700"/>
            <a:ext cx="6730800" cy="70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u="sng">
                <a:solidFill>
                  <a:srgbClr val="9FC5E8"/>
                </a:solidFill>
              </a:rPr>
              <a:t>DATA MINING AND ANALYTICS</a:t>
            </a:r>
            <a:endParaRPr sz="2800" u="sng">
              <a:solidFill>
                <a:srgbClr val="9FC5E8"/>
              </a:solidFill>
            </a:endParaRPr>
          </a:p>
        </p:txBody>
      </p:sp>
      <p:sp>
        <p:nvSpPr>
          <p:cNvPr id="135" name="Google Shape;135;p13"/>
          <p:cNvSpPr txBox="1"/>
          <p:nvPr>
            <p:ph idx="1" type="subTitle"/>
          </p:nvPr>
        </p:nvSpPr>
        <p:spPr>
          <a:xfrm>
            <a:off x="3042875" y="1530075"/>
            <a:ext cx="5591400" cy="18153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15000"/>
              </a:lnSpc>
              <a:spcBef>
                <a:spcPts val="1200"/>
              </a:spcBef>
              <a:spcAft>
                <a:spcPts val="0"/>
              </a:spcAft>
              <a:buNone/>
            </a:pPr>
            <a:r>
              <a:rPr lang="en" sz="7200">
                <a:solidFill>
                  <a:srgbClr val="FFFFFF"/>
                </a:solidFill>
              </a:rPr>
              <a:t>CUSTOMER CHURN ANALYSIS</a:t>
            </a:r>
            <a:endParaRPr sz="7200">
              <a:solidFill>
                <a:srgbClr val="FFFFFF"/>
              </a:solidFill>
            </a:endParaRPr>
          </a:p>
          <a:p>
            <a:pPr indent="0" lvl="0" marL="0" rtl="0" algn="ctr">
              <a:spcBef>
                <a:spcPts val="1200"/>
              </a:spcBef>
              <a:spcAft>
                <a:spcPts val="0"/>
              </a:spcAft>
              <a:buNone/>
            </a:pPr>
            <a:r>
              <a:t/>
            </a:r>
            <a:endParaRPr/>
          </a:p>
        </p:txBody>
      </p:sp>
      <p:sp>
        <p:nvSpPr>
          <p:cNvPr id="136" name="Google Shape;136;p13"/>
          <p:cNvSpPr txBox="1"/>
          <p:nvPr/>
        </p:nvSpPr>
        <p:spPr>
          <a:xfrm>
            <a:off x="5186750" y="3414600"/>
            <a:ext cx="3273000" cy="1152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0"/>
              </a:spcAft>
              <a:buNone/>
            </a:pPr>
            <a:r>
              <a:rPr lang="en" sz="1300">
                <a:solidFill>
                  <a:schemeClr val="lt1"/>
                </a:solidFill>
                <a:latin typeface="Lato"/>
                <a:ea typeface="Lato"/>
                <a:cs typeface="Lato"/>
                <a:sym typeface="Lato"/>
              </a:rPr>
              <a:t>ADITI MITTAL(RA1911003010226)</a:t>
            </a:r>
            <a:endParaRPr sz="1300">
              <a:solidFill>
                <a:schemeClr val="lt1"/>
              </a:solidFill>
              <a:latin typeface="Lato"/>
              <a:ea typeface="Lato"/>
              <a:cs typeface="Lato"/>
              <a:sym typeface="Lato"/>
            </a:endParaRPr>
          </a:p>
          <a:p>
            <a:pPr indent="0" lvl="0" marL="0" rtl="0" algn="r">
              <a:lnSpc>
                <a:spcPct val="115000"/>
              </a:lnSpc>
              <a:spcBef>
                <a:spcPts val="1200"/>
              </a:spcBef>
              <a:spcAft>
                <a:spcPts val="0"/>
              </a:spcAft>
              <a:buNone/>
            </a:pPr>
            <a:r>
              <a:rPr lang="en" sz="1300">
                <a:solidFill>
                  <a:schemeClr val="lt1"/>
                </a:solidFill>
                <a:latin typeface="Lato"/>
                <a:ea typeface="Lato"/>
                <a:cs typeface="Lato"/>
                <a:sym typeface="Lato"/>
              </a:rPr>
              <a:t>ANWEASHA SAHA (RA1911003010235)</a:t>
            </a:r>
            <a:endParaRPr sz="1300">
              <a:solidFill>
                <a:schemeClr val="lt1"/>
              </a:solidFill>
              <a:latin typeface="Lato"/>
              <a:ea typeface="Lato"/>
              <a:cs typeface="Lato"/>
              <a:sym typeface="Lato"/>
            </a:endParaRPr>
          </a:p>
          <a:p>
            <a:pPr indent="0" lvl="0" marL="0" rtl="0" algn="r">
              <a:lnSpc>
                <a:spcPct val="115000"/>
              </a:lnSpc>
              <a:spcBef>
                <a:spcPts val="1200"/>
              </a:spcBef>
              <a:spcAft>
                <a:spcPts val="1200"/>
              </a:spcAft>
              <a:buNone/>
            </a:pPr>
            <a:r>
              <a:rPr lang="en" sz="1300">
                <a:solidFill>
                  <a:schemeClr val="lt1"/>
                </a:solidFill>
                <a:latin typeface="Lato"/>
                <a:ea typeface="Lato"/>
                <a:cs typeface="Lato"/>
                <a:sym typeface="Lato"/>
              </a:rPr>
              <a:t>  R. VIJAY (RA1911003010239)</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9FC5E8"/>
                </a:solidFill>
              </a:rPr>
              <a:t>ABSTRACT</a:t>
            </a:r>
            <a:endParaRPr sz="2500">
              <a:solidFill>
                <a:srgbClr val="9FC5E8"/>
              </a:solidFill>
            </a:endParaRPr>
          </a:p>
        </p:txBody>
      </p:sp>
      <p:sp>
        <p:nvSpPr>
          <p:cNvPr id="142" name="Google Shape;142;p14"/>
          <p:cNvSpPr txBox="1"/>
          <p:nvPr>
            <p:ph idx="1" type="body"/>
          </p:nvPr>
        </p:nvSpPr>
        <p:spPr>
          <a:xfrm>
            <a:off x="1089200" y="1106500"/>
            <a:ext cx="7247100" cy="3513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200"/>
              </a:spcBef>
              <a:spcAft>
                <a:spcPts val="0"/>
              </a:spcAft>
              <a:buClr>
                <a:srgbClr val="FFFFFF"/>
              </a:buClr>
              <a:buSzPts val="1300"/>
              <a:buChar char="●"/>
            </a:pPr>
            <a:r>
              <a:rPr lang="en">
                <a:solidFill>
                  <a:srgbClr val="FFFFFF"/>
                </a:solidFill>
              </a:rPr>
              <a:t>Customer Churn is one of the most important and challenging problems for businesses such as Credit Card companies, cable service providers etc. </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Customer churn metrics can help businesses improve customer retention. We can classify customer churn (also known as customer attrition) by grouping them into different categories. </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Contractual Churn, which is applicable to businesses such as cable companies and SAAS service providers, is when customers decide not to continue with their expired contracts. </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Voluntary Churn, on the other hand, is when a customer decides to cancel their existing service, which can be applicable for companies such as prepaid cell phones and streaming subscription providers.</a:t>
            </a:r>
            <a:endParaRPr>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9FC5E8"/>
                </a:solidFill>
              </a:rPr>
              <a:t>OBJECTIVE</a:t>
            </a:r>
            <a:endParaRPr sz="2500">
              <a:solidFill>
                <a:srgbClr val="9FC5E8"/>
              </a:solidFill>
            </a:endParaRPr>
          </a:p>
        </p:txBody>
      </p:sp>
      <p:sp>
        <p:nvSpPr>
          <p:cNvPr id="148" name="Google Shape;148;p15"/>
          <p:cNvSpPr txBox="1"/>
          <p:nvPr>
            <p:ph idx="1" type="body"/>
          </p:nvPr>
        </p:nvSpPr>
        <p:spPr>
          <a:xfrm>
            <a:off x="1071925" y="1106500"/>
            <a:ext cx="7264500" cy="3372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FFFFFF"/>
              </a:buClr>
              <a:buSzPts val="1300"/>
              <a:buFont typeface="Arial"/>
              <a:buChar char="●"/>
            </a:pPr>
            <a:r>
              <a:rPr lang="en">
                <a:solidFill>
                  <a:srgbClr val="FFFFFF"/>
                </a:solidFill>
                <a:latin typeface="Arial"/>
                <a:ea typeface="Arial"/>
                <a:cs typeface="Arial"/>
                <a:sym typeface="Arial"/>
              </a:rPr>
              <a:t>All the SAAS companies nowadays should measure customer churn rate and need a solution to predict customers which are on verge of leaving the organization. This is where the machine learning algorithms comes into the act as the savior for SAAS organizations.</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a:solidFill>
                  <a:srgbClr val="FFFFFF"/>
                </a:solidFill>
                <a:latin typeface="Arial"/>
                <a:ea typeface="Arial"/>
                <a:cs typeface="Arial"/>
                <a:sym typeface="Arial"/>
              </a:rPr>
              <a:t>Machine learning can help predict customer churn. Customer churn is a critical metric because it is much less expensive to retain existing customers than it is to acquire new customers.</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a:solidFill>
                  <a:srgbClr val="FFFFFF"/>
                </a:solidFill>
                <a:latin typeface="Arial"/>
                <a:ea typeface="Arial"/>
                <a:cs typeface="Arial"/>
                <a:sym typeface="Arial"/>
              </a:rPr>
              <a:t> Earning business from new customers means working leads all the way through the sales funnel, utilizing your marketing and sales resources throughout the process. Customer retention, on the other hand, is generally more cost-effective as you’ve already earned the trust and loyalty of existing customers.</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789425" y="242050"/>
            <a:ext cx="6546900" cy="66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FC5E8"/>
                </a:solidFill>
              </a:rPr>
              <a:t>METHODOLOGY</a:t>
            </a:r>
            <a:endParaRPr>
              <a:solidFill>
                <a:srgbClr val="9FC5E8"/>
              </a:solidFill>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305225" y="864525"/>
            <a:ext cx="7031100" cy="3941700"/>
          </a:xfrm>
          <a:prstGeom prst="rect">
            <a:avLst/>
          </a:prstGeom>
        </p:spPr>
        <p:txBody>
          <a:bodyPr anchorCtr="0" anchor="t" bIns="91425" lIns="91425" spcFirstLastPara="1" rIns="91425" wrap="square" tIns="91425">
            <a:normAutofit fontScale="47500" lnSpcReduction="10000"/>
          </a:bodyPr>
          <a:lstStyle/>
          <a:p>
            <a:pPr indent="-311388" lvl="0" marL="457200" rtl="0" algn="l">
              <a:lnSpc>
                <a:spcPct val="150000"/>
              </a:lnSpc>
              <a:spcBef>
                <a:spcPts val="1200"/>
              </a:spcBef>
              <a:spcAft>
                <a:spcPts val="0"/>
              </a:spcAft>
              <a:buSzPct val="100000"/>
              <a:buChar char="●"/>
            </a:pPr>
            <a:r>
              <a:rPr lang="en" sz="2744"/>
              <a:t>Data Collection</a:t>
            </a:r>
            <a:endParaRPr sz="2744"/>
          </a:p>
          <a:p>
            <a:pPr indent="-311388" lvl="0" marL="457200" rtl="0" algn="l">
              <a:lnSpc>
                <a:spcPct val="150000"/>
              </a:lnSpc>
              <a:spcBef>
                <a:spcPts val="0"/>
              </a:spcBef>
              <a:spcAft>
                <a:spcPts val="0"/>
              </a:spcAft>
              <a:buSzPct val="100000"/>
              <a:buChar char="●"/>
            </a:pPr>
            <a:r>
              <a:rPr lang="en" sz="2744"/>
              <a:t>Data Visualization and Exploratory Data Analysis</a:t>
            </a:r>
            <a:endParaRPr sz="2744"/>
          </a:p>
          <a:p>
            <a:pPr indent="-311388" lvl="0" marL="457200" rtl="0" algn="l">
              <a:lnSpc>
                <a:spcPct val="150000"/>
              </a:lnSpc>
              <a:spcBef>
                <a:spcPts val="0"/>
              </a:spcBef>
              <a:spcAft>
                <a:spcPts val="0"/>
              </a:spcAft>
              <a:buSzPct val="100000"/>
              <a:buChar char="●"/>
            </a:pPr>
            <a:r>
              <a:rPr lang="en" sz="2744"/>
              <a:t>Data Processing</a:t>
            </a:r>
            <a:endParaRPr sz="2744"/>
          </a:p>
          <a:p>
            <a:pPr indent="-311388" lvl="0" marL="457200" rtl="0" algn="l">
              <a:lnSpc>
                <a:spcPct val="150000"/>
              </a:lnSpc>
              <a:spcBef>
                <a:spcPts val="0"/>
              </a:spcBef>
              <a:spcAft>
                <a:spcPts val="0"/>
              </a:spcAft>
              <a:buSzPct val="100000"/>
              <a:buChar char="●"/>
            </a:pPr>
            <a:r>
              <a:rPr lang="en" sz="2744"/>
              <a:t>Model Creation</a:t>
            </a:r>
            <a:endParaRPr sz="2744"/>
          </a:p>
          <a:p>
            <a:pPr indent="-311388" lvl="0" marL="457200" rtl="0" algn="l">
              <a:lnSpc>
                <a:spcPct val="150000"/>
              </a:lnSpc>
              <a:spcBef>
                <a:spcPts val="0"/>
              </a:spcBef>
              <a:spcAft>
                <a:spcPts val="0"/>
              </a:spcAft>
              <a:buSzPct val="100000"/>
              <a:buChar char="●"/>
            </a:pPr>
            <a:r>
              <a:rPr lang="en" sz="2744"/>
              <a:t>Model Evaluation</a:t>
            </a:r>
            <a:endParaRPr sz="2744"/>
          </a:p>
          <a:p>
            <a:pPr indent="0" lvl="0" marL="0" rtl="0" algn="ctr">
              <a:lnSpc>
                <a:spcPct val="150000"/>
              </a:lnSpc>
              <a:spcBef>
                <a:spcPts val="1200"/>
              </a:spcBef>
              <a:spcAft>
                <a:spcPts val="0"/>
              </a:spcAft>
              <a:buNone/>
            </a:pPr>
            <a:r>
              <a:rPr lang="en" sz="3844">
                <a:solidFill>
                  <a:srgbClr val="9FC5E8"/>
                </a:solidFill>
                <a:latin typeface="Montserrat"/>
                <a:ea typeface="Montserrat"/>
                <a:cs typeface="Montserrat"/>
                <a:sym typeface="Montserrat"/>
              </a:rPr>
              <a:t>ALGORITHM/TECHNIQUE USED</a:t>
            </a:r>
            <a:endParaRPr sz="3844">
              <a:solidFill>
                <a:srgbClr val="9FC5E8"/>
              </a:solidFill>
              <a:latin typeface="Montserrat"/>
              <a:ea typeface="Montserrat"/>
              <a:cs typeface="Montserrat"/>
              <a:sym typeface="Montserrat"/>
            </a:endParaRPr>
          </a:p>
          <a:p>
            <a:pPr indent="-311388" lvl="0" marL="457200" rtl="0" algn="l">
              <a:lnSpc>
                <a:spcPct val="150000"/>
              </a:lnSpc>
              <a:spcBef>
                <a:spcPts val="1200"/>
              </a:spcBef>
              <a:spcAft>
                <a:spcPts val="0"/>
              </a:spcAft>
              <a:buSzPct val="100000"/>
              <a:buChar char="●"/>
            </a:pPr>
            <a:r>
              <a:rPr b="1" lang="en" sz="2744" u="sng"/>
              <a:t>Decision Tree Classifier: </a:t>
            </a:r>
            <a:r>
              <a:rPr lang="en" sz="2744"/>
              <a:t>The goal of using a Decision Tree is to create a training model that can use to predict the class or value of the target variable by </a:t>
            </a:r>
            <a:r>
              <a:rPr b="1" lang="en" sz="2744"/>
              <a:t>learning simple decision rules </a:t>
            </a:r>
            <a:r>
              <a:rPr lang="en" sz="2744"/>
              <a:t>inferred from prior data(training data).</a:t>
            </a:r>
            <a:endParaRPr sz="2744"/>
          </a:p>
          <a:p>
            <a:pPr indent="-311388" lvl="0" marL="457200" rtl="0" algn="l">
              <a:lnSpc>
                <a:spcPct val="150000"/>
              </a:lnSpc>
              <a:spcBef>
                <a:spcPts val="0"/>
              </a:spcBef>
              <a:spcAft>
                <a:spcPts val="0"/>
              </a:spcAft>
              <a:buSzPct val="100000"/>
              <a:buChar char="●"/>
            </a:pPr>
            <a:r>
              <a:rPr b="1" lang="en" sz="2744" u="sng"/>
              <a:t>Random Forest Algorithm: </a:t>
            </a:r>
            <a:r>
              <a:rPr lang="en" sz="2744"/>
              <a:t>Random forest, supervised learning algorithm is a flexible, easy to use </a:t>
            </a:r>
            <a:r>
              <a:rPr lang="en" sz="2744">
                <a:uFill>
                  <a:noFill/>
                </a:uFill>
                <a:hlinkClick r:id="rId3"/>
              </a:rPr>
              <a:t>machine learning algorithm</a:t>
            </a:r>
            <a:r>
              <a:rPr lang="en" sz="2744"/>
              <a:t> that produces, even without hyper-parameter tuning, a great result most of the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rgbClr val="9FC5E8"/>
                </a:solidFill>
              </a:rPr>
              <a:t>RESULT</a:t>
            </a:r>
            <a:endParaRPr sz="3200">
              <a:solidFill>
                <a:srgbClr val="9FC5E8"/>
              </a:solidFill>
            </a:endParaRPr>
          </a:p>
        </p:txBody>
      </p:sp>
      <p:sp>
        <p:nvSpPr>
          <p:cNvPr id="160" name="Google Shape;160;p17"/>
          <p:cNvSpPr txBox="1"/>
          <p:nvPr>
            <p:ph idx="1" type="body"/>
          </p:nvPr>
        </p:nvSpPr>
        <p:spPr>
          <a:xfrm>
            <a:off x="822050" y="1307850"/>
            <a:ext cx="3154500" cy="418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1525" u="sng"/>
              <a:t>Decision Tree Classifier Model</a:t>
            </a:r>
            <a:endParaRPr sz="1525" u="sng"/>
          </a:p>
          <a:p>
            <a:pPr indent="0" lvl="0" marL="0" rtl="0" algn="l">
              <a:lnSpc>
                <a:spcPct val="95000"/>
              </a:lnSpc>
              <a:spcBef>
                <a:spcPts val="1200"/>
              </a:spcBef>
              <a:spcAft>
                <a:spcPts val="1200"/>
              </a:spcAft>
              <a:buSzPts val="275"/>
              <a:buNone/>
            </a:pPr>
            <a:r>
              <a:t/>
            </a:r>
            <a:endParaRPr sz="325"/>
          </a:p>
        </p:txBody>
      </p:sp>
      <p:pic>
        <p:nvPicPr>
          <p:cNvPr id="161" name="Google Shape;161;p17"/>
          <p:cNvPicPr preferRelativeResize="0"/>
          <p:nvPr/>
        </p:nvPicPr>
        <p:blipFill rotWithShape="1">
          <a:blip r:embed="rId3">
            <a:alphaModFix/>
          </a:blip>
          <a:srcRect b="0" l="0" r="18374" t="0"/>
          <a:stretch/>
        </p:blipFill>
        <p:spPr>
          <a:xfrm>
            <a:off x="619538" y="1903175"/>
            <a:ext cx="3559524" cy="2107900"/>
          </a:xfrm>
          <a:prstGeom prst="rect">
            <a:avLst/>
          </a:prstGeom>
          <a:noFill/>
          <a:ln>
            <a:noFill/>
          </a:ln>
        </p:spPr>
      </p:pic>
      <p:pic>
        <p:nvPicPr>
          <p:cNvPr id="162" name="Google Shape;162;p17"/>
          <p:cNvPicPr preferRelativeResize="0"/>
          <p:nvPr/>
        </p:nvPicPr>
        <p:blipFill rotWithShape="1">
          <a:blip r:embed="rId4">
            <a:alphaModFix/>
          </a:blip>
          <a:srcRect b="15959" l="0" r="26269" t="0"/>
          <a:stretch/>
        </p:blipFill>
        <p:spPr>
          <a:xfrm>
            <a:off x="4572000" y="1955025"/>
            <a:ext cx="4105384" cy="2107900"/>
          </a:xfrm>
          <a:prstGeom prst="rect">
            <a:avLst/>
          </a:prstGeom>
          <a:noFill/>
          <a:ln>
            <a:noFill/>
          </a:ln>
        </p:spPr>
      </p:pic>
      <p:sp>
        <p:nvSpPr>
          <p:cNvPr id="163" name="Google Shape;163;p17"/>
          <p:cNvSpPr txBox="1"/>
          <p:nvPr>
            <p:ph idx="1" type="body"/>
          </p:nvPr>
        </p:nvSpPr>
        <p:spPr>
          <a:xfrm>
            <a:off x="5120488" y="1285475"/>
            <a:ext cx="3008400" cy="61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u="sng"/>
              <a:t>Random Forest Model</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FC5E8"/>
                </a:solidFill>
              </a:rPr>
              <a:t>CONCLUSION</a:t>
            </a:r>
            <a:endParaRPr>
              <a:solidFill>
                <a:srgbClr val="9FC5E8"/>
              </a:solidFill>
            </a:endParaRPr>
          </a:p>
        </p:txBody>
      </p:sp>
      <p:sp>
        <p:nvSpPr>
          <p:cNvPr id="169" name="Google Shape;169;p18"/>
          <p:cNvSpPr txBox="1"/>
          <p:nvPr>
            <p:ph idx="1" type="body"/>
          </p:nvPr>
        </p:nvSpPr>
        <p:spPr>
          <a:xfrm>
            <a:off x="994125" y="1307850"/>
            <a:ext cx="7342200" cy="31710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1200"/>
              </a:spcBef>
              <a:spcAft>
                <a:spcPts val="0"/>
              </a:spcAft>
              <a:buClr>
                <a:srgbClr val="FFFFFF"/>
              </a:buClr>
              <a:buSzPts val="1300"/>
              <a:buChar char="●"/>
            </a:pPr>
            <a:r>
              <a:rPr lang="en">
                <a:solidFill>
                  <a:srgbClr val="FFFFFF"/>
                </a:solidFill>
              </a:rPr>
              <a:t>Based on the two predictive models we created, the one we created with Random Forest Classifier would be a better choice as it has better performance.</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With the existing consumer insights through data, companies can predict customers’ possible needs and issues, define proper strategies and solutions against them, meet their expectations and retain their business.</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Based on the predictive analysis and modelling, businesses can focus their attention with targeted approach by segmenting and offering them customized solutions.</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lang="en">
                <a:solidFill>
                  <a:srgbClr val="FFFFFF"/>
                </a:solidFill>
              </a:rPr>
              <a:t>Analysing how and when the churn is happening in customer’s lifecycle with the services will allow the company to come up with more </a:t>
            </a:r>
            <a:r>
              <a:rPr lang="en">
                <a:solidFill>
                  <a:srgbClr val="FFFFFF"/>
                </a:solidFill>
              </a:rPr>
              <a:t>preemptive</a:t>
            </a:r>
            <a:r>
              <a:rPr lang="en">
                <a:solidFill>
                  <a:srgbClr val="FFFFFF"/>
                </a:solidFill>
              </a:rPr>
              <a:t> measures.</a:t>
            </a:r>
            <a:endParaRPr>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rgbClr val="9FC5E8"/>
                </a:solidFill>
              </a:rPr>
              <a:t>THANK YOU</a:t>
            </a:r>
            <a:endParaRPr sz="3400">
              <a:solidFill>
                <a:srgbClr val="9FC5E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