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76" r:id="rId12"/>
    <p:sldId id="277" r:id="rId13"/>
    <p:sldId id="279" r:id="rId14"/>
    <p:sldId id="280" r:id="rId15"/>
    <p:sldId id="284" r:id="rId16"/>
    <p:sldId id="286" r:id="rId17"/>
    <p:sldId id="288" r:id="rId18"/>
    <p:sldId id="289" r:id="rId19"/>
    <p:sldId id="290" r:id="rId20"/>
    <p:sldId id="291" r:id="rId21"/>
    <p:sldId id="293" r:id="rId22"/>
    <p:sldId id="292" r:id="rId23"/>
    <p:sldId id="294" r:id="rId24"/>
    <p:sldId id="295" r:id="rId25"/>
    <p:sldId id="296" r:id="rId26"/>
    <p:sldId id="297" r:id="rId27"/>
    <p:sldId id="298" r:id="rId28"/>
    <p:sldId id="299" r:id="rId29"/>
    <p:sldId id="26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91970" initials="9"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t>6/17/2022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2099" y="1704510"/>
            <a:ext cx="7867651" cy="1959079"/>
          </a:xfrm>
        </p:spPr>
        <p:txBody>
          <a:bodyPr>
            <a:normAutofit fontScale="90000"/>
          </a:bodyPr>
          <a:lstStyle/>
          <a:p>
            <a:pPr algn="l"/>
            <a:r>
              <a:rPr lang="en-US" sz="3200" b="1" dirty="0">
                <a:latin typeface="Times New Roman" panose="02020603050405020304" pitchFamily="18" charset="0"/>
                <a:cs typeface="Times New Roman" panose="02020603050405020304" pitchFamily="18" charset="0"/>
              </a:rPr>
              <a:t>    </a:t>
            </a: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2200" b="1" dirty="0">
                <a:solidFill>
                  <a:schemeClr val="tx1"/>
                </a:solidFill>
                <a:latin typeface="Times New Roman" panose="02020603050405020304" pitchFamily="18" charset="0"/>
                <a:cs typeface="Times New Roman" panose="02020603050405020304" pitchFamily="18" charset="0"/>
              </a:rPr>
              <a:t>DEPARTMENT OF COMPUTER SCIENCE AND ENGINEERING</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MAJOR PROJECT REVIEW  ON</a:t>
            </a: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r>
              <a:rPr lang="en-IN" sz="2700" b="1" dirty="0">
                <a:effectLst/>
                <a:latin typeface="Times New Roman" panose="02020603050405020304" pitchFamily="18" charset="0"/>
                <a:ea typeface="Calibri" panose="020F0502020204030204" pitchFamily="34" charset="0"/>
              </a:rPr>
              <a:t>AUDIO TO SIGN LANGUAGE</a:t>
            </a:r>
            <a:r>
              <a:rPr lang="en-IN" sz="2700" b="1" dirty="0">
                <a:latin typeface="Times New Roman" panose="02020603050405020304" pitchFamily="18" charset="0"/>
                <a:ea typeface="Calibri" panose="020F0502020204030204" pitchFamily="34" charset="0"/>
              </a:rPr>
              <a:t> </a:t>
            </a:r>
            <a:r>
              <a:rPr lang="en-IN" sz="2700" b="1" dirty="0">
                <a:effectLst/>
                <a:latin typeface="Times New Roman" panose="02020603050405020304" pitchFamily="18" charset="0"/>
                <a:ea typeface="Calibri" panose="020F0502020204030204" pitchFamily="34" charset="0"/>
              </a:rPr>
              <a:t>TRANSLATOR </a:t>
            </a:r>
            <a:br>
              <a:rPr lang="en-IN" sz="2700" b="1" dirty="0">
                <a:effectLst/>
                <a:latin typeface="Times New Roman" panose="02020603050405020304" pitchFamily="18" charset="0"/>
                <a:ea typeface="Calibri" panose="020F0502020204030204" pitchFamily="34" charset="0"/>
              </a:rPr>
            </a:br>
            <a:r>
              <a:rPr lang="en-IN" sz="2700" b="1" dirty="0">
                <a:effectLst/>
                <a:latin typeface="Times New Roman" panose="02020603050405020304" pitchFamily="18" charset="0"/>
                <a:ea typeface="Calibri" panose="020F0502020204030204" pitchFamily="34" charset="0"/>
              </a:rPr>
              <a:t>                   USING MACHINE LEARNING</a:t>
            </a:r>
            <a:endParaRPr lang="en-IN" sz="2700" b="1" dirty="0"/>
          </a:p>
        </p:txBody>
      </p:sp>
      <p:sp>
        <p:nvSpPr>
          <p:cNvPr id="3" name="Subtitle 2"/>
          <p:cNvSpPr>
            <a:spLocks noGrp="1"/>
          </p:cNvSpPr>
          <p:nvPr>
            <p:ph type="subTitle" idx="1"/>
          </p:nvPr>
        </p:nvSpPr>
        <p:spPr>
          <a:xfrm>
            <a:off x="788987" y="3863614"/>
            <a:ext cx="8964613" cy="419100"/>
          </a:xfrm>
        </p:spPr>
        <p:txBody>
          <a:bodyPr>
            <a:normAutofit fontScale="25000" lnSpcReduction="20000"/>
          </a:bodyPr>
          <a:lstStyle/>
          <a:p>
            <a:r>
              <a:rPr lang="en-US" sz="8000" dirty="0">
                <a:solidFill>
                  <a:schemeClr val="tx1"/>
                </a:solidFill>
                <a:latin typeface="Times New Roman" panose="02020603050405020304" pitchFamily="18" charset="0"/>
                <a:cs typeface="Times New Roman" panose="02020603050405020304" pitchFamily="18" charset="0"/>
              </a:rPr>
              <a:t>Under the guidance of G.POORNIMA</a:t>
            </a:r>
            <a:endParaRPr lang="en-IN"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9600" dirty="0"/>
              <a:t>                                                        </a:t>
            </a:r>
            <a:r>
              <a:rPr lang="en-US" sz="9600" dirty="0">
                <a:solidFill>
                  <a:schemeClr val="tx1"/>
                </a:solidFill>
              </a:rPr>
              <a:t>PRESENTED BY:</a:t>
            </a:r>
            <a:endParaRPr lang="en-IN" sz="9600" dirty="0">
              <a:solidFill>
                <a:schemeClr val="tx1"/>
              </a:solidFill>
            </a:endParaRPr>
          </a:p>
          <a:p>
            <a:r>
              <a:rPr lang="en-US" sz="7200" dirty="0">
                <a:latin typeface="Book Antiqua" panose="02040602050305030304" pitchFamily="18" charset="0"/>
              </a:rPr>
              <a:t>                                                                           - </a:t>
            </a:r>
            <a:r>
              <a:rPr lang="en-US" sz="7200" dirty="0">
                <a:solidFill>
                  <a:schemeClr val="tx1"/>
                </a:solidFill>
                <a:latin typeface="Book Antiqua" panose="02040602050305030304" pitchFamily="18" charset="0"/>
              </a:rPr>
              <a:t>APARNA AKULA(187R1A05C8)</a:t>
            </a:r>
          </a:p>
          <a:p>
            <a:r>
              <a:rPr lang="en-US" sz="7200" dirty="0">
                <a:solidFill>
                  <a:schemeClr val="tx1"/>
                </a:solidFill>
                <a:latin typeface="Book Antiqua" panose="02040602050305030304" pitchFamily="18" charset="0"/>
              </a:rPr>
              <a:t>                      -SUSHMITHA  ANNAM(187R1A05D0)                                     </a:t>
            </a:r>
          </a:p>
          <a:p>
            <a:r>
              <a:rPr lang="en-US" sz="7200" dirty="0">
                <a:solidFill>
                  <a:schemeClr val="tx1"/>
                </a:solidFill>
                <a:latin typeface="Book Antiqua" panose="02040602050305030304" pitchFamily="18" charset="0"/>
              </a:rPr>
              <a:t>-</a:t>
            </a:r>
            <a:r>
              <a:rPr lang="en-IN" sz="7200" dirty="0">
                <a:solidFill>
                  <a:schemeClr val="tx1"/>
                </a:solidFill>
                <a:latin typeface="Book Antiqua" panose="02040602050305030304" pitchFamily="18" charset="0"/>
              </a:rPr>
              <a:t>LAKSHMI BANTI(187R1A0D3)</a:t>
            </a:r>
            <a:r>
              <a:rPr lang="en-US" sz="7200" dirty="0">
                <a:solidFill>
                  <a:schemeClr val="tx1"/>
                </a:solidFill>
              </a:rPr>
              <a:t> </a:t>
            </a:r>
            <a:endParaRPr lang="en-IN" sz="7200" dirty="0">
              <a:solidFill>
                <a:schemeClr val="tx1"/>
              </a:solidFill>
            </a:endParaRPr>
          </a:p>
        </p:txBody>
      </p:sp>
      <p:pic>
        <p:nvPicPr>
          <p:cNvPr id="6" name="Picture 6" descr="cmr new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775" y="332273"/>
            <a:ext cx="1384305" cy="1336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2386014" y="431738"/>
            <a:ext cx="6757987" cy="1200329"/>
          </a:xfrm>
          <a:prstGeom prst="rect">
            <a:avLst/>
          </a:prstGeom>
          <a:noFill/>
        </p:spPr>
        <p:txBody>
          <a:bodyPr wrap="square">
            <a:spAutoFit/>
          </a:bodyPr>
          <a:lstStyle/>
          <a:p>
            <a:pPr algn="ctr" eaLnBrk="1" hangingPunct="1"/>
            <a:r>
              <a:rPr lang="en-US" altLang="en-US" sz="3600" b="1" dirty="0"/>
              <a:t>CMR TECHNICAL CAMPUS</a:t>
            </a:r>
            <a:br>
              <a:rPr lang="en-US" altLang="en-US" b="1" dirty="0">
                <a:latin typeface="Castellar" panose="020A0402060406010301" pitchFamily="18" charset="0"/>
              </a:rPr>
            </a:br>
            <a:r>
              <a:rPr lang="en-US" altLang="en-US" sz="1800" dirty="0"/>
              <a:t>Accredited  by  NBA, Approved  by AICTE, affiliated to</a:t>
            </a:r>
          </a:p>
          <a:p>
            <a:pPr algn="ctr" eaLnBrk="1" hangingPunct="1"/>
            <a:r>
              <a:rPr lang="en-US" altLang="en-US" sz="1800" dirty="0"/>
              <a:t>JNTUH </a:t>
            </a:r>
            <a:r>
              <a:rPr lang="en-US" altLang="en-US" sz="1800" dirty="0" err="1"/>
              <a:t>Kandlakoya</a:t>
            </a:r>
            <a:r>
              <a:rPr lang="en-US" altLang="en-US" sz="1800" dirty="0"/>
              <a:t> (V), </a:t>
            </a:r>
            <a:r>
              <a:rPr lang="en-US" altLang="en-US" sz="1800" dirty="0" err="1"/>
              <a:t>Medchal</a:t>
            </a:r>
            <a:r>
              <a:rPr lang="en-US" altLang="en-US" sz="1800" dirty="0"/>
              <a:t> Road, Hyderabad -501401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0552" y="202256"/>
            <a:ext cx="1327546" cy="3047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start</a:t>
            </a:r>
            <a:endParaRPr lang="en-IN" dirty="0"/>
          </a:p>
        </p:txBody>
      </p:sp>
      <p:cxnSp>
        <p:nvCxnSpPr>
          <p:cNvPr id="5" name="Straight Arrow Connector 4"/>
          <p:cNvCxnSpPr/>
          <p:nvPr/>
        </p:nvCxnSpPr>
        <p:spPr>
          <a:xfrm>
            <a:off x="4090982" y="545154"/>
            <a:ext cx="0" cy="254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494485" y="819833"/>
            <a:ext cx="1259679" cy="3658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audio</a:t>
            </a:r>
            <a:endParaRPr lang="en-IN" dirty="0"/>
          </a:p>
        </p:txBody>
      </p:sp>
      <p:cxnSp>
        <p:nvCxnSpPr>
          <p:cNvPr id="8" name="Straight Arrow Connector 7"/>
          <p:cNvCxnSpPr/>
          <p:nvPr/>
        </p:nvCxnSpPr>
        <p:spPr>
          <a:xfrm>
            <a:off x="4124314" y="1172005"/>
            <a:ext cx="10" cy="280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060202" y="1456125"/>
            <a:ext cx="2287193" cy="3047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Convert to text</a:t>
            </a:r>
            <a:endParaRPr lang="en-IN" dirty="0"/>
          </a:p>
        </p:txBody>
      </p:sp>
      <p:cxnSp>
        <p:nvCxnSpPr>
          <p:cNvPr id="11" name="Straight Arrow Connector 10"/>
          <p:cNvCxnSpPr>
            <a:stCxn id="9" idx="2"/>
          </p:cNvCxnSpPr>
          <p:nvPr/>
        </p:nvCxnSpPr>
        <p:spPr>
          <a:xfrm flipH="1">
            <a:off x="4197251" y="1760922"/>
            <a:ext cx="6548" cy="486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654500" y="2247078"/>
            <a:ext cx="3257549" cy="5095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Search for that sentence in database</a:t>
            </a:r>
            <a:endParaRPr lang="en-IN" dirty="0"/>
          </a:p>
        </p:txBody>
      </p:sp>
      <p:cxnSp>
        <p:nvCxnSpPr>
          <p:cNvPr id="16" name="Straight Arrow Connector 15"/>
          <p:cNvCxnSpPr/>
          <p:nvPr/>
        </p:nvCxnSpPr>
        <p:spPr>
          <a:xfrm>
            <a:off x="4162421" y="2756663"/>
            <a:ext cx="0" cy="359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3251886" y="3134808"/>
            <a:ext cx="1843087" cy="1343025"/>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If word found</a:t>
            </a:r>
            <a:endParaRPr lang="en-IN" dirty="0"/>
          </a:p>
        </p:txBody>
      </p:sp>
      <p:cxnSp>
        <p:nvCxnSpPr>
          <p:cNvPr id="19" name="Straight Arrow Connector 18"/>
          <p:cNvCxnSpPr>
            <a:stCxn id="17" idx="3"/>
          </p:cNvCxnSpPr>
          <p:nvPr/>
        </p:nvCxnSpPr>
        <p:spPr>
          <a:xfrm flipV="1">
            <a:off x="5094973" y="3806320"/>
            <a:ext cx="123110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315071" y="3513113"/>
            <a:ext cx="2867025" cy="4286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Send video to the user</a:t>
            </a:r>
            <a:endParaRPr lang="en-IN" dirty="0"/>
          </a:p>
        </p:txBody>
      </p:sp>
      <p:cxnSp>
        <p:nvCxnSpPr>
          <p:cNvPr id="22" name="Straight Arrow Connector 21"/>
          <p:cNvCxnSpPr>
            <a:stCxn id="17" idx="2"/>
          </p:cNvCxnSpPr>
          <p:nvPr/>
        </p:nvCxnSpPr>
        <p:spPr>
          <a:xfrm>
            <a:off x="4173430" y="4477833"/>
            <a:ext cx="0" cy="336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228155" y="3350022"/>
            <a:ext cx="683894" cy="369332"/>
          </a:xfrm>
          <a:prstGeom prst="rect">
            <a:avLst/>
          </a:prstGeom>
          <a:noFill/>
        </p:spPr>
        <p:txBody>
          <a:bodyPr wrap="square" rtlCol="0">
            <a:spAutoFit/>
          </a:bodyPr>
          <a:lstStyle/>
          <a:p>
            <a:r>
              <a:rPr lang="en-US" dirty="0"/>
              <a:t>yes</a:t>
            </a:r>
            <a:endParaRPr lang="en-IN" dirty="0"/>
          </a:p>
        </p:txBody>
      </p:sp>
      <p:sp>
        <p:nvSpPr>
          <p:cNvPr id="24" name="TextBox 23"/>
          <p:cNvSpPr txBox="1"/>
          <p:nvPr/>
        </p:nvSpPr>
        <p:spPr>
          <a:xfrm>
            <a:off x="4266167" y="4344104"/>
            <a:ext cx="590537" cy="369332"/>
          </a:xfrm>
          <a:prstGeom prst="rect">
            <a:avLst/>
          </a:prstGeom>
          <a:noFill/>
        </p:spPr>
        <p:txBody>
          <a:bodyPr wrap="square" rtlCol="0">
            <a:spAutoFit/>
          </a:bodyPr>
          <a:lstStyle/>
          <a:p>
            <a:r>
              <a:rPr lang="en-US" dirty="0"/>
              <a:t>no</a:t>
            </a:r>
            <a:endParaRPr lang="en-IN" dirty="0"/>
          </a:p>
        </p:txBody>
      </p:sp>
      <p:sp>
        <p:nvSpPr>
          <p:cNvPr id="27" name="Rectangle 26"/>
          <p:cNvSpPr/>
          <p:nvPr/>
        </p:nvSpPr>
        <p:spPr>
          <a:xfrm>
            <a:off x="2091485" y="4821444"/>
            <a:ext cx="5393225" cy="7336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Break the sentence into words and fetch the videos of that words &amp;combine them into a single video</a:t>
            </a:r>
            <a:endParaRPr lang="en-IN" dirty="0"/>
          </a:p>
        </p:txBody>
      </p:sp>
      <p:cxnSp>
        <p:nvCxnSpPr>
          <p:cNvPr id="54" name="Straight Arrow Connector 53"/>
          <p:cNvCxnSpPr>
            <a:endCxn id="55" idx="0"/>
          </p:cNvCxnSpPr>
          <p:nvPr/>
        </p:nvCxnSpPr>
        <p:spPr>
          <a:xfrm flipH="1">
            <a:off x="4121647" y="5555068"/>
            <a:ext cx="39740" cy="461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3176957" y="6017023"/>
            <a:ext cx="1889379" cy="4475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Show the video</a:t>
            </a:r>
            <a:endParaRPr lang="en-IN" dirty="0"/>
          </a:p>
        </p:txBody>
      </p:sp>
      <p:cxnSp>
        <p:nvCxnSpPr>
          <p:cNvPr id="57" name="Straight Arrow Connector 56"/>
          <p:cNvCxnSpPr/>
          <p:nvPr/>
        </p:nvCxnSpPr>
        <p:spPr>
          <a:xfrm flipV="1">
            <a:off x="5066336" y="6251702"/>
            <a:ext cx="7486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5853773" y="6074170"/>
            <a:ext cx="1225748" cy="2975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End </a:t>
            </a:r>
            <a:endParaRPr lang="en-IN" dirty="0"/>
          </a:p>
        </p:txBody>
      </p:sp>
      <p:cxnSp>
        <p:nvCxnSpPr>
          <p:cNvPr id="63" name="Straight Connector 62"/>
          <p:cNvCxnSpPr/>
          <p:nvPr/>
        </p:nvCxnSpPr>
        <p:spPr>
          <a:xfrm flipH="1">
            <a:off x="7934589" y="3976614"/>
            <a:ext cx="122078" cy="174101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5106077" y="5717633"/>
            <a:ext cx="2828512" cy="8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4953000" y="5717633"/>
            <a:ext cx="200697" cy="299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14325" y="272517"/>
            <a:ext cx="2666999"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ARCHITECTURE</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4021455" y="154305"/>
            <a:ext cx="2536272" cy="1446550"/>
          </a:xfrm>
          <a:prstGeom prst="rect">
            <a:avLst/>
          </a:prstGeom>
          <a:noFill/>
        </p:spPr>
        <p:txBody>
          <a:bodyPr wrap="none" rtlCol="0">
            <a:spAutoFit/>
          </a:bodyPr>
          <a:lstStyle/>
          <a:p>
            <a:pPr algn="l"/>
            <a:r>
              <a:rPr lang="en-US" sz="4400" dirty="0">
                <a:solidFill>
                  <a:schemeClr val="accent2">
                    <a:lumMod val="60000"/>
                    <a:lumOff val="40000"/>
                  </a:schemeClr>
                </a:solidFill>
                <a:sym typeface="+mn-ea"/>
              </a:rPr>
              <a:t>MODULES</a:t>
            </a:r>
            <a:endParaRPr lang="en-IN" sz="4400" dirty="0">
              <a:solidFill>
                <a:schemeClr val="accent2">
                  <a:lumMod val="60000"/>
                  <a:lumOff val="40000"/>
                </a:schemeClr>
              </a:solidFill>
            </a:endParaRPr>
          </a:p>
          <a:p>
            <a:endParaRPr lang="en-US" sz="4400" dirty="0"/>
          </a:p>
        </p:txBody>
      </p:sp>
      <p:sp>
        <p:nvSpPr>
          <p:cNvPr id="5" name="Text Box 4"/>
          <p:cNvSpPr txBox="1"/>
          <p:nvPr/>
        </p:nvSpPr>
        <p:spPr>
          <a:xfrm>
            <a:off x="841376" y="845472"/>
            <a:ext cx="9188449" cy="5167056"/>
          </a:xfrm>
          <a:prstGeom prst="rect">
            <a:avLst/>
          </a:prstGeom>
          <a:noFill/>
        </p:spPr>
        <p:txBody>
          <a:bodyPr wrap="square" rtlCol="0" anchor="ctr" anchorCtr="0">
            <a:spAutoFit/>
          </a:bodyPr>
          <a:lstStyle/>
          <a:p>
            <a:pPr algn="l">
              <a:lnSpc>
                <a:spcPct val="150000"/>
              </a:lnSpc>
            </a:pPr>
            <a:r>
              <a:rPr lang="en-IN" sz="2400" b="1" dirty="0">
                <a:latin typeface="Times New Roman" panose="02020603050405020304" pitchFamily="18" charset="0"/>
                <a:cs typeface="Times New Roman" panose="02020603050405020304" pitchFamily="18" charset="0"/>
                <a:sym typeface="+mn-ea"/>
              </a:rPr>
              <a:t>User Module:</a:t>
            </a:r>
            <a:r>
              <a:rPr lang="en-IN" dirty="0">
                <a:latin typeface="Times New Roman" panose="02020603050405020304" pitchFamily="18" charset="0"/>
                <a:cs typeface="Times New Roman" panose="02020603050405020304" pitchFamily="18" charset="0"/>
                <a:sym typeface="+mn-ea"/>
              </a:rPr>
              <a:t>In this module user will register with application and login with valid name and password and view all features like speech to text and sign language prediction.</a:t>
            </a:r>
            <a:endParaRPr lang="en-IN" dirty="0">
              <a:latin typeface="Times New Roman" panose="02020603050405020304" pitchFamily="18" charset="0"/>
              <a:cs typeface="Times New Roman" panose="02020603050405020304" pitchFamily="18" charset="0"/>
            </a:endParaRPr>
          </a:p>
          <a:p>
            <a:pPr algn="l">
              <a:lnSpc>
                <a:spcPct val="150000"/>
              </a:lnSpc>
            </a:pPr>
            <a:r>
              <a:rPr lang="en-IN" sz="2400" b="1" dirty="0">
                <a:latin typeface="Times New Roman" panose="02020603050405020304" pitchFamily="18" charset="0"/>
                <a:cs typeface="Times New Roman" panose="02020603050405020304" pitchFamily="18" charset="0"/>
                <a:sym typeface="+mn-ea"/>
              </a:rPr>
              <a:t>Speech Recording Module</a:t>
            </a:r>
            <a:r>
              <a:rPr lang="en-IN" b="1" dirty="0">
                <a:latin typeface="Times New Roman" panose="02020603050405020304" pitchFamily="18" charset="0"/>
                <a:cs typeface="Times New Roman" panose="02020603050405020304" pitchFamily="18" charset="0"/>
                <a:sym typeface="+mn-ea"/>
              </a:rPr>
              <a:t>:</a:t>
            </a:r>
            <a:r>
              <a:rPr lang="en-IN" dirty="0">
                <a:latin typeface="Times New Roman" panose="02020603050405020304" pitchFamily="18" charset="0"/>
                <a:cs typeface="Times New Roman" panose="02020603050405020304" pitchFamily="18" charset="0"/>
                <a:sym typeface="+mn-ea"/>
              </a:rPr>
              <a:t>In this module google speech to text conversion library is used to convert voice to text and data is processed to next step for NLTK processing and text is displayed to user.</a:t>
            </a:r>
            <a:endParaRPr lang="en-IN" dirty="0">
              <a:latin typeface="Times New Roman" panose="02020603050405020304" pitchFamily="18" charset="0"/>
              <a:cs typeface="Times New Roman" panose="02020603050405020304" pitchFamily="18" charset="0"/>
            </a:endParaRPr>
          </a:p>
          <a:p>
            <a:pPr algn="l">
              <a:lnSpc>
                <a:spcPct val="150000"/>
              </a:lnSpc>
            </a:pPr>
            <a:r>
              <a:rPr lang="en-IN" sz="2400" b="1" dirty="0">
                <a:latin typeface="Times New Roman" panose="02020603050405020304" pitchFamily="18" charset="0"/>
                <a:cs typeface="Times New Roman" panose="02020603050405020304" pitchFamily="18" charset="0"/>
                <a:sym typeface="+mn-ea"/>
              </a:rPr>
              <a:t>NLTK Module:</a:t>
            </a:r>
            <a:r>
              <a:rPr lang="en-IN" dirty="0">
                <a:latin typeface="Times New Roman" panose="02020603050405020304" pitchFamily="18" charset="0"/>
                <a:cs typeface="Times New Roman" panose="02020603050405020304" pitchFamily="18" charset="0"/>
                <a:sym typeface="+mn-ea"/>
              </a:rPr>
              <a:t>In this module text is pre-processed by removing stop words and collect required words and send to next step to get required stored video based on that key word from system.</a:t>
            </a:r>
            <a:endParaRPr lang="en-IN" dirty="0">
              <a:latin typeface="Times New Roman" panose="02020603050405020304" pitchFamily="18" charset="0"/>
              <a:cs typeface="Times New Roman" panose="02020603050405020304" pitchFamily="18" charset="0"/>
            </a:endParaRPr>
          </a:p>
          <a:p>
            <a:pPr algn="l">
              <a:lnSpc>
                <a:spcPct val="150000"/>
              </a:lnSpc>
            </a:pPr>
            <a:r>
              <a:rPr lang="en-IN" sz="2400" b="1" dirty="0">
                <a:latin typeface="Times New Roman" panose="02020603050405020304" pitchFamily="18" charset="0"/>
                <a:cs typeface="Times New Roman" panose="02020603050405020304" pitchFamily="18" charset="0"/>
                <a:sym typeface="+mn-ea"/>
              </a:rPr>
              <a:t>Sign language Display Module:</a:t>
            </a:r>
            <a:r>
              <a:rPr lang="en-IN" dirty="0">
                <a:latin typeface="Times New Roman" panose="02020603050405020304" pitchFamily="18" charset="0"/>
                <a:cs typeface="Times New Roman" panose="02020603050405020304" pitchFamily="18" charset="0"/>
                <a:sym typeface="+mn-ea"/>
              </a:rPr>
              <a:t>Based on input from NLTK module text related videos are processed from the system and displayed to user when submit button is clicked.</a:t>
            </a:r>
            <a:endParaRPr lang="en-IN" dirty="0">
              <a:latin typeface="Times New Roman" panose="02020603050405020304" pitchFamily="18" charset="0"/>
              <a:cs typeface="Times New Roman" panose="02020603050405020304" pitchFamily="18" charset="0"/>
            </a:endParaRPr>
          </a:p>
          <a:p>
            <a:pPr algn="l">
              <a:lnSpc>
                <a:spcPct val="150000"/>
              </a:lnSpc>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36245" y="196850"/>
            <a:ext cx="3364865" cy="82994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sym typeface="+mn-ea"/>
              </a:rPr>
              <a:t>USE CASE</a:t>
            </a:r>
            <a:r>
              <a:rPr lang="en-IN" altLang="en-US" sz="2400" b="1" dirty="0">
                <a:latin typeface="Times New Roman" panose="02020603050405020304" pitchFamily="18" charset="0"/>
                <a:cs typeface="Times New Roman" panose="02020603050405020304" pitchFamily="18" charset="0"/>
                <a:sym typeface="+mn-ea"/>
              </a:rPr>
              <a:t> </a:t>
            </a:r>
            <a:r>
              <a:rPr lang="en-US" sz="2400" b="1" dirty="0">
                <a:latin typeface="Times New Roman" panose="02020603050405020304" pitchFamily="18" charset="0"/>
                <a:cs typeface="Times New Roman" panose="02020603050405020304" pitchFamily="18" charset="0"/>
                <a:sym typeface="+mn-ea"/>
              </a:rPr>
              <a:t>DIAGRAM</a:t>
            </a:r>
            <a:endParaRPr lang="en-IN" sz="2400" b="1" dirty="0">
              <a:latin typeface="Times New Roman" panose="02020603050405020304" pitchFamily="18" charset="0"/>
              <a:cs typeface="Times New Roman" panose="02020603050405020304" pitchFamily="18" charset="0"/>
            </a:endParaRPr>
          </a:p>
          <a:p>
            <a:endParaRPr lang="en-US" sz="2400" b="1">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287780" y="830580"/>
            <a:ext cx="7512685" cy="5143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05740" y="302895"/>
            <a:ext cx="3720465" cy="460375"/>
          </a:xfrm>
          <a:prstGeom prst="rect">
            <a:avLst/>
          </a:prstGeom>
          <a:noFill/>
        </p:spPr>
        <p:txBody>
          <a:bodyPr wrap="square" rtlCol="0" anchor="t">
            <a:spAutoFit/>
          </a:bodyPr>
          <a:lstStyle/>
          <a:p>
            <a:r>
              <a:rPr lang="en-US" sz="2400" b="1" dirty="0">
                <a:latin typeface="Times New Roman" panose="02020603050405020304" pitchFamily="18" charset="0"/>
                <a:cs typeface="Times New Roman" panose="02020603050405020304" pitchFamily="18" charset="0"/>
                <a:sym typeface="+mn-ea"/>
              </a:rPr>
              <a:t>SEQUENCE DIAGRAM</a:t>
            </a:r>
            <a:r>
              <a:rPr lang="en-IN" altLang="en-US" sz="2400" b="1" dirty="0">
                <a:latin typeface="Times New Roman" panose="02020603050405020304" pitchFamily="18" charset="0"/>
                <a:cs typeface="Times New Roman" panose="02020603050405020304" pitchFamily="18" charset="0"/>
                <a:sym typeface="+mn-ea"/>
              </a:rPr>
              <a:t>:</a:t>
            </a:r>
          </a:p>
        </p:txBody>
      </p:sp>
      <p:pic>
        <p:nvPicPr>
          <p:cNvPr id="4" name="Picture 3"/>
          <p:cNvPicPr>
            <a:picLocks noChangeAspect="1"/>
          </p:cNvPicPr>
          <p:nvPr/>
        </p:nvPicPr>
        <p:blipFill>
          <a:blip r:embed="rId2"/>
          <a:stretch>
            <a:fillRect/>
          </a:stretch>
        </p:blipFill>
        <p:spPr>
          <a:xfrm>
            <a:off x="937260" y="937895"/>
            <a:ext cx="9845040" cy="46786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09245" y="271780"/>
            <a:ext cx="3767455" cy="461665"/>
          </a:xfrm>
          <a:prstGeom prst="rect">
            <a:avLst/>
          </a:prstGeom>
          <a:noFill/>
        </p:spPr>
        <p:txBody>
          <a:bodyPr wrap="square" rtlCol="0" anchor="t">
            <a:spAutoFit/>
          </a:bodyPr>
          <a:lstStyle/>
          <a:p>
            <a:r>
              <a:rPr lang="en-US" sz="2400" b="1" dirty="0">
                <a:latin typeface="Times New Roman" panose="02020603050405020304" pitchFamily="18" charset="0"/>
                <a:cs typeface="Times New Roman" panose="02020603050405020304" pitchFamily="18" charset="0"/>
                <a:sym typeface="+mn-ea"/>
              </a:rPr>
              <a:t>ACTIVITY DIAGRAM</a:t>
            </a:r>
            <a:r>
              <a:rPr lang="en-IN" altLang="en-US" sz="2400" b="1" dirty="0">
                <a:latin typeface="Times New Roman" panose="02020603050405020304" pitchFamily="18" charset="0"/>
                <a:cs typeface="Times New Roman" panose="02020603050405020304" pitchFamily="18" charset="0"/>
                <a:sym typeface="+mn-ea"/>
              </a:rPr>
              <a:t>:</a:t>
            </a:r>
          </a:p>
        </p:txBody>
      </p:sp>
      <p:pic>
        <p:nvPicPr>
          <p:cNvPr id="5" name="Picture 4"/>
          <p:cNvPicPr>
            <a:picLocks noChangeAspect="1"/>
          </p:cNvPicPr>
          <p:nvPr/>
        </p:nvPicPr>
        <p:blipFill>
          <a:blip r:embed="rId2"/>
          <a:stretch>
            <a:fillRect/>
          </a:stretch>
        </p:blipFill>
        <p:spPr>
          <a:xfrm>
            <a:off x="2192972" y="876301"/>
            <a:ext cx="7019925" cy="58864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32410" y="737235"/>
            <a:ext cx="3348990" cy="400110"/>
          </a:xfrm>
          <a:prstGeom prst="rect">
            <a:avLst/>
          </a:prstGeom>
          <a:noFill/>
        </p:spPr>
        <p:txBody>
          <a:bodyPr wrap="square" rtlCol="0" anchor="t">
            <a:spAutoFit/>
          </a:bodyPr>
          <a:lstStyle/>
          <a:p>
            <a:r>
              <a:rPr lang="en-US" sz="2000" b="1" dirty="0">
                <a:latin typeface="Times New Roman" panose="02020603050405020304" pitchFamily="18" charset="0"/>
                <a:cs typeface="Times New Roman" panose="02020603050405020304" pitchFamily="18" charset="0"/>
                <a:sym typeface="+mn-ea"/>
              </a:rPr>
              <a:t>DATA FLOW DIAGRAM</a:t>
            </a:r>
            <a:r>
              <a:rPr lang="en-IN" altLang="en-US" sz="2000" b="1" dirty="0">
                <a:latin typeface="Times New Roman" panose="02020603050405020304" pitchFamily="18" charset="0"/>
                <a:cs typeface="Times New Roman" panose="02020603050405020304" pitchFamily="18" charset="0"/>
                <a:sym typeface="+mn-ea"/>
              </a:rPr>
              <a:t>:</a:t>
            </a:r>
            <a:endParaRPr lang="en-US" sz="2000" dirty="0"/>
          </a:p>
        </p:txBody>
      </p:sp>
      <p:pic>
        <p:nvPicPr>
          <p:cNvPr id="6" name="Picture 5"/>
          <p:cNvPicPr>
            <a:picLocks noChangeAspect="1"/>
          </p:cNvPicPr>
          <p:nvPr/>
        </p:nvPicPr>
        <p:blipFill>
          <a:blip r:embed="rId2"/>
          <a:stretch>
            <a:fillRect/>
          </a:stretch>
        </p:blipFill>
        <p:spPr>
          <a:xfrm>
            <a:off x="1322705" y="1653540"/>
            <a:ext cx="7659370" cy="47739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370840" y="307340"/>
            <a:ext cx="2117725" cy="460375"/>
          </a:xfrm>
          <a:prstGeom prst="rect">
            <a:avLst/>
          </a:prstGeom>
          <a:noFill/>
        </p:spPr>
        <p:txBody>
          <a:bodyPr wrap="square" rtlCol="0">
            <a:spAutoFit/>
          </a:bodyPr>
          <a:lstStyle/>
          <a:p>
            <a:r>
              <a:rPr lang="en-US" sz="2400" dirty="0">
                <a:solidFill>
                  <a:schemeClr val="accent1"/>
                </a:solidFill>
              </a:rPr>
              <a:t>Sample code</a:t>
            </a:r>
            <a:r>
              <a:rPr lang="en-US" dirty="0">
                <a:solidFill>
                  <a:schemeClr val="accent1"/>
                </a:solidFill>
              </a:rPr>
              <a:t>:</a:t>
            </a:r>
          </a:p>
        </p:txBody>
      </p:sp>
      <p:sp>
        <p:nvSpPr>
          <p:cNvPr id="4" name="Text Box 3"/>
          <p:cNvSpPr txBox="1"/>
          <p:nvPr/>
        </p:nvSpPr>
        <p:spPr>
          <a:xfrm>
            <a:off x="370840" y="1061720"/>
            <a:ext cx="6557645" cy="4523105"/>
          </a:xfrm>
          <a:prstGeom prst="rect">
            <a:avLst/>
          </a:prstGeom>
          <a:noFill/>
        </p:spPr>
        <p:txBody>
          <a:bodyPr wrap="square" rtlCol="0" anchor="t">
            <a:spAutoFit/>
          </a:bodyPr>
          <a:lstStyle/>
          <a:p>
            <a:r>
              <a:rPr lang="en-US" sz="2400">
                <a:latin typeface="Times New Roman" panose="02020603050405020304" pitchFamily="18" charset="0"/>
                <a:cs typeface="Times New Roman" panose="02020603050405020304" pitchFamily="18" charset="0"/>
              </a:rPr>
              <a:t>from django.http import HttpResponse</a:t>
            </a:r>
          </a:p>
          <a:p>
            <a:r>
              <a:rPr lang="en-US" sz="2400">
                <a:latin typeface="Times New Roman" panose="02020603050405020304" pitchFamily="18" charset="0"/>
                <a:cs typeface="Times New Roman" panose="02020603050405020304" pitchFamily="18" charset="0"/>
              </a:rPr>
              <a:t>from django.shortcuts import render, redirect</a:t>
            </a:r>
          </a:p>
          <a:p>
            <a:r>
              <a:rPr lang="en-US" sz="2400">
                <a:latin typeface="Times New Roman" panose="02020603050405020304" pitchFamily="18" charset="0"/>
                <a:cs typeface="Times New Roman" panose="02020603050405020304" pitchFamily="18" charset="0"/>
              </a:rPr>
              <a:t>from django.contrib.auth.forms import UserCreationForm, AuthenticationForm</a:t>
            </a:r>
          </a:p>
          <a:p>
            <a:r>
              <a:rPr lang="en-US" sz="2400">
                <a:latin typeface="Times New Roman" panose="02020603050405020304" pitchFamily="18" charset="0"/>
                <a:cs typeface="Times New Roman" panose="02020603050405020304" pitchFamily="18" charset="0"/>
              </a:rPr>
              <a:t>from django.contrib.auth import login,logout</a:t>
            </a:r>
          </a:p>
          <a:p>
            <a:r>
              <a:rPr lang="en-US" sz="2400">
                <a:latin typeface="Times New Roman" panose="02020603050405020304" pitchFamily="18" charset="0"/>
                <a:cs typeface="Times New Roman" panose="02020603050405020304" pitchFamily="18" charset="0"/>
              </a:rPr>
              <a:t>from nltk.tokenize import word_tokenize</a:t>
            </a:r>
          </a:p>
          <a:p>
            <a:r>
              <a:rPr lang="en-US" sz="2400">
                <a:latin typeface="Times New Roman" panose="02020603050405020304" pitchFamily="18" charset="0"/>
                <a:cs typeface="Times New Roman" panose="02020603050405020304" pitchFamily="18" charset="0"/>
              </a:rPr>
              <a:t>from nltk.corpus import stopwords</a:t>
            </a:r>
          </a:p>
          <a:p>
            <a:r>
              <a:rPr lang="en-US" sz="2400">
                <a:latin typeface="Times New Roman" panose="02020603050405020304" pitchFamily="18" charset="0"/>
                <a:cs typeface="Times New Roman" panose="02020603050405020304" pitchFamily="18" charset="0"/>
              </a:rPr>
              <a:t>from nltk.stem import WordNetLemmatizer</a:t>
            </a:r>
          </a:p>
          <a:p>
            <a:r>
              <a:rPr lang="en-US" sz="2400">
                <a:latin typeface="Times New Roman" panose="02020603050405020304" pitchFamily="18" charset="0"/>
                <a:cs typeface="Times New Roman" panose="02020603050405020304" pitchFamily="18" charset="0"/>
              </a:rPr>
              <a:t>import nltk</a:t>
            </a:r>
          </a:p>
          <a:p>
            <a:r>
              <a:rPr lang="en-US" sz="2400">
                <a:latin typeface="Times New Roman" panose="02020603050405020304" pitchFamily="18" charset="0"/>
                <a:cs typeface="Times New Roman" panose="02020603050405020304" pitchFamily="18" charset="0"/>
              </a:rPr>
              <a:t>from django.contrib.staticfiles import finders</a:t>
            </a:r>
          </a:p>
          <a:p>
            <a:r>
              <a:rPr lang="en-US" sz="2400">
                <a:latin typeface="Times New Roman" panose="02020603050405020304" pitchFamily="18" charset="0"/>
                <a:cs typeface="Times New Roman" panose="02020603050405020304" pitchFamily="18" charset="0"/>
              </a:rPr>
              <a:t>from django.contrib.auth.decorators import login_required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916940" y="474980"/>
            <a:ext cx="6062345" cy="5908040"/>
          </a:xfrm>
          <a:prstGeom prst="rect">
            <a:avLst/>
          </a:prstGeom>
          <a:noFill/>
        </p:spPr>
        <p:txBody>
          <a:bodyPr wrap="square" rtlCol="0" anchor="t">
            <a:spAutoFit/>
          </a:bodyPr>
          <a:lstStyle/>
          <a:p>
            <a:r>
              <a:rPr lang="en-US"/>
              <a:t>@login_required(login_url="login")</a:t>
            </a:r>
          </a:p>
          <a:p>
            <a:r>
              <a:rPr lang="en-US"/>
              <a:t>def animation_view(request):</a:t>
            </a:r>
          </a:p>
          <a:p>
            <a:r>
              <a:rPr lang="en-US"/>
              <a:t>	if request.method == 'POST':</a:t>
            </a:r>
          </a:p>
          <a:p>
            <a:r>
              <a:rPr lang="en-US"/>
              <a:t>		text = request.POST.get('sen')</a:t>
            </a:r>
          </a:p>
          <a:p>
            <a:r>
              <a:rPr lang="en-US"/>
              <a:t>		#tokenizing the sentence</a:t>
            </a:r>
          </a:p>
          <a:p>
            <a:r>
              <a:rPr lang="en-US"/>
              <a:t>		text.lower()</a:t>
            </a:r>
          </a:p>
          <a:p>
            <a:r>
              <a:rPr lang="en-US"/>
              <a:t>		#tokenizing the sentence</a:t>
            </a:r>
          </a:p>
          <a:p>
            <a:r>
              <a:rPr lang="en-US"/>
              <a:t>		words = word_tokenize(text)</a:t>
            </a:r>
          </a:p>
          <a:p>
            <a:endParaRPr lang="en-US"/>
          </a:p>
          <a:p>
            <a:r>
              <a:rPr lang="en-US"/>
              <a:t>		tagged = nltk.pos_tag(words)</a:t>
            </a:r>
          </a:p>
          <a:p>
            <a:r>
              <a:rPr lang="en-US"/>
              <a:t>		tense = {}</a:t>
            </a:r>
          </a:p>
          <a:p>
            <a:r>
              <a:rPr lang="en-US"/>
              <a:t>		tense["future"] = len([word for word in tagged if word[1] == "MD"])</a:t>
            </a:r>
          </a:p>
          <a:p>
            <a:r>
              <a:rPr lang="en-US"/>
              <a:t>		tense["present"] = len([word for word in tagged if word[1] in ["VBP", "VBZ","VBG"]])</a:t>
            </a:r>
          </a:p>
          <a:p>
            <a:r>
              <a:rPr lang="en-US"/>
              <a:t>		tense["past"] = len([word for word in tagged if word[1] in ["VBD", "VBN"]])</a:t>
            </a:r>
          </a:p>
          <a:p>
            <a:r>
              <a:rPr lang="en-US"/>
              <a:t>		tense["present_continuous"] = len([word for word in tagged if word[1] in ["VBG"]])</a:t>
            </a:r>
          </a:p>
          <a:p>
            <a:endParaRPr lang="en-US"/>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47370" y="395605"/>
            <a:ext cx="9692005" cy="5909310"/>
          </a:xfrm>
          <a:prstGeom prst="rect">
            <a:avLst/>
          </a:prstGeom>
          <a:noFill/>
        </p:spPr>
        <p:txBody>
          <a:bodyPr wrap="square" rtlCol="0" anchor="t">
            <a:spAutoFit/>
          </a:bodyPr>
          <a:lstStyle/>
          <a:p>
            <a:r>
              <a:rPr lang="en-US" dirty="0"/>
              <a:t>#stopwords that will be removed</a:t>
            </a:r>
          </a:p>
          <a:p>
            <a:r>
              <a:rPr lang="en-US" dirty="0"/>
              <a:t>		</a:t>
            </a:r>
            <a:r>
              <a:rPr lang="en-US" dirty="0" err="1"/>
              <a:t>stop_words</a:t>
            </a:r>
            <a:r>
              <a:rPr lang="en-US" dirty="0"/>
              <a:t> = set(["mightn't", 're', '</a:t>
            </a:r>
            <a:r>
              <a:rPr lang="en-US" dirty="0" err="1"/>
              <a:t>wasn</a:t>
            </a:r>
            <a:r>
              <a:rPr lang="en-US" dirty="0"/>
              <a:t>', '</a:t>
            </a:r>
            <a:r>
              <a:rPr lang="en-US" dirty="0" err="1"/>
              <a:t>wouldn</a:t>
            </a:r>
            <a:r>
              <a:rPr lang="en-US" dirty="0"/>
              <a:t>', 'be', 'has', 'that', 'does', '</a:t>
            </a:r>
            <a:r>
              <a:rPr lang="en-US" dirty="0" err="1"/>
              <a:t>shouldn</a:t>
            </a:r>
            <a:r>
              <a:rPr lang="en-US" dirty="0"/>
              <a:t>', 'do', "</a:t>
            </a:r>
            <a:r>
              <a:rPr lang="en-US" dirty="0" err="1"/>
              <a:t>you've",'off</a:t>
            </a:r>
            <a:r>
              <a:rPr lang="en-US" dirty="0"/>
              <a:t>', 'for', "didn't", 'm', '</a:t>
            </a:r>
            <a:r>
              <a:rPr lang="en-US" dirty="0" err="1"/>
              <a:t>ain</a:t>
            </a:r>
            <a:r>
              <a:rPr lang="en-US" dirty="0"/>
              <a:t>', 'haven', "weren't", 'are', "she's", "wasn't", 'its', "haven't", "wouldn't", 'don', '</a:t>
            </a:r>
            <a:r>
              <a:rPr lang="en-US" dirty="0" err="1"/>
              <a:t>weren</a:t>
            </a:r>
            <a:r>
              <a:rPr lang="en-US" dirty="0"/>
              <a:t>', 's', "you'd", "don't", '</a:t>
            </a:r>
            <a:r>
              <a:rPr lang="en-US" dirty="0" err="1"/>
              <a:t>doesn</a:t>
            </a:r>
            <a:r>
              <a:rPr lang="en-US" dirty="0"/>
              <a:t>', "hadn't", 'is', 'was', "that'll", "should've", 'a', 'then', 'the', '</a:t>
            </a:r>
            <a:r>
              <a:rPr lang="en-US" dirty="0" err="1"/>
              <a:t>mustn</a:t>
            </a:r>
            <a:r>
              <a:rPr lang="en-US" dirty="0"/>
              <a:t>', '</a:t>
            </a:r>
            <a:r>
              <a:rPr lang="en-US" dirty="0" err="1"/>
              <a:t>i</a:t>
            </a:r>
            <a:r>
              <a:rPr lang="en-US" dirty="0"/>
              <a:t>', 'nor', 'as', "it's", "needn't", 'd', 'am', 'have',  '</a:t>
            </a:r>
            <a:r>
              <a:rPr lang="en-US" dirty="0" err="1"/>
              <a:t>hasn</a:t>
            </a:r>
            <a:r>
              <a:rPr lang="en-US" dirty="0"/>
              <a:t>', 'o', "aren't", "you'll", "couldn't", "you're", "mustn't", '</a:t>
            </a:r>
            <a:r>
              <a:rPr lang="en-US" dirty="0" err="1"/>
              <a:t>didn</a:t>
            </a:r>
            <a:r>
              <a:rPr lang="en-US" dirty="0"/>
              <a:t>', "doesn't", 'll', 'an', '</a:t>
            </a:r>
            <a:r>
              <a:rPr lang="en-US" dirty="0" err="1"/>
              <a:t>hadn</a:t>
            </a:r>
            <a:r>
              <a:rPr lang="en-US" dirty="0"/>
              <a:t>', 'whom', 'y', "hasn't", 'itself', '</a:t>
            </a:r>
            <a:r>
              <a:rPr lang="en-US" dirty="0" err="1"/>
              <a:t>couldn</a:t>
            </a:r>
            <a:r>
              <a:rPr lang="en-US" dirty="0"/>
              <a:t>', '</a:t>
            </a:r>
            <a:r>
              <a:rPr lang="en-US" dirty="0" err="1"/>
              <a:t>needn</a:t>
            </a:r>
            <a:r>
              <a:rPr lang="en-US" dirty="0"/>
              <a:t>', "shan't", '</a:t>
            </a:r>
            <a:r>
              <a:rPr lang="en-US" dirty="0" err="1"/>
              <a:t>isn</a:t>
            </a:r>
            <a:r>
              <a:rPr lang="en-US" dirty="0"/>
              <a:t>', 'been', 'such', '</a:t>
            </a:r>
            <a:r>
              <a:rPr lang="en-US" dirty="0" err="1"/>
              <a:t>shan</a:t>
            </a:r>
            <a:r>
              <a:rPr lang="en-US" dirty="0"/>
              <a:t>', "shouldn't", '</a:t>
            </a:r>
            <a:r>
              <a:rPr lang="en-US" dirty="0" err="1"/>
              <a:t>aren</a:t>
            </a:r>
            <a:r>
              <a:rPr lang="en-US" dirty="0"/>
              <a:t>', 'being', 'were', 'did', 'ma', 't', 'having', '</a:t>
            </a:r>
            <a:r>
              <a:rPr lang="en-US" dirty="0" err="1"/>
              <a:t>mightn</a:t>
            </a:r>
            <a:r>
              <a:rPr lang="en-US" dirty="0"/>
              <a:t>', 've', "isn't", "won't"])</a:t>
            </a:r>
          </a:p>
          <a:p>
            <a:endParaRPr lang="en-US" dirty="0"/>
          </a:p>
          <a:p>
            <a:r>
              <a:rPr lang="en-US" dirty="0"/>
              <a:t>		#removing </a:t>
            </a:r>
            <a:r>
              <a:rPr lang="en-US" dirty="0" err="1"/>
              <a:t>stopwords</a:t>
            </a:r>
            <a:r>
              <a:rPr lang="en-US" dirty="0"/>
              <a:t> and applying lemmatizing </a:t>
            </a:r>
            <a:r>
              <a:rPr lang="en-US" dirty="0" err="1"/>
              <a:t>nlp</a:t>
            </a:r>
            <a:r>
              <a:rPr lang="en-US" dirty="0"/>
              <a:t> process to words</a:t>
            </a:r>
          </a:p>
          <a:p>
            <a:r>
              <a:rPr lang="en-US" dirty="0"/>
              <a:t>		</a:t>
            </a:r>
            <a:r>
              <a:rPr lang="en-US" dirty="0" err="1"/>
              <a:t>lr</a:t>
            </a:r>
            <a:r>
              <a:rPr lang="en-US" dirty="0"/>
              <a:t> = </a:t>
            </a:r>
            <a:r>
              <a:rPr lang="en-US" dirty="0" err="1"/>
              <a:t>WordNetLemmatizer</a:t>
            </a:r>
            <a:r>
              <a:rPr lang="en-US" dirty="0"/>
              <a:t>()</a:t>
            </a:r>
          </a:p>
          <a:p>
            <a:r>
              <a:rPr lang="en-US" dirty="0"/>
              <a:t>		</a:t>
            </a:r>
            <a:r>
              <a:rPr lang="en-US" dirty="0" err="1"/>
              <a:t>filtered_text</a:t>
            </a:r>
            <a:r>
              <a:rPr lang="en-US" dirty="0"/>
              <a:t> = []</a:t>
            </a:r>
          </a:p>
          <a:p>
            <a:r>
              <a:rPr lang="en-US" dirty="0"/>
              <a:t>		for </a:t>
            </a:r>
            <a:r>
              <a:rPr lang="en-US" dirty="0" err="1"/>
              <a:t>w,p</a:t>
            </a:r>
            <a:r>
              <a:rPr lang="en-US" dirty="0"/>
              <a:t> in zip(</a:t>
            </a:r>
            <a:r>
              <a:rPr lang="en-US" dirty="0" err="1"/>
              <a:t>words,tagged</a:t>
            </a:r>
            <a:r>
              <a:rPr lang="en-US" dirty="0"/>
              <a:t>):</a:t>
            </a:r>
          </a:p>
          <a:p>
            <a:r>
              <a:rPr lang="en-US" dirty="0"/>
              <a:t>			if w not in </a:t>
            </a:r>
            <a:r>
              <a:rPr lang="en-US" dirty="0" err="1"/>
              <a:t>stop_words</a:t>
            </a:r>
            <a:r>
              <a:rPr lang="en-US" dirty="0"/>
              <a:t>:</a:t>
            </a:r>
          </a:p>
          <a:p>
            <a:r>
              <a:rPr lang="en-US" dirty="0"/>
              <a:t>				if p[1]=='VBG' or p[1]=='VBD' or p[1]=='VBZ' or p[1]=='VBN' or p[1]=='NN':</a:t>
            </a:r>
          </a:p>
          <a:p>
            <a:r>
              <a:rPr lang="en-US" dirty="0"/>
              <a:t>					</a:t>
            </a:r>
            <a:r>
              <a:rPr lang="en-US" dirty="0" err="1"/>
              <a:t>filtered_text.append</a:t>
            </a:r>
            <a:r>
              <a:rPr lang="en-US" dirty="0"/>
              <a:t>(</a:t>
            </a:r>
            <a:r>
              <a:rPr lang="en-US" dirty="0" err="1"/>
              <a:t>lr.lemmatize</a:t>
            </a:r>
            <a:r>
              <a:rPr lang="en-US" dirty="0"/>
              <a:t>(</a:t>
            </a:r>
            <a:r>
              <a:rPr lang="en-US" dirty="0" err="1"/>
              <a:t>w,pos</a:t>
            </a:r>
            <a:r>
              <a:rPr lang="en-US" dirty="0"/>
              <a:t>='v'))</a:t>
            </a:r>
          </a:p>
          <a:p>
            <a:r>
              <a:rPr lang="en-US" dirty="0"/>
              <a:t>				</a:t>
            </a:r>
            <a:r>
              <a:rPr lang="en-US" dirty="0" err="1"/>
              <a:t>elif</a:t>
            </a:r>
            <a:r>
              <a:rPr lang="en-US" dirty="0"/>
              <a:t> p[1]=='JJ' or p[1]=='JJR' or p[1]=='</a:t>
            </a:r>
            <a:r>
              <a:rPr lang="en-US" dirty="0" err="1"/>
              <a:t>JJS'or</a:t>
            </a:r>
            <a:r>
              <a:rPr lang="en-US" dirty="0"/>
              <a:t> p[1]=='RBR' or p[1]=='RBS':</a:t>
            </a:r>
          </a:p>
          <a:p>
            <a:r>
              <a:rPr lang="en-US" dirty="0"/>
              <a:t>					</a:t>
            </a:r>
            <a:r>
              <a:rPr lang="en-US" dirty="0" err="1"/>
              <a:t>filtered_text.append</a:t>
            </a:r>
            <a:r>
              <a:rPr lang="en-US" dirty="0"/>
              <a:t>(</a:t>
            </a:r>
            <a:r>
              <a:rPr lang="en-US" dirty="0" err="1"/>
              <a:t>lr.lemmatize</a:t>
            </a:r>
            <a:r>
              <a:rPr lang="en-US" dirty="0"/>
              <a:t>(</a:t>
            </a:r>
            <a:r>
              <a:rPr lang="en-US" dirty="0" err="1"/>
              <a:t>w,pos</a:t>
            </a:r>
            <a:r>
              <a:rPr lang="en-US" dirty="0"/>
              <a:t>='a'))</a:t>
            </a:r>
          </a:p>
          <a:p>
            <a:endParaRPr lang="en-US" dirty="0"/>
          </a:p>
          <a:p>
            <a:r>
              <a:rPr lang="en-US" dirty="0"/>
              <a:t>				else:</a:t>
            </a:r>
          </a:p>
          <a:p>
            <a:r>
              <a:rPr lang="en-US" dirty="0"/>
              <a:t>					</a:t>
            </a:r>
            <a:r>
              <a:rPr lang="en-US" dirty="0" err="1"/>
              <a:t>filtered_text.append</a:t>
            </a:r>
            <a:r>
              <a:rPr lang="en-US" dirty="0"/>
              <a:t>(</a:t>
            </a:r>
            <a:r>
              <a:rPr lang="en-US" dirty="0" err="1"/>
              <a:t>lr.lemmatize</a:t>
            </a:r>
            <a:r>
              <a:rPr lang="en-US" dirty="0"/>
              <a:t>(w))</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76555" y="336550"/>
            <a:ext cx="11192510" cy="6185535"/>
          </a:xfrm>
          <a:prstGeom prst="rect">
            <a:avLst/>
          </a:prstGeom>
          <a:noFill/>
        </p:spPr>
        <p:txBody>
          <a:bodyPr wrap="square" rtlCol="0" anchor="t">
            <a:spAutoFit/>
          </a:bodyPr>
          <a:lstStyle/>
          <a:p>
            <a:endParaRPr lang="en-US"/>
          </a:p>
          <a:p>
            <a:r>
              <a:rPr lang="en-US"/>
              <a:t>		#adding the specific word to specify tense</a:t>
            </a:r>
          </a:p>
          <a:p>
            <a:r>
              <a:rPr lang="en-US"/>
              <a:t>		words = filtered_text</a:t>
            </a:r>
          </a:p>
          <a:p>
            <a:r>
              <a:rPr lang="en-US"/>
              <a:t>		temp=[]</a:t>
            </a:r>
          </a:p>
          <a:p>
            <a:r>
              <a:rPr lang="en-US"/>
              <a:t>		for w in words:</a:t>
            </a:r>
          </a:p>
          <a:p>
            <a:r>
              <a:rPr lang="en-US"/>
              <a:t>			if w=='I':</a:t>
            </a:r>
          </a:p>
          <a:p>
            <a:r>
              <a:rPr lang="en-US"/>
              <a:t>				temp.append('Me')</a:t>
            </a:r>
          </a:p>
          <a:p>
            <a:r>
              <a:rPr lang="en-US"/>
              <a:t>			else:</a:t>
            </a:r>
          </a:p>
          <a:p>
            <a:r>
              <a:rPr lang="en-US"/>
              <a:t>				temp.append(w)</a:t>
            </a:r>
          </a:p>
          <a:p>
            <a:r>
              <a:rPr lang="en-US"/>
              <a:t>		words = temp</a:t>
            </a:r>
          </a:p>
          <a:p>
            <a:r>
              <a:rPr lang="en-US"/>
              <a:t>		probable_tense = max(tense,key=tense.get)</a:t>
            </a:r>
          </a:p>
          <a:p>
            <a:endParaRPr lang="en-US"/>
          </a:p>
          <a:p>
            <a:r>
              <a:rPr lang="en-US"/>
              <a:t>		if probable_tense == "past" and tense["past"]&gt;=1:</a:t>
            </a:r>
          </a:p>
          <a:p>
            <a:r>
              <a:rPr lang="en-US"/>
              <a:t>			temp = ["Before"]</a:t>
            </a:r>
          </a:p>
          <a:p>
            <a:r>
              <a:rPr lang="en-US"/>
              <a:t>			temp = temp + words</a:t>
            </a:r>
          </a:p>
          <a:p>
            <a:r>
              <a:rPr lang="en-US"/>
              <a:t>			words = temp</a:t>
            </a:r>
          </a:p>
          <a:p>
            <a:r>
              <a:rPr lang="en-US"/>
              <a:t>		elif probable_tense == "future" and tense["future"]&gt;=1:</a:t>
            </a:r>
          </a:p>
          <a:p>
            <a:r>
              <a:rPr lang="en-US"/>
              <a:t>			if "Will" not in words:</a:t>
            </a:r>
          </a:p>
          <a:p>
            <a:r>
              <a:rPr lang="en-US"/>
              <a:t>					temp = ["Will"]</a:t>
            </a:r>
          </a:p>
          <a:p>
            <a:r>
              <a:rPr lang="en-US"/>
              <a:t>					temp = temp + words</a:t>
            </a:r>
          </a:p>
          <a:p>
            <a:r>
              <a:rPr lang="en-US"/>
              <a:t>					words = temp</a:t>
            </a:r>
          </a:p>
          <a:p>
            <a:r>
              <a:rPr lang="en-US"/>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636" y="180368"/>
            <a:ext cx="10364451" cy="734032"/>
          </a:xfrm>
        </p:spPr>
        <p:txBody>
          <a:bodyPr/>
          <a:lstStyle/>
          <a:p>
            <a:pPr algn="l"/>
            <a:r>
              <a:rPr lang="en-US" dirty="0"/>
              <a:t>Contents:</a:t>
            </a:r>
            <a:endParaRPr lang="en-IN" dirty="0"/>
          </a:p>
        </p:txBody>
      </p:sp>
      <p:sp>
        <p:nvSpPr>
          <p:cNvPr id="3" name="Content Placeholder 2"/>
          <p:cNvSpPr>
            <a:spLocks noGrp="1"/>
          </p:cNvSpPr>
          <p:nvPr>
            <p:ph sz="quarter" idx="13"/>
          </p:nvPr>
        </p:nvSpPr>
        <p:spPr>
          <a:xfrm>
            <a:off x="742636" y="749948"/>
            <a:ext cx="9115739" cy="7546327"/>
          </a:xfrm>
        </p:spPr>
        <p:txBody>
          <a:bodyPr>
            <a:noAutofit/>
          </a:bodyPr>
          <a:lstStyle/>
          <a:p>
            <a:pPr marL="0" indent="0">
              <a:lnSpc>
                <a:spcPct val="150000"/>
              </a:lnSpc>
              <a:buNone/>
            </a:pPr>
            <a:r>
              <a:rPr lang="en-US" dirty="0">
                <a:latin typeface="Times New Roman" panose="02020603050405020304" pitchFamily="18" charset="0"/>
                <a:cs typeface="Times New Roman" panose="02020603050405020304" pitchFamily="18" charset="0"/>
              </a:rPr>
              <a:t>1)Abstract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2) Existing System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3) Disadvantages of Existing System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4) Proposed System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5) Advantages of Proposed System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6) Hardware Requirements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7) Software  Requirements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8)Architecture </a:t>
            </a:r>
          </a:p>
          <a:p>
            <a:pPr marL="0" indent="0">
              <a:lnSpc>
                <a:spcPct val="100000"/>
              </a:lnSpc>
              <a:buNone/>
            </a:pPr>
            <a:r>
              <a:rPr lang="en-US" dirty="0">
                <a:latin typeface="Times New Roman" panose="02020603050405020304" pitchFamily="18" charset="0"/>
                <a:cs typeface="Times New Roman" panose="02020603050405020304" pitchFamily="18" charset="0"/>
              </a:rPr>
              <a:t>9)Modules</a:t>
            </a:r>
          </a:p>
          <a:p>
            <a:pPr marL="0" indent="0">
              <a:lnSpc>
                <a:spcPct val="100000"/>
              </a:lnSpc>
              <a:buNone/>
            </a:pPr>
            <a:r>
              <a:rPr lang="en-US" dirty="0">
                <a:latin typeface="Times New Roman" panose="02020603050405020304" pitchFamily="18" charset="0"/>
                <a:cs typeface="Times New Roman" panose="02020603050405020304" pitchFamily="18" charset="0"/>
              </a:rPr>
              <a:t>10)UML Diagrams</a:t>
            </a:r>
          </a:p>
          <a:p>
            <a:pPr marL="0" indent="0">
              <a:lnSpc>
                <a:spcPct val="100000"/>
              </a:lnSpc>
              <a:buNone/>
            </a:pPr>
            <a:r>
              <a:rPr lang="en-US" dirty="0">
                <a:latin typeface="Times New Roman" panose="02020603050405020304" pitchFamily="18" charset="0"/>
                <a:cs typeface="Times New Roman" panose="02020603050405020304" pitchFamily="18" charset="0"/>
              </a:rPr>
              <a:t>11)Sample code</a:t>
            </a:r>
          </a:p>
          <a:p>
            <a:pPr marL="0" indent="0">
              <a:lnSpc>
                <a:spcPct val="100000"/>
              </a:lnSpc>
              <a:buNone/>
            </a:pPr>
            <a:r>
              <a:rPr lang="en-US" dirty="0">
                <a:latin typeface="Times New Roman" panose="02020603050405020304" pitchFamily="18" charset="0"/>
                <a:cs typeface="Times New Roman" panose="02020603050405020304" pitchFamily="18" charset="0"/>
              </a:rPr>
              <a:t>12)Results</a:t>
            </a:r>
          </a:p>
          <a:p>
            <a:pPr marL="0" indent="0">
              <a:lnSpc>
                <a:spcPct val="100000"/>
              </a:lnSpc>
              <a:buNone/>
            </a:pPr>
            <a:r>
              <a:rPr lang="en-US" dirty="0">
                <a:latin typeface="Times New Roman" panose="02020603050405020304" pitchFamily="18" charset="0"/>
                <a:cs typeface="Times New Roman" panose="02020603050405020304" pitchFamily="18" charset="0"/>
              </a:rPr>
              <a:t>13)Conclusion</a:t>
            </a:r>
          </a:p>
          <a:p>
            <a:pPr marL="0" indent="0">
              <a:lnSpc>
                <a:spcPct val="100000"/>
              </a:lnSpc>
              <a:buNone/>
            </a:pPr>
            <a:r>
              <a:rPr lang="en-US" dirty="0">
                <a:latin typeface="Times New Roman" panose="02020603050405020304" pitchFamily="18" charset="0"/>
                <a:cs typeface="Times New Roman" panose="02020603050405020304" pitchFamily="18" charset="0"/>
              </a:rPr>
              <a:t>14)Future Enhancement</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92455" y="641350"/>
            <a:ext cx="6650990" cy="2030095"/>
          </a:xfrm>
          <a:prstGeom prst="rect">
            <a:avLst/>
          </a:prstGeom>
          <a:noFill/>
        </p:spPr>
        <p:txBody>
          <a:bodyPr wrap="square" rtlCol="0" anchor="t">
            <a:spAutoFit/>
          </a:bodyPr>
          <a:lstStyle/>
          <a:p>
            <a:r>
              <a:rPr lang="en-US"/>
              <a:t>else:</a:t>
            </a:r>
          </a:p>
          <a:p>
            <a:r>
              <a:rPr lang="en-US"/>
              <a:t>				pass</a:t>
            </a:r>
          </a:p>
          <a:p>
            <a:r>
              <a:rPr lang="en-US"/>
              <a:t>		elif probable_tense == "present":</a:t>
            </a:r>
          </a:p>
          <a:p>
            <a:r>
              <a:rPr lang="en-US"/>
              <a:t>			if tense["present_continuous"]&gt;=1:</a:t>
            </a:r>
          </a:p>
          <a:p>
            <a:r>
              <a:rPr lang="en-US"/>
              <a:t>				temp = ["Now"]</a:t>
            </a:r>
          </a:p>
          <a:p>
            <a:r>
              <a:rPr lang="en-US"/>
              <a:t>				temp = temp + words</a:t>
            </a:r>
          </a:p>
          <a:p>
            <a:r>
              <a:rPr lang="en-US"/>
              <a:t>				words = temp</a:t>
            </a:r>
          </a:p>
        </p:txBody>
      </p:sp>
      <p:sp>
        <p:nvSpPr>
          <p:cNvPr id="3" name="Text Box 2"/>
          <p:cNvSpPr txBox="1"/>
          <p:nvPr/>
        </p:nvSpPr>
        <p:spPr>
          <a:xfrm>
            <a:off x="592455" y="2671445"/>
            <a:ext cx="6263640" cy="3692525"/>
          </a:xfrm>
          <a:prstGeom prst="rect">
            <a:avLst/>
          </a:prstGeom>
          <a:noFill/>
        </p:spPr>
        <p:txBody>
          <a:bodyPr wrap="square" rtlCol="0" anchor="t">
            <a:spAutoFit/>
          </a:bodyPr>
          <a:lstStyle/>
          <a:p>
            <a:r>
              <a:rPr lang="en-US"/>
              <a:t>filtered_text = []</a:t>
            </a:r>
          </a:p>
          <a:p>
            <a:r>
              <a:rPr lang="en-US"/>
              <a:t>		for w in words:</a:t>
            </a:r>
          </a:p>
          <a:p>
            <a:r>
              <a:rPr lang="en-US"/>
              <a:t>			path = w + ".mp4"</a:t>
            </a:r>
          </a:p>
          <a:p>
            <a:r>
              <a:rPr lang="en-US"/>
              <a:t>			f = finders.find(path)</a:t>
            </a:r>
          </a:p>
          <a:p>
            <a:r>
              <a:rPr lang="en-US"/>
              <a:t>			#splitting the word if its animation is not present in database</a:t>
            </a:r>
          </a:p>
          <a:p>
            <a:r>
              <a:rPr lang="en-US"/>
              <a:t>			if not f:</a:t>
            </a:r>
          </a:p>
          <a:p>
            <a:r>
              <a:rPr lang="en-US"/>
              <a:t>				for c in w:</a:t>
            </a:r>
          </a:p>
          <a:p>
            <a:r>
              <a:rPr lang="en-US"/>
              <a:t>					filtered_text.append(c)</a:t>
            </a:r>
          </a:p>
          <a:p>
            <a:r>
              <a:rPr lang="en-US"/>
              <a:t>			#otherwise animation of word</a:t>
            </a:r>
          </a:p>
          <a:p>
            <a:r>
              <a:rPr lang="en-US"/>
              <a:t>			else:</a:t>
            </a:r>
          </a:p>
          <a:p>
            <a:r>
              <a:rPr lang="en-US"/>
              <a:t>				filtered_text.append(w)</a:t>
            </a:r>
          </a:p>
          <a:p>
            <a:r>
              <a:rPr lang="en-US"/>
              <a:t>		words = filtered_text;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92480" y="335915"/>
            <a:ext cx="8164830" cy="4801314"/>
          </a:xfrm>
          <a:prstGeom prst="rect">
            <a:avLst/>
          </a:prstGeom>
          <a:noFill/>
        </p:spPr>
        <p:txBody>
          <a:bodyPr wrap="square" rtlCol="0" anchor="t">
            <a:spAutoFit/>
          </a:bodyPr>
          <a:lstStyle/>
          <a:p>
            <a:endParaRPr lang="en-US" dirty="0"/>
          </a:p>
          <a:p>
            <a:r>
              <a:rPr lang="en-US" dirty="0"/>
              <a:t>		return render(request,'animation.html',{'</a:t>
            </a:r>
            <a:r>
              <a:rPr lang="en-US" dirty="0" err="1"/>
              <a:t>words':words,'text':text</a:t>
            </a:r>
            <a:r>
              <a:rPr lang="en-US" dirty="0"/>
              <a:t>})</a:t>
            </a:r>
          </a:p>
          <a:p>
            <a:r>
              <a:rPr lang="en-US" dirty="0"/>
              <a:t>	else:</a:t>
            </a:r>
          </a:p>
          <a:p>
            <a:r>
              <a:rPr lang="en-US" dirty="0"/>
              <a:t>		return render(request,'animation.html')</a:t>
            </a:r>
          </a:p>
          <a:p>
            <a:endParaRPr lang="en-US" dirty="0"/>
          </a:p>
          <a:p>
            <a:r>
              <a:rPr lang="en-US" dirty="0"/>
              <a:t>def </a:t>
            </a:r>
            <a:r>
              <a:rPr lang="en-US" dirty="0" err="1"/>
              <a:t>signup_view</a:t>
            </a:r>
            <a:r>
              <a:rPr lang="en-US" dirty="0"/>
              <a:t>(request):</a:t>
            </a:r>
          </a:p>
          <a:p>
            <a:r>
              <a:rPr lang="en-US" dirty="0"/>
              <a:t>	if </a:t>
            </a:r>
            <a:r>
              <a:rPr lang="en-US" dirty="0" err="1"/>
              <a:t>request.method</a:t>
            </a:r>
            <a:r>
              <a:rPr lang="en-US" dirty="0"/>
              <a:t> == 'POST':</a:t>
            </a:r>
          </a:p>
          <a:p>
            <a:r>
              <a:rPr lang="en-US" dirty="0"/>
              <a:t>		form = </a:t>
            </a:r>
            <a:r>
              <a:rPr lang="en-US" dirty="0" err="1"/>
              <a:t>UserCreationForm</a:t>
            </a:r>
            <a:r>
              <a:rPr lang="en-US" dirty="0"/>
              <a:t>(</a:t>
            </a:r>
            <a:r>
              <a:rPr lang="en-US" dirty="0" err="1"/>
              <a:t>request.POST</a:t>
            </a:r>
            <a:r>
              <a:rPr lang="en-US" dirty="0"/>
              <a:t>)</a:t>
            </a:r>
          </a:p>
          <a:p>
            <a:r>
              <a:rPr lang="en-US" dirty="0"/>
              <a:t>		if </a:t>
            </a:r>
            <a:r>
              <a:rPr lang="en-US" dirty="0" err="1"/>
              <a:t>form.is_valid</a:t>
            </a:r>
            <a:r>
              <a:rPr lang="en-US" dirty="0"/>
              <a:t>():</a:t>
            </a:r>
          </a:p>
          <a:p>
            <a:r>
              <a:rPr lang="en-US" dirty="0"/>
              <a:t>			user = </a:t>
            </a:r>
            <a:r>
              <a:rPr lang="en-US" dirty="0" err="1"/>
              <a:t>form.save</a:t>
            </a:r>
            <a:r>
              <a:rPr lang="en-US" dirty="0"/>
              <a:t>()</a:t>
            </a:r>
          </a:p>
          <a:p>
            <a:r>
              <a:rPr lang="en-US" dirty="0"/>
              <a:t>			login(</a:t>
            </a:r>
            <a:r>
              <a:rPr lang="en-US" dirty="0" err="1"/>
              <a:t>request,user</a:t>
            </a:r>
            <a:r>
              <a:rPr lang="en-US" dirty="0"/>
              <a:t>)</a:t>
            </a:r>
          </a:p>
          <a:p>
            <a:r>
              <a:rPr lang="en-US" dirty="0"/>
              <a:t>			# log the user in</a:t>
            </a:r>
          </a:p>
          <a:p>
            <a:r>
              <a:rPr lang="en-US" dirty="0"/>
              <a:t>			return redirect('animation')</a:t>
            </a:r>
          </a:p>
          <a:p>
            <a:r>
              <a:rPr lang="en-US" dirty="0"/>
              <a:t>	else:</a:t>
            </a:r>
          </a:p>
          <a:p>
            <a:r>
              <a:rPr lang="en-US" dirty="0"/>
              <a:t>		form = </a:t>
            </a:r>
            <a:r>
              <a:rPr lang="en-US" dirty="0" err="1"/>
              <a:t>UserCreationForm</a:t>
            </a:r>
            <a:r>
              <a:rPr lang="en-US" dirty="0"/>
              <a:t>()</a:t>
            </a:r>
          </a:p>
          <a:p>
            <a:r>
              <a:rPr lang="en-US" dirty="0"/>
              <a:t>	return render(request,'signup.html',{'</a:t>
            </a:r>
            <a:r>
              <a:rPr lang="en-US" dirty="0" err="1"/>
              <a:t>form':form</a:t>
            </a:r>
            <a:r>
              <a:rPr lang="en-US" dirty="0"/>
              <a:t>})</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101725" y="577850"/>
            <a:ext cx="8612505" cy="5078313"/>
          </a:xfrm>
          <a:prstGeom prst="rect">
            <a:avLst/>
          </a:prstGeom>
          <a:noFill/>
        </p:spPr>
        <p:txBody>
          <a:bodyPr wrap="square" rtlCol="0" anchor="t">
            <a:spAutoFit/>
          </a:bodyPr>
          <a:lstStyle/>
          <a:p>
            <a:r>
              <a:rPr lang="en-US" dirty="0"/>
              <a:t>def </a:t>
            </a:r>
            <a:r>
              <a:rPr lang="en-US" dirty="0" err="1"/>
              <a:t>login_view</a:t>
            </a:r>
            <a:r>
              <a:rPr lang="en-US" dirty="0"/>
              <a:t>(request):</a:t>
            </a:r>
          </a:p>
          <a:p>
            <a:r>
              <a:rPr lang="en-US" dirty="0"/>
              <a:t>	if </a:t>
            </a:r>
            <a:r>
              <a:rPr lang="en-US" dirty="0" err="1"/>
              <a:t>request.method</a:t>
            </a:r>
            <a:r>
              <a:rPr lang="en-US" dirty="0"/>
              <a:t> == 'POST':</a:t>
            </a:r>
          </a:p>
          <a:p>
            <a:r>
              <a:rPr lang="en-US" dirty="0"/>
              <a:t>		form = </a:t>
            </a:r>
            <a:r>
              <a:rPr lang="en-US" dirty="0" err="1"/>
              <a:t>AuthenticationForm</a:t>
            </a:r>
            <a:r>
              <a:rPr lang="en-US" dirty="0"/>
              <a:t>(data=</a:t>
            </a:r>
            <a:r>
              <a:rPr lang="en-US" dirty="0" err="1"/>
              <a:t>request.POST</a:t>
            </a:r>
            <a:r>
              <a:rPr lang="en-US" dirty="0"/>
              <a:t>)</a:t>
            </a:r>
          </a:p>
          <a:p>
            <a:r>
              <a:rPr lang="en-US" dirty="0"/>
              <a:t>		if </a:t>
            </a:r>
            <a:r>
              <a:rPr lang="en-US" dirty="0" err="1"/>
              <a:t>form.is_valid</a:t>
            </a:r>
            <a:r>
              <a:rPr lang="en-US" dirty="0"/>
              <a:t>():</a:t>
            </a:r>
          </a:p>
          <a:p>
            <a:r>
              <a:rPr lang="en-US" dirty="0"/>
              <a:t>			#log in user</a:t>
            </a:r>
          </a:p>
          <a:p>
            <a:r>
              <a:rPr lang="en-US" dirty="0"/>
              <a:t>			user = </a:t>
            </a:r>
            <a:r>
              <a:rPr lang="en-US" dirty="0" err="1"/>
              <a:t>form.get_user</a:t>
            </a:r>
            <a:r>
              <a:rPr lang="en-US" dirty="0"/>
              <a:t>()</a:t>
            </a:r>
          </a:p>
          <a:p>
            <a:r>
              <a:rPr lang="en-US" dirty="0"/>
              <a:t>			login(</a:t>
            </a:r>
            <a:r>
              <a:rPr lang="en-US" dirty="0" err="1"/>
              <a:t>request,user</a:t>
            </a:r>
            <a:r>
              <a:rPr lang="en-US" dirty="0"/>
              <a:t>)</a:t>
            </a:r>
          </a:p>
          <a:p>
            <a:r>
              <a:rPr lang="en-US" dirty="0"/>
              <a:t>			if 'next' in </a:t>
            </a:r>
            <a:r>
              <a:rPr lang="en-US" dirty="0" err="1"/>
              <a:t>request.POST</a:t>
            </a:r>
            <a:r>
              <a:rPr lang="en-US" dirty="0"/>
              <a:t>:</a:t>
            </a:r>
          </a:p>
          <a:p>
            <a:r>
              <a:rPr lang="en-US" dirty="0"/>
              <a:t>				return redirect(</a:t>
            </a:r>
            <a:r>
              <a:rPr lang="en-US" dirty="0" err="1"/>
              <a:t>request.POST.get</a:t>
            </a:r>
            <a:r>
              <a:rPr lang="en-US" dirty="0"/>
              <a:t>('next'))</a:t>
            </a:r>
          </a:p>
          <a:p>
            <a:r>
              <a:rPr lang="en-US" dirty="0"/>
              <a:t>			else:</a:t>
            </a:r>
          </a:p>
          <a:p>
            <a:r>
              <a:rPr lang="en-US" dirty="0"/>
              <a:t>				return redirect('animation')</a:t>
            </a:r>
          </a:p>
          <a:p>
            <a:r>
              <a:rPr lang="en-US" dirty="0"/>
              <a:t>	else:</a:t>
            </a:r>
          </a:p>
          <a:p>
            <a:r>
              <a:rPr lang="en-US" dirty="0"/>
              <a:t>		form = </a:t>
            </a:r>
            <a:r>
              <a:rPr lang="en-US" dirty="0" err="1"/>
              <a:t>AuthenticationForm</a:t>
            </a:r>
            <a:r>
              <a:rPr lang="en-US" dirty="0"/>
              <a:t>()</a:t>
            </a:r>
          </a:p>
          <a:p>
            <a:r>
              <a:rPr lang="en-US" dirty="0"/>
              <a:t>	return render(request,'login.html',{'</a:t>
            </a:r>
            <a:r>
              <a:rPr lang="en-US" dirty="0" err="1"/>
              <a:t>form':form</a:t>
            </a:r>
            <a:r>
              <a:rPr lang="en-US" dirty="0"/>
              <a:t>})</a:t>
            </a:r>
          </a:p>
          <a:p>
            <a:endParaRPr lang="en-US" dirty="0"/>
          </a:p>
          <a:p>
            <a:r>
              <a:rPr lang="en-US" dirty="0"/>
              <a:t>def </a:t>
            </a:r>
            <a:r>
              <a:rPr lang="en-US" dirty="0" err="1"/>
              <a:t>logout_view</a:t>
            </a:r>
            <a:r>
              <a:rPr lang="en-US" dirty="0"/>
              <a:t>(request):</a:t>
            </a:r>
          </a:p>
          <a:p>
            <a:r>
              <a:rPr lang="en-US" dirty="0"/>
              <a:t>	logout(request)</a:t>
            </a:r>
          </a:p>
          <a:p>
            <a:r>
              <a:rPr lang="en-US" dirty="0"/>
              <a:t>	return redirect("home")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51210F4-0C02-7518-FF8A-9C2348B25412}"/>
              </a:ext>
            </a:extLst>
          </p:cNvPr>
          <p:cNvPicPr>
            <a:picLocks noGrp="1" noChangeAspect="1"/>
          </p:cNvPicPr>
          <p:nvPr>
            <p:ph idx="1"/>
          </p:nvPr>
        </p:nvPicPr>
        <p:blipFill rotWithShape="1">
          <a:blip r:embed="rId2"/>
          <a:srcRect l="315" t="12248" r="1260"/>
          <a:stretch/>
        </p:blipFill>
        <p:spPr>
          <a:xfrm>
            <a:off x="1333499" y="2596702"/>
            <a:ext cx="8029576" cy="3956050"/>
          </a:xfrm>
        </p:spPr>
      </p:pic>
      <p:sp>
        <p:nvSpPr>
          <p:cNvPr id="8" name="TextBox 7">
            <a:extLst>
              <a:ext uri="{FF2B5EF4-FFF2-40B4-BE49-F238E27FC236}">
                <a16:creationId xmlns:a16="http://schemas.microsoft.com/office/drawing/2014/main" id="{091EDBBF-9200-FFB1-D1E4-006E901DC52E}"/>
              </a:ext>
            </a:extLst>
          </p:cNvPr>
          <p:cNvSpPr txBox="1"/>
          <p:nvPr/>
        </p:nvSpPr>
        <p:spPr>
          <a:xfrm>
            <a:off x="109537" y="836058"/>
            <a:ext cx="10477501" cy="17543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open anaconda prompt from search and type</a:t>
            </a:r>
          </a:p>
          <a:p>
            <a:r>
              <a:rPr lang="en-US" b="1" dirty="0" err="1">
                <a:latin typeface="Times New Roman" panose="02020603050405020304" pitchFamily="18" charset="0"/>
                <a:cs typeface="Times New Roman" panose="02020603050405020304" pitchFamily="18" charset="0"/>
              </a:rPr>
              <a:t>conda</a:t>
            </a:r>
            <a:r>
              <a:rPr lang="en-US" b="1" dirty="0">
                <a:latin typeface="Times New Roman" panose="02020603050405020304" pitchFamily="18" charset="0"/>
                <a:cs typeface="Times New Roman" panose="02020603050405020304" pitchFamily="18" charset="0"/>
              </a:rPr>
              <a:t> activate </a:t>
            </a:r>
            <a:r>
              <a:rPr lang="en-US" b="1" dirty="0" err="1">
                <a:latin typeface="Times New Roman" panose="02020603050405020304" pitchFamily="18" charset="0"/>
                <a:cs typeface="Times New Roman" panose="02020603050405020304" pitchFamily="18" charset="0"/>
              </a:rPr>
              <a:t>tf</a:t>
            </a:r>
            <a:r>
              <a:rPr lang="en-US" b="1" dirty="0">
                <a:latin typeface="Times New Roman" panose="02020603050405020304" pitchFamily="18" charset="0"/>
                <a:cs typeface="Times New Roman" panose="02020603050405020304" pitchFamily="18" charset="0"/>
              </a:rPr>
              <a:t>  ( enter )</a:t>
            </a:r>
          </a:p>
          <a:p>
            <a:r>
              <a:rPr lang="en-US" b="1" dirty="0">
                <a:latin typeface="Times New Roman" panose="02020603050405020304" pitchFamily="18" charset="0"/>
                <a:cs typeface="Times New Roman" panose="02020603050405020304" pitchFamily="18" charset="0"/>
              </a:rPr>
              <a:t>And again type </a:t>
            </a:r>
          </a:p>
          <a:p>
            <a:r>
              <a:rPr lang="en-US" b="1" dirty="0">
                <a:latin typeface="Times New Roman" panose="02020603050405020304" pitchFamily="18" charset="0"/>
                <a:cs typeface="Times New Roman" panose="02020603050405020304" pitchFamily="18" charset="0"/>
              </a:rPr>
              <a:t>cd </a:t>
            </a:r>
            <a:r>
              <a:rPr lang="en-US" b="1" dirty="0" err="1">
                <a:latin typeface="Times New Roman" panose="02020603050405020304" pitchFamily="18" charset="0"/>
                <a:cs typeface="Times New Roman" panose="02020603050405020304" pitchFamily="18" charset="0"/>
              </a:rPr>
              <a:t>audiotosign</a:t>
            </a:r>
            <a:r>
              <a:rPr lang="en-US" b="1" dirty="0">
                <a:latin typeface="Times New Roman" panose="02020603050405020304" pitchFamily="18" charset="0"/>
                <a:cs typeface="Times New Roman" panose="02020603050405020304" pitchFamily="18" charset="0"/>
              </a:rPr>
              <a:t> ( enter ) </a:t>
            </a:r>
          </a:p>
          <a:p>
            <a:r>
              <a:rPr lang="en-US" b="1" dirty="0">
                <a:latin typeface="Times New Roman" panose="02020603050405020304" pitchFamily="18" charset="0"/>
                <a:cs typeface="Times New Roman" panose="02020603050405020304" pitchFamily="18" charset="0"/>
              </a:rPr>
              <a:t>Type python manage.py </a:t>
            </a:r>
            <a:r>
              <a:rPr lang="en-US" b="1" dirty="0" err="1">
                <a:latin typeface="Times New Roman" panose="02020603050405020304" pitchFamily="18" charset="0"/>
                <a:cs typeface="Times New Roman" panose="02020603050405020304" pitchFamily="18" charset="0"/>
              </a:rPr>
              <a:t>runserver</a:t>
            </a:r>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you will get </a:t>
            </a:r>
            <a:r>
              <a:rPr lang="en-US" b="1" dirty="0" err="1">
                <a:latin typeface="Times New Roman" panose="02020603050405020304" pitchFamily="18" charset="0"/>
                <a:cs typeface="Times New Roman" panose="02020603050405020304" pitchFamily="18" charset="0"/>
              </a:rPr>
              <a:t>ip</a:t>
            </a:r>
            <a:r>
              <a:rPr lang="en-US" b="1" dirty="0">
                <a:latin typeface="Times New Roman" panose="02020603050405020304" pitchFamily="18" charset="0"/>
                <a:cs typeface="Times New Roman" panose="02020603050405020304" pitchFamily="18" charset="0"/>
              </a:rPr>
              <a:t> address copy and </a:t>
            </a:r>
            <a:r>
              <a:rPr lang="en-US" b="1" dirty="0" err="1">
                <a:latin typeface="Times New Roman" panose="02020603050405020304" pitchFamily="18" charset="0"/>
                <a:cs typeface="Times New Roman" panose="02020603050405020304" pitchFamily="18" charset="0"/>
              </a:rPr>
              <a:t>pste</a:t>
            </a:r>
            <a:r>
              <a:rPr lang="en-US" b="1" dirty="0">
                <a:latin typeface="Times New Roman" panose="02020603050405020304" pitchFamily="18" charset="0"/>
                <a:cs typeface="Times New Roman" panose="02020603050405020304" pitchFamily="18" charset="0"/>
              </a:rPr>
              <a:t> in chrome website will open(http://127.0.0.1:8000/)</a:t>
            </a:r>
            <a:endParaRPr lang="en-IN"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750DE9C-BF00-C248-1BF8-553FE52DC66A}"/>
              </a:ext>
            </a:extLst>
          </p:cNvPr>
          <p:cNvSpPr txBox="1"/>
          <p:nvPr/>
        </p:nvSpPr>
        <p:spPr>
          <a:xfrm>
            <a:off x="109537" y="533848"/>
            <a:ext cx="4533900" cy="369332"/>
          </a:xfrm>
          <a:prstGeom prst="rect">
            <a:avLst/>
          </a:prstGeom>
          <a:noFill/>
        </p:spPr>
        <p:txBody>
          <a:bodyPr wrap="square" rtlCol="0">
            <a:spAutoFit/>
          </a:bodyPr>
          <a:lstStyle/>
          <a:p>
            <a:r>
              <a:rPr lang="en-US" b="1" u="sng" dirty="0">
                <a:solidFill>
                  <a:schemeClr val="accent1"/>
                </a:solidFill>
                <a:latin typeface="Times New Roman" panose="02020603050405020304" pitchFamily="18" charset="0"/>
                <a:cs typeface="Times New Roman" panose="02020603050405020304" pitchFamily="18" charset="0"/>
              </a:rPr>
              <a:t>Command Prompt:</a:t>
            </a:r>
            <a:endParaRPr lang="en-IN" b="1" u="sng" dirty="0">
              <a:solidFill>
                <a:schemeClr val="accent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A1C4BD7-FD1C-7E3B-6ED4-ED753B2B734B}"/>
              </a:ext>
            </a:extLst>
          </p:cNvPr>
          <p:cNvSpPr txBox="1"/>
          <p:nvPr/>
        </p:nvSpPr>
        <p:spPr>
          <a:xfrm>
            <a:off x="4567977" y="60922"/>
            <a:ext cx="1560620" cy="461665"/>
          </a:xfrm>
          <a:prstGeom prst="rect">
            <a:avLst/>
          </a:prstGeom>
          <a:noFill/>
        </p:spPr>
        <p:txBody>
          <a:bodyPr wrap="none" rtlCol="0">
            <a:spAutoFit/>
          </a:bodyPr>
          <a:lstStyle/>
          <a:p>
            <a:r>
              <a:rPr lang="en-US" sz="2400" b="1" dirty="0">
                <a:solidFill>
                  <a:schemeClr val="accent1"/>
                </a:solidFill>
                <a:latin typeface="Times New Roman" panose="02020603050405020304" pitchFamily="18" charset="0"/>
                <a:cs typeface="Times New Roman" panose="02020603050405020304" pitchFamily="18" charset="0"/>
              </a:rPr>
              <a:t>RESULTS</a:t>
            </a:r>
            <a:endParaRPr lang="en-IN" sz="24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1746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6191A0-48B8-B854-6A67-ADE75C924CFC}"/>
              </a:ext>
            </a:extLst>
          </p:cNvPr>
          <p:cNvPicPr>
            <a:picLocks noChangeAspect="1"/>
          </p:cNvPicPr>
          <p:nvPr/>
        </p:nvPicPr>
        <p:blipFill rotWithShape="1">
          <a:blip r:embed="rId2"/>
          <a:srcRect t="5679" r="3114" b="1999"/>
          <a:stretch/>
        </p:blipFill>
        <p:spPr>
          <a:xfrm>
            <a:off x="1476375" y="1438275"/>
            <a:ext cx="8001000" cy="4400550"/>
          </a:xfrm>
          <a:prstGeom prst="rect">
            <a:avLst/>
          </a:prstGeom>
        </p:spPr>
      </p:pic>
      <p:sp>
        <p:nvSpPr>
          <p:cNvPr id="5" name="TextBox 4">
            <a:extLst>
              <a:ext uri="{FF2B5EF4-FFF2-40B4-BE49-F238E27FC236}">
                <a16:creationId xmlns:a16="http://schemas.microsoft.com/office/drawing/2014/main" id="{EBC3AECC-386D-3CC1-D87A-63B39255B53C}"/>
              </a:ext>
            </a:extLst>
          </p:cNvPr>
          <p:cNvSpPr txBox="1"/>
          <p:nvPr/>
        </p:nvSpPr>
        <p:spPr>
          <a:xfrm>
            <a:off x="4610100" y="933450"/>
            <a:ext cx="2628900" cy="369332"/>
          </a:xfrm>
          <a:prstGeom prst="rect">
            <a:avLst/>
          </a:prstGeom>
          <a:noFill/>
        </p:spPr>
        <p:txBody>
          <a:bodyPr wrap="square" rtlCol="0">
            <a:spAutoFit/>
          </a:bodyPr>
          <a:lstStyle/>
          <a:p>
            <a:r>
              <a:rPr lang="en-US" b="1" dirty="0">
                <a:solidFill>
                  <a:schemeClr val="accent1"/>
                </a:solidFill>
                <a:latin typeface="Times New Roman" panose="02020603050405020304" pitchFamily="18" charset="0"/>
                <a:cs typeface="Times New Roman" panose="02020603050405020304" pitchFamily="18" charset="0"/>
              </a:rPr>
              <a:t>HOME PAGE</a:t>
            </a:r>
            <a:endParaRPr lang="en-IN"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9701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724C57D-C9C5-1A60-4EBA-C17DE035D59C}"/>
              </a:ext>
            </a:extLst>
          </p:cNvPr>
          <p:cNvPicPr>
            <a:picLocks noGrp="1" noChangeAspect="1"/>
          </p:cNvPicPr>
          <p:nvPr>
            <p:ph idx="1"/>
          </p:nvPr>
        </p:nvPicPr>
        <p:blipFill rotWithShape="1">
          <a:blip r:embed="rId2"/>
          <a:srcRect r="1819" b="10530"/>
          <a:stretch/>
        </p:blipFill>
        <p:spPr>
          <a:xfrm>
            <a:off x="95250" y="1917501"/>
            <a:ext cx="5931077" cy="3819525"/>
          </a:xfrm>
        </p:spPr>
      </p:pic>
      <p:pic>
        <p:nvPicPr>
          <p:cNvPr id="7" name="Picture 6">
            <a:extLst>
              <a:ext uri="{FF2B5EF4-FFF2-40B4-BE49-F238E27FC236}">
                <a16:creationId xmlns:a16="http://schemas.microsoft.com/office/drawing/2014/main" id="{5652664F-0272-B49F-0ADC-BE3B89761351}"/>
              </a:ext>
            </a:extLst>
          </p:cNvPr>
          <p:cNvPicPr>
            <a:picLocks noChangeAspect="1"/>
          </p:cNvPicPr>
          <p:nvPr/>
        </p:nvPicPr>
        <p:blipFill>
          <a:blip r:embed="rId3"/>
          <a:stretch>
            <a:fillRect/>
          </a:stretch>
        </p:blipFill>
        <p:spPr>
          <a:xfrm>
            <a:off x="6096000" y="1917500"/>
            <a:ext cx="5697073" cy="3819525"/>
          </a:xfrm>
          <a:prstGeom prst="rect">
            <a:avLst/>
          </a:prstGeom>
        </p:spPr>
      </p:pic>
      <p:sp>
        <p:nvSpPr>
          <p:cNvPr id="10" name="TextBox 9">
            <a:extLst>
              <a:ext uri="{FF2B5EF4-FFF2-40B4-BE49-F238E27FC236}">
                <a16:creationId xmlns:a16="http://schemas.microsoft.com/office/drawing/2014/main" id="{5B7C9845-D6DC-99F9-9246-BC4EDA6CDD2F}"/>
              </a:ext>
            </a:extLst>
          </p:cNvPr>
          <p:cNvSpPr txBox="1"/>
          <p:nvPr/>
        </p:nvSpPr>
        <p:spPr>
          <a:xfrm>
            <a:off x="2076450" y="1343025"/>
            <a:ext cx="2657475" cy="369332"/>
          </a:xfrm>
          <a:prstGeom prst="rect">
            <a:avLst/>
          </a:prstGeom>
          <a:noFill/>
        </p:spPr>
        <p:txBody>
          <a:bodyPr wrap="square" rtlCol="0">
            <a:spAutoFit/>
          </a:bodyPr>
          <a:lstStyle/>
          <a:p>
            <a:r>
              <a:rPr lang="en-US" b="1" dirty="0">
                <a:solidFill>
                  <a:schemeClr val="accent1"/>
                </a:solidFill>
                <a:latin typeface="Times New Roman" panose="02020603050405020304" pitchFamily="18" charset="0"/>
                <a:cs typeface="Times New Roman" panose="02020603050405020304" pitchFamily="18" charset="0"/>
              </a:rPr>
              <a:t>SIGN UP PAGE</a:t>
            </a:r>
            <a:endParaRPr lang="en-IN" b="1" dirty="0">
              <a:solidFill>
                <a:schemeClr val="accent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4CF5ED9-003B-972B-D49B-C02E2DBDD7D5}"/>
              </a:ext>
            </a:extLst>
          </p:cNvPr>
          <p:cNvSpPr txBox="1"/>
          <p:nvPr/>
        </p:nvSpPr>
        <p:spPr>
          <a:xfrm>
            <a:off x="7877175" y="1356241"/>
            <a:ext cx="1695450" cy="369332"/>
          </a:xfrm>
          <a:prstGeom prst="rect">
            <a:avLst/>
          </a:prstGeom>
          <a:noFill/>
        </p:spPr>
        <p:txBody>
          <a:bodyPr wrap="square" rtlCol="0">
            <a:spAutoFit/>
          </a:bodyPr>
          <a:lstStyle/>
          <a:p>
            <a:r>
              <a:rPr lang="en-US" b="1" dirty="0">
                <a:solidFill>
                  <a:schemeClr val="accent1"/>
                </a:solidFill>
                <a:latin typeface="Times New Roman" panose="02020603050405020304" pitchFamily="18" charset="0"/>
                <a:cs typeface="Times New Roman" panose="02020603050405020304" pitchFamily="18" charset="0"/>
              </a:rPr>
              <a:t>LOGIN PAGE</a:t>
            </a:r>
            <a:endParaRPr lang="en-IN"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3631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7C2D26-66EE-F515-8F89-A0F807EFDA31}"/>
              </a:ext>
            </a:extLst>
          </p:cNvPr>
          <p:cNvPicPr>
            <a:picLocks noChangeAspect="1"/>
          </p:cNvPicPr>
          <p:nvPr/>
        </p:nvPicPr>
        <p:blipFill rotWithShape="1">
          <a:blip r:embed="rId2"/>
          <a:srcRect t="5310" b="14000"/>
          <a:stretch/>
        </p:blipFill>
        <p:spPr>
          <a:xfrm>
            <a:off x="53102" y="1419224"/>
            <a:ext cx="6042898" cy="4600576"/>
          </a:xfrm>
          <a:prstGeom prst="rect">
            <a:avLst/>
          </a:prstGeom>
        </p:spPr>
      </p:pic>
      <p:pic>
        <p:nvPicPr>
          <p:cNvPr id="6" name="Picture 5">
            <a:extLst>
              <a:ext uri="{FF2B5EF4-FFF2-40B4-BE49-F238E27FC236}">
                <a16:creationId xmlns:a16="http://schemas.microsoft.com/office/drawing/2014/main" id="{EB17218B-C46B-3525-EDF6-7FB4BD78DE56}"/>
              </a:ext>
            </a:extLst>
          </p:cNvPr>
          <p:cNvPicPr>
            <a:picLocks noChangeAspect="1"/>
          </p:cNvPicPr>
          <p:nvPr/>
        </p:nvPicPr>
        <p:blipFill rotWithShape="1">
          <a:blip r:embed="rId3"/>
          <a:srcRect t="2036" r="3922" b="3847"/>
          <a:stretch/>
        </p:blipFill>
        <p:spPr>
          <a:xfrm>
            <a:off x="6219825" y="1419224"/>
            <a:ext cx="5429250" cy="4600576"/>
          </a:xfrm>
          <a:prstGeom prst="rect">
            <a:avLst/>
          </a:prstGeom>
        </p:spPr>
      </p:pic>
      <p:sp>
        <p:nvSpPr>
          <p:cNvPr id="7" name="TextBox 6">
            <a:extLst>
              <a:ext uri="{FF2B5EF4-FFF2-40B4-BE49-F238E27FC236}">
                <a16:creationId xmlns:a16="http://schemas.microsoft.com/office/drawing/2014/main" id="{D1C27608-2401-914B-1B41-EBC0E16BEC5A}"/>
              </a:ext>
            </a:extLst>
          </p:cNvPr>
          <p:cNvSpPr txBox="1"/>
          <p:nvPr/>
        </p:nvSpPr>
        <p:spPr>
          <a:xfrm>
            <a:off x="4781550" y="838200"/>
            <a:ext cx="3581400" cy="369332"/>
          </a:xfrm>
          <a:prstGeom prst="rect">
            <a:avLst/>
          </a:prstGeom>
          <a:noFill/>
        </p:spPr>
        <p:txBody>
          <a:bodyPr wrap="square" rtlCol="0">
            <a:spAutoFit/>
          </a:bodyPr>
          <a:lstStyle/>
          <a:p>
            <a:r>
              <a:rPr lang="en-US" b="1" dirty="0">
                <a:solidFill>
                  <a:schemeClr val="accent1"/>
                </a:solidFill>
                <a:latin typeface="Times New Roman" panose="02020603050405020304" pitchFamily="18" charset="0"/>
                <a:cs typeface="Times New Roman" panose="02020603050405020304" pitchFamily="18" charset="0"/>
              </a:rPr>
              <a:t>ANIMATION PAGE</a:t>
            </a:r>
            <a:endParaRPr lang="en-IN"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796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83EE-1F82-959A-92FD-685EE479A3C8}"/>
              </a:ext>
            </a:extLst>
          </p:cNvPr>
          <p:cNvSpPr>
            <a:spLocks noGrp="1"/>
          </p:cNvSpPr>
          <p:nvPr>
            <p:ph type="title"/>
          </p:nvPr>
        </p:nvSpPr>
        <p:spPr>
          <a:xfrm>
            <a:off x="3763434" y="1171575"/>
            <a:ext cx="3132666" cy="571500"/>
          </a:xfrm>
        </p:spPr>
        <p:txBody>
          <a:bodyPr>
            <a:normAutofit fontScale="90000"/>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F94E39-01EA-4D7B-5B2B-EC99C87AA50F}"/>
              </a:ext>
            </a:extLst>
          </p:cNvPr>
          <p:cNvSpPr>
            <a:spLocks noGrp="1"/>
          </p:cNvSpPr>
          <p:nvPr>
            <p:ph idx="1"/>
          </p:nvPr>
        </p:nvSpPr>
        <p:spPr>
          <a:xfrm>
            <a:off x="1797666" y="1805652"/>
            <a:ext cx="8596668" cy="3880773"/>
          </a:xfrm>
        </p:spPr>
        <p:txBody>
          <a:bodyPr>
            <a:normAutofit fontScale="92500" lnSpcReduction="10000"/>
          </a:bodyPr>
          <a:lstStyle/>
          <a:p>
            <a:pPr marL="152400" marR="1104265" indent="306070">
              <a:lnSpc>
                <a:spcPct val="171000"/>
              </a:lnSpc>
              <a:spcAft>
                <a:spcPts val="0"/>
              </a:spcAft>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Sign language translator is very useful in various areas. In schools, colleges, hospitals, universities, airports, courts anywhere anyone can use this system for understanding of a the sign language to communicate. It makes communication between a normal hearing person and a hard to hearing person easier.</a:t>
            </a:r>
          </a:p>
          <a:p>
            <a:pPr marL="152400" marR="1104265" indent="306070">
              <a:lnSpc>
                <a:spcPct val="171000"/>
              </a:lnSpc>
              <a:spcAft>
                <a:spcPts val="0"/>
              </a:spcAft>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Understanding the requirements needed by the impaired community and finding a solution to them in making a difference.</a:t>
            </a:r>
          </a:p>
          <a:p>
            <a:pPr marL="152400" marR="1104265" indent="306070">
              <a:lnSpc>
                <a:spcPct val="171000"/>
              </a:lnSpc>
              <a:spcAft>
                <a:spcPts val="0"/>
              </a:spcAft>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To improve the physical and mental well-being of the specially abled people and improve their overall quality of life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69999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143E7-C067-5C47-3339-D0D249F1B5F0}"/>
              </a:ext>
            </a:extLst>
          </p:cNvPr>
          <p:cNvSpPr>
            <a:spLocks noGrp="1"/>
          </p:cNvSpPr>
          <p:nvPr>
            <p:ph type="title"/>
          </p:nvPr>
        </p:nvSpPr>
        <p:spPr>
          <a:xfrm>
            <a:off x="2858559" y="1304925"/>
            <a:ext cx="8596668" cy="1320800"/>
          </a:xfrm>
        </p:spPr>
        <p:txBody>
          <a:bodyPr/>
          <a:lstStyle/>
          <a:p>
            <a:r>
              <a:rPr lang="en-US" b="1" dirty="0">
                <a:latin typeface="Times New Roman" panose="02020603050405020304" pitchFamily="18" charset="0"/>
                <a:cs typeface="Times New Roman" panose="02020603050405020304" pitchFamily="18" charset="0"/>
              </a:rPr>
              <a:t>FUTURE ENHANCEMENT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68A3A2-D650-FFA0-1C49-C1E4964A0BD7}"/>
              </a:ext>
            </a:extLst>
          </p:cNvPr>
          <p:cNvSpPr>
            <a:spLocks noGrp="1"/>
          </p:cNvSpPr>
          <p:nvPr>
            <p:ph idx="1"/>
          </p:nvPr>
        </p:nvSpPr>
        <p:spPr>
          <a:xfrm>
            <a:off x="1582209" y="2055814"/>
            <a:ext cx="8596668" cy="3880773"/>
          </a:xfrm>
        </p:spPr>
        <p:txBody>
          <a:bodyPr>
            <a:normAutofit/>
          </a:bodyPr>
          <a:lstStyle/>
          <a:p>
            <a:pPr marL="457200"/>
            <a:r>
              <a:rPr lang="en-IN" sz="1800" dirty="0">
                <a:effectLst/>
                <a:latin typeface="Times New Roman" panose="02020603050405020304" pitchFamily="18" charset="0"/>
                <a:ea typeface="Times New Roman" panose="02020603050405020304" pitchFamily="18" charset="0"/>
                <a:cs typeface="Arial" panose="020B0604020202020204" pitchFamily="34" charset="0"/>
              </a:rPr>
              <a:t>The future work is to develop an application where in the news channels can use it while giving news, in one corner of the screen it will be displayed in sign language for deaf people. </a:t>
            </a:r>
          </a:p>
          <a:p>
            <a:pPr marL="457200"/>
            <a:r>
              <a:rPr lang="en-IN" sz="1800" dirty="0">
                <a:effectLst/>
                <a:latin typeface="Times New Roman" panose="02020603050405020304" pitchFamily="18" charset="0"/>
                <a:ea typeface="Times New Roman" panose="02020603050405020304" pitchFamily="18" charset="0"/>
                <a:cs typeface="Arial" panose="020B0604020202020204" pitchFamily="34" charset="0"/>
              </a:rPr>
              <a:t>Write now only DD news is using this kind of presentation but they are using a human being</a:t>
            </a:r>
            <a:r>
              <a:rPr lang="en-IN" dirty="0">
                <a:latin typeface="Calibri" panose="020F0502020204030204" pitchFamily="34" charset="0"/>
                <a:ea typeface="Times New Roman" panose="02020603050405020304" pitchFamily="18" charset="0"/>
                <a:cs typeface="Arial" panose="020B0604020202020204" pitchFamily="34" charset="0"/>
              </a:rPr>
              <a:t> </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showing signs according to the speech of the person giving news live.</a:t>
            </a:r>
          </a:p>
          <a:p>
            <a:pPr marL="457200"/>
            <a:r>
              <a:rPr lang="en-IN" sz="1800" dirty="0">
                <a:effectLst/>
                <a:latin typeface="Times New Roman" panose="02020603050405020304" pitchFamily="18" charset="0"/>
                <a:ea typeface="Times New Roman" panose="02020603050405020304" pitchFamily="18" charset="0"/>
                <a:cs typeface="Arial" panose="020B0604020202020204" pitchFamily="34" charset="0"/>
              </a:rPr>
              <a:t> So this will be better idea</a:t>
            </a:r>
            <a:r>
              <a:rPr lang="en-IN" dirty="0">
                <a:latin typeface="Calibri" panose="020F0502020204030204" pitchFamily="34" charset="0"/>
                <a:ea typeface="Times New Roman" panose="02020603050405020304" pitchFamily="18" charset="0"/>
                <a:cs typeface="Arial" panose="020B0604020202020204" pitchFamily="34" charset="0"/>
              </a:rPr>
              <a:t> </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which we can give to news channels. We look forward to expand the project by also including facial expressions into the system.</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0385327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4087" y="2781301"/>
            <a:ext cx="10363826" cy="1657349"/>
          </a:xfrm>
        </p:spPr>
        <p:txBody>
          <a:bodyPr>
            <a:normAutofit/>
          </a:bodyPr>
          <a:lstStyle/>
          <a:p>
            <a:pPr marL="0" indent="0" algn="ctr">
              <a:buNone/>
            </a:pPr>
            <a:r>
              <a:rPr lang="en-US" sz="6000" dirty="0">
                <a:latin typeface="Times New Roman" panose="02020603050405020304" pitchFamily="18" charset="0"/>
                <a:cs typeface="Times New Roman" panose="02020603050405020304" pitchFamily="18" charset="0"/>
              </a:rPr>
              <a:t>THANK YOU</a:t>
            </a:r>
            <a:endParaRPr lang="en-IN" sz="6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00" y="466725"/>
            <a:ext cx="10478125" cy="867383"/>
          </a:xfrm>
        </p:spPr>
        <p:txBody>
          <a:bodyPr/>
          <a:lstStyle/>
          <a:p>
            <a:pPr algn="ctr"/>
            <a:r>
              <a:rPr lang="en-US" dirty="0"/>
              <a:t>ABSTRACT</a:t>
            </a:r>
            <a:endParaRPr lang="en-IN" dirty="0"/>
          </a:p>
        </p:txBody>
      </p:sp>
      <p:sp>
        <p:nvSpPr>
          <p:cNvPr id="5" name="Content Placeholder 4"/>
          <p:cNvSpPr>
            <a:spLocks noGrp="1"/>
          </p:cNvSpPr>
          <p:nvPr>
            <p:ph sz="quarter" idx="13"/>
          </p:nvPr>
        </p:nvSpPr>
        <p:spPr>
          <a:xfrm>
            <a:off x="847098" y="1033592"/>
            <a:ext cx="8839827" cy="4348033"/>
          </a:xfrm>
        </p:spPr>
        <p:txBody>
          <a:bodyPr>
            <a:normAutofit fontScale="85000" lnSpcReduction="10000"/>
          </a:bodyPr>
          <a:lstStyle/>
          <a:p>
            <a:pPr algn="just"/>
            <a:r>
              <a:rPr lang="en-US" sz="2600" dirty="0">
                <a:latin typeface="Times New Roman" panose="02020603050405020304" pitchFamily="18" charset="0"/>
                <a:cs typeface="Times New Roman" panose="02020603050405020304" pitchFamily="18" charset="0"/>
              </a:rPr>
              <a:t>Deaf people always miss out the fun that a normal person does, may it be communication, playing computer games, attending seminars or video conferences, etc. </a:t>
            </a:r>
          </a:p>
          <a:p>
            <a:pPr algn="just"/>
            <a:r>
              <a:rPr lang="en-US" sz="2600" dirty="0">
                <a:latin typeface="Times New Roman" panose="02020603050405020304" pitchFamily="18" charset="0"/>
                <a:cs typeface="Times New Roman" panose="02020603050405020304" pitchFamily="18" charset="0"/>
              </a:rPr>
              <a:t>Communication is the most important difficulty they face with normal people and also every normal person does not know the sign language. </a:t>
            </a:r>
          </a:p>
          <a:p>
            <a:pPr algn="just"/>
            <a:r>
              <a:rPr lang="en-US" sz="2600" dirty="0">
                <a:latin typeface="Times New Roman" panose="02020603050405020304" pitchFamily="18" charset="0"/>
                <a:cs typeface="Times New Roman" panose="02020603050405020304" pitchFamily="18" charset="0"/>
              </a:rPr>
              <a:t>The aim of our project is to develop a communication system for the deaf people. It converts the audio message into the sign language. </a:t>
            </a:r>
          </a:p>
          <a:p>
            <a:pPr algn="just"/>
            <a:r>
              <a:rPr lang="en-US" sz="2600" dirty="0">
                <a:latin typeface="Times New Roman" panose="02020603050405020304" pitchFamily="18" charset="0"/>
                <a:cs typeface="Times New Roman" panose="02020603050405020304" pitchFamily="18" charset="0"/>
              </a:rPr>
              <a:t>This system takes audio as input, converts this audio recording message into text and displays the relevant Indian Sign Language images or GIFs which are predefined. </a:t>
            </a:r>
          </a:p>
          <a:p>
            <a:pPr algn="just"/>
            <a:r>
              <a:rPr lang="en-US" sz="2600" dirty="0">
                <a:latin typeface="Times New Roman" panose="02020603050405020304" pitchFamily="18" charset="0"/>
                <a:cs typeface="Times New Roman" panose="02020603050405020304" pitchFamily="18" charset="0"/>
              </a:rPr>
              <a:t>By using this system, the communication between normal and deaf people gets easier</a:t>
            </a:r>
            <a:r>
              <a:rPr lang="en-US" dirty="0"/>
              <a: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750" y="1094767"/>
            <a:ext cx="9973300" cy="572108"/>
          </a:xfrm>
        </p:spPr>
        <p:txBody>
          <a:bodyPr>
            <a:normAutofit fontScale="90000"/>
          </a:bodyPr>
          <a:lstStyle/>
          <a:p>
            <a:pPr algn="l"/>
            <a:r>
              <a:rPr lang="en-US" dirty="0"/>
              <a:t>                              EXISTING SYSTEM</a:t>
            </a:r>
            <a:br>
              <a:rPr lang="en-US" dirty="0"/>
            </a:br>
            <a:endParaRPr lang="en-IN" dirty="0"/>
          </a:p>
        </p:txBody>
      </p:sp>
      <p:sp>
        <p:nvSpPr>
          <p:cNvPr id="3" name="Content Placeholder 2"/>
          <p:cNvSpPr>
            <a:spLocks noGrp="1"/>
          </p:cNvSpPr>
          <p:nvPr>
            <p:ph sz="quarter" idx="13"/>
          </p:nvPr>
        </p:nvSpPr>
        <p:spPr>
          <a:xfrm>
            <a:off x="847412" y="2247901"/>
            <a:ext cx="9125263" cy="2943224"/>
          </a:xfrm>
        </p:spPr>
        <p:txBody>
          <a:bodyPr>
            <a:normAutofit/>
          </a:bodyPr>
          <a:lstStyle/>
          <a:p>
            <a:pPr algn="just"/>
            <a:r>
              <a:rPr lang="en-US" sz="2400" cap="none" dirty="0">
                <a:latin typeface="Times New Roman" panose="02020603050405020304" pitchFamily="18" charset="0"/>
                <a:ea typeface="Calibri" panose="020F0502020204030204" pitchFamily="34" charset="0"/>
                <a:cs typeface="Times New Roman" panose="02020603050405020304" pitchFamily="18" charset="0"/>
              </a:rPr>
              <a:t>E</a:t>
            </a:r>
            <a:r>
              <a:rPr lang="en-US" sz="2400" cap="none" dirty="0">
                <a:effectLst/>
                <a:latin typeface="Times New Roman" panose="02020603050405020304" pitchFamily="18" charset="0"/>
                <a:ea typeface="Calibri" panose="020F0502020204030204" pitchFamily="34" charset="0"/>
                <a:cs typeface="Times New Roman" panose="02020603050405020304" pitchFamily="18" charset="0"/>
              </a:rPr>
              <a:t>xisting solutions are we have physical devices and software which can convert audio to sign language but using Natural Language Processing we are improvising the tool. </a:t>
            </a:r>
          </a:p>
          <a:p>
            <a:pPr algn="just"/>
            <a:r>
              <a:rPr lang="en-US" sz="2400" dirty="0">
                <a:latin typeface="Times New Roman" panose="02020603050405020304" pitchFamily="18" charset="0"/>
                <a:ea typeface="Calibri" panose="020F0502020204030204" pitchFamily="34" charset="0"/>
                <a:cs typeface="Times New Roman" panose="02020603050405020304" pitchFamily="18" charset="0"/>
              </a:rPr>
              <a:t>T</a:t>
            </a:r>
            <a:r>
              <a:rPr lang="en-US" sz="2400" cap="none" dirty="0">
                <a:effectLst/>
                <a:latin typeface="Times New Roman" panose="02020603050405020304" pitchFamily="18" charset="0"/>
                <a:ea typeface="Calibri" panose="020F0502020204030204" pitchFamily="34" charset="0"/>
                <a:cs typeface="Times New Roman" panose="02020603050405020304" pitchFamily="18" charset="0"/>
              </a:rPr>
              <a:t>he word library can be expanded to include  most of the commonly used words in </a:t>
            </a:r>
            <a:r>
              <a:rPr lang="en-US" sz="2400" cap="none" dirty="0" err="1">
                <a:effectLst/>
                <a:latin typeface="Times New Roman" panose="02020603050405020304" pitchFamily="18" charset="0"/>
                <a:ea typeface="Calibri" panose="020F0502020204030204" pitchFamily="34" charset="0"/>
                <a:cs typeface="Times New Roman" panose="02020603050405020304" pitchFamily="18" charset="0"/>
              </a:rPr>
              <a:t>english</a:t>
            </a:r>
            <a:r>
              <a:rPr lang="en-US" sz="2400" cap="none" dirty="0">
                <a:effectLst/>
                <a:latin typeface="Times New Roman" panose="02020603050405020304" pitchFamily="18" charset="0"/>
                <a:ea typeface="Calibri" panose="020F0502020204030204" pitchFamily="34" charset="0"/>
                <a:cs typeface="Times New Roman" panose="02020603050405020304" pitchFamily="18" charset="0"/>
              </a:rPr>
              <a:t>. Speech to text conversion can be made more accurate and text processing can be optimized using various NLP algorithms</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cap="none"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6450" y="1104292"/>
            <a:ext cx="10364451" cy="905483"/>
          </a:xfrm>
        </p:spPr>
        <p:txBody>
          <a:bodyPr/>
          <a:lstStyle/>
          <a:p>
            <a:r>
              <a:rPr lang="en-US" dirty="0"/>
              <a:t>DISADVANTAGES</a:t>
            </a:r>
            <a:endParaRPr lang="en-IN" dirty="0"/>
          </a:p>
        </p:txBody>
      </p:sp>
      <p:sp>
        <p:nvSpPr>
          <p:cNvPr id="3" name="Content Placeholder 2"/>
          <p:cNvSpPr>
            <a:spLocks noGrp="1"/>
          </p:cNvSpPr>
          <p:nvPr>
            <p:ph sz="quarter" idx="13"/>
          </p:nvPr>
        </p:nvSpPr>
        <p:spPr>
          <a:xfrm>
            <a:off x="952187" y="2624268"/>
            <a:ext cx="10287626" cy="2223958"/>
          </a:xfrm>
        </p:spPr>
        <p:txBody>
          <a:bodyPr>
            <a:normAutofit/>
          </a:bodyPr>
          <a:lstStyle/>
          <a:p>
            <a:r>
              <a:rPr lang="en-US" sz="2400" cap="none" dirty="0">
                <a:latin typeface="Times New Roman" panose="02020603050405020304" pitchFamily="18" charset="0"/>
                <a:cs typeface="Times New Roman" panose="02020603050405020304" pitchFamily="18" charset="0"/>
              </a:rPr>
              <a:t>It is not effective to use.</a:t>
            </a:r>
          </a:p>
          <a:p>
            <a:r>
              <a:rPr lang="en-US" sz="2400" cap="none" dirty="0">
                <a:latin typeface="Times New Roman" panose="02020603050405020304" pitchFamily="18" charset="0"/>
                <a:cs typeface="Times New Roman" panose="02020603050405020304" pitchFamily="18" charset="0"/>
              </a:rPr>
              <a:t>It is less accurate and secure.</a:t>
            </a:r>
          </a:p>
          <a:p>
            <a:r>
              <a:rPr lang="en-US" sz="2400" cap="none" dirty="0">
                <a:latin typeface="Times New Roman" panose="02020603050405020304" pitchFamily="18" charset="0"/>
                <a:cs typeface="Times New Roman" panose="02020603050405020304" pitchFamily="18" charset="0"/>
              </a:rPr>
              <a:t>Involving third person to communicate.</a:t>
            </a:r>
            <a:endParaRPr lang="en-IN" sz="2400" cap="none"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4525" y="218467"/>
            <a:ext cx="10364451" cy="695933"/>
          </a:xfrm>
        </p:spPr>
        <p:txBody>
          <a:bodyPr/>
          <a:lstStyle/>
          <a:p>
            <a:r>
              <a:rPr lang="en-US" dirty="0"/>
              <a:t>PROPOSED SYSTEM</a:t>
            </a:r>
            <a:endParaRPr lang="en-IN" dirty="0"/>
          </a:p>
        </p:txBody>
      </p:sp>
      <p:sp>
        <p:nvSpPr>
          <p:cNvPr id="3" name="Content Placeholder 2"/>
          <p:cNvSpPr>
            <a:spLocks noGrp="1"/>
          </p:cNvSpPr>
          <p:nvPr>
            <p:ph sz="quarter" idx="13"/>
          </p:nvPr>
        </p:nvSpPr>
        <p:spPr>
          <a:xfrm>
            <a:off x="599450" y="1000124"/>
            <a:ext cx="9192250" cy="5514975"/>
          </a:xfrm>
        </p:spPr>
        <p:txBody>
          <a:bodyPr>
            <a:noAutofit/>
          </a:bodyPr>
          <a:lstStyle/>
          <a:p>
            <a:pPr algn="just"/>
            <a:r>
              <a:rPr lang="en-IN" sz="2400" cap="none" dirty="0">
                <a:solidFill>
                  <a:srgbClr val="2F2F2F"/>
                </a:solidFill>
                <a:latin typeface="Times New Roman" panose="02020603050405020304" pitchFamily="18" charset="0"/>
                <a:ea typeface="Times New Roman" panose="02020603050405020304" pitchFamily="18" charset="0"/>
              </a:rPr>
              <a:t>I</a:t>
            </a:r>
            <a:r>
              <a:rPr lang="en-IN" sz="2400" cap="none" dirty="0">
                <a:solidFill>
                  <a:srgbClr val="2F2F2F"/>
                </a:solidFill>
                <a:effectLst/>
                <a:latin typeface="Times New Roman" panose="02020603050405020304" pitchFamily="18" charset="0"/>
                <a:ea typeface="Times New Roman" panose="02020603050405020304" pitchFamily="18" charset="0"/>
              </a:rPr>
              <a:t>nitially, we take audio as input on a Personal Digital Assistant (PDA) by utilizing the python </a:t>
            </a:r>
            <a:r>
              <a:rPr lang="en-IN" sz="2400" cap="none" dirty="0" err="1">
                <a:solidFill>
                  <a:srgbClr val="2F2F2F"/>
                </a:solidFill>
                <a:effectLst/>
                <a:latin typeface="Times New Roman" panose="02020603050405020304" pitchFamily="18" charset="0"/>
                <a:ea typeface="Times New Roman" panose="02020603050405020304" pitchFamily="18" charset="0"/>
              </a:rPr>
              <a:t>pyaudio</a:t>
            </a:r>
            <a:r>
              <a:rPr lang="en-IN" sz="2400" cap="none" dirty="0">
                <a:solidFill>
                  <a:srgbClr val="2F2F2F"/>
                </a:solidFill>
                <a:effectLst/>
                <a:latin typeface="Times New Roman" panose="02020603050405020304" pitchFamily="18" charset="0"/>
                <a:ea typeface="Times New Roman" panose="02020603050405020304" pitchFamily="18" charset="0"/>
              </a:rPr>
              <a:t> module next.</a:t>
            </a:r>
          </a:p>
          <a:p>
            <a:pPr algn="just"/>
            <a:r>
              <a:rPr lang="en-IN" sz="2400" cap="none" dirty="0">
                <a:solidFill>
                  <a:srgbClr val="2F2F2F"/>
                </a:solidFill>
                <a:effectLst/>
                <a:latin typeface="Times New Roman" panose="02020603050405020304" pitchFamily="18" charset="0"/>
                <a:ea typeface="Times New Roman" panose="02020603050405020304" pitchFamily="18" charset="0"/>
              </a:rPr>
              <a:t>We convert the audio to text using the google speech API </a:t>
            </a:r>
            <a:r>
              <a:rPr lang="en-IN" sz="2400" cap="none" dirty="0" err="1">
                <a:solidFill>
                  <a:srgbClr val="2F2F2F"/>
                </a:solidFill>
                <a:effectLst/>
                <a:latin typeface="Times New Roman" panose="02020603050405020304" pitchFamily="18" charset="0"/>
                <a:ea typeface="Times New Roman" panose="02020603050405020304" pitchFamily="18" charset="0"/>
              </a:rPr>
              <a:t>presently</a:t>
            </a:r>
            <a:r>
              <a:rPr lang="en-IN" sz="2400" cap="none" dirty="0">
                <a:solidFill>
                  <a:srgbClr val="2F2F2F"/>
                </a:solidFill>
                <a:effectLst/>
                <a:latin typeface="Times New Roman" panose="02020603050405020304" pitchFamily="18" charset="0"/>
                <a:ea typeface="Times New Roman" panose="02020603050405020304" pitchFamily="18" charset="0"/>
              </a:rPr>
              <a:t> utilizing NLP </a:t>
            </a:r>
            <a:r>
              <a:rPr lang="en-IN" sz="2400" cap="none" dirty="0" err="1">
                <a:solidFill>
                  <a:srgbClr val="2F2F2F"/>
                </a:solidFill>
                <a:effectLst/>
                <a:latin typeface="Times New Roman" panose="02020603050405020304" pitchFamily="18" charset="0"/>
                <a:ea typeface="Times New Roman" panose="02020603050405020304" pitchFamily="18" charset="0"/>
              </a:rPr>
              <a:t>i.e</a:t>
            </a:r>
            <a:r>
              <a:rPr lang="en-IN" sz="2400" cap="none" dirty="0">
                <a:solidFill>
                  <a:srgbClr val="2F2F2F"/>
                </a:solidFill>
                <a:effectLst/>
                <a:latin typeface="Times New Roman" panose="02020603050405020304" pitchFamily="18" charset="0"/>
                <a:ea typeface="Times New Roman" panose="02020603050405020304" pitchFamily="18" charset="0"/>
              </a:rPr>
              <a:t> Natural Language Processing we breakdown the text into smaller, simpler and understandable text.</a:t>
            </a:r>
          </a:p>
          <a:p>
            <a:pPr algn="just"/>
            <a:r>
              <a:rPr lang="en-IN" sz="2400" cap="none" dirty="0">
                <a:solidFill>
                  <a:srgbClr val="2F2F2F"/>
                </a:solidFill>
                <a:effectLst/>
                <a:latin typeface="Times New Roman" panose="02020603050405020304" pitchFamily="18" charset="0"/>
                <a:ea typeface="Times New Roman" panose="02020603050405020304" pitchFamily="18" charset="0"/>
              </a:rPr>
              <a:t>We have a reliance parser for </a:t>
            </a:r>
            <a:r>
              <a:rPr lang="en-IN" sz="2400" cap="none" dirty="0" err="1">
                <a:solidFill>
                  <a:srgbClr val="2F2F2F"/>
                </a:solidFill>
                <a:effectLst/>
                <a:latin typeface="Times New Roman" panose="02020603050405020304" pitchFamily="18" charset="0"/>
                <a:ea typeface="Times New Roman" panose="02020603050405020304" pitchFamily="18" charset="0"/>
              </a:rPr>
              <a:t>analyzing</a:t>
            </a:r>
            <a:r>
              <a:rPr lang="en-IN" sz="2400" cap="none" dirty="0">
                <a:solidFill>
                  <a:srgbClr val="2F2F2F"/>
                </a:solidFill>
                <a:effectLst/>
                <a:latin typeface="Times New Roman" panose="02020603050405020304" pitchFamily="18" charset="0"/>
                <a:ea typeface="Times New Roman" panose="02020603050405020304" pitchFamily="18" charset="0"/>
              </a:rPr>
              <a:t> the grammatical structure of the sentence and building up the connection between words by utilizing some </a:t>
            </a:r>
            <a:r>
              <a:rPr lang="en-US" altLang="en-IN" sz="2400" cap="none" dirty="0">
                <a:solidFill>
                  <a:srgbClr val="2F2F2F"/>
                </a:solidFill>
                <a:effectLst/>
                <a:latin typeface="Times New Roman" panose="02020603050405020304" pitchFamily="18" charset="0"/>
                <a:ea typeface="Times New Roman" panose="02020603050405020304" pitchFamily="18" charset="0"/>
              </a:rPr>
              <a:t>Artificial Intelligence</a:t>
            </a:r>
            <a:r>
              <a:rPr lang="en-IN" sz="2400" cap="none" dirty="0">
                <a:solidFill>
                  <a:srgbClr val="2F2F2F"/>
                </a:solidFill>
                <a:effectLst/>
                <a:latin typeface="Times New Roman" panose="02020603050405020304" pitchFamily="18" charset="0"/>
                <a:ea typeface="Times New Roman" panose="02020603050405020304" pitchFamily="18" charset="0"/>
              </a:rPr>
              <a:t> we can prepare a model and now we have data sets of predefined sign language and ISL generator can input sentences using ISL grammar rules.</a:t>
            </a:r>
          </a:p>
          <a:p>
            <a:pPr algn="just"/>
            <a:r>
              <a:rPr lang="en-IN" sz="2400" cap="none" dirty="0">
                <a:solidFill>
                  <a:srgbClr val="2F2F2F"/>
                </a:solidFill>
                <a:latin typeface="Times New Roman" panose="02020603050405020304" pitchFamily="18" charset="0"/>
                <a:ea typeface="Times New Roman" panose="02020603050405020304" pitchFamily="18" charset="0"/>
              </a:rPr>
              <a:t>B</a:t>
            </a:r>
            <a:r>
              <a:rPr lang="en-IN" sz="2400" cap="none" dirty="0">
                <a:solidFill>
                  <a:srgbClr val="2F2F2F"/>
                </a:solidFill>
                <a:effectLst/>
                <a:latin typeface="Times New Roman" panose="02020603050405020304" pitchFamily="18" charset="0"/>
                <a:ea typeface="Times New Roman" panose="02020603050405020304" pitchFamily="18" charset="0"/>
              </a:rPr>
              <a:t>y using Artificial Intelligence we can display the converted audio into the sign.</a:t>
            </a:r>
          </a:p>
          <a:p>
            <a:pPr algn="just"/>
            <a:r>
              <a:rPr lang="en-IN" sz="2400" cap="none" dirty="0">
                <a:solidFill>
                  <a:srgbClr val="2F2F2F"/>
                </a:solidFill>
                <a:latin typeface="Times New Roman" panose="02020603050405020304" pitchFamily="18" charset="0"/>
                <a:ea typeface="Times New Roman" panose="02020603050405020304" pitchFamily="18" charset="0"/>
              </a:rPr>
              <a:t>F</a:t>
            </a:r>
            <a:r>
              <a:rPr lang="en-IN" sz="2400" cap="none" dirty="0">
                <a:solidFill>
                  <a:srgbClr val="2F2F2F"/>
                </a:solidFill>
                <a:effectLst/>
                <a:latin typeface="Times New Roman" panose="02020603050405020304" pitchFamily="18" charset="0"/>
                <a:ea typeface="Times New Roman" panose="02020603050405020304" pitchFamily="18" charset="0"/>
              </a:rPr>
              <a:t>inally, we converted audio into sign language</a:t>
            </a:r>
            <a:endParaRPr lang="en-IN" sz="2400" cap="non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9825" y="723293"/>
            <a:ext cx="10364451" cy="934058"/>
          </a:xfrm>
        </p:spPr>
        <p:txBody>
          <a:bodyPr/>
          <a:lstStyle/>
          <a:p>
            <a:r>
              <a:rPr lang="en-US" dirty="0"/>
              <a:t>ADVANTAGES</a:t>
            </a:r>
            <a:endParaRPr lang="en-IN" dirty="0"/>
          </a:p>
        </p:txBody>
      </p:sp>
      <p:sp>
        <p:nvSpPr>
          <p:cNvPr id="3" name="Content Placeholder 2"/>
          <p:cNvSpPr>
            <a:spLocks noGrp="1"/>
          </p:cNvSpPr>
          <p:nvPr>
            <p:ph sz="quarter" idx="13"/>
          </p:nvPr>
        </p:nvSpPr>
        <p:spPr>
          <a:xfrm>
            <a:off x="1009024" y="1552576"/>
            <a:ext cx="8954126" cy="3957508"/>
          </a:xfrm>
        </p:spPr>
        <p:txBody>
          <a:bodyPr>
            <a:normAutofit fontScale="92500" lnSpcReduction="10000"/>
          </a:bodyPr>
          <a:lstStyle/>
          <a:p>
            <a:pPr>
              <a:lnSpc>
                <a:spcPct val="115000"/>
              </a:lnSpc>
              <a:spcAft>
                <a:spcPts val="800"/>
              </a:spcAft>
            </a:pPr>
            <a:r>
              <a:rPr lang="en-IN" sz="2400" cap="none" spc="1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IN" sz="2400" cap="none"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 provide information access and services to deaf people in </a:t>
            </a:r>
            <a:r>
              <a:rPr lang="en-IN" sz="2400" cap="none" spc="1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indian</a:t>
            </a:r>
            <a:r>
              <a:rPr lang="en-IN" sz="2400" cap="none"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sign language.</a:t>
            </a:r>
            <a:endParaRPr lang="en-IN" sz="2400" cap="none"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2400" cap="none" spc="1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IN" sz="2400" cap="none"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 develop a scalable project which can be extended to capture whole vocabulary of </a:t>
            </a:r>
            <a:r>
              <a:rPr lang="en-IN" sz="2400" cap="none" spc="1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isl</a:t>
            </a:r>
            <a:r>
              <a:rPr lang="en-IN" sz="2400" cap="none"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through manual and non manual signs</a:t>
            </a:r>
            <a:r>
              <a:rPr lang="en-IN" sz="2400" cap="none" spc="1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IN" sz="2400" cap="none"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sz="2400" cap="none" dirty="0">
                <a:latin typeface="Times New Roman" panose="02020603050405020304" pitchFamily="18" charset="0"/>
                <a:ea typeface="Calibri" panose="020F0502020204030204" pitchFamily="34" charset="0"/>
                <a:cs typeface="Times New Roman" panose="02020603050405020304" pitchFamily="18" charset="0"/>
              </a:rPr>
              <a:t>T</a:t>
            </a:r>
            <a:r>
              <a:rPr lang="en-US" sz="2400" cap="none" dirty="0">
                <a:effectLst/>
                <a:latin typeface="Times New Roman" panose="02020603050405020304" pitchFamily="18" charset="0"/>
                <a:ea typeface="Calibri" panose="020F0502020204030204" pitchFamily="34" charset="0"/>
                <a:cs typeface="Times New Roman" panose="02020603050405020304" pitchFamily="18" charset="0"/>
              </a:rPr>
              <a:t>o improve the physical and mental well-being of the specially abled people and improve their overall quality of life.</a:t>
            </a:r>
          </a:p>
          <a:p>
            <a:pPr>
              <a:lnSpc>
                <a:spcPct val="115000"/>
              </a:lnSpc>
              <a:spcAft>
                <a:spcPts val="800"/>
              </a:spcAft>
            </a:pPr>
            <a:r>
              <a:rPr lang="en-US" sz="2400" cap="none" dirty="0">
                <a:latin typeface="Times New Roman" panose="02020603050405020304" pitchFamily="18" charset="0"/>
                <a:ea typeface="Calibri" panose="020F0502020204030204" pitchFamily="34" charset="0"/>
                <a:cs typeface="Times New Roman" panose="02020603050405020304" pitchFamily="18" charset="0"/>
              </a:rPr>
              <a:t>It is accurate and secure.</a:t>
            </a:r>
          </a:p>
          <a:p>
            <a:pPr>
              <a:lnSpc>
                <a:spcPct val="115000"/>
              </a:lnSpc>
              <a:spcAft>
                <a:spcPts val="800"/>
              </a:spcAft>
            </a:pPr>
            <a:r>
              <a:rPr lang="en-US" sz="2400" cap="none" dirty="0">
                <a:latin typeface="Times New Roman" panose="02020603050405020304" pitchFamily="18" charset="0"/>
                <a:cs typeface="Times New Roman" panose="02020603050405020304" pitchFamily="18" charset="0"/>
              </a:rPr>
              <a:t>Easy to use and adaptable by people.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2550" y="1013326"/>
            <a:ext cx="10364451" cy="676883"/>
          </a:xfrm>
        </p:spPr>
        <p:txBody>
          <a:bodyPr/>
          <a:lstStyle/>
          <a:p>
            <a:r>
              <a:rPr lang="en-US" dirty="0"/>
              <a:t>HARDWARE REQUIREMENTS</a:t>
            </a:r>
            <a:endParaRPr lang="en-IN" dirty="0"/>
          </a:p>
        </p:txBody>
      </p:sp>
      <p:sp>
        <p:nvSpPr>
          <p:cNvPr id="3" name="Content Placeholder 2"/>
          <p:cNvSpPr>
            <a:spLocks noGrp="1"/>
          </p:cNvSpPr>
          <p:nvPr>
            <p:ph sz="quarter" idx="13"/>
          </p:nvPr>
        </p:nvSpPr>
        <p:spPr>
          <a:xfrm>
            <a:off x="1409074" y="2156934"/>
            <a:ext cx="10363826" cy="3424107"/>
          </a:xfrm>
        </p:spPr>
        <p:txBody>
          <a:bodyPr/>
          <a:lstStyle/>
          <a:p>
            <a:pPr algn="just">
              <a:lnSpc>
                <a:spcPct val="115000"/>
              </a:lnSpc>
              <a:spcAft>
                <a:spcPts val="800"/>
              </a:spcAft>
            </a:pPr>
            <a:r>
              <a:rPr lang="en-US" sz="2400" cap="none" dirty="0">
                <a:effectLst/>
                <a:latin typeface="Times New Roman" panose="02020603050405020304" pitchFamily="18" charset="0"/>
                <a:ea typeface="Calibri" panose="020F0502020204030204" pitchFamily="34" charset="0"/>
                <a:cs typeface="Times New Roman" panose="02020603050405020304" pitchFamily="18" charset="0"/>
              </a:rPr>
              <a:t>Device(mobile/laptop)</a:t>
            </a:r>
            <a:endParaRPr lang="en-IN" sz="2400" cap="none"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US" sz="2400" cap="none" dirty="0">
                <a:effectLst/>
                <a:latin typeface="Times New Roman" panose="02020603050405020304" pitchFamily="18" charset="0"/>
                <a:ea typeface="Calibri" panose="020F0502020204030204" pitchFamily="34" charset="0"/>
                <a:cs typeface="Times New Roman" panose="02020603050405020304" pitchFamily="18" charset="0"/>
              </a:rPr>
              <a:t>Mic</a:t>
            </a:r>
            <a:endParaRPr lang="en-IN" sz="2400" cap="none"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US" sz="2400" cap="none" dirty="0">
                <a:effectLst/>
                <a:latin typeface="Times New Roman" panose="02020603050405020304" pitchFamily="18" charset="0"/>
                <a:ea typeface="Calibri" panose="020F0502020204030204" pitchFamily="34" charset="0"/>
                <a:cs typeface="Times New Roman" panose="02020603050405020304" pitchFamily="18" charset="0"/>
              </a:rPr>
              <a:t>Monitor to view output</a:t>
            </a:r>
            <a:endParaRPr lang="en-IN" sz="2400" cap="none"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4900" y="1195084"/>
            <a:ext cx="10364451" cy="772133"/>
          </a:xfrm>
        </p:spPr>
        <p:txBody>
          <a:bodyPr/>
          <a:lstStyle/>
          <a:p>
            <a:r>
              <a:rPr lang="en-US" dirty="0"/>
              <a:t>SOFTWARE REQUIREMENTS</a:t>
            </a:r>
            <a:endParaRPr lang="en-IN" dirty="0"/>
          </a:p>
        </p:txBody>
      </p:sp>
      <p:sp>
        <p:nvSpPr>
          <p:cNvPr id="3" name="Content Placeholder 2"/>
          <p:cNvSpPr>
            <a:spLocks noGrp="1"/>
          </p:cNvSpPr>
          <p:nvPr>
            <p:ph sz="quarter" idx="13"/>
          </p:nvPr>
        </p:nvSpPr>
        <p:spPr>
          <a:xfrm>
            <a:off x="1036974" y="2357567"/>
            <a:ext cx="10363826" cy="3424107"/>
          </a:xfrm>
        </p:spPr>
        <p:txBody>
          <a:bodyPr/>
          <a:lstStyle/>
          <a:p>
            <a:pPr fontAlgn="base">
              <a:lnSpc>
                <a:spcPct val="115000"/>
              </a:lnSpc>
              <a:spcAft>
                <a:spcPts val="1500"/>
              </a:spcAft>
            </a:pPr>
            <a:r>
              <a:rPr lang="en-US" sz="2400" cap="none" dirty="0">
                <a:solidFill>
                  <a:srgbClr val="000000"/>
                </a:solidFill>
                <a:effectLst/>
                <a:latin typeface="Times New Roman" panose="02020603050405020304" pitchFamily="18" charset="0"/>
                <a:ea typeface="Times New Roman" panose="02020603050405020304" pitchFamily="18" charset="0"/>
              </a:rPr>
              <a:t>programming language: python3 , </a:t>
            </a:r>
            <a:r>
              <a:rPr lang="en-US" sz="2400" cap="none" dirty="0" err="1">
                <a:solidFill>
                  <a:srgbClr val="000000"/>
                </a:solidFill>
                <a:effectLst/>
                <a:latin typeface="Times New Roman" panose="02020603050405020304" pitchFamily="18" charset="0"/>
                <a:ea typeface="Times New Roman" panose="02020603050405020304" pitchFamily="18" charset="0"/>
              </a:rPr>
              <a:t>sql</a:t>
            </a:r>
            <a:endParaRPr lang="en-IN" sz="2400" cap="none" dirty="0">
              <a:effectLst/>
              <a:latin typeface="Times New Roman" panose="02020603050405020304" pitchFamily="18" charset="0"/>
              <a:ea typeface="Times New Roman" panose="02020603050405020304" pitchFamily="18" charset="0"/>
            </a:endParaRPr>
          </a:p>
          <a:p>
            <a:pPr algn="just">
              <a:lnSpc>
                <a:spcPct val="115000"/>
              </a:lnSpc>
              <a:spcAft>
                <a:spcPts val="800"/>
              </a:spcAft>
            </a:pPr>
            <a:r>
              <a:rPr lang="en-US" sz="2400" cap="none" dirty="0">
                <a:effectLst/>
                <a:latin typeface="Times New Roman" panose="02020603050405020304" pitchFamily="18" charset="0"/>
                <a:ea typeface="Calibri" panose="020F0502020204030204" pitchFamily="34" charset="0"/>
                <a:cs typeface="Times New Roman" panose="02020603050405020304" pitchFamily="18" charset="0"/>
              </a:rPr>
              <a:t>packages used: </a:t>
            </a:r>
            <a:r>
              <a:rPr lang="en-US" sz="2400" cap="none" dirty="0" err="1">
                <a:effectLst/>
                <a:latin typeface="Times New Roman" panose="02020603050405020304" pitchFamily="18" charset="0"/>
                <a:ea typeface="Calibri" panose="020F0502020204030204" pitchFamily="34" charset="0"/>
                <a:cs typeface="Times New Roman" panose="02020603050405020304" pitchFamily="18" charset="0"/>
              </a:rPr>
              <a:t>nlp</a:t>
            </a:r>
            <a:r>
              <a:rPr lang="en-US" sz="2400" cap="none" dirty="0">
                <a:effectLst/>
                <a:latin typeface="Times New Roman" panose="02020603050405020304" pitchFamily="18" charset="0"/>
                <a:ea typeface="Calibri" panose="020F0502020204030204" pitchFamily="34" charset="0"/>
                <a:cs typeface="Times New Roman" panose="02020603050405020304" pitchFamily="18" charset="0"/>
              </a:rPr>
              <a:t> , python libraries (like </a:t>
            </a:r>
            <a:r>
              <a:rPr lang="en-US" sz="2400" cap="none" dirty="0" err="1">
                <a:effectLst/>
                <a:latin typeface="Times New Roman" panose="02020603050405020304" pitchFamily="18" charset="0"/>
                <a:ea typeface="Calibri" panose="020F0502020204030204" pitchFamily="34" charset="0"/>
                <a:cs typeface="Times New Roman" panose="02020603050405020304" pitchFamily="18" charset="0"/>
              </a:rPr>
              <a:t>django</a:t>
            </a:r>
            <a:r>
              <a:rPr lang="en-US" sz="2400" cap="none"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cap="none"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US" sz="2400" cap="none" dirty="0">
                <a:effectLst/>
                <a:latin typeface="Times New Roman" panose="02020603050405020304" pitchFamily="18" charset="0"/>
                <a:ea typeface="Calibri" panose="020F0502020204030204" pitchFamily="34" charset="0"/>
                <a:cs typeface="Times New Roman" panose="02020603050405020304" pitchFamily="18" charset="0"/>
              </a:rPr>
              <a:t>tools : A</a:t>
            </a:r>
            <a:r>
              <a:rPr lang="en-US" sz="2400" dirty="0">
                <a:latin typeface="Times New Roman" panose="02020603050405020304" pitchFamily="18" charset="0"/>
                <a:ea typeface="Calibri" panose="020F0502020204030204" pitchFamily="34" charset="0"/>
                <a:cs typeface="Times New Roman" panose="02020603050405020304" pitchFamily="18" charset="0"/>
              </a:rPr>
              <a:t>naconda Prompt</a:t>
            </a:r>
            <a:endParaRPr lang="en-IN" sz="2400" cap="none"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58</TotalTime>
  <Words>2318</Words>
  <Application>Microsoft Office PowerPoint</Application>
  <PresentationFormat>Widescreen</PresentationFormat>
  <Paragraphs>213</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Book Antiqua</vt:lpstr>
      <vt:lpstr>Calibri</vt:lpstr>
      <vt:lpstr>Castellar</vt:lpstr>
      <vt:lpstr>Times New Roman</vt:lpstr>
      <vt:lpstr>Trebuchet MS</vt:lpstr>
      <vt:lpstr>Wingdings 3</vt:lpstr>
      <vt:lpstr>Facet</vt:lpstr>
      <vt:lpstr>         DEPARTMENT OF COMPUTER SCIENCE AND ENGINEERING                                    MAJOR PROJECT REVIEW  ON               AUDIO TO SIGN LANGUAGE TRANSLATOR                     USING MACHINE LEARNING</vt:lpstr>
      <vt:lpstr>Contents:</vt:lpstr>
      <vt:lpstr>ABSTRACT</vt:lpstr>
      <vt:lpstr>                              EXISTING SYSTEM </vt:lpstr>
      <vt:lpstr>DISADVANTAGES</vt:lpstr>
      <vt:lpstr>PROPOSED SYSTEM</vt:lpstr>
      <vt:lpstr>ADVANTAGES</vt:lpstr>
      <vt:lpstr>HARDWARE REQUIREMENTS</vt:lpstr>
      <vt:lpstr>SOFTWARE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ENHANCEMENT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MAJOR PROJECT REVIEW                                     On              Audio to sign language  translator using machine learning</dc:title>
  <dc:creator>Sushmitha Annam</dc:creator>
  <cp:lastModifiedBy>Sushmitha Annam</cp:lastModifiedBy>
  <cp:revision>20</cp:revision>
  <dcterms:created xsi:type="dcterms:W3CDTF">2021-12-03T08:31:00Z</dcterms:created>
  <dcterms:modified xsi:type="dcterms:W3CDTF">2022-06-17T05:51:44Z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A1163C06E60A45A89CC63AC9AC31E48F</vt:lpwstr>
  </property>
  <property fmtid="{D5CDD505-2E9C-101B-9397-08002B2CF9AE}" pid="3" name="KSOProductBuildVer">
    <vt:lpwstr>1033-11.2.0.11074</vt:lpwstr>
  </property>
</Properties>
</file>