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5" r:id="rId13"/>
    <p:sldId id="269" r:id="rId14"/>
    <p:sldId id="276" r:id="rId15"/>
    <p:sldId id="274" r:id="rId16"/>
    <p:sldId id="267" r:id="rId17"/>
    <p:sldId id="268" r:id="rId18"/>
    <p:sldId id="270" r:id="rId19"/>
    <p:sldId id="271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Shape 2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Shape 4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Congestion Charging in London 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ROAD PRICING TO REDUCE EMISSIONS CASE STUDY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#4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84813" y="748103"/>
            <a:ext cx="11797259" cy="82266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Differential Pricing Models – Car Distribution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36632" y="3657092"/>
            <a:ext cx="2685270" cy="1027333"/>
          </a:xfrm>
          <a:prstGeom prst="straightConnector1">
            <a:avLst/>
          </a:prstGeom>
          <a:ln>
            <a:solidFill>
              <a:srgbClr val="FFC000"/>
            </a:solidFill>
            <a:headEnd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44359" y="3714754"/>
            <a:ext cx="1786640" cy="999651"/>
          </a:xfrm>
          <a:prstGeom prst="straightConnector1">
            <a:avLst/>
          </a:prstGeom>
          <a:ln>
            <a:solidFill>
              <a:srgbClr val="FFC000"/>
            </a:solidFill>
            <a:headEnd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263906" y="3671828"/>
            <a:ext cx="3014114" cy="1042577"/>
          </a:xfrm>
          <a:prstGeom prst="straightConnector1">
            <a:avLst/>
          </a:prstGeom>
          <a:ln>
            <a:solidFill>
              <a:srgbClr val="00B0F0"/>
            </a:solidFill>
            <a:headEnd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595629" y="3671828"/>
            <a:ext cx="2005012" cy="982617"/>
          </a:xfrm>
          <a:prstGeom prst="straightConnector1">
            <a:avLst/>
          </a:prstGeom>
          <a:ln>
            <a:solidFill>
              <a:srgbClr val="00B0F0"/>
            </a:solidFill>
            <a:headEnd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01" y="1850386"/>
            <a:ext cx="5647629" cy="18067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46" y="1850386"/>
            <a:ext cx="5806284" cy="18067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470" y="4774365"/>
            <a:ext cx="5673842" cy="151742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103339" y="3714754"/>
            <a:ext cx="3492289" cy="1089591"/>
          </a:xfrm>
          <a:prstGeom prst="straightConnector1">
            <a:avLst/>
          </a:prstGeom>
          <a:ln>
            <a:solidFill>
              <a:srgbClr val="00B0F0"/>
            </a:solidFill>
            <a:headEnd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18348" y="3642102"/>
            <a:ext cx="4287186" cy="1132263"/>
          </a:xfrm>
          <a:prstGeom prst="straightConnector1">
            <a:avLst/>
          </a:prstGeom>
          <a:ln>
            <a:solidFill>
              <a:srgbClr val="00B0F0"/>
            </a:solidFill>
            <a:headEnd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848611" y="3599430"/>
            <a:ext cx="404734" cy="33727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2516483" y="3567152"/>
            <a:ext cx="404734" cy="33727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3214311" y="3573382"/>
            <a:ext cx="404734" cy="33727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/>
          <p:cNvSpPr/>
          <p:nvPr/>
        </p:nvSpPr>
        <p:spPr>
          <a:xfrm>
            <a:off x="4209911" y="3627112"/>
            <a:ext cx="404734" cy="33727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Oval 36"/>
          <p:cNvSpPr/>
          <p:nvPr/>
        </p:nvSpPr>
        <p:spPr>
          <a:xfrm>
            <a:off x="9342470" y="3603863"/>
            <a:ext cx="404734" cy="33727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11075653" y="3642102"/>
            <a:ext cx="404734" cy="33727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5381" y="4573230"/>
          <a:ext cx="354645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895">
                  <a:extLst>
                    <a:ext uri="{9D8B030D-6E8A-4147-A177-3AD203B41FA5}">
                      <a16:colId xmlns:a16="http://schemas.microsoft.com/office/drawing/2014/main" val="1316445699"/>
                    </a:ext>
                  </a:extLst>
                </a:gridCol>
                <a:gridCol w="2904564">
                  <a:extLst>
                    <a:ext uri="{9D8B030D-6E8A-4147-A177-3AD203B41FA5}">
                      <a16:colId xmlns:a16="http://schemas.microsoft.com/office/drawing/2014/main" val="256259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(Total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– Leisure Travelers)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13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Half of Leisure Travelers (0.505/2)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99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 6/11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37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5/11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48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8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Off-peak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people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40424"/>
                  </a:ext>
                </a:extLst>
              </a:tr>
            </a:tbl>
          </a:graphicData>
        </a:graphic>
      </p:graphicFrame>
      <p:sp>
        <p:nvSpPr>
          <p:cNvPr id="42" name="Oval 41"/>
          <p:cNvSpPr/>
          <p:nvPr/>
        </p:nvSpPr>
        <p:spPr>
          <a:xfrm>
            <a:off x="286494" y="4616077"/>
            <a:ext cx="404734" cy="33727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279252" y="5003185"/>
            <a:ext cx="404734" cy="33727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279252" y="5383308"/>
            <a:ext cx="404734" cy="33727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Oval 44"/>
          <p:cNvSpPr/>
          <p:nvPr/>
        </p:nvSpPr>
        <p:spPr>
          <a:xfrm>
            <a:off x="279252" y="5770416"/>
            <a:ext cx="404734" cy="33727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6" name="Oval 45"/>
          <p:cNvSpPr/>
          <p:nvPr/>
        </p:nvSpPr>
        <p:spPr>
          <a:xfrm>
            <a:off x="279252" y="6134239"/>
            <a:ext cx="404734" cy="33727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273184" y="6482418"/>
            <a:ext cx="404734" cy="33727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4554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917397" y="826249"/>
            <a:ext cx="10058400" cy="82266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Differential Pricing – Best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2064192"/>
            <a:ext cx="121253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1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123" y="2602420"/>
            <a:ext cx="10058399" cy="1450756"/>
          </a:xfrm>
        </p:spPr>
        <p:txBody>
          <a:bodyPr/>
          <a:lstStyle/>
          <a:p>
            <a:pPr algn="ctr"/>
            <a:r>
              <a:rPr lang="en-US" dirty="0"/>
              <a:t>Justification for Previous Model</a:t>
            </a:r>
          </a:p>
        </p:txBody>
      </p:sp>
    </p:spTree>
    <p:extLst>
      <p:ext uri="{BB962C8B-B14F-4D97-AF65-F5344CB8AC3E}">
        <p14:creationId xmlns:p14="http://schemas.microsoft.com/office/powerpoint/2010/main" val="267195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Arrival Rates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8" y="1985414"/>
            <a:ext cx="11340959" cy="41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0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Rates Based On Customer Segments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2146851"/>
            <a:ext cx="10545418" cy="39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8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41271"/>
              </p:ext>
            </p:extLst>
          </p:nvPr>
        </p:nvGraphicFramePr>
        <p:xfrm>
          <a:off x="983972" y="248477"/>
          <a:ext cx="10227366" cy="585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683">
                  <a:extLst>
                    <a:ext uri="{9D8B030D-6E8A-4147-A177-3AD203B41FA5}">
                      <a16:colId xmlns:a16="http://schemas.microsoft.com/office/drawing/2014/main" val="2889326188"/>
                    </a:ext>
                  </a:extLst>
                </a:gridCol>
                <a:gridCol w="5113683">
                  <a:extLst>
                    <a:ext uri="{9D8B030D-6E8A-4147-A177-3AD203B41FA5}">
                      <a16:colId xmlns:a16="http://schemas.microsoft.com/office/drawing/2014/main" val="2949514134"/>
                    </a:ext>
                  </a:extLst>
                </a:gridCol>
              </a:tblGrid>
              <a:tr h="5859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Summary of Proposed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54897"/>
                  </a:ext>
                </a:extLst>
              </a:tr>
              <a:tr h="585930">
                <a:tc>
                  <a:txBody>
                    <a:bodyPr/>
                    <a:lstStyle/>
                    <a:p>
                      <a:r>
                        <a:rPr lang="en-US" sz="2400" dirty="0"/>
                        <a:t>Total number of cars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192,000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466578"/>
                  </a:ext>
                </a:extLst>
              </a:tr>
              <a:tr h="585930">
                <a:tc>
                  <a:txBody>
                    <a:bodyPr/>
                    <a:lstStyle/>
                    <a:p>
                      <a:r>
                        <a:rPr lang="en-US" sz="2400" dirty="0"/>
                        <a:t>Average speed(peak </a:t>
                      </a:r>
                      <a:r>
                        <a:rPr lang="en-US" sz="2400" dirty="0" err="1"/>
                        <a:t>hrs</a:t>
                      </a:r>
                      <a:r>
                        <a:rPr lang="en-US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28.86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88015"/>
                  </a:ext>
                </a:extLst>
              </a:tr>
              <a:tr h="585930">
                <a:tc>
                  <a:txBody>
                    <a:bodyPr/>
                    <a:lstStyle/>
                    <a:p>
                      <a:r>
                        <a:rPr lang="en-US" sz="2400" dirty="0"/>
                        <a:t>Average speed(off peak </a:t>
                      </a:r>
                      <a:r>
                        <a:rPr lang="en-US" sz="2400" dirty="0" err="1"/>
                        <a:t>hrs</a:t>
                      </a:r>
                      <a:r>
                        <a:rPr lang="en-US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28.97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63679"/>
                  </a:ext>
                </a:extLst>
              </a:tr>
              <a:tr h="585930">
                <a:tc>
                  <a:txBody>
                    <a:bodyPr/>
                    <a:lstStyle/>
                    <a:p>
                      <a:r>
                        <a:rPr lang="en-US" sz="2400" dirty="0"/>
                        <a:t>CO2 emissions(peak hours)-gm/km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21,434,762.97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64930"/>
                  </a:ext>
                </a:extLst>
              </a:tr>
              <a:tr h="585930">
                <a:tc>
                  <a:txBody>
                    <a:bodyPr/>
                    <a:lstStyle/>
                    <a:p>
                      <a:r>
                        <a:rPr lang="en-US" sz="2400" dirty="0"/>
                        <a:t>CO2 emissions(off peak hours)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16,059,772.22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10356"/>
                  </a:ext>
                </a:extLst>
              </a:tr>
              <a:tr h="585930">
                <a:tc>
                  <a:txBody>
                    <a:bodyPr/>
                    <a:lstStyle/>
                    <a:p>
                      <a:r>
                        <a:rPr lang="en-US" sz="2400" dirty="0"/>
                        <a:t>CO2 emissions (total)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37,494,535.20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06004"/>
                  </a:ext>
                </a:extLst>
              </a:tr>
              <a:tr h="585930">
                <a:tc>
                  <a:txBody>
                    <a:bodyPr/>
                    <a:lstStyle/>
                    <a:p>
                      <a:r>
                        <a:rPr lang="en-US" sz="2400" dirty="0"/>
                        <a:t>Speed Improvement in peak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0099"/>
                  </a:ext>
                </a:extLst>
              </a:tr>
              <a:tr h="585930">
                <a:tc>
                  <a:txBody>
                    <a:bodyPr/>
                    <a:lstStyle/>
                    <a:p>
                      <a:r>
                        <a:rPr lang="en-US" sz="2400" dirty="0"/>
                        <a:t>Reduction in CO2 Emission in peak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2,827,805.10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47181"/>
                  </a:ext>
                </a:extLst>
              </a:tr>
              <a:tr h="585930">
                <a:tc>
                  <a:txBody>
                    <a:bodyPr/>
                    <a:lstStyle/>
                    <a:p>
                      <a:r>
                        <a:rPr lang="en-US" sz="2400" dirty="0"/>
                        <a:t>Overall CO2 Emission reduction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17,431.85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1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41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Suggestions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79" y="2020186"/>
            <a:ext cx="1031145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Move business hours of businesses that are customer-facing to off-peak hours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Move businesses to non-congestion areas by providing incentives like providing facilities at discounted prices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Shift regular working office hours to off-peak hours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 incentives to companies/businesses who are encouraging car-pooling or bus-pooling and penalize by charging higher prices for the companies that don't comply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Improve infrastructure for cyclists</a:t>
            </a:r>
          </a:p>
        </p:txBody>
      </p:sp>
    </p:spTree>
    <p:extLst>
      <p:ext uri="{BB962C8B-B14F-4D97-AF65-F5344CB8AC3E}">
        <p14:creationId xmlns:p14="http://schemas.microsoft.com/office/powerpoint/2010/main" val="15949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Suggestions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79" y="2020186"/>
            <a:ext cx="10311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Higher congestion charge for older vehicles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Targeted car reduction for each of the companies/businesses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Reduce the public transportation costs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 parking prices w.r.t. time and location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Congestion charge proportional to the size of the car and CO2 emission per person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specific entry/exit points for specific zones within the congestion zone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Change peak hour timings from 7:00am to 10:00am and 3:00pm to 6:00pm (based on data)</a:t>
            </a:r>
          </a:p>
        </p:txBody>
      </p:sp>
    </p:spTree>
    <p:extLst>
      <p:ext uri="{BB962C8B-B14F-4D97-AF65-F5344CB8AC3E}">
        <p14:creationId xmlns:p14="http://schemas.microsoft.com/office/powerpoint/2010/main" val="288346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London Congestion Charge – Today!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948" y="1977654"/>
            <a:ext cx="110947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Charge – 11.5 pounds/day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Enforcement - ANPR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 Pricing – when do you pay? 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Revenue from Congestion Charge - invested in improving public transport and infrastructure.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Discounts – Resident’s discount zone, 9+ seaters, ULED (&lt;75g/Km), motor tricycles, Electric Vehicles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Exemptions – Embassies, Public Sector Organizations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Electric Bus Revolution</a:t>
            </a:r>
          </a:p>
        </p:txBody>
      </p:sp>
    </p:spTree>
    <p:extLst>
      <p:ext uri="{BB962C8B-B14F-4D97-AF65-F5344CB8AC3E}">
        <p14:creationId xmlns:p14="http://schemas.microsoft.com/office/powerpoint/2010/main" val="295149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7563" y="2349795"/>
            <a:ext cx="102710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latin typeface="Blackadder ITC" panose="04020505051007020D02" pitchFamily="82" charset="0"/>
              </a:rPr>
              <a:t>Thank You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2623" y="1254642"/>
            <a:ext cx="10526233" cy="978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Business Problem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b="1">
                <a:solidFill>
                  <a:srgbClr val="404040"/>
                </a:solidFill>
              </a:rPr>
              <a:t>How to exploit the WTP to ensure reduction in congestion within the charging zone and reduction of CO2?</a:t>
            </a:r>
          </a:p>
          <a:p>
            <a:pPr marL="0" lvl="0" indent="0" rtl="0">
              <a:spcBef>
                <a:spcPts val="200"/>
              </a:spcBef>
              <a:spcAft>
                <a:spcPts val="400"/>
              </a:spcAft>
              <a:buNone/>
            </a:pPr>
            <a:endParaRPr sz="1800">
              <a:solidFill>
                <a:srgbClr val="5B9BD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>
                <a:solidFill>
                  <a:srgbClr val="404040"/>
                </a:solidFill>
              </a:rPr>
              <a:t>Minimize the number of cars entering the zone during the 7am-6pm while satisfying the 500,000 daily operating cost.</a:t>
            </a:r>
          </a:p>
          <a:p>
            <a:pPr marL="0" lvl="0" indent="0" rtl="0">
              <a:spcBef>
                <a:spcPts val="200"/>
              </a:spcBef>
              <a:spcAft>
                <a:spcPts val="400"/>
              </a:spcAft>
              <a:buNone/>
            </a:pPr>
            <a:endParaRPr sz="1800">
              <a:solidFill>
                <a:srgbClr val="404040"/>
              </a:solidFill>
            </a:endParaRPr>
          </a:p>
          <a:p>
            <a:pPr marL="0" lvl="0" indent="-69850">
              <a:spcBef>
                <a:spcPts val="20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rgbClr val="40404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Given Information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>
              <a:spcBef>
                <a:spcPts val="0"/>
              </a:spcBef>
              <a:buSzPct val="100000"/>
              <a:buAutoNum type="arabicPeriod"/>
            </a:pPr>
            <a:r>
              <a:rPr lang="en-US" sz="1700">
                <a:solidFill>
                  <a:srgbClr val="404040"/>
                </a:solidFill>
              </a:rPr>
              <a:t>Levy Cost £8 per day</a:t>
            </a:r>
          </a:p>
          <a:p>
            <a:pPr marL="457200" lvl="0" indent="-336550">
              <a:spcBef>
                <a:spcPts val="0"/>
              </a:spcBef>
              <a:buSzPct val="100000"/>
              <a:buAutoNum type="arabicPeriod"/>
            </a:pPr>
            <a:r>
              <a:rPr lang="en-US" sz="1700">
                <a:solidFill>
                  <a:srgbClr val="404040"/>
                </a:solidFill>
              </a:rPr>
              <a:t>Time 7am and 6pm on weekdays (11 hours)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 sz="1700">
                <a:solidFill>
                  <a:srgbClr val="404040"/>
                </a:solidFill>
              </a:rPr>
              <a:t>Peak hours are between 7:00am – 9:00am and 4:00pm – 6:00pm (4 hours)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 sz="1700">
                <a:solidFill>
                  <a:srgbClr val="404040"/>
                </a:solidFill>
              </a:rPr>
              <a:t>Different WTP for peak and off-peak periods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 sz="1700">
                <a:solidFill>
                  <a:srgbClr val="404040"/>
                </a:solidFill>
              </a:rPr>
              <a:t>Total Population is 192,000 Cars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 sz="1700">
                <a:solidFill>
                  <a:srgbClr val="404040"/>
                </a:solidFill>
              </a:rPr>
              <a:t>Daily Operating Costs are £500,000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 sz="1700">
                <a:solidFill>
                  <a:srgbClr val="404040"/>
                </a:solidFill>
              </a:rPr>
              <a:t>Negative relationship between the number of cars entering the charging zone and the average speed in km/h.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[Average Speed=30 -0.0625 x (Thousand Cars)</a:t>
            </a:r>
            <a:r>
              <a:rPr lang="en-US" sz="1700">
                <a:solidFill>
                  <a:srgbClr val="404040"/>
                </a:solidFill>
              </a:rPr>
              <a:t>]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 sz="1700">
                <a:solidFill>
                  <a:srgbClr val="404040"/>
                </a:solidFill>
              </a:rPr>
              <a:t>Average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CO_2</a:t>
            </a:r>
            <a:r>
              <a:rPr lang="en-US" sz="1700">
                <a:solidFill>
                  <a:srgbClr val="404040"/>
                </a:solidFill>
              </a:rPr>
              <a:t> emissions per can be estimated using the following relationship between speed (in km/h) and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CO_2</a:t>
            </a:r>
            <a:r>
              <a:rPr lang="en-US" sz="1700">
                <a:solidFill>
                  <a:srgbClr val="404040"/>
                </a:solidFill>
              </a:rPr>
              <a:t> emissions in g/km</a:t>
            </a:r>
          </a:p>
          <a:p>
            <a:pPr marL="914400" lvl="1" indent="-228600">
              <a:spcBef>
                <a:spcPts val="200"/>
              </a:spcBef>
              <a:spcAft>
                <a:spcPts val="400"/>
              </a:spcAft>
              <a:buAutoNum type="alphaLcPeriod"/>
            </a:pPr>
            <a:r>
              <a:rPr lang="en-US" sz="1450">
                <a:solidFill>
                  <a:srgbClr val="5B9BD5"/>
                </a:solidFill>
              </a:rPr>
              <a:t>◦</a:t>
            </a:r>
            <a:r>
              <a:rPr lang="en-US" sz="1500">
                <a:solidFill>
                  <a:srgbClr val="404040"/>
                </a:solidFill>
              </a:rPr>
              <a:t>If speed &lt; 25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〖CO〗_2</a:t>
            </a:r>
            <a:r>
              <a:rPr lang="en-US" sz="1500">
                <a:solidFill>
                  <a:srgbClr val="404040"/>
                </a:solidFill>
              </a:rPr>
              <a:t> Emissions = 616.6 – 16.7 x Speed</a:t>
            </a:r>
          </a:p>
          <a:p>
            <a:pPr marL="914400" lvl="1" indent="-228600">
              <a:spcBef>
                <a:spcPts val="200"/>
              </a:spcBef>
              <a:spcAft>
                <a:spcPts val="400"/>
              </a:spcAft>
              <a:buAutoNum type="alphaLcPeriod"/>
            </a:pPr>
            <a:r>
              <a:rPr lang="en-US" sz="1450">
                <a:solidFill>
                  <a:srgbClr val="5B9BD5"/>
                </a:solidFill>
              </a:rPr>
              <a:t>◦</a:t>
            </a:r>
            <a:r>
              <a:rPr lang="en-US" sz="1500">
                <a:solidFill>
                  <a:srgbClr val="404040"/>
                </a:solidFill>
              </a:rPr>
              <a:t>If speed &gt; 25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〖CO〗_2</a:t>
            </a:r>
            <a:r>
              <a:rPr lang="en-US" sz="1500">
                <a:solidFill>
                  <a:srgbClr val="404040"/>
                </a:solidFill>
              </a:rPr>
              <a:t> Emissions = 235.7 – 1.4 x Speed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Assumptions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AutoNum type="arabicPeriod"/>
            </a:pPr>
            <a:r>
              <a:rPr lang="en-US" sz="1700">
                <a:solidFill>
                  <a:srgbClr val="404040"/>
                </a:solidFill>
              </a:rPr>
              <a:t>We don’t have average CO2 levels</a:t>
            </a:r>
          </a:p>
          <a:p>
            <a: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AutoNum type="arabicPeriod"/>
            </a:pPr>
            <a:r>
              <a:rPr lang="en-US" sz="1700">
                <a:solidFill>
                  <a:srgbClr val="404040"/>
                </a:solidFill>
              </a:rPr>
              <a:t>We don’t have the average speeds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17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Baseline – Levy Cost £8 per day  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021650"/>
            <a:ext cx="10058400" cy="401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Baseline – Levy Cost £8 per day  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50" y="2112127"/>
            <a:ext cx="5797375" cy="34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50" y="2079853"/>
            <a:ext cx="5904600" cy="35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25" y="1737399"/>
            <a:ext cx="8860975" cy="431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Baseline – Levy Cost £8 per day  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9532775" y="2323300"/>
            <a:ext cx="2099400" cy="200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70000"/>
              </a:lnSpc>
              <a:spcBef>
                <a:spcPts val="1400"/>
              </a:spcBef>
              <a:buNone/>
            </a:pPr>
            <a:r>
              <a:rPr lang="en-US" sz="1665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Avg. Speed at Peak time is 28.50 km/h</a:t>
            </a:r>
          </a:p>
          <a:p>
            <a:pPr lvl="0" rtl="0">
              <a:lnSpc>
                <a:spcPct val="70000"/>
              </a:lnSpc>
              <a:spcBef>
                <a:spcPts val="1400"/>
              </a:spcBef>
              <a:buNone/>
            </a:pPr>
            <a:r>
              <a:rPr lang="en-US" sz="1665" b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Avg. Speed at Off Peak is 29.85 km/h</a:t>
            </a:r>
          </a:p>
          <a:p>
            <a:pPr lvl="0" rtl="0">
              <a:lnSpc>
                <a:spcPct val="70000"/>
              </a:lnSpc>
              <a:spcBef>
                <a:spcPts val="1400"/>
              </a:spcBef>
              <a:buNone/>
            </a:pPr>
            <a:r>
              <a:rPr lang="en-US" sz="166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Avg. Speed at the Zone is 29.35 km/h</a:t>
            </a:r>
          </a:p>
          <a:p>
            <a:pPr lvl="0" rtl="0">
              <a:lnSpc>
                <a:spcPct val="70000"/>
              </a:lnSpc>
              <a:spcBef>
                <a:spcPts val="1400"/>
              </a:spcBef>
              <a:buNone/>
            </a:pPr>
            <a:endParaRPr sz="166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8689925" y="4329400"/>
            <a:ext cx="311100" cy="59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7955925" y="4161475"/>
            <a:ext cx="311100" cy="59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128625" y="3872225"/>
            <a:ext cx="311100" cy="59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Baseline – Levy Cost £8 per day 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361725" y="1845725"/>
            <a:ext cx="1887300" cy="243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665" b="1">
                <a:solidFill>
                  <a:srgbClr val="FF9900"/>
                </a:solidFill>
              </a:rPr>
              <a:t>Avg. CO2 at Peak time is 196 g/km</a:t>
            </a:r>
          </a:p>
          <a:p>
            <a:pPr marL="0" lvl="0" indent="-6985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665" b="1">
                <a:solidFill>
                  <a:srgbClr val="4A86E8"/>
                </a:solidFill>
              </a:rPr>
              <a:t>Avg. CO2 at Off Peak is 194 g/km</a:t>
            </a:r>
          </a:p>
          <a:p>
            <a:pPr marL="0" lvl="0" indent="-6985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US" sz="1665" b="1">
                <a:solidFill>
                  <a:srgbClr val="000000"/>
                </a:solidFill>
              </a:rPr>
              <a:t>Avg. CO2 at the Zone is 195 g/km</a:t>
            </a:r>
          </a:p>
          <a:p>
            <a:pPr marL="0" lvl="0" indent="-6985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endParaRPr sz="1665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25" y="1845725"/>
            <a:ext cx="8786324" cy="4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8666612" y="3990350"/>
            <a:ext cx="311100" cy="59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7971525" y="3907700"/>
            <a:ext cx="311100" cy="59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128625" y="3814375"/>
            <a:ext cx="311100" cy="59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Baseline – Levy Cost £8 per day  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097275" y="4369825"/>
            <a:ext cx="10441800" cy="18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91440" lvl="0" indent="-100012" rtl="0">
              <a:lnSpc>
                <a:spcPct val="70000"/>
              </a:lnSpc>
              <a:spcBef>
                <a:spcPts val="1400"/>
              </a:spcBef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It is a simplistic method to determine the price which meets the constraints of £500,000 operational cost</a:t>
            </a:r>
          </a:p>
          <a:p>
            <a:pPr marL="91440" lvl="0" indent="-100012" rtl="0">
              <a:lnSpc>
                <a:spcPct val="70000"/>
              </a:lnSpc>
              <a:spcBef>
                <a:spcPts val="1400"/>
              </a:spcBef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Does not solve the business problem</a:t>
            </a:r>
          </a:p>
          <a:p>
            <a:pPr lvl="0" rtl="0">
              <a:lnSpc>
                <a:spcPct val="70000"/>
              </a:lnSpc>
              <a:spcBef>
                <a:spcPts val="1400"/>
              </a:spcBef>
              <a:buNone/>
            </a:pPr>
            <a:endParaRPr sz="166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4" y="1820275"/>
            <a:ext cx="10325900" cy="24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636</Words>
  <Application>Microsoft Office PowerPoint</Application>
  <PresentationFormat>Widescreen</PresentationFormat>
  <Paragraphs>112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Blackadder ITC</vt:lpstr>
      <vt:lpstr>Calibri</vt:lpstr>
      <vt:lpstr>Noto Sans Symbols</vt:lpstr>
      <vt:lpstr>Wingdings</vt:lpstr>
      <vt:lpstr>Retrospect</vt:lpstr>
      <vt:lpstr>Congestion Charging in London </vt:lpstr>
      <vt:lpstr>Business Problem</vt:lpstr>
      <vt:lpstr>Given Information</vt:lpstr>
      <vt:lpstr>Assumptions</vt:lpstr>
      <vt:lpstr>Baseline – Levy Cost £8 per day  </vt:lpstr>
      <vt:lpstr>Baseline – Levy Cost £8 per day  </vt:lpstr>
      <vt:lpstr>Baseline – Levy Cost £8 per day  </vt:lpstr>
      <vt:lpstr>Baseline – Levy Cost £8 per day  </vt:lpstr>
      <vt:lpstr>Baseline – Levy Cost £8 per day  </vt:lpstr>
      <vt:lpstr>Differential Pricing Models – Car Distribution</vt:lpstr>
      <vt:lpstr>Differential Pricing – Best Models</vt:lpstr>
      <vt:lpstr>Justification for Previous Model</vt:lpstr>
      <vt:lpstr>Car Arrival Rates</vt:lpstr>
      <vt:lpstr>Arrival Rates Based On Customer Segments</vt:lpstr>
      <vt:lpstr>PowerPoint Presentation</vt:lpstr>
      <vt:lpstr>Qualitative Suggestions</vt:lpstr>
      <vt:lpstr>Qualitative Suggestions</vt:lpstr>
      <vt:lpstr>London Congestion Charge – Today!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 Charging in London</dc:title>
  <dc:creator>Kirti Sanchana</dc:creator>
  <cp:lastModifiedBy>tyrion</cp:lastModifiedBy>
  <cp:revision>20</cp:revision>
  <dcterms:modified xsi:type="dcterms:W3CDTF">2016-11-01T22:25:58Z</dcterms:modified>
</cp:coreProperties>
</file>