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76" r:id="rId7"/>
    <p:sldId id="260" r:id="rId8"/>
    <p:sldId id="261" r:id="rId9"/>
    <p:sldId id="277" r:id="rId10"/>
    <p:sldId id="263" r:id="rId11"/>
    <p:sldId id="264" r:id="rId12"/>
    <p:sldId id="267" r:id="rId13"/>
    <p:sldId id="268" r:id="rId14"/>
    <p:sldId id="283" r:id="rId15"/>
    <p:sldId id="281" r:id="rId16"/>
    <p:sldId id="278" r:id="rId17"/>
    <p:sldId id="280" r:id="rId18"/>
    <p:sldId id="279" r:id="rId19"/>
    <p:sldId id="282"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F0339-A88D-42CE-8A88-9F951CB483A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C44445D-AD56-46B8-ACAA-9A8098217573}">
      <dgm:prSet phldrT="[Text]" custT="1"/>
      <dgm:spPr/>
      <dgm:t>
        <a:bodyPr/>
        <a:lstStyle/>
        <a:p>
          <a:pPr algn="ctr">
            <a:lnSpc>
              <a:spcPct val="100000"/>
            </a:lnSpc>
          </a:pPr>
          <a:r>
            <a:rPr lang="en-US" sz="900" dirty="0"/>
            <a:t>Data definition</a:t>
          </a:r>
        </a:p>
      </dgm:t>
    </dgm:pt>
    <dgm:pt modelId="{DA6C35DD-3369-4E78-B1D4-84DCA74D51E8}" type="parTrans" cxnId="{A4CFC571-1112-4FF0-A9CC-E9A6F58477C5}">
      <dgm:prSet/>
      <dgm:spPr/>
      <dgm:t>
        <a:bodyPr/>
        <a:lstStyle/>
        <a:p>
          <a:endParaRPr lang="en-US"/>
        </a:p>
      </dgm:t>
    </dgm:pt>
    <dgm:pt modelId="{997271DE-53FA-420D-80B2-197C6957B159}" type="sibTrans" cxnId="{A4CFC571-1112-4FF0-A9CC-E9A6F58477C5}">
      <dgm:prSet/>
      <dgm:spPr/>
      <dgm:t>
        <a:bodyPr/>
        <a:lstStyle/>
        <a:p>
          <a:endParaRPr lang="en-US"/>
        </a:p>
      </dgm:t>
    </dgm:pt>
    <dgm:pt modelId="{2806EA96-FEB4-4512-A8B7-9E982596D65E}">
      <dgm:prSet phldrT="[Text]" custT="1"/>
      <dgm:spPr/>
      <dgm:t>
        <a:bodyPr/>
        <a:lstStyle/>
        <a:p>
          <a:r>
            <a:rPr lang="en-US" sz="1200" dirty="0"/>
            <a:t>Import the training and test dataset to the respective software</a:t>
          </a:r>
        </a:p>
      </dgm:t>
    </dgm:pt>
    <dgm:pt modelId="{4C4332CE-48D5-40C6-92EC-94E54B640362}" type="parTrans" cxnId="{F25852EE-36D5-4334-9308-AF34811EE3B8}">
      <dgm:prSet/>
      <dgm:spPr/>
      <dgm:t>
        <a:bodyPr/>
        <a:lstStyle/>
        <a:p>
          <a:endParaRPr lang="en-US"/>
        </a:p>
      </dgm:t>
    </dgm:pt>
    <dgm:pt modelId="{ABEEF744-0851-4DB5-ACFE-A6E81A439DF2}" type="sibTrans" cxnId="{F25852EE-36D5-4334-9308-AF34811EE3B8}">
      <dgm:prSet/>
      <dgm:spPr/>
      <dgm:t>
        <a:bodyPr/>
        <a:lstStyle/>
        <a:p>
          <a:endParaRPr lang="en-US"/>
        </a:p>
      </dgm:t>
    </dgm:pt>
    <dgm:pt modelId="{647B14BE-1159-45E4-AD2F-6D55262B123B}">
      <dgm:prSet phldrT="[Text]" custT="1"/>
      <dgm:spPr/>
      <dgm:t>
        <a:bodyPr/>
        <a:lstStyle/>
        <a:p>
          <a:r>
            <a:rPr lang="en-US" sz="1200" dirty="0"/>
            <a:t>Understand the variables, their data types and values using the data dictionary </a:t>
          </a:r>
        </a:p>
      </dgm:t>
    </dgm:pt>
    <dgm:pt modelId="{32509229-BFBC-4960-9C4D-8602C40FC20E}" type="parTrans" cxnId="{EE58F89B-DD1C-45E9-8497-C68FFA98FE90}">
      <dgm:prSet/>
      <dgm:spPr/>
      <dgm:t>
        <a:bodyPr/>
        <a:lstStyle/>
        <a:p>
          <a:endParaRPr lang="en-US"/>
        </a:p>
      </dgm:t>
    </dgm:pt>
    <dgm:pt modelId="{2956BB90-66FC-4626-9B3F-E3604A1C2D87}" type="sibTrans" cxnId="{EE58F89B-DD1C-45E9-8497-C68FFA98FE90}">
      <dgm:prSet/>
      <dgm:spPr/>
      <dgm:t>
        <a:bodyPr/>
        <a:lstStyle/>
        <a:p>
          <a:endParaRPr lang="en-US"/>
        </a:p>
      </dgm:t>
    </dgm:pt>
    <dgm:pt modelId="{2C83EE15-D384-45C3-B00E-05196620F929}">
      <dgm:prSet phldrT="[Text]" custT="1"/>
      <dgm:spPr/>
      <dgm:t>
        <a:bodyPr/>
        <a:lstStyle/>
        <a:p>
          <a:pPr algn="ctr">
            <a:lnSpc>
              <a:spcPct val="100000"/>
            </a:lnSpc>
          </a:pPr>
          <a:r>
            <a:rPr lang="en-US" sz="900" dirty="0"/>
            <a:t>Missing Value and Outlier Treatment</a:t>
          </a:r>
        </a:p>
      </dgm:t>
    </dgm:pt>
    <dgm:pt modelId="{E6A32343-A1D8-4ED4-A3F1-661E644D8C24}" type="parTrans" cxnId="{BD13D10A-14B1-4D92-AD07-6523ED48C06E}">
      <dgm:prSet/>
      <dgm:spPr/>
      <dgm:t>
        <a:bodyPr/>
        <a:lstStyle/>
        <a:p>
          <a:endParaRPr lang="en-US"/>
        </a:p>
      </dgm:t>
    </dgm:pt>
    <dgm:pt modelId="{84AF2306-068A-4D49-A7A1-E80CE914613B}" type="sibTrans" cxnId="{BD13D10A-14B1-4D92-AD07-6523ED48C06E}">
      <dgm:prSet/>
      <dgm:spPr/>
      <dgm:t>
        <a:bodyPr/>
        <a:lstStyle/>
        <a:p>
          <a:endParaRPr lang="en-US"/>
        </a:p>
      </dgm:t>
    </dgm:pt>
    <dgm:pt modelId="{2830FA95-2C79-4BED-A7FA-A46A216B6466}">
      <dgm:prSet phldrT="[Text]" custT="1"/>
      <dgm:spPr/>
      <dgm:t>
        <a:bodyPr/>
        <a:lstStyle/>
        <a:p>
          <a:r>
            <a:rPr lang="en-US" sz="1200" dirty="0"/>
            <a:t>Identify variables having more than a certain % of missing values and exclude them from the dataset</a:t>
          </a:r>
        </a:p>
      </dgm:t>
    </dgm:pt>
    <dgm:pt modelId="{792019A4-D03B-46E7-8163-2119A221F7EF}" type="parTrans" cxnId="{0BCE7D67-9A1A-4AE6-B101-B109C27DD50F}">
      <dgm:prSet/>
      <dgm:spPr/>
      <dgm:t>
        <a:bodyPr/>
        <a:lstStyle/>
        <a:p>
          <a:endParaRPr lang="en-US"/>
        </a:p>
      </dgm:t>
    </dgm:pt>
    <dgm:pt modelId="{0F37B6C6-AC9C-41A7-BD54-B617049807B1}" type="sibTrans" cxnId="{0BCE7D67-9A1A-4AE6-B101-B109C27DD50F}">
      <dgm:prSet/>
      <dgm:spPr/>
      <dgm:t>
        <a:bodyPr/>
        <a:lstStyle/>
        <a:p>
          <a:endParaRPr lang="en-US"/>
        </a:p>
      </dgm:t>
    </dgm:pt>
    <dgm:pt modelId="{3983A9AB-4584-4705-B5C3-4C4700E90260}">
      <dgm:prSet phldrT="[Text]" custT="1"/>
      <dgm:spPr/>
      <dgm:t>
        <a:bodyPr/>
        <a:lstStyle/>
        <a:p>
          <a:r>
            <a:rPr lang="en-US" sz="1200" dirty="0"/>
            <a:t>For the remaining variables, replace the missing values with mean, median or mode based on requirement</a:t>
          </a:r>
        </a:p>
      </dgm:t>
    </dgm:pt>
    <dgm:pt modelId="{BDD0DC45-AA6E-4740-9022-2B5E93F28338}" type="parTrans" cxnId="{2D2C0D9B-F147-4D3D-8AC2-C31116455FF8}">
      <dgm:prSet/>
      <dgm:spPr/>
      <dgm:t>
        <a:bodyPr/>
        <a:lstStyle/>
        <a:p>
          <a:endParaRPr lang="en-US"/>
        </a:p>
      </dgm:t>
    </dgm:pt>
    <dgm:pt modelId="{5EE6498F-1CE0-4A9F-B293-C5C96D9336E4}" type="sibTrans" cxnId="{2D2C0D9B-F147-4D3D-8AC2-C31116455FF8}">
      <dgm:prSet/>
      <dgm:spPr/>
      <dgm:t>
        <a:bodyPr/>
        <a:lstStyle/>
        <a:p>
          <a:endParaRPr lang="en-US"/>
        </a:p>
      </dgm:t>
    </dgm:pt>
    <dgm:pt modelId="{1FA118CD-174F-4C61-9E8E-C5F4750E7727}">
      <dgm:prSet phldrT="[Text]" custT="1"/>
      <dgm:spPr/>
      <dgm:t>
        <a:bodyPr/>
        <a:lstStyle/>
        <a:p>
          <a:pPr algn="ctr">
            <a:lnSpc>
              <a:spcPct val="100000"/>
            </a:lnSpc>
          </a:pPr>
          <a:r>
            <a:rPr lang="en-US" sz="900" dirty="0"/>
            <a:t>Uni and multi-variate Analysis</a:t>
          </a:r>
        </a:p>
      </dgm:t>
    </dgm:pt>
    <dgm:pt modelId="{1E374B90-6CEB-49DD-870B-D97BEE896E90}" type="parTrans" cxnId="{9892CC0C-C5E9-4C69-83FC-8E784F65C47F}">
      <dgm:prSet/>
      <dgm:spPr/>
      <dgm:t>
        <a:bodyPr/>
        <a:lstStyle/>
        <a:p>
          <a:endParaRPr lang="en-US"/>
        </a:p>
      </dgm:t>
    </dgm:pt>
    <dgm:pt modelId="{999D074B-6DE7-46D8-AFB2-81C1BBD8185A}" type="sibTrans" cxnId="{9892CC0C-C5E9-4C69-83FC-8E784F65C47F}">
      <dgm:prSet/>
      <dgm:spPr/>
      <dgm:t>
        <a:bodyPr/>
        <a:lstStyle/>
        <a:p>
          <a:endParaRPr lang="en-US"/>
        </a:p>
      </dgm:t>
    </dgm:pt>
    <dgm:pt modelId="{1165DA60-99AE-46CF-970B-E8B664E887E3}">
      <dgm:prSet phldrT="[Text]" custT="1"/>
      <dgm:spPr/>
      <dgm:t>
        <a:bodyPr/>
        <a:lstStyle/>
        <a:p>
          <a:r>
            <a:rPr lang="en-US" sz="1200" dirty="0"/>
            <a:t>Plot a histogram for each of the independent variables and the dependent variable (Sales Price) and check the distribution for skewness and summary statistics (mean, median, mode and standard deviation) </a:t>
          </a:r>
        </a:p>
      </dgm:t>
    </dgm:pt>
    <dgm:pt modelId="{EF4AA70D-CDD9-4972-B2A7-5F3ECC4DD167}" type="parTrans" cxnId="{23951580-DC32-4DF3-A80E-6F2EAC2F1171}">
      <dgm:prSet/>
      <dgm:spPr/>
      <dgm:t>
        <a:bodyPr/>
        <a:lstStyle/>
        <a:p>
          <a:endParaRPr lang="en-US"/>
        </a:p>
      </dgm:t>
    </dgm:pt>
    <dgm:pt modelId="{87145503-00A8-42E1-B7DC-AA53B4A2BA16}" type="sibTrans" cxnId="{23951580-DC32-4DF3-A80E-6F2EAC2F1171}">
      <dgm:prSet/>
      <dgm:spPr/>
      <dgm:t>
        <a:bodyPr/>
        <a:lstStyle/>
        <a:p>
          <a:endParaRPr lang="en-US"/>
        </a:p>
      </dgm:t>
    </dgm:pt>
    <dgm:pt modelId="{356AC5E5-0196-4B4B-89D3-20E31FBBC649}">
      <dgm:prSet phldrT="[Text]" custT="1"/>
      <dgm:spPr/>
      <dgm:t>
        <a:bodyPr anchor="ctr"/>
        <a:lstStyle/>
        <a:p>
          <a:pPr algn="ctr">
            <a:lnSpc>
              <a:spcPct val="100000"/>
            </a:lnSpc>
          </a:pPr>
          <a:r>
            <a:rPr lang="en-US" sz="900" dirty="0"/>
            <a:t>Combining and transforming variables</a:t>
          </a:r>
        </a:p>
      </dgm:t>
    </dgm:pt>
    <dgm:pt modelId="{338A7C18-3337-46BB-BA1A-9923E5218CC8}" type="parTrans" cxnId="{918F30D6-C9B8-47C2-8318-38B07CDA421D}">
      <dgm:prSet/>
      <dgm:spPr/>
      <dgm:t>
        <a:bodyPr/>
        <a:lstStyle/>
        <a:p>
          <a:endParaRPr lang="en-US"/>
        </a:p>
      </dgm:t>
    </dgm:pt>
    <dgm:pt modelId="{95B0ADEA-A00B-4C1C-8C6E-C19242335A0B}" type="sibTrans" cxnId="{918F30D6-C9B8-47C2-8318-38B07CDA421D}">
      <dgm:prSet/>
      <dgm:spPr/>
      <dgm:t>
        <a:bodyPr/>
        <a:lstStyle/>
        <a:p>
          <a:endParaRPr lang="en-US"/>
        </a:p>
      </dgm:t>
    </dgm:pt>
    <dgm:pt modelId="{EEB7FD38-36B3-435D-9EF5-2892ACF4FF1F}">
      <dgm:prSet phldrT="[Text]" custT="1"/>
      <dgm:spPr/>
      <dgm:t>
        <a:bodyPr/>
        <a:lstStyle/>
        <a:p>
          <a:r>
            <a:rPr lang="en-US" sz="1200" dirty="0"/>
            <a:t>Identify outliers for each variables and treat them based on requirements (exclude, cap or replace)</a:t>
          </a:r>
        </a:p>
      </dgm:t>
    </dgm:pt>
    <dgm:pt modelId="{ED7D4F12-DEE2-4FB2-8615-350077FBA291}" type="parTrans" cxnId="{4620A9BD-3CFF-479B-B1BC-5D979C086F48}">
      <dgm:prSet/>
      <dgm:spPr/>
      <dgm:t>
        <a:bodyPr/>
        <a:lstStyle/>
        <a:p>
          <a:endParaRPr lang="en-US"/>
        </a:p>
      </dgm:t>
    </dgm:pt>
    <dgm:pt modelId="{4F84F996-AAD1-4684-81CE-0C23AA5145E9}" type="sibTrans" cxnId="{4620A9BD-3CFF-479B-B1BC-5D979C086F48}">
      <dgm:prSet/>
      <dgm:spPr/>
      <dgm:t>
        <a:bodyPr/>
        <a:lstStyle/>
        <a:p>
          <a:endParaRPr lang="en-US"/>
        </a:p>
      </dgm:t>
    </dgm:pt>
    <dgm:pt modelId="{97421C89-174A-47DC-AFA5-19BCC5366B4D}">
      <dgm:prSet phldrT="[Text]" custT="1"/>
      <dgm:spPr/>
      <dgm:t>
        <a:bodyPr/>
        <a:lstStyle/>
        <a:p>
          <a:r>
            <a:rPr lang="en-US" sz="1200" dirty="0"/>
            <a:t>Plot scatter plots of independent variables against the dependent variable (Sales Price) to check for correlation and interaction amongst variables (multiple regression, partial correlation)</a:t>
          </a:r>
        </a:p>
      </dgm:t>
    </dgm:pt>
    <dgm:pt modelId="{7E544823-4C10-4675-8CAA-2802AA44F71C}" type="parTrans" cxnId="{AAEF9DED-B54B-48A8-ADF3-0906C01ED9FE}">
      <dgm:prSet/>
      <dgm:spPr/>
      <dgm:t>
        <a:bodyPr/>
        <a:lstStyle/>
        <a:p>
          <a:endParaRPr lang="en-US"/>
        </a:p>
      </dgm:t>
    </dgm:pt>
    <dgm:pt modelId="{D23DAFC9-9761-401E-A73E-A984570F52BA}" type="sibTrans" cxnId="{AAEF9DED-B54B-48A8-ADF3-0906C01ED9FE}">
      <dgm:prSet/>
      <dgm:spPr/>
      <dgm:t>
        <a:bodyPr/>
        <a:lstStyle/>
        <a:p>
          <a:endParaRPr lang="en-US"/>
        </a:p>
      </dgm:t>
    </dgm:pt>
    <dgm:pt modelId="{731D8855-E524-4EEF-99E2-A348816A55DD}">
      <dgm:prSet custT="1"/>
      <dgm:spPr/>
      <dgm:t>
        <a:bodyPr/>
        <a:lstStyle/>
        <a:p>
          <a:r>
            <a:rPr lang="en-US" sz="1200" dirty="0"/>
            <a:t>Try combining independent numeric/continuous variables of similar categories and check correlation with dependent variable again to see whether it helped in strengthening the relationship</a:t>
          </a:r>
        </a:p>
      </dgm:t>
    </dgm:pt>
    <dgm:pt modelId="{7F2E78C7-2A4C-4EAC-A0B2-17E988064C3D}" type="parTrans" cxnId="{8648F12A-A06F-4542-A293-83DA48526728}">
      <dgm:prSet/>
      <dgm:spPr/>
      <dgm:t>
        <a:bodyPr/>
        <a:lstStyle/>
        <a:p>
          <a:endParaRPr lang="en-US"/>
        </a:p>
      </dgm:t>
    </dgm:pt>
    <dgm:pt modelId="{B878FE10-1D62-4B8A-9EF0-15D1C7FFEF1F}" type="sibTrans" cxnId="{8648F12A-A06F-4542-A293-83DA48526728}">
      <dgm:prSet/>
      <dgm:spPr/>
      <dgm:t>
        <a:bodyPr/>
        <a:lstStyle/>
        <a:p>
          <a:endParaRPr lang="en-US"/>
        </a:p>
      </dgm:t>
    </dgm:pt>
    <dgm:pt modelId="{98DE2457-84B2-486C-BEBD-7826D6668265}">
      <dgm:prSet custT="1"/>
      <dgm:spPr/>
      <dgm:t>
        <a:bodyPr/>
        <a:lstStyle/>
        <a:p>
          <a:pPr algn="ctr">
            <a:lnSpc>
              <a:spcPct val="100000"/>
            </a:lnSpc>
          </a:pPr>
          <a:r>
            <a:rPr lang="en-US" sz="900" dirty="0"/>
            <a:t>Variable Selection</a:t>
          </a:r>
        </a:p>
      </dgm:t>
    </dgm:pt>
    <dgm:pt modelId="{CBE2AD6A-215F-4F2B-BC12-A9C659A81838}" type="parTrans" cxnId="{9D769178-6162-45FD-8EAF-C5DE7E759527}">
      <dgm:prSet/>
      <dgm:spPr/>
      <dgm:t>
        <a:bodyPr/>
        <a:lstStyle/>
        <a:p>
          <a:endParaRPr lang="en-US"/>
        </a:p>
      </dgm:t>
    </dgm:pt>
    <dgm:pt modelId="{5225AE8F-FBBB-43E5-B0DC-0D4465A52B77}" type="sibTrans" cxnId="{9D769178-6162-45FD-8EAF-C5DE7E759527}">
      <dgm:prSet/>
      <dgm:spPr/>
      <dgm:t>
        <a:bodyPr/>
        <a:lstStyle/>
        <a:p>
          <a:endParaRPr lang="en-US"/>
        </a:p>
      </dgm:t>
    </dgm:pt>
    <dgm:pt modelId="{B613C711-62D7-4131-BD20-11A73FE5BA68}">
      <dgm:prSet custT="1"/>
      <dgm:spPr/>
      <dgm:t>
        <a:bodyPr/>
        <a:lstStyle/>
        <a:p>
          <a:r>
            <a:rPr lang="en-US" sz="1200" dirty="0"/>
            <a:t>In this step, we try various methods for variable selection including correlation matrix plot, Random forest variable importance and PCAs</a:t>
          </a:r>
        </a:p>
      </dgm:t>
    </dgm:pt>
    <dgm:pt modelId="{C608AA24-0AE2-424D-AAFE-0D214A428974}" type="parTrans" cxnId="{F04FB6CA-13BE-4A0F-9E3E-68474A983961}">
      <dgm:prSet/>
      <dgm:spPr/>
      <dgm:t>
        <a:bodyPr/>
        <a:lstStyle/>
        <a:p>
          <a:endParaRPr lang="en-US"/>
        </a:p>
      </dgm:t>
    </dgm:pt>
    <dgm:pt modelId="{C7BD14DA-2837-46A1-8CA9-C98125ECA6EB}" type="sibTrans" cxnId="{F04FB6CA-13BE-4A0F-9E3E-68474A983961}">
      <dgm:prSet/>
      <dgm:spPr/>
      <dgm:t>
        <a:bodyPr/>
        <a:lstStyle/>
        <a:p>
          <a:endParaRPr lang="en-US"/>
        </a:p>
      </dgm:t>
    </dgm:pt>
    <dgm:pt modelId="{B610B9D7-0484-426A-8283-67CD2F436B3A}">
      <dgm:prSet custT="1"/>
      <dgm:spPr/>
      <dgm:t>
        <a:bodyPr/>
        <a:lstStyle/>
        <a:p>
          <a:r>
            <a:rPr lang="en-US" sz="1200" dirty="0"/>
            <a:t>One can only try other feature selection methods such as forward/backward elimination or weight based feature optimization </a:t>
          </a:r>
        </a:p>
      </dgm:t>
    </dgm:pt>
    <dgm:pt modelId="{4D1E57F6-259D-4D9E-969A-CCEF1CD5EEBD}" type="parTrans" cxnId="{8618DD47-3A1F-4117-9E5C-015AC58B761E}">
      <dgm:prSet/>
      <dgm:spPr/>
      <dgm:t>
        <a:bodyPr/>
        <a:lstStyle/>
        <a:p>
          <a:endParaRPr lang="en-US"/>
        </a:p>
      </dgm:t>
    </dgm:pt>
    <dgm:pt modelId="{24C05655-5B99-42F6-A64D-B2EE987415EE}" type="sibTrans" cxnId="{8618DD47-3A1F-4117-9E5C-015AC58B761E}">
      <dgm:prSet/>
      <dgm:spPr/>
      <dgm:t>
        <a:bodyPr/>
        <a:lstStyle/>
        <a:p>
          <a:endParaRPr lang="en-US"/>
        </a:p>
      </dgm:t>
    </dgm:pt>
    <dgm:pt modelId="{2CB27D28-70DA-488D-8277-2FD31B5526D3}">
      <dgm:prSet custT="1"/>
      <dgm:spPr/>
      <dgm:t>
        <a:bodyPr/>
        <a:lstStyle/>
        <a:p>
          <a:pPr algn="ctr">
            <a:lnSpc>
              <a:spcPct val="100000"/>
            </a:lnSpc>
          </a:pPr>
          <a:r>
            <a:rPr lang="en-US" sz="900" dirty="0"/>
            <a:t>Modelling</a:t>
          </a:r>
        </a:p>
      </dgm:t>
    </dgm:pt>
    <dgm:pt modelId="{48069E97-5151-4AD5-89EB-853A27BDC30A}" type="parTrans" cxnId="{7155E235-8661-4040-A4D8-2F1652F47496}">
      <dgm:prSet/>
      <dgm:spPr/>
      <dgm:t>
        <a:bodyPr/>
        <a:lstStyle/>
        <a:p>
          <a:endParaRPr lang="en-US"/>
        </a:p>
      </dgm:t>
    </dgm:pt>
    <dgm:pt modelId="{FA83702A-93FA-4CF2-BECD-86A1670C8567}" type="sibTrans" cxnId="{7155E235-8661-4040-A4D8-2F1652F47496}">
      <dgm:prSet/>
      <dgm:spPr/>
      <dgm:t>
        <a:bodyPr/>
        <a:lstStyle/>
        <a:p>
          <a:endParaRPr lang="en-US"/>
        </a:p>
      </dgm:t>
    </dgm:pt>
    <dgm:pt modelId="{3BED6C92-12EE-46D5-B5D9-15ABFCA7B80A}">
      <dgm:prSet custT="1"/>
      <dgm:spPr/>
      <dgm:t>
        <a:bodyPr/>
        <a:lstStyle/>
        <a:p>
          <a:r>
            <a:rPr lang="en-US" sz="1200" dirty="0"/>
            <a:t>Run various iterations of the selected model techniques by changing the parameters and variable list each time to obtain best possible performance of the model</a:t>
          </a:r>
        </a:p>
      </dgm:t>
    </dgm:pt>
    <dgm:pt modelId="{0D7C75C6-3520-4D74-97E0-782C37983336}" type="parTrans" cxnId="{35A92130-1131-42C1-938F-4B99FA161E1D}">
      <dgm:prSet/>
      <dgm:spPr/>
      <dgm:t>
        <a:bodyPr/>
        <a:lstStyle/>
        <a:p>
          <a:endParaRPr lang="en-US"/>
        </a:p>
      </dgm:t>
    </dgm:pt>
    <dgm:pt modelId="{16DDE38F-8AEB-4F68-B248-66451FBD241B}" type="sibTrans" cxnId="{35A92130-1131-42C1-938F-4B99FA161E1D}">
      <dgm:prSet/>
      <dgm:spPr/>
      <dgm:t>
        <a:bodyPr/>
        <a:lstStyle/>
        <a:p>
          <a:endParaRPr lang="en-US"/>
        </a:p>
      </dgm:t>
    </dgm:pt>
    <dgm:pt modelId="{ABF72959-A941-4C8A-8D5B-CE819B3E0185}">
      <dgm:prSet custT="1"/>
      <dgm:spPr/>
      <dgm:t>
        <a:bodyPr/>
        <a:lstStyle/>
        <a:p>
          <a:r>
            <a:rPr lang="en-US" sz="1200" dirty="0"/>
            <a:t>One can also try stacking various model iterations to help enhance the final model performance  </a:t>
          </a:r>
        </a:p>
      </dgm:t>
    </dgm:pt>
    <dgm:pt modelId="{E2F87DA5-9C29-4898-AD2B-487BB4341A73}" type="parTrans" cxnId="{7BEE0872-B9CA-49EF-A51D-F3EA45C393BE}">
      <dgm:prSet/>
      <dgm:spPr/>
      <dgm:t>
        <a:bodyPr/>
        <a:lstStyle/>
        <a:p>
          <a:endParaRPr lang="en-US"/>
        </a:p>
      </dgm:t>
    </dgm:pt>
    <dgm:pt modelId="{4DD43748-44A1-4121-BFAD-5EBC8EB6F50D}" type="sibTrans" cxnId="{7BEE0872-B9CA-49EF-A51D-F3EA45C393BE}">
      <dgm:prSet/>
      <dgm:spPr/>
      <dgm:t>
        <a:bodyPr/>
        <a:lstStyle/>
        <a:p>
          <a:endParaRPr lang="en-US"/>
        </a:p>
      </dgm:t>
    </dgm:pt>
    <dgm:pt modelId="{35C00F2E-DD86-4338-889D-441FDF797865}" type="pres">
      <dgm:prSet presAssocID="{34DF0339-A88D-42CE-8A88-9F951CB483AE}" presName="linearFlow" presStyleCnt="0">
        <dgm:presLayoutVars>
          <dgm:dir/>
          <dgm:animLvl val="lvl"/>
          <dgm:resizeHandles val="exact"/>
        </dgm:presLayoutVars>
      </dgm:prSet>
      <dgm:spPr/>
    </dgm:pt>
    <dgm:pt modelId="{CB52EE1D-0B3B-43EE-B4C8-E96E3699E3D6}" type="pres">
      <dgm:prSet presAssocID="{9C44445D-AD56-46B8-ACAA-9A8098217573}" presName="composite" presStyleCnt="0"/>
      <dgm:spPr/>
    </dgm:pt>
    <dgm:pt modelId="{7C105AF7-2AA3-40C3-8B4C-D5FF5207765D}" type="pres">
      <dgm:prSet presAssocID="{9C44445D-AD56-46B8-ACAA-9A8098217573}" presName="parentText" presStyleLbl="alignNode1" presStyleIdx="0" presStyleCnt="6" custLinFactNeighborY="0">
        <dgm:presLayoutVars>
          <dgm:chMax val="1"/>
          <dgm:bulletEnabled val="1"/>
        </dgm:presLayoutVars>
      </dgm:prSet>
      <dgm:spPr/>
    </dgm:pt>
    <dgm:pt modelId="{40BFD885-2BC7-46F4-957D-A8F8947B8BD5}" type="pres">
      <dgm:prSet presAssocID="{9C44445D-AD56-46B8-ACAA-9A8098217573}" presName="descendantText" presStyleLbl="alignAcc1" presStyleIdx="0" presStyleCnt="6" custLinFactNeighborX="574" custLinFactNeighborY="-4365">
        <dgm:presLayoutVars>
          <dgm:bulletEnabled val="1"/>
        </dgm:presLayoutVars>
      </dgm:prSet>
      <dgm:spPr/>
    </dgm:pt>
    <dgm:pt modelId="{8967C61F-EA38-4959-84AE-9451D4427D6C}" type="pres">
      <dgm:prSet presAssocID="{997271DE-53FA-420D-80B2-197C6957B159}" presName="sp" presStyleCnt="0"/>
      <dgm:spPr/>
    </dgm:pt>
    <dgm:pt modelId="{956C1BFA-1669-4C88-AEAE-6D765D4FEB1C}" type="pres">
      <dgm:prSet presAssocID="{2C83EE15-D384-45C3-B00E-05196620F929}" presName="composite" presStyleCnt="0"/>
      <dgm:spPr/>
    </dgm:pt>
    <dgm:pt modelId="{854BF5F1-0E24-4B6E-BBDA-70ABCA7BE2C3}" type="pres">
      <dgm:prSet presAssocID="{2C83EE15-D384-45C3-B00E-05196620F929}" presName="parentText" presStyleLbl="alignNode1" presStyleIdx="1" presStyleCnt="6" custLinFactNeighborY="0">
        <dgm:presLayoutVars>
          <dgm:chMax val="1"/>
          <dgm:bulletEnabled val="1"/>
        </dgm:presLayoutVars>
      </dgm:prSet>
      <dgm:spPr/>
    </dgm:pt>
    <dgm:pt modelId="{66F08284-5212-45E2-B7C7-3BD846D6ED61}" type="pres">
      <dgm:prSet presAssocID="{2C83EE15-D384-45C3-B00E-05196620F929}" presName="descendantText" presStyleLbl="alignAcc1" presStyleIdx="1" presStyleCnt="6">
        <dgm:presLayoutVars>
          <dgm:bulletEnabled val="1"/>
        </dgm:presLayoutVars>
      </dgm:prSet>
      <dgm:spPr/>
    </dgm:pt>
    <dgm:pt modelId="{3CC9D4C5-B4CF-404E-BC68-CD2CD5266251}" type="pres">
      <dgm:prSet presAssocID="{84AF2306-068A-4D49-A7A1-E80CE914613B}" presName="sp" presStyleCnt="0"/>
      <dgm:spPr/>
    </dgm:pt>
    <dgm:pt modelId="{CA27D14A-EC41-4BB0-AD19-B6F7D4CBB3B3}" type="pres">
      <dgm:prSet presAssocID="{1FA118CD-174F-4C61-9E8E-C5F4750E7727}" presName="composite" presStyleCnt="0"/>
      <dgm:spPr/>
    </dgm:pt>
    <dgm:pt modelId="{9D722D0A-DCAF-40B5-A30E-A265BB9ED5C1}" type="pres">
      <dgm:prSet presAssocID="{1FA118CD-174F-4C61-9E8E-C5F4750E7727}" presName="parentText" presStyleLbl="alignNode1" presStyleIdx="2" presStyleCnt="6" custLinFactNeighborY="0">
        <dgm:presLayoutVars>
          <dgm:chMax val="1"/>
          <dgm:bulletEnabled val="1"/>
        </dgm:presLayoutVars>
      </dgm:prSet>
      <dgm:spPr/>
    </dgm:pt>
    <dgm:pt modelId="{294E9E6D-562F-4E9D-B0E5-BED8D39A746B}" type="pres">
      <dgm:prSet presAssocID="{1FA118CD-174F-4C61-9E8E-C5F4750E7727}" presName="descendantText" presStyleLbl="alignAcc1" presStyleIdx="2" presStyleCnt="6">
        <dgm:presLayoutVars>
          <dgm:bulletEnabled val="1"/>
        </dgm:presLayoutVars>
      </dgm:prSet>
      <dgm:spPr/>
    </dgm:pt>
    <dgm:pt modelId="{9B23C4EF-4360-4DA1-95C8-995BAC00DA41}" type="pres">
      <dgm:prSet presAssocID="{999D074B-6DE7-46D8-AFB2-81C1BBD8185A}" presName="sp" presStyleCnt="0"/>
      <dgm:spPr/>
    </dgm:pt>
    <dgm:pt modelId="{1C060519-002E-4E79-8C58-30E03CF2E6A4}" type="pres">
      <dgm:prSet presAssocID="{356AC5E5-0196-4B4B-89D3-20E31FBBC649}" presName="composite" presStyleCnt="0"/>
      <dgm:spPr/>
    </dgm:pt>
    <dgm:pt modelId="{5C67DE73-0071-45C1-98F2-62ACC7D2F284}" type="pres">
      <dgm:prSet presAssocID="{356AC5E5-0196-4B4B-89D3-20E31FBBC649}" presName="parentText" presStyleLbl="alignNode1" presStyleIdx="3" presStyleCnt="6" custLinFactNeighborY="0">
        <dgm:presLayoutVars>
          <dgm:chMax val="1"/>
          <dgm:bulletEnabled val="1"/>
        </dgm:presLayoutVars>
      </dgm:prSet>
      <dgm:spPr/>
    </dgm:pt>
    <dgm:pt modelId="{04106A1A-26F9-4E69-A7D2-21938B8D654E}" type="pres">
      <dgm:prSet presAssocID="{356AC5E5-0196-4B4B-89D3-20E31FBBC649}" presName="descendantText" presStyleLbl="alignAcc1" presStyleIdx="3" presStyleCnt="6" custLinFactNeighborY="0">
        <dgm:presLayoutVars>
          <dgm:bulletEnabled val="1"/>
        </dgm:presLayoutVars>
      </dgm:prSet>
      <dgm:spPr/>
    </dgm:pt>
    <dgm:pt modelId="{2C9D71FD-01F0-4F11-84E3-9D7BE6220259}" type="pres">
      <dgm:prSet presAssocID="{95B0ADEA-A00B-4C1C-8C6E-C19242335A0B}" presName="sp" presStyleCnt="0"/>
      <dgm:spPr/>
    </dgm:pt>
    <dgm:pt modelId="{5A445656-8DD2-4E8D-BADC-3DA4AFE8B89C}" type="pres">
      <dgm:prSet presAssocID="{98DE2457-84B2-486C-BEBD-7826D6668265}" presName="composite" presStyleCnt="0"/>
      <dgm:spPr/>
    </dgm:pt>
    <dgm:pt modelId="{C48CEAEC-7A2D-4726-B964-98346C08615A}" type="pres">
      <dgm:prSet presAssocID="{98DE2457-84B2-486C-BEBD-7826D6668265}" presName="parentText" presStyleLbl="alignNode1" presStyleIdx="4" presStyleCnt="6" custLinFactNeighborY="0">
        <dgm:presLayoutVars>
          <dgm:chMax val="1"/>
          <dgm:bulletEnabled val="1"/>
        </dgm:presLayoutVars>
      </dgm:prSet>
      <dgm:spPr/>
    </dgm:pt>
    <dgm:pt modelId="{6B2AD028-7A2F-4530-AE85-5744036E7901}" type="pres">
      <dgm:prSet presAssocID="{98DE2457-84B2-486C-BEBD-7826D6668265}" presName="descendantText" presStyleLbl="alignAcc1" presStyleIdx="4" presStyleCnt="6" custLinFactNeighborY="0">
        <dgm:presLayoutVars>
          <dgm:bulletEnabled val="1"/>
        </dgm:presLayoutVars>
      </dgm:prSet>
      <dgm:spPr/>
    </dgm:pt>
    <dgm:pt modelId="{04CF357A-9DBE-4FEA-972C-CE3EAA8BD38E}" type="pres">
      <dgm:prSet presAssocID="{5225AE8F-FBBB-43E5-B0DC-0D4465A52B77}" presName="sp" presStyleCnt="0"/>
      <dgm:spPr/>
    </dgm:pt>
    <dgm:pt modelId="{54D3AFD7-4213-47E9-89CA-FAC4CF35F81E}" type="pres">
      <dgm:prSet presAssocID="{2CB27D28-70DA-488D-8277-2FD31B5526D3}" presName="composite" presStyleCnt="0"/>
      <dgm:spPr/>
    </dgm:pt>
    <dgm:pt modelId="{41ADA6B4-873D-4C09-893D-04DB831C8EA3}" type="pres">
      <dgm:prSet presAssocID="{2CB27D28-70DA-488D-8277-2FD31B5526D3}" presName="parentText" presStyleLbl="alignNode1" presStyleIdx="5" presStyleCnt="6">
        <dgm:presLayoutVars>
          <dgm:chMax val="1"/>
          <dgm:bulletEnabled val="1"/>
        </dgm:presLayoutVars>
      </dgm:prSet>
      <dgm:spPr/>
    </dgm:pt>
    <dgm:pt modelId="{29B168D7-BD8B-4282-80B2-CE303F13749C}" type="pres">
      <dgm:prSet presAssocID="{2CB27D28-70DA-488D-8277-2FD31B5526D3}" presName="descendantText" presStyleLbl="alignAcc1" presStyleIdx="5" presStyleCnt="6" custLinFactNeighborY="0">
        <dgm:presLayoutVars>
          <dgm:bulletEnabled val="1"/>
        </dgm:presLayoutVars>
      </dgm:prSet>
      <dgm:spPr/>
    </dgm:pt>
  </dgm:ptLst>
  <dgm:cxnLst>
    <dgm:cxn modelId="{9892CC0C-C5E9-4C69-83FC-8E784F65C47F}" srcId="{34DF0339-A88D-42CE-8A88-9F951CB483AE}" destId="{1FA118CD-174F-4C61-9E8E-C5F4750E7727}" srcOrd="2" destOrd="0" parTransId="{1E374B90-6CEB-49DD-870B-D97BEE896E90}" sibTransId="{999D074B-6DE7-46D8-AFB2-81C1BBD8185A}"/>
    <dgm:cxn modelId="{8648F12A-A06F-4542-A293-83DA48526728}" srcId="{356AC5E5-0196-4B4B-89D3-20E31FBBC649}" destId="{731D8855-E524-4EEF-99E2-A348816A55DD}" srcOrd="0" destOrd="0" parTransId="{7F2E78C7-2A4C-4EAC-A0B2-17E988064C3D}" sibTransId="{B878FE10-1D62-4B8A-9EF0-15D1C7FFEF1F}"/>
    <dgm:cxn modelId="{35A92130-1131-42C1-938F-4B99FA161E1D}" srcId="{2CB27D28-70DA-488D-8277-2FD31B5526D3}" destId="{3BED6C92-12EE-46D5-B5D9-15ABFCA7B80A}" srcOrd="0" destOrd="0" parTransId="{0D7C75C6-3520-4D74-97E0-782C37983336}" sibTransId="{16DDE38F-8AEB-4F68-B248-66451FBD241B}"/>
    <dgm:cxn modelId="{7982FCE0-1614-4078-B832-28DEEA1DDE31}" type="presOf" srcId="{EEB7FD38-36B3-435D-9EF5-2892ACF4FF1F}" destId="{66F08284-5212-45E2-B7C7-3BD846D6ED61}" srcOrd="0" destOrd="2" presId="urn:microsoft.com/office/officeart/2005/8/layout/chevron2"/>
    <dgm:cxn modelId="{10A950AF-80B0-490B-839F-15AF21F29249}" type="presOf" srcId="{1FA118CD-174F-4C61-9E8E-C5F4750E7727}" destId="{9D722D0A-DCAF-40B5-A30E-A265BB9ED5C1}" srcOrd="0" destOrd="0" presId="urn:microsoft.com/office/officeart/2005/8/layout/chevron2"/>
    <dgm:cxn modelId="{BB0D404B-0C39-40FC-97A2-3B5C71BF985A}" type="presOf" srcId="{3BED6C92-12EE-46D5-B5D9-15ABFCA7B80A}" destId="{29B168D7-BD8B-4282-80B2-CE303F13749C}" srcOrd="0" destOrd="0" presId="urn:microsoft.com/office/officeart/2005/8/layout/chevron2"/>
    <dgm:cxn modelId="{82910BE1-A6F9-4F55-A608-62D445EAC5A7}" type="presOf" srcId="{2830FA95-2C79-4BED-A7FA-A46A216B6466}" destId="{66F08284-5212-45E2-B7C7-3BD846D6ED61}" srcOrd="0" destOrd="0" presId="urn:microsoft.com/office/officeart/2005/8/layout/chevron2"/>
    <dgm:cxn modelId="{525F29EC-F97C-4517-B76C-26390EA2A975}" type="presOf" srcId="{B613C711-62D7-4131-BD20-11A73FE5BA68}" destId="{6B2AD028-7A2F-4530-AE85-5744036E7901}" srcOrd="0" destOrd="0" presId="urn:microsoft.com/office/officeart/2005/8/layout/chevron2"/>
    <dgm:cxn modelId="{69C506AD-45C2-4120-9693-2B6A531B7CCC}" type="presOf" srcId="{1165DA60-99AE-46CF-970B-E8B664E887E3}" destId="{294E9E6D-562F-4E9D-B0E5-BED8D39A746B}" srcOrd="0" destOrd="0" presId="urn:microsoft.com/office/officeart/2005/8/layout/chevron2"/>
    <dgm:cxn modelId="{8F0C7E6E-B8FA-4A12-9021-16AC46885661}" type="presOf" srcId="{647B14BE-1159-45E4-AD2F-6D55262B123B}" destId="{40BFD885-2BC7-46F4-957D-A8F8947B8BD5}" srcOrd="0" destOrd="1" presId="urn:microsoft.com/office/officeart/2005/8/layout/chevron2"/>
    <dgm:cxn modelId="{2B3732FC-400A-4A3D-BAF2-E831F1CE1058}" type="presOf" srcId="{3983A9AB-4584-4705-B5C3-4C4700E90260}" destId="{66F08284-5212-45E2-B7C7-3BD846D6ED61}" srcOrd="0" destOrd="1" presId="urn:microsoft.com/office/officeart/2005/8/layout/chevron2"/>
    <dgm:cxn modelId="{8618DD47-3A1F-4117-9E5C-015AC58B761E}" srcId="{98DE2457-84B2-486C-BEBD-7826D6668265}" destId="{B610B9D7-0484-426A-8283-67CD2F436B3A}" srcOrd="1" destOrd="0" parTransId="{4D1E57F6-259D-4D9E-969A-CCEF1CD5EEBD}" sibTransId="{24C05655-5B99-42F6-A64D-B2EE987415EE}"/>
    <dgm:cxn modelId="{30A361F8-771F-42C1-AFD9-4609A85A648C}" type="presOf" srcId="{2806EA96-FEB4-4512-A8B7-9E982596D65E}" destId="{40BFD885-2BC7-46F4-957D-A8F8947B8BD5}" srcOrd="0" destOrd="0" presId="urn:microsoft.com/office/officeart/2005/8/layout/chevron2"/>
    <dgm:cxn modelId="{AAEF9DED-B54B-48A8-ADF3-0906C01ED9FE}" srcId="{1FA118CD-174F-4C61-9E8E-C5F4750E7727}" destId="{97421C89-174A-47DC-AFA5-19BCC5366B4D}" srcOrd="1" destOrd="0" parTransId="{7E544823-4C10-4675-8CAA-2802AA44F71C}" sibTransId="{D23DAFC9-9761-401E-A73E-A984570F52BA}"/>
    <dgm:cxn modelId="{23951580-DC32-4DF3-A80E-6F2EAC2F1171}" srcId="{1FA118CD-174F-4C61-9E8E-C5F4750E7727}" destId="{1165DA60-99AE-46CF-970B-E8B664E887E3}" srcOrd="0" destOrd="0" parTransId="{EF4AA70D-CDD9-4972-B2A7-5F3ECC4DD167}" sibTransId="{87145503-00A8-42E1-B7DC-AA53B4A2BA16}"/>
    <dgm:cxn modelId="{85C896AF-8F03-4860-8F71-19C84F237788}" type="presOf" srcId="{2C83EE15-D384-45C3-B00E-05196620F929}" destId="{854BF5F1-0E24-4B6E-BBDA-70ABCA7BE2C3}" srcOrd="0" destOrd="0" presId="urn:microsoft.com/office/officeart/2005/8/layout/chevron2"/>
    <dgm:cxn modelId="{F25852EE-36D5-4334-9308-AF34811EE3B8}" srcId="{9C44445D-AD56-46B8-ACAA-9A8098217573}" destId="{2806EA96-FEB4-4512-A8B7-9E982596D65E}" srcOrd="0" destOrd="0" parTransId="{4C4332CE-48D5-40C6-92EC-94E54B640362}" sibTransId="{ABEEF744-0851-4DB5-ACFE-A6E81A439DF2}"/>
    <dgm:cxn modelId="{74D830B2-6010-41AA-BE4B-9996FC9AD34C}" type="presOf" srcId="{34DF0339-A88D-42CE-8A88-9F951CB483AE}" destId="{35C00F2E-DD86-4338-889D-441FDF797865}" srcOrd="0" destOrd="0" presId="urn:microsoft.com/office/officeart/2005/8/layout/chevron2"/>
    <dgm:cxn modelId="{F04FB6CA-13BE-4A0F-9E3E-68474A983961}" srcId="{98DE2457-84B2-486C-BEBD-7826D6668265}" destId="{B613C711-62D7-4131-BD20-11A73FE5BA68}" srcOrd="0" destOrd="0" parTransId="{C608AA24-0AE2-424D-AAFE-0D214A428974}" sibTransId="{C7BD14DA-2837-46A1-8CA9-C98125ECA6EB}"/>
    <dgm:cxn modelId="{C910E96A-B106-407D-91FB-D83DA46F485C}" type="presOf" srcId="{9C44445D-AD56-46B8-ACAA-9A8098217573}" destId="{7C105AF7-2AA3-40C3-8B4C-D5FF5207765D}" srcOrd="0" destOrd="0" presId="urn:microsoft.com/office/officeart/2005/8/layout/chevron2"/>
    <dgm:cxn modelId="{A1DECE82-4A94-4124-8790-CA414CB9D0DC}" type="presOf" srcId="{ABF72959-A941-4C8A-8D5B-CE819B3E0185}" destId="{29B168D7-BD8B-4282-80B2-CE303F13749C}" srcOrd="0" destOrd="1" presId="urn:microsoft.com/office/officeart/2005/8/layout/chevron2"/>
    <dgm:cxn modelId="{E1DFC853-0C51-4524-B052-6EC7C1A3B1AE}" type="presOf" srcId="{B610B9D7-0484-426A-8283-67CD2F436B3A}" destId="{6B2AD028-7A2F-4530-AE85-5744036E7901}" srcOrd="0" destOrd="1" presId="urn:microsoft.com/office/officeart/2005/8/layout/chevron2"/>
    <dgm:cxn modelId="{EE58F89B-DD1C-45E9-8497-C68FFA98FE90}" srcId="{9C44445D-AD56-46B8-ACAA-9A8098217573}" destId="{647B14BE-1159-45E4-AD2F-6D55262B123B}" srcOrd="1" destOrd="0" parTransId="{32509229-BFBC-4960-9C4D-8602C40FC20E}" sibTransId="{2956BB90-66FC-4626-9B3F-E3604A1C2D87}"/>
    <dgm:cxn modelId="{7155E235-8661-4040-A4D8-2F1652F47496}" srcId="{34DF0339-A88D-42CE-8A88-9F951CB483AE}" destId="{2CB27D28-70DA-488D-8277-2FD31B5526D3}" srcOrd="5" destOrd="0" parTransId="{48069E97-5151-4AD5-89EB-853A27BDC30A}" sibTransId="{FA83702A-93FA-4CF2-BECD-86A1670C8567}"/>
    <dgm:cxn modelId="{4620A9BD-3CFF-479B-B1BC-5D979C086F48}" srcId="{2C83EE15-D384-45C3-B00E-05196620F929}" destId="{EEB7FD38-36B3-435D-9EF5-2892ACF4FF1F}" srcOrd="2" destOrd="0" parTransId="{ED7D4F12-DEE2-4FB2-8615-350077FBA291}" sibTransId="{4F84F996-AAD1-4684-81CE-0C23AA5145E9}"/>
    <dgm:cxn modelId="{918F30D6-C9B8-47C2-8318-38B07CDA421D}" srcId="{34DF0339-A88D-42CE-8A88-9F951CB483AE}" destId="{356AC5E5-0196-4B4B-89D3-20E31FBBC649}" srcOrd="3" destOrd="0" parTransId="{338A7C18-3337-46BB-BA1A-9923E5218CC8}" sibTransId="{95B0ADEA-A00B-4C1C-8C6E-C19242335A0B}"/>
    <dgm:cxn modelId="{A4CFC571-1112-4FF0-A9CC-E9A6F58477C5}" srcId="{34DF0339-A88D-42CE-8A88-9F951CB483AE}" destId="{9C44445D-AD56-46B8-ACAA-9A8098217573}" srcOrd="0" destOrd="0" parTransId="{DA6C35DD-3369-4E78-B1D4-84DCA74D51E8}" sibTransId="{997271DE-53FA-420D-80B2-197C6957B159}"/>
    <dgm:cxn modelId="{2D2C0D9B-F147-4D3D-8AC2-C31116455FF8}" srcId="{2C83EE15-D384-45C3-B00E-05196620F929}" destId="{3983A9AB-4584-4705-B5C3-4C4700E90260}" srcOrd="1" destOrd="0" parTransId="{BDD0DC45-AA6E-4740-9022-2B5E93F28338}" sibTransId="{5EE6498F-1CE0-4A9F-B293-C5C96D9336E4}"/>
    <dgm:cxn modelId="{9D769178-6162-45FD-8EAF-C5DE7E759527}" srcId="{34DF0339-A88D-42CE-8A88-9F951CB483AE}" destId="{98DE2457-84B2-486C-BEBD-7826D6668265}" srcOrd="4" destOrd="0" parTransId="{CBE2AD6A-215F-4F2B-BC12-A9C659A81838}" sibTransId="{5225AE8F-FBBB-43E5-B0DC-0D4465A52B77}"/>
    <dgm:cxn modelId="{0BCE7D67-9A1A-4AE6-B101-B109C27DD50F}" srcId="{2C83EE15-D384-45C3-B00E-05196620F929}" destId="{2830FA95-2C79-4BED-A7FA-A46A216B6466}" srcOrd="0" destOrd="0" parTransId="{792019A4-D03B-46E7-8163-2119A221F7EF}" sibTransId="{0F37B6C6-AC9C-41A7-BD54-B617049807B1}"/>
    <dgm:cxn modelId="{45FC4621-5EC8-454E-A420-E27350466B38}" type="presOf" srcId="{97421C89-174A-47DC-AFA5-19BCC5366B4D}" destId="{294E9E6D-562F-4E9D-B0E5-BED8D39A746B}" srcOrd="0" destOrd="1" presId="urn:microsoft.com/office/officeart/2005/8/layout/chevron2"/>
    <dgm:cxn modelId="{A85AC37B-B1C0-4982-AA1D-FD82CF9DC0DF}" type="presOf" srcId="{356AC5E5-0196-4B4B-89D3-20E31FBBC649}" destId="{5C67DE73-0071-45C1-98F2-62ACC7D2F284}" srcOrd="0" destOrd="0" presId="urn:microsoft.com/office/officeart/2005/8/layout/chevron2"/>
    <dgm:cxn modelId="{A8A96F5A-1CAC-4B9E-BCCA-56FDCA600778}" type="presOf" srcId="{731D8855-E524-4EEF-99E2-A348816A55DD}" destId="{04106A1A-26F9-4E69-A7D2-21938B8D654E}" srcOrd="0" destOrd="0" presId="urn:microsoft.com/office/officeart/2005/8/layout/chevron2"/>
    <dgm:cxn modelId="{F098558A-42F5-41D5-9DEC-1BBE19F7C6BC}" type="presOf" srcId="{2CB27D28-70DA-488D-8277-2FD31B5526D3}" destId="{41ADA6B4-873D-4C09-893D-04DB831C8EA3}" srcOrd="0" destOrd="0" presId="urn:microsoft.com/office/officeart/2005/8/layout/chevron2"/>
    <dgm:cxn modelId="{BD13D10A-14B1-4D92-AD07-6523ED48C06E}" srcId="{34DF0339-A88D-42CE-8A88-9F951CB483AE}" destId="{2C83EE15-D384-45C3-B00E-05196620F929}" srcOrd="1" destOrd="0" parTransId="{E6A32343-A1D8-4ED4-A3F1-661E644D8C24}" sibTransId="{84AF2306-068A-4D49-A7A1-E80CE914613B}"/>
    <dgm:cxn modelId="{9CCEF29E-69B0-4F74-B645-38F45A1460A8}" type="presOf" srcId="{98DE2457-84B2-486C-BEBD-7826D6668265}" destId="{C48CEAEC-7A2D-4726-B964-98346C08615A}" srcOrd="0" destOrd="0" presId="urn:microsoft.com/office/officeart/2005/8/layout/chevron2"/>
    <dgm:cxn modelId="{7BEE0872-B9CA-49EF-A51D-F3EA45C393BE}" srcId="{2CB27D28-70DA-488D-8277-2FD31B5526D3}" destId="{ABF72959-A941-4C8A-8D5B-CE819B3E0185}" srcOrd="1" destOrd="0" parTransId="{E2F87DA5-9C29-4898-AD2B-487BB4341A73}" sibTransId="{4DD43748-44A1-4121-BFAD-5EBC8EB6F50D}"/>
    <dgm:cxn modelId="{7AEFFF8C-7481-4206-AAD9-21D654985381}" type="presParOf" srcId="{35C00F2E-DD86-4338-889D-441FDF797865}" destId="{CB52EE1D-0B3B-43EE-B4C8-E96E3699E3D6}" srcOrd="0" destOrd="0" presId="urn:microsoft.com/office/officeart/2005/8/layout/chevron2"/>
    <dgm:cxn modelId="{626B144B-8685-4AF5-B6BC-8C232BE8BBF3}" type="presParOf" srcId="{CB52EE1D-0B3B-43EE-B4C8-E96E3699E3D6}" destId="{7C105AF7-2AA3-40C3-8B4C-D5FF5207765D}" srcOrd="0" destOrd="0" presId="urn:microsoft.com/office/officeart/2005/8/layout/chevron2"/>
    <dgm:cxn modelId="{D6CE4C08-70F7-447B-A69A-9BC5C33DF177}" type="presParOf" srcId="{CB52EE1D-0B3B-43EE-B4C8-E96E3699E3D6}" destId="{40BFD885-2BC7-46F4-957D-A8F8947B8BD5}" srcOrd="1" destOrd="0" presId="urn:microsoft.com/office/officeart/2005/8/layout/chevron2"/>
    <dgm:cxn modelId="{A1873379-B664-47DF-931B-183E2C0D3BC5}" type="presParOf" srcId="{35C00F2E-DD86-4338-889D-441FDF797865}" destId="{8967C61F-EA38-4959-84AE-9451D4427D6C}" srcOrd="1" destOrd="0" presId="urn:microsoft.com/office/officeart/2005/8/layout/chevron2"/>
    <dgm:cxn modelId="{82364B9F-7AAC-4BE8-8AA6-2648FF981F99}" type="presParOf" srcId="{35C00F2E-DD86-4338-889D-441FDF797865}" destId="{956C1BFA-1669-4C88-AEAE-6D765D4FEB1C}" srcOrd="2" destOrd="0" presId="urn:microsoft.com/office/officeart/2005/8/layout/chevron2"/>
    <dgm:cxn modelId="{C8AC03A8-AD26-43A2-8C05-FE306F70EFD0}" type="presParOf" srcId="{956C1BFA-1669-4C88-AEAE-6D765D4FEB1C}" destId="{854BF5F1-0E24-4B6E-BBDA-70ABCA7BE2C3}" srcOrd="0" destOrd="0" presId="urn:microsoft.com/office/officeart/2005/8/layout/chevron2"/>
    <dgm:cxn modelId="{DF15FF21-9FFA-43A2-83E0-869B67E4B489}" type="presParOf" srcId="{956C1BFA-1669-4C88-AEAE-6D765D4FEB1C}" destId="{66F08284-5212-45E2-B7C7-3BD846D6ED61}" srcOrd="1" destOrd="0" presId="urn:microsoft.com/office/officeart/2005/8/layout/chevron2"/>
    <dgm:cxn modelId="{5EC07218-057D-4591-B5A1-6A9990392EB3}" type="presParOf" srcId="{35C00F2E-DD86-4338-889D-441FDF797865}" destId="{3CC9D4C5-B4CF-404E-BC68-CD2CD5266251}" srcOrd="3" destOrd="0" presId="urn:microsoft.com/office/officeart/2005/8/layout/chevron2"/>
    <dgm:cxn modelId="{0C7C3DC1-F249-4EFB-8FD5-38360266F68A}" type="presParOf" srcId="{35C00F2E-DD86-4338-889D-441FDF797865}" destId="{CA27D14A-EC41-4BB0-AD19-B6F7D4CBB3B3}" srcOrd="4" destOrd="0" presId="urn:microsoft.com/office/officeart/2005/8/layout/chevron2"/>
    <dgm:cxn modelId="{688E0944-61D6-49FF-90F3-C6D9511FA450}" type="presParOf" srcId="{CA27D14A-EC41-4BB0-AD19-B6F7D4CBB3B3}" destId="{9D722D0A-DCAF-40B5-A30E-A265BB9ED5C1}" srcOrd="0" destOrd="0" presId="urn:microsoft.com/office/officeart/2005/8/layout/chevron2"/>
    <dgm:cxn modelId="{596987E7-DDFF-4FD2-9DF9-927CB234A3CA}" type="presParOf" srcId="{CA27D14A-EC41-4BB0-AD19-B6F7D4CBB3B3}" destId="{294E9E6D-562F-4E9D-B0E5-BED8D39A746B}" srcOrd="1" destOrd="0" presId="urn:microsoft.com/office/officeart/2005/8/layout/chevron2"/>
    <dgm:cxn modelId="{66E926EE-72C9-4CCC-A1ED-8E8AE3509D3D}" type="presParOf" srcId="{35C00F2E-DD86-4338-889D-441FDF797865}" destId="{9B23C4EF-4360-4DA1-95C8-995BAC00DA41}" srcOrd="5" destOrd="0" presId="urn:microsoft.com/office/officeart/2005/8/layout/chevron2"/>
    <dgm:cxn modelId="{C155BA60-6C30-44CA-A7A3-4B905CA0FB23}" type="presParOf" srcId="{35C00F2E-DD86-4338-889D-441FDF797865}" destId="{1C060519-002E-4E79-8C58-30E03CF2E6A4}" srcOrd="6" destOrd="0" presId="urn:microsoft.com/office/officeart/2005/8/layout/chevron2"/>
    <dgm:cxn modelId="{F7E2921F-2B21-4AAB-9F2C-2205302E48DF}" type="presParOf" srcId="{1C060519-002E-4E79-8C58-30E03CF2E6A4}" destId="{5C67DE73-0071-45C1-98F2-62ACC7D2F284}" srcOrd="0" destOrd="0" presId="urn:microsoft.com/office/officeart/2005/8/layout/chevron2"/>
    <dgm:cxn modelId="{BB628CC5-581A-4189-BC0D-2D5243ECBD38}" type="presParOf" srcId="{1C060519-002E-4E79-8C58-30E03CF2E6A4}" destId="{04106A1A-26F9-4E69-A7D2-21938B8D654E}" srcOrd="1" destOrd="0" presId="urn:microsoft.com/office/officeart/2005/8/layout/chevron2"/>
    <dgm:cxn modelId="{B48BE6ED-2D4D-446C-B3A3-078D47D908AF}" type="presParOf" srcId="{35C00F2E-DD86-4338-889D-441FDF797865}" destId="{2C9D71FD-01F0-4F11-84E3-9D7BE6220259}" srcOrd="7" destOrd="0" presId="urn:microsoft.com/office/officeart/2005/8/layout/chevron2"/>
    <dgm:cxn modelId="{30C2C26E-DC4B-40E1-9B61-604D060AED8B}" type="presParOf" srcId="{35C00F2E-DD86-4338-889D-441FDF797865}" destId="{5A445656-8DD2-4E8D-BADC-3DA4AFE8B89C}" srcOrd="8" destOrd="0" presId="urn:microsoft.com/office/officeart/2005/8/layout/chevron2"/>
    <dgm:cxn modelId="{AC6E6C07-F79F-4074-A195-E7774313FA87}" type="presParOf" srcId="{5A445656-8DD2-4E8D-BADC-3DA4AFE8B89C}" destId="{C48CEAEC-7A2D-4726-B964-98346C08615A}" srcOrd="0" destOrd="0" presId="urn:microsoft.com/office/officeart/2005/8/layout/chevron2"/>
    <dgm:cxn modelId="{FE8D0458-C4E2-47F9-8F21-C8DDC07F146E}" type="presParOf" srcId="{5A445656-8DD2-4E8D-BADC-3DA4AFE8B89C}" destId="{6B2AD028-7A2F-4530-AE85-5744036E7901}" srcOrd="1" destOrd="0" presId="urn:microsoft.com/office/officeart/2005/8/layout/chevron2"/>
    <dgm:cxn modelId="{1B1A8D79-B276-49FB-ABAA-4C9EC8CEE689}" type="presParOf" srcId="{35C00F2E-DD86-4338-889D-441FDF797865}" destId="{04CF357A-9DBE-4FEA-972C-CE3EAA8BD38E}" srcOrd="9" destOrd="0" presId="urn:microsoft.com/office/officeart/2005/8/layout/chevron2"/>
    <dgm:cxn modelId="{FA28A287-8102-489C-B6D7-97600ADCCCBB}" type="presParOf" srcId="{35C00F2E-DD86-4338-889D-441FDF797865}" destId="{54D3AFD7-4213-47E9-89CA-FAC4CF35F81E}" srcOrd="10" destOrd="0" presId="urn:microsoft.com/office/officeart/2005/8/layout/chevron2"/>
    <dgm:cxn modelId="{2D35A9DF-D3E1-4893-8E95-5887623E6569}" type="presParOf" srcId="{54D3AFD7-4213-47E9-89CA-FAC4CF35F81E}" destId="{41ADA6B4-873D-4C09-893D-04DB831C8EA3}" srcOrd="0" destOrd="0" presId="urn:microsoft.com/office/officeart/2005/8/layout/chevron2"/>
    <dgm:cxn modelId="{5F620DB0-C119-446E-A00B-9565331CD200}" type="presParOf" srcId="{54D3AFD7-4213-47E9-89CA-FAC4CF35F81E}" destId="{29B168D7-BD8B-4282-80B2-CE303F13749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05AF7-2AA3-40C3-8B4C-D5FF5207765D}">
      <dsp:nvSpPr>
        <dsp:cNvPr id="0" name=""/>
        <dsp:cNvSpPr/>
      </dsp:nvSpPr>
      <dsp:spPr>
        <a:xfrm rot="5400000">
          <a:off x="-151083" y="154538"/>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Data definition</a:t>
          </a:r>
        </a:p>
      </dsp:txBody>
      <dsp:txXfrm rot="-5400000">
        <a:off x="1" y="355984"/>
        <a:ext cx="705057" cy="302167"/>
      </dsp:txXfrm>
    </dsp:sp>
    <dsp:sp modelId="{40BFD885-2BC7-46F4-957D-A8F8947B8BD5}">
      <dsp:nvSpPr>
        <dsp:cNvPr id="0" name=""/>
        <dsp:cNvSpPr/>
      </dsp:nvSpPr>
      <dsp:spPr>
        <a:xfrm rot="5400000">
          <a:off x="5356249" y="-4651192"/>
          <a:ext cx="654695"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Import the training and test dataset to the respective software</a:t>
          </a:r>
        </a:p>
        <a:p>
          <a:pPr marL="114300" lvl="1" indent="-114300" algn="l" defTabSz="533400">
            <a:lnSpc>
              <a:spcPct val="90000"/>
            </a:lnSpc>
            <a:spcBef>
              <a:spcPct val="0"/>
            </a:spcBef>
            <a:spcAft>
              <a:spcPct val="15000"/>
            </a:spcAft>
            <a:buChar char="•"/>
          </a:pPr>
          <a:r>
            <a:rPr lang="en-US" sz="1200" kern="1200" dirty="0"/>
            <a:t>Understand the variables, their data types and values using the data dictionary </a:t>
          </a:r>
        </a:p>
      </dsp:txBody>
      <dsp:txXfrm rot="-5400000">
        <a:off x="705057" y="31960"/>
        <a:ext cx="9925120" cy="590775"/>
      </dsp:txXfrm>
    </dsp:sp>
    <dsp:sp modelId="{854BF5F1-0E24-4B6E-BBDA-70ABCA7BE2C3}">
      <dsp:nvSpPr>
        <dsp:cNvPr id="0" name=""/>
        <dsp:cNvSpPr/>
      </dsp:nvSpPr>
      <dsp:spPr>
        <a:xfrm rot="5400000">
          <a:off x="-151083" y="1064817"/>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Missing Value and Outlier Treatment</a:t>
          </a:r>
        </a:p>
      </dsp:txBody>
      <dsp:txXfrm rot="-5400000">
        <a:off x="1" y="1266263"/>
        <a:ext cx="705057" cy="302167"/>
      </dsp:txXfrm>
    </dsp:sp>
    <dsp:sp modelId="{66F08284-5212-45E2-B7C7-3BD846D6ED61}">
      <dsp:nvSpPr>
        <dsp:cNvPr id="0" name=""/>
        <dsp:cNvSpPr/>
      </dsp:nvSpPr>
      <dsp:spPr>
        <a:xfrm rot="5400000">
          <a:off x="5356077" y="-3737286"/>
          <a:ext cx="655040"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Identify variables having more than a certain % of missing values and exclude them from the dataset</a:t>
          </a:r>
        </a:p>
        <a:p>
          <a:pPr marL="114300" lvl="1" indent="-114300" algn="l" defTabSz="533400">
            <a:lnSpc>
              <a:spcPct val="90000"/>
            </a:lnSpc>
            <a:spcBef>
              <a:spcPct val="0"/>
            </a:spcBef>
            <a:spcAft>
              <a:spcPct val="15000"/>
            </a:spcAft>
            <a:buChar char="•"/>
          </a:pPr>
          <a:r>
            <a:rPr lang="en-US" sz="1200" kern="1200" dirty="0"/>
            <a:t>For the remaining variables, replace the missing values with mean, median or mode based on requirement</a:t>
          </a:r>
        </a:p>
        <a:p>
          <a:pPr marL="114300" lvl="1" indent="-114300" algn="l" defTabSz="533400">
            <a:lnSpc>
              <a:spcPct val="90000"/>
            </a:lnSpc>
            <a:spcBef>
              <a:spcPct val="0"/>
            </a:spcBef>
            <a:spcAft>
              <a:spcPct val="15000"/>
            </a:spcAft>
            <a:buChar char="•"/>
          </a:pPr>
          <a:r>
            <a:rPr lang="en-US" sz="1200" kern="1200" dirty="0"/>
            <a:t>Identify outliers for each variables and treat them based on requirements (exclude, cap or replace)</a:t>
          </a:r>
        </a:p>
      </dsp:txBody>
      <dsp:txXfrm rot="-5400000">
        <a:off x="705057" y="945710"/>
        <a:ext cx="9925104" cy="591088"/>
      </dsp:txXfrm>
    </dsp:sp>
    <dsp:sp modelId="{9D722D0A-DCAF-40B5-A30E-A265BB9ED5C1}">
      <dsp:nvSpPr>
        <dsp:cNvPr id="0" name=""/>
        <dsp:cNvSpPr/>
      </dsp:nvSpPr>
      <dsp:spPr>
        <a:xfrm rot="5400000">
          <a:off x="-151083" y="1975097"/>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Uni and multi-variate Analysis</a:t>
          </a:r>
        </a:p>
      </dsp:txBody>
      <dsp:txXfrm rot="-5400000">
        <a:off x="1" y="2176543"/>
        <a:ext cx="705057" cy="302167"/>
      </dsp:txXfrm>
    </dsp:sp>
    <dsp:sp modelId="{294E9E6D-562F-4E9D-B0E5-BED8D39A746B}">
      <dsp:nvSpPr>
        <dsp:cNvPr id="0" name=""/>
        <dsp:cNvSpPr/>
      </dsp:nvSpPr>
      <dsp:spPr>
        <a:xfrm rot="5400000">
          <a:off x="5356249" y="-2827178"/>
          <a:ext cx="654695"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Plot a histogram for each of the independent variables and the dependent variable (Sales Price) and check the distribution for skewness and summary statistics (mean, median, mode and standard deviation) </a:t>
          </a:r>
        </a:p>
        <a:p>
          <a:pPr marL="114300" lvl="1" indent="-114300" algn="l" defTabSz="533400">
            <a:lnSpc>
              <a:spcPct val="90000"/>
            </a:lnSpc>
            <a:spcBef>
              <a:spcPct val="0"/>
            </a:spcBef>
            <a:spcAft>
              <a:spcPct val="15000"/>
            </a:spcAft>
            <a:buChar char="•"/>
          </a:pPr>
          <a:r>
            <a:rPr lang="en-US" sz="1200" kern="1200" dirty="0"/>
            <a:t>Plot scatter plots of independent variables against the dependent variable (Sales Price) to check for correlation and interaction amongst variables (multiple regression, partial correlation)</a:t>
          </a:r>
        </a:p>
      </dsp:txBody>
      <dsp:txXfrm rot="-5400000">
        <a:off x="705057" y="1855974"/>
        <a:ext cx="9925120" cy="590775"/>
      </dsp:txXfrm>
    </dsp:sp>
    <dsp:sp modelId="{5C67DE73-0071-45C1-98F2-62ACC7D2F284}">
      <dsp:nvSpPr>
        <dsp:cNvPr id="0" name=""/>
        <dsp:cNvSpPr/>
      </dsp:nvSpPr>
      <dsp:spPr>
        <a:xfrm rot="5400000">
          <a:off x="-151083" y="2885376"/>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Combining and transforming variables</a:t>
          </a:r>
        </a:p>
      </dsp:txBody>
      <dsp:txXfrm rot="-5400000">
        <a:off x="1" y="3086822"/>
        <a:ext cx="705057" cy="302167"/>
      </dsp:txXfrm>
    </dsp:sp>
    <dsp:sp modelId="{04106A1A-26F9-4E69-A7D2-21938B8D654E}">
      <dsp:nvSpPr>
        <dsp:cNvPr id="0" name=""/>
        <dsp:cNvSpPr/>
      </dsp:nvSpPr>
      <dsp:spPr>
        <a:xfrm rot="5400000">
          <a:off x="5356249" y="-1916899"/>
          <a:ext cx="654695"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Try combining independent numeric/continuous variables of similar categories and check correlation with dependent variable again to see whether it helped in strengthening the relationship</a:t>
          </a:r>
        </a:p>
      </dsp:txBody>
      <dsp:txXfrm rot="-5400000">
        <a:off x="705057" y="2766253"/>
        <a:ext cx="9925120" cy="590775"/>
      </dsp:txXfrm>
    </dsp:sp>
    <dsp:sp modelId="{C48CEAEC-7A2D-4726-B964-98346C08615A}">
      <dsp:nvSpPr>
        <dsp:cNvPr id="0" name=""/>
        <dsp:cNvSpPr/>
      </dsp:nvSpPr>
      <dsp:spPr>
        <a:xfrm rot="5400000">
          <a:off x="-151083" y="3795656"/>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Variable Selection</a:t>
          </a:r>
        </a:p>
      </dsp:txBody>
      <dsp:txXfrm rot="-5400000">
        <a:off x="1" y="3997102"/>
        <a:ext cx="705057" cy="302167"/>
      </dsp:txXfrm>
    </dsp:sp>
    <dsp:sp modelId="{6B2AD028-7A2F-4530-AE85-5744036E7901}">
      <dsp:nvSpPr>
        <dsp:cNvPr id="0" name=""/>
        <dsp:cNvSpPr/>
      </dsp:nvSpPr>
      <dsp:spPr>
        <a:xfrm rot="5400000">
          <a:off x="5356249" y="-1006620"/>
          <a:ext cx="654695"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 this step, we try various methods for variable selection including correlation matrix plot, Random forest variable importance and PCAs</a:t>
          </a:r>
        </a:p>
        <a:p>
          <a:pPr marL="114300" lvl="1" indent="-114300" algn="l" defTabSz="533400">
            <a:lnSpc>
              <a:spcPct val="90000"/>
            </a:lnSpc>
            <a:spcBef>
              <a:spcPct val="0"/>
            </a:spcBef>
            <a:spcAft>
              <a:spcPct val="15000"/>
            </a:spcAft>
            <a:buChar char="•"/>
          </a:pPr>
          <a:r>
            <a:rPr lang="en-US" sz="1200" kern="1200" dirty="0"/>
            <a:t>One can only try other feature selection methods such as forward/backward elimination or weight based feature optimization </a:t>
          </a:r>
        </a:p>
      </dsp:txBody>
      <dsp:txXfrm rot="-5400000">
        <a:off x="705057" y="3676532"/>
        <a:ext cx="9925120" cy="590775"/>
      </dsp:txXfrm>
    </dsp:sp>
    <dsp:sp modelId="{41ADA6B4-873D-4C09-893D-04DB831C8EA3}">
      <dsp:nvSpPr>
        <dsp:cNvPr id="0" name=""/>
        <dsp:cNvSpPr/>
      </dsp:nvSpPr>
      <dsp:spPr>
        <a:xfrm rot="5400000">
          <a:off x="-151083" y="4705935"/>
          <a:ext cx="1007224" cy="7050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100000"/>
            </a:lnSpc>
            <a:spcBef>
              <a:spcPct val="0"/>
            </a:spcBef>
            <a:spcAft>
              <a:spcPct val="35000"/>
            </a:spcAft>
            <a:buNone/>
          </a:pPr>
          <a:r>
            <a:rPr lang="en-US" sz="900" kern="1200" dirty="0"/>
            <a:t>Modelling</a:t>
          </a:r>
        </a:p>
      </dsp:txBody>
      <dsp:txXfrm rot="-5400000">
        <a:off x="1" y="4907381"/>
        <a:ext cx="705057" cy="302167"/>
      </dsp:txXfrm>
    </dsp:sp>
    <dsp:sp modelId="{29B168D7-BD8B-4282-80B2-CE303F13749C}">
      <dsp:nvSpPr>
        <dsp:cNvPr id="0" name=""/>
        <dsp:cNvSpPr/>
      </dsp:nvSpPr>
      <dsp:spPr>
        <a:xfrm rot="5400000">
          <a:off x="5356249" y="-96340"/>
          <a:ext cx="654695" cy="99570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Run various iterations of the selected model techniques by changing the parameters and variable list each time to obtain best possible performance of the model</a:t>
          </a:r>
        </a:p>
        <a:p>
          <a:pPr marL="114300" lvl="1" indent="-114300" algn="l" defTabSz="533400">
            <a:lnSpc>
              <a:spcPct val="90000"/>
            </a:lnSpc>
            <a:spcBef>
              <a:spcPct val="0"/>
            </a:spcBef>
            <a:spcAft>
              <a:spcPct val="15000"/>
            </a:spcAft>
            <a:buChar char="•"/>
          </a:pPr>
          <a:r>
            <a:rPr lang="en-US" sz="1200" kern="1200" dirty="0"/>
            <a:t>One can also try stacking various model iterations to help enhance the final model performance  </a:t>
          </a:r>
        </a:p>
      </dsp:txBody>
      <dsp:txXfrm rot="-5400000">
        <a:off x="705057" y="4586812"/>
        <a:ext cx="9925120" cy="5907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D01DFF-AD4F-4C81-8945-7AA189CD9C49}"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376129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01DFF-AD4F-4C81-8945-7AA189CD9C49}"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371854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01DFF-AD4F-4C81-8945-7AA189CD9C49}"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97310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01DFF-AD4F-4C81-8945-7AA189CD9C49}"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14271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01DFF-AD4F-4C81-8945-7AA189CD9C49}"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180786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01DFF-AD4F-4C81-8945-7AA189CD9C49}"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53733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D01DFF-AD4F-4C81-8945-7AA189CD9C49}"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61387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D01DFF-AD4F-4C81-8945-7AA189CD9C49}"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287951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01DFF-AD4F-4C81-8945-7AA189CD9C49}"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415741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01DFF-AD4F-4C81-8945-7AA189CD9C49}"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4023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01DFF-AD4F-4C81-8945-7AA189CD9C49}"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E1D44-9E30-4F74-B15C-3EB9E7E8B652}" type="slidenum">
              <a:rPr lang="en-US" smtClean="0"/>
              <a:t>‹#›</a:t>
            </a:fld>
            <a:endParaRPr lang="en-US"/>
          </a:p>
        </p:txBody>
      </p:sp>
    </p:spTree>
    <p:extLst>
      <p:ext uri="{BB962C8B-B14F-4D97-AF65-F5344CB8AC3E}">
        <p14:creationId xmlns:p14="http://schemas.microsoft.com/office/powerpoint/2010/main" val="25707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01DFF-AD4F-4C81-8945-7AA189CD9C49}" type="datetimeFigureOut">
              <a:rPr lang="en-US" smtClean="0"/>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1D44-9E30-4F74-B15C-3EB9E7E8B652}" type="slidenum">
              <a:rPr lang="en-US" smtClean="0"/>
              <a:t>‹#›</a:t>
            </a:fld>
            <a:endParaRPr lang="en-US"/>
          </a:p>
        </p:txBody>
      </p:sp>
    </p:spTree>
    <p:extLst>
      <p:ext uri="{BB962C8B-B14F-4D97-AF65-F5344CB8AC3E}">
        <p14:creationId xmlns:p14="http://schemas.microsoft.com/office/powerpoint/2010/main" val="262950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house-prices-advanced-regression-techniques" TargetMode="External"/><Relationship Id="rId2" Type="http://schemas.openxmlformats.org/officeDocument/2006/relationships/hyperlink" Target="https://github.com/sushaanths/kaggle_houseprice_predict/blob/master/model%20fitting.ipynb" TargetMode="External"/><Relationship Id="rId1" Type="http://schemas.openxmlformats.org/officeDocument/2006/relationships/slideLayout" Target="../slideLayouts/slideLayout2.xml"/><Relationship Id="rId6" Type="http://schemas.openxmlformats.org/officeDocument/2006/relationships/hyperlink" Target="http://www.sthda.com/english/wiki/correlation-matrix-a-quick-start-guide-to-analyze-format-and-visualize-a-correlation-matrix-using-r-software" TargetMode="External"/><Relationship Id="rId5" Type="http://schemas.openxmlformats.org/officeDocument/2006/relationships/hyperlink" Target="https://en.wikipedia.org/wiki/Partial_correlation" TargetMode="External"/><Relationship Id="rId4" Type="http://schemas.openxmlformats.org/officeDocument/2006/relationships/hyperlink" Target="https://en.wikipedia.org/wiki/Exploratory_data_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reamhomesource.com/house-plans/media/catalog/product/cache/3/image/820x615/9df78eab33525d08d6e5fb8d27136e95/T/W/TWR008-FR-PH-CO-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020" y="0"/>
            <a:ext cx="9350801" cy="7013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14019" y="1"/>
            <a:ext cx="9350801" cy="1351280"/>
          </a:xfrm>
          <a:prstGeom prst="rect">
            <a:avLst/>
          </a:prstGeom>
          <a:solidFill>
            <a:schemeClr val="bg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cap="all" dirty="0">
                <a:solidFill>
                  <a:schemeClr val="tx1"/>
                </a:solidFill>
              </a:rPr>
              <a:t>Data exploration techniques to determine house prices</a:t>
            </a:r>
            <a:endParaRPr lang="en-US" sz="3600" b="1" dirty="0">
              <a:solidFill>
                <a:schemeClr val="tx1"/>
              </a:solidFill>
            </a:endParaRPr>
          </a:p>
        </p:txBody>
      </p:sp>
      <p:sp>
        <p:nvSpPr>
          <p:cNvPr id="6" name="Rectangle 5"/>
          <p:cNvSpPr/>
          <p:nvPr/>
        </p:nvSpPr>
        <p:spPr>
          <a:xfrm>
            <a:off x="7852528" y="4298623"/>
            <a:ext cx="2912291" cy="2742759"/>
          </a:xfrm>
          <a:prstGeom prst="rect">
            <a:avLst/>
          </a:prstGeom>
          <a:solidFill>
            <a:schemeClr val="bg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rPr>
              <a:t>By</a:t>
            </a:r>
          </a:p>
          <a:p>
            <a:pPr algn="ctr"/>
            <a:r>
              <a:rPr lang="en-US" i="1" cap="all" dirty="0">
                <a:solidFill>
                  <a:schemeClr val="tx1"/>
                </a:solidFill>
              </a:rPr>
              <a:t>SUSHAANTH SRIRANGAPATHI</a:t>
            </a:r>
            <a:endParaRPr lang="en-US" i="1" dirty="0">
              <a:solidFill>
                <a:schemeClr val="tx1"/>
              </a:solidFill>
            </a:endParaRPr>
          </a:p>
          <a:p>
            <a:pPr algn="ctr"/>
            <a:r>
              <a:rPr lang="en-US" i="1" dirty="0">
                <a:solidFill>
                  <a:schemeClr val="tx1"/>
                </a:solidFill>
              </a:rPr>
              <a:t>SUDIPTI DEY</a:t>
            </a:r>
          </a:p>
          <a:p>
            <a:pPr algn="ctr"/>
            <a:r>
              <a:rPr lang="en-US" i="1" dirty="0">
                <a:solidFill>
                  <a:schemeClr val="tx1"/>
                </a:solidFill>
              </a:rPr>
              <a:t>NIKITA SHROTE</a:t>
            </a:r>
          </a:p>
          <a:p>
            <a:pPr algn="ctr"/>
            <a:r>
              <a:rPr lang="en-US" i="1" dirty="0">
                <a:solidFill>
                  <a:schemeClr val="tx1"/>
                </a:solidFill>
              </a:rPr>
              <a:t>LAKSHMI SRINIVASAN</a:t>
            </a:r>
          </a:p>
          <a:p>
            <a:pPr algn="ctr"/>
            <a:r>
              <a:rPr lang="en-US" i="1" dirty="0">
                <a:solidFill>
                  <a:schemeClr val="tx1"/>
                </a:solidFill>
              </a:rPr>
              <a:t>KAUSHIK KOMPELLA</a:t>
            </a:r>
          </a:p>
          <a:p>
            <a:pPr algn="ctr"/>
            <a:r>
              <a:rPr lang="en-US" i="1" dirty="0">
                <a:solidFill>
                  <a:schemeClr val="tx1"/>
                </a:solidFill>
              </a:rPr>
              <a:t>JAIDEEP ADUSUMELLI</a:t>
            </a:r>
          </a:p>
          <a:p>
            <a:pPr algn="ctr"/>
            <a:r>
              <a:rPr lang="en-US" i="1" dirty="0">
                <a:solidFill>
                  <a:schemeClr val="tx1"/>
                </a:solidFill>
              </a:rPr>
              <a:t>ABHINAV SINGH</a:t>
            </a:r>
          </a:p>
        </p:txBody>
      </p:sp>
    </p:spTree>
    <p:extLst>
      <p:ext uri="{BB962C8B-B14F-4D97-AF65-F5344CB8AC3E}">
        <p14:creationId xmlns:p14="http://schemas.microsoft.com/office/powerpoint/2010/main" val="63171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8557" t="52783" r="31727" b="5842"/>
          <a:stretch/>
        </p:blipFill>
        <p:spPr>
          <a:xfrm>
            <a:off x="5706534" y="2421467"/>
            <a:ext cx="5410199" cy="2087774"/>
          </a:xfrm>
          <a:prstGeom prst="rect">
            <a:avLst/>
          </a:prstGeom>
        </p:spPr>
      </p:pic>
      <p:sp>
        <p:nvSpPr>
          <p:cNvPr id="6"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Variable transformation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748" y="1730624"/>
            <a:ext cx="4588785" cy="3679576"/>
          </a:xfrm>
          <a:prstGeom prst="rect">
            <a:avLst/>
          </a:prstGeom>
        </p:spPr>
      </p:pic>
      <p:sp>
        <p:nvSpPr>
          <p:cNvPr id="9" name="TextBox 8"/>
          <p:cNvSpPr txBox="1"/>
          <p:nvPr/>
        </p:nvSpPr>
        <p:spPr>
          <a:xfrm>
            <a:off x="972616" y="5468815"/>
            <a:ext cx="9944100" cy="95410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We performed the same variable transformation on another set of two variables – Basement half bathrooms and basement full bathrooms</a:t>
            </a:r>
          </a:p>
          <a:p>
            <a:pPr marL="285750" indent="-285750" algn="just">
              <a:buFont typeface="Arial" panose="020B0604020202020204" pitchFamily="34" charset="0"/>
              <a:buChar char="•"/>
            </a:pPr>
            <a:r>
              <a:rPr lang="en-US" sz="1400" dirty="0"/>
              <a:t>We observed an increase in the correlation between the two independent variables and sales price after they were combined as one</a:t>
            </a:r>
          </a:p>
        </p:txBody>
      </p:sp>
    </p:spTree>
    <p:extLst>
      <p:ext uri="{BB962C8B-B14F-4D97-AF65-F5344CB8AC3E}">
        <p14:creationId xmlns:p14="http://schemas.microsoft.com/office/powerpoint/2010/main" val="341939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090"/>
          </a:xfrm>
          <a:solidFill>
            <a:schemeClr val="tx1"/>
          </a:solidFill>
        </p:spPr>
        <p:txBody>
          <a:bodyPr vert="horz" lIns="91440" tIns="45720" rIns="91440" bIns="45720" rtlCol="0" anchor="ctr">
            <a:noAutofit/>
          </a:bodyPr>
          <a:lstStyle/>
          <a:p>
            <a:pPr algn="ctr"/>
            <a:r>
              <a:rPr lang="en-US" sz="2800" b="1" i="1" dirty="0">
                <a:solidFill>
                  <a:schemeClr val="bg1"/>
                </a:solidFill>
              </a:rPr>
              <a:t>Variable transformation- categorical to binary (dummy variables)</a:t>
            </a:r>
          </a:p>
        </p:txBody>
      </p:sp>
      <p:pic>
        <p:nvPicPr>
          <p:cNvPr id="4" name="Content Placeholder 3"/>
          <p:cNvPicPr>
            <a:picLocks noGrp="1" noChangeAspect="1"/>
          </p:cNvPicPr>
          <p:nvPr>
            <p:ph idx="1"/>
          </p:nvPr>
        </p:nvPicPr>
        <p:blipFill rotWithShape="1">
          <a:blip r:embed="rId2"/>
          <a:srcRect l="18723" t="30836" r="23759" b="11970"/>
          <a:stretch/>
        </p:blipFill>
        <p:spPr>
          <a:xfrm>
            <a:off x="2259290" y="1376313"/>
            <a:ext cx="7673419" cy="3204154"/>
          </a:xfrm>
          <a:prstGeom prst="rect">
            <a:avLst/>
          </a:prstGeom>
        </p:spPr>
      </p:pic>
      <p:sp>
        <p:nvSpPr>
          <p:cNvPr id="5" name="TextBox 4"/>
          <p:cNvSpPr txBox="1"/>
          <p:nvPr/>
        </p:nvSpPr>
        <p:spPr>
          <a:xfrm>
            <a:off x="972616" y="5468815"/>
            <a:ext cx="9944100" cy="1169551"/>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One of the independent categorical variables named ‘Neighborhood’ had 25 categories</a:t>
            </a:r>
          </a:p>
          <a:p>
            <a:pPr marL="285750" indent="-285750" algn="just">
              <a:buFont typeface="Arial" panose="020B0604020202020204" pitchFamily="34" charset="0"/>
              <a:buChar char="•"/>
            </a:pPr>
            <a:r>
              <a:rPr lang="en-US" sz="1400" dirty="0"/>
              <a:t>We plotted a box plot for each category of Neighborhood against the sales price to check which of the categories have a </a:t>
            </a:r>
            <a:r>
              <a:rPr lang="en-US" sz="1400" dirty="0" err="1"/>
              <a:t>hiher</a:t>
            </a:r>
            <a:r>
              <a:rPr lang="en-US" sz="1400" dirty="0"/>
              <a:t> median sales price - </a:t>
            </a:r>
            <a:r>
              <a:rPr lang="en-US" sz="1400" dirty="0" err="1"/>
              <a:t>NridgHt</a:t>
            </a:r>
            <a:r>
              <a:rPr lang="en-US" sz="1400" dirty="0"/>
              <a:t> and </a:t>
            </a:r>
            <a:r>
              <a:rPr lang="en-US" sz="1400" dirty="0" err="1"/>
              <a:t>StoneBr</a:t>
            </a:r>
            <a:r>
              <a:rPr lang="en-US" sz="1400" dirty="0"/>
              <a:t> (from the above image)</a:t>
            </a:r>
          </a:p>
          <a:p>
            <a:pPr marL="285750" indent="-285750" algn="just">
              <a:buFont typeface="Arial" panose="020B0604020202020204" pitchFamily="34" charset="0"/>
              <a:buChar char="•"/>
            </a:pPr>
            <a:r>
              <a:rPr lang="en-US" sz="1400" dirty="0"/>
              <a:t>We transformed these 2 categories into binary variables (</a:t>
            </a:r>
            <a:r>
              <a:rPr lang="en-US" sz="1400" dirty="0" err="1"/>
              <a:t>Eg</a:t>
            </a:r>
            <a:r>
              <a:rPr lang="en-US" sz="1400" dirty="0"/>
              <a:t>- if data point( House ID) belongs to </a:t>
            </a:r>
            <a:r>
              <a:rPr lang="en-US" sz="1400" dirty="0" err="1"/>
              <a:t>NridgHt</a:t>
            </a:r>
            <a:r>
              <a:rPr lang="en-US" sz="1400" dirty="0"/>
              <a:t> then 1 else 0) as they have a relationship with the dependent variable</a:t>
            </a:r>
          </a:p>
        </p:txBody>
      </p:sp>
    </p:spTree>
    <p:extLst>
      <p:ext uri="{BB962C8B-B14F-4D97-AF65-F5344CB8AC3E}">
        <p14:creationId xmlns:p14="http://schemas.microsoft.com/office/powerpoint/2010/main" val="232605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Is there a seasonality affect on Sales price?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96493"/>
            <a:ext cx="6665772" cy="28771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682" y="1916345"/>
            <a:ext cx="3726503" cy="1958510"/>
          </a:xfrm>
          <a:prstGeom prst="rect">
            <a:avLst/>
          </a:prstGeom>
        </p:spPr>
      </p:pic>
      <p:sp>
        <p:nvSpPr>
          <p:cNvPr id="8" name="TextBox 7"/>
          <p:cNvSpPr txBox="1"/>
          <p:nvPr/>
        </p:nvSpPr>
        <p:spPr>
          <a:xfrm>
            <a:off x="7696200" y="1733309"/>
            <a:ext cx="914400" cy="246221"/>
          </a:xfrm>
          <a:prstGeom prst="rect">
            <a:avLst/>
          </a:prstGeom>
          <a:solidFill>
            <a:schemeClr val="bg1"/>
          </a:solidFill>
        </p:spPr>
        <p:txBody>
          <a:bodyPr wrap="square" rtlCol="0">
            <a:spAutoFit/>
          </a:bodyPr>
          <a:lstStyle/>
          <a:p>
            <a:r>
              <a:rPr lang="en-US" sz="1000" dirty="0" err="1">
                <a:latin typeface="Arial Narrow" panose="020B0606020202030204" pitchFamily="34" charset="0"/>
              </a:rPr>
              <a:t>YrSold</a:t>
            </a:r>
            <a:r>
              <a:rPr lang="en-US" sz="1000" dirty="0">
                <a:latin typeface="Arial Narrow" panose="020B0606020202030204" pitchFamily="34" charset="0"/>
              </a:rPr>
              <a:t> = 2009</a:t>
            </a:r>
          </a:p>
        </p:txBody>
      </p:sp>
      <p:sp>
        <p:nvSpPr>
          <p:cNvPr id="9" name="TextBox 8"/>
          <p:cNvSpPr txBox="1"/>
          <p:nvPr/>
        </p:nvSpPr>
        <p:spPr>
          <a:xfrm>
            <a:off x="9448800" y="1744654"/>
            <a:ext cx="914400" cy="246221"/>
          </a:xfrm>
          <a:prstGeom prst="rect">
            <a:avLst/>
          </a:prstGeom>
          <a:solidFill>
            <a:schemeClr val="bg1"/>
          </a:solidFill>
        </p:spPr>
        <p:txBody>
          <a:bodyPr wrap="square" rtlCol="0">
            <a:spAutoFit/>
          </a:bodyPr>
          <a:lstStyle/>
          <a:p>
            <a:r>
              <a:rPr lang="en-US" sz="1000" dirty="0" err="1">
                <a:latin typeface="Arial Narrow" panose="020B0606020202030204" pitchFamily="34" charset="0"/>
              </a:rPr>
              <a:t>YrSold</a:t>
            </a:r>
            <a:r>
              <a:rPr lang="en-US" sz="1000" dirty="0">
                <a:latin typeface="Arial Narrow" panose="020B0606020202030204" pitchFamily="34" charset="0"/>
              </a:rPr>
              <a:t> = 2010</a:t>
            </a:r>
          </a:p>
        </p:txBody>
      </p:sp>
      <p:sp>
        <p:nvSpPr>
          <p:cNvPr id="10" name="TextBox 9"/>
          <p:cNvSpPr txBox="1"/>
          <p:nvPr/>
        </p:nvSpPr>
        <p:spPr>
          <a:xfrm>
            <a:off x="972616" y="5468815"/>
            <a:ext cx="9944100" cy="95410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Plotting box plots for each month of the year (2006 – 2010) against the Sales Price to see if there is a significant increase or decrease in Sale price during any particular months of the year</a:t>
            </a:r>
          </a:p>
          <a:p>
            <a:pPr marL="285750" indent="-285750" algn="just">
              <a:buFont typeface="Arial" panose="020B0604020202020204" pitchFamily="34" charset="0"/>
              <a:buChar char="•"/>
            </a:pPr>
            <a:r>
              <a:rPr lang="en-US" sz="1400" dirty="0"/>
              <a:t>We can notice that there is no increase/decrease in Sales Price during any particular months across the years, hence there is no effect of seasonality on house sale prices  </a:t>
            </a:r>
          </a:p>
        </p:txBody>
      </p:sp>
    </p:spTree>
    <p:extLst>
      <p:ext uri="{BB962C8B-B14F-4D97-AF65-F5344CB8AC3E}">
        <p14:creationId xmlns:p14="http://schemas.microsoft.com/office/powerpoint/2010/main" val="383624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b="1" dirty="0"/>
              <a:t>Numeric Variables</a:t>
            </a:r>
          </a:p>
          <a:p>
            <a:pPr lvl="1"/>
            <a:r>
              <a:rPr lang="en-US" sz="1300" dirty="0"/>
              <a:t>1stFlrSF,2ndFlrSF,LowQualFinSF,GrLivArea are all skewed but influences house prices together. Hence we could group them to reduce dimensionality (</a:t>
            </a:r>
            <a:r>
              <a:rPr lang="en-US" sz="1300" dirty="0" err="1"/>
              <a:t>All_Liv_SF</a:t>
            </a:r>
            <a:r>
              <a:rPr lang="en-US" sz="1300" dirty="0"/>
              <a:t>)</a:t>
            </a:r>
          </a:p>
          <a:p>
            <a:pPr lvl="1"/>
            <a:r>
              <a:rPr lang="en-US" sz="1300" dirty="0" err="1"/>
              <a:t>OverallQual</a:t>
            </a:r>
            <a:r>
              <a:rPr lang="en-US" sz="1300" dirty="0"/>
              <a:t> is a key indicator for the house prices</a:t>
            </a:r>
          </a:p>
          <a:p>
            <a:pPr lvl="1"/>
            <a:r>
              <a:rPr lang="en-US" sz="1300" dirty="0" err="1"/>
              <a:t>GarageCars</a:t>
            </a:r>
            <a:r>
              <a:rPr lang="en-US" sz="1300" dirty="0"/>
              <a:t> and </a:t>
            </a:r>
            <a:r>
              <a:rPr lang="en-US" sz="1300" dirty="0" err="1"/>
              <a:t>GarageArea</a:t>
            </a:r>
            <a:r>
              <a:rPr lang="en-US" sz="1300" dirty="0"/>
              <a:t> have a positive relation with sales prices</a:t>
            </a:r>
          </a:p>
          <a:p>
            <a:pPr lvl="1"/>
            <a:r>
              <a:rPr lang="en-US" sz="1300" dirty="0" err="1"/>
              <a:t>YearBuilt</a:t>
            </a:r>
            <a:r>
              <a:rPr lang="en-US" sz="1300" dirty="0"/>
              <a:t> and </a:t>
            </a:r>
            <a:r>
              <a:rPr lang="en-US" sz="1300" dirty="0" err="1"/>
              <a:t>YearRemodAdd</a:t>
            </a:r>
            <a:r>
              <a:rPr lang="en-US" sz="1300" dirty="0"/>
              <a:t> can provide some effect on sales price (not much)</a:t>
            </a:r>
          </a:p>
          <a:p>
            <a:pPr marL="457200" lvl="1" indent="0">
              <a:buNone/>
            </a:pPr>
            <a:endParaRPr lang="en-US" sz="1300" dirty="0"/>
          </a:p>
          <a:p>
            <a:pPr>
              <a:buFont typeface="Wingdings" panose="05000000000000000000" pitchFamily="2" charset="2"/>
              <a:buChar char="v"/>
            </a:pPr>
            <a:r>
              <a:rPr lang="en-US" sz="2000" b="1" dirty="0"/>
              <a:t>Categorical Variables</a:t>
            </a:r>
          </a:p>
          <a:p>
            <a:pPr lvl="1"/>
            <a:r>
              <a:rPr lang="en-US" sz="1300" dirty="0" err="1"/>
              <a:t>neibhorhood</a:t>
            </a:r>
            <a:r>
              <a:rPr lang="en-US" sz="1300" dirty="0"/>
              <a:t> is indicative or related to sales prices. </a:t>
            </a:r>
            <a:r>
              <a:rPr lang="en-US" sz="1300" dirty="0" err="1"/>
              <a:t>eg</a:t>
            </a:r>
            <a:r>
              <a:rPr lang="en-US" sz="1300" dirty="0"/>
              <a:t>. </a:t>
            </a:r>
            <a:r>
              <a:rPr lang="en-US" sz="1300" dirty="0" err="1"/>
              <a:t>StoneBR</a:t>
            </a:r>
            <a:r>
              <a:rPr lang="en-US" sz="1300" dirty="0"/>
              <a:t> and </a:t>
            </a:r>
            <a:r>
              <a:rPr lang="en-US" sz="1300" dirty="0" err="1"/>
              <a:t>NridgHT</a:t>
            </a:r>
            <a:r>
              <a:rPr lang="en-US" sz="1300" dirty="0"/>
              <a:t> have higher median price. We can group regions with similar prices into buckets to reduce dimension of this attribute</a:t>
            </a:r>
          </a:p>
          <a:p>
            <a:pPr lvl="1"/>
            <a:r>
              <a:rPr lang="en-US" sz="1300" dirty="0"/>
              <a:t>sales condition can be partial indicative of sales prices. </a:t>
            </a:r>
            <a:r>
              <a:rPr lang="en-US" sz="1300" dirty="0" err="1"/>
              <a:t>eg</a:t>
            </a:r>
            <a:r>
              <a:rPr lang="en-US" sz="1300" dirty="0"/>
              <a:t>. partial sales have higher house prices. Can be used</a:t>
            </a:r>
          </a:p>
          <a:p>
            <a:pPr lvl="1"/>
            <a:r>
              <a:rPr lang="en-US" sz="1300" dirty="0"/>
              <a:t>Sale's timing does not seem to hugely affect the house.</a:t>
            </a:r>
          </a:p>
          <a:p>
            <a:pPr lvl="1"/>
            <a:r>
              <a:rPr lang="en-US" sz="1300" dirty="0" err="1"/>
              <a:t>HouseStyle</a:t>
            </a:r>
            <a:r>
              <a:rPr lang="en-US" sz="1300" dirty="0"/>
              <a:t> shows some indication of sales prices. But it </a:t>
            </a:r>
            <a:r>
              <a:rPr lang="en-US" sz="1300" dirty="0" err="1"/>
              <a:t>doesnt</a:t>
            </a:r>
            <a:r>
              <a:rPr lang="en-US" sz="1300" dirty="0"/>
              <a:t> provide enough info to be used all by itself like </a:t>
            </a:r>
            <a:r>
              <a:rPr lang="en-US" sz="1300" dirty="0" err="1"/>
              <a:t>OveralQual</a:t>
            </a:r>
            <a:endParaRPr lang="en-US" sz="1300" dirty="0"/>
          </a:p>
          <a:p>
            <a:pPr lvl="1"/>
            <a:r>
              <a:rPr lang="en-US" sz="1300" dirty="0" err="1"/>
              <a:t>FireplaceQu</a:t>
            </a:r>
            <a:r>
              <a:rPr lang="en-US" sz="1300" dirty="0"/>
              <a:t> actually determines the price. "Fireplaces" </a:t>
            </a:r>
            <a:r>
              <a:rPr lang="en-US" sz="1300" dirty="0" err="1"/>
              <a:t>doesnt</a:t>
            </a:r>
            <a:r>
              <a:rPr lang="en-US" sz="1300" dirty="0"/>
              <a:t> contribute much to the price compared to quality of the fireplace</a:t>
            </a:r>
          </a:p>
          <a:p>
            <a:pPr lvl="1"/>
            <a:r>
              <a:rPr lang="en-US" sz="1300" dirty="0" err="1"/>
              <a:t>CentralAir</a:t>
            </a:r>
            <a:r>
              <a:rPr lang="en-US" sz="1300" dirty="0"/>
              <a:t> is a key indicator of price along with fireplace</a:t>
            </a:r>
          </a:p>
          <a:p>
            <a:pPr lvl="1"/>
            <a:r>
              <a:rPr lang="en-US" sz="1300" dirty="0" err="1"/>
              <a:t>KitchenQual</a:t>
            </a:r>
            <a:r>
              <a:rPr lang="en-US" sz="1300" dirty="0"/>
              <a:t> is related to sales price of house</a:t>
            </a:r>
          </a:p>
          <a:p>
            <a:pPr lvl="1"/>
            <a:r>
              <a:rPr lang="en-US" sz="1300" dirty="0"/>
              <a:t>price is related to the </a:t>
            </a:r>
            <a:r>
              <a:rPr lang="en-US" sz="1300" dirty="0" err="1"/>
              <a:t>MSZoning</a:t>
            </a:r>
            <a:r>
              <a:rPr lang="en-US" sz="1300" dirty="0"/>
              <a:t> to some extent</a:t>
            </a:r>
          </a:p>
          <a:p>
            <a:endParaRPr lang="en-US" dirty="0"/>
          </a:p>
        </p:txBody>
      </p:sp>
      <p:sp>
        <p:nvSpPr>
          <p:cNvPr id="5" name="Title 1"/>
          <p:cNvSpPr txBox="1">
            <a:spLocks/>
          </p:cNvSpPr>
          <p:nvPr/>
        </p:nvSpPr>
        <p:spPr>
          <a:xfrm>
            <a:off x="838200" y="365126"/>
            <a:ext cx="10515600" cy="681250"/>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chemeClr val="bg1"/>
                </a:solidFill>
              </a:rPr>
              <a:t>Data exploration Summary (intuitively)</a:t>
            </a:r>
          </a:p>
        </p:txBody>
      </p:sp>
    </p:spTree>
    <p:extLst>
      <p:ext uri="{BB962C8B-B14F-4D97-AF65-F5344CB8AC3E}">
        <p14:creationId xmlns:p14="http://schemas.microsoft.com/office/powerpoint/2010/main" val="292138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271587"/>
          </a:xfrm>
          <a:solidFill>
            <a:schemeClr val="tx1"/>
          </a:solidFill>
        </p:spPr>
        <p:txBody>
          <a:bodyPr/>
          <a:lstStyle/>
          <a:p>
            <a:r>
              <a:rPr lang="en-US" b="1" i="1" dirty="0">
                <a:solidFill>
                  <a:schemeClr val="bg1"/>
                </a:solidFill>
              </a:rPr>
              <a:t>Subsidiary Analysis &amp; Results</a:t>
            </a:r>
          </a:p>
        </p:txBody>
      </p:sp>
      <p:sp>
        <p:nvSpPr>
          <p:cNvPr id="3" name="Text Placeholder 2"/>
          <p:cNvSpPr>
            <a:spLocks noGrp="1"/>
          </p:cNvSpPr>
          <p:nvPr>
            <p:ph type="body" idx="1"/>
          </p:nvPr>
        </p:nvSpPr>
        <p:spPr/>
        <p:txBody>
          <a:bodyPr/>
          <a:lstStyle/>
          <a:p>
            <a:r>
              <a:rPr lang="en-US" b="1" i="1" dirty="0">
                <a:solidFill>
                  <a:schemeClr val="tx1"/>
                </a:solidFill>
              </a:rPr>
              <a:t>Predictive modelling</a:t>
            </a:r>
          </a:p>
        </p:txBody>
      </p:sp>
    </p:spTree>
    <p:extLst>
      <p:ext uri="{BB962C8B-B14F-4D97-AF65-F5344CB8AC3E}">
        <p14:creationId xmlns:p14="http://schemas.microsoft.com/office/powerpoint/2010/main" val="305241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Variable importance plot (Lasso model)</a:t>
            </a:r>
          </a:p>
        </p:txBody>
      </p:sp>
      <p:sp>
        <p:nvSpPr>
          <p:cNvPr id="10" name="TextBox 9"/>
          <p:cNvSpPr txBox="1"/>
          <p:nvPr/>
        </p:nvSpPr>
        <p:spPr>
          <a:xfrm>
            <a:off x="972616" y="5468815"/>
            <a:ext cx="9944100" cy="738664"/>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The important exploratory variables identified through data exploration were considered important by the Lasso Regression model</a:t>
            </a:r>
          </a:p>
          <a:p>
            <a:pPr marL="285750" indent="-285750" algn="just">
              <a:buFont typeface="Arial" panose="020B0604020202020204" pitchFamily="34" charset="0"/>
              <a:buChar char="•"/>
            </a:pPr>
            <a:r>
              <a:rPr lang="en-US" sz="1400" dirty="0"/>
              <a:t>There were few attributes which were identified as important by the model but it was not identified during exploration process</a:t>
            </a:r>
          </a:p>
          <a:p>
            <a:pPr marL="742950" lvl="1" indent="-285750" algn="just">
              <a:buFont typeface="Arial" panose="020B0604020202020204" pitchFamily="34" charset="0"/>
              <a:buChar char="•"/>
            </a:pPr>
            <a:r>
              <a:rPr lang="en-US" sz="1400" dirty="0"/>
              <a:t>This emphasizes that using partial correlation will help us identify the more detailed insights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6" y="1271506"/>
            <a:ext cx="9772650" cy="3972178"/>
          </a:xfrm>
          <a:prstGeom prst="rect">
            <a:avLst/>
          </a:prstGeom>
        </p:spPr>
      </p:pic>
    </p:spTree>
    <p:extLst>
      <p:ext uri="{BB962C8B-B14F-4D97-AF65-F5344CB8AC3E}">
        <p14:creationId xmlns:p14="http://schemas.microsoft.com/office/powerpoint/2010/main" val="339614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a:bodyPr>
          <a:lstStyle/>
          <a:p>
            <a:pPr algn="ctr"/>
            <a:r>
              <a:rPr lang="en-US" sz="3800" b="1" i="1" dirty="0">
                <a:solidFill>
                  <a:schemeClr val="bg1"/>
                </a:solidFill>
              </a:rPr>
              <a:t>Modelling via Random Forest- Cross Validation Check</a:t>
            </a:r>
          </a:p>
        </p:txBody>
      </p:sp>
      <p:sp>
        <p:nvSpPr>
          <p:cNvPr id="10" name="TextBox 9"/>
          <p:cNvSpPr txBox="1"/>
          <p:nvPr/>
        </p:nvSpPr>
        <p:spPr>
          <a:xfrm>
            <a:off x="972616" y="5468815"/>
            <a:ext cx="9944100" cy="30777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With out any transformation and specific variable selection we were able to obtain an RMSE score of 0.140 (Rank 1120 in </a:t>
            </a:r>
            <a:r>
              <a:rPr lang="en-US" sz="1400" dirty="0" err="1"/>
              <a:t>kaggle</a:t>
            </a:r>
            <a:r>
              <a:rPr lang="en-US" sz="14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56" y="1748644"/>
            <a:ext cx="7704488" cy="3360711"/>
          </a:xfrm>
          <a:prstGeom prst="rect">
            <a:avLst/>
          </a:prstGeom>
        </p:spPr>
      </p:pic>
    </p:spTree>
    <p:extLst>
      <p:ext uri="{BB962C8B-B14F-4D97-AF65-F5344CB8AC3E}">
        <p14:creationId xmlns:p14="http://schemas.microsoft.com/office/powerpoint/2010/main" val="99658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Modelling via Lasso Regression</a:t>
            </a:r>
          </a:p>
        </p:txBody>
      </p:sp>
      <p:sp>
        <p:nvSpPr>
          <p:cNvPr id="10" name="TextBox 9"/>
          <p:cNvSpPr txBox="1"/>
          <p:nvPr/>
        </p:nvSpPr>
        <p:spPr>
          <a:xfrm>
            <a:off x="972616" y="5468815"/>
            <a:ext cx="9944100" cy="30777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After the transformation process and proper feature selection we were able to obtain MSE of 0.136 (Rank 712 in </a:t>
            </a:r>
            <a:r>
              <a:rPr lang="en-US" sz="1400" dirty="0" err="1"/>
              <a:t>kaggle</a:t>
            </a:r>
            <a:r>
              <a:rPr lang="en-US" sz="1400"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16" y="1495424"/>
            <a:ext cx="9866833" cy="3552825"/>
          </a:xfrm>
          <a:prstGeom prst="rect">
            <a:avLst/>
          </a:prstGeom>
        </p:spPr>
      </p:pic>
      <p:sp>
        <p:nvSpPr>
          <p:cNvPr id="4" name="TextBox 3"/>
          <p:cNvSpPr txBox="1"/>
          <p:nvPr/>
        </p:nvSpPr>
        <p:spPr>
          <a:xfrm>
            <a:off x="1183035" y="2495550"/>
            <a:ext cx="369332" cy="923330"/>
          </a:xfrm>
          <a:prstGeom prst="rect">
            <a:avLst/>
          </a:prstGeom>
          <a:solidFill>
            <a:schemeClr val="bg1"/>
          </a:solidFill>
        </p:spPr>
        <p:txBody>
          <a:bodyPr vert="vert270" wrap="square" rtlCol="0">
            <a:spAutoFit/>
          </a:bodyPr>
          <a:lstStyle/>
          <a:p>
            <a:r>
              <a:rPr lang="en-US" sz="1200" dirty="0"/>
              <a:t>MSE</a:t>
            </a:r>
            <a:endParaRPr lang="en-US" dirty="0"/>
          </a:p>
        </p:txBody>
      </p:sp>
    </p:spTree>
    <p:extLst>
      <p:ext uri="{BB962C8B-B14F-4D97-AF65-F5344CB8AC3E}">
        <p14:creationId xmlns:p14="http://schemas.microsoft.com/office/powerpoint/2010/main" val="276256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Predicted vs Actual Sales Price</a:t>
            </a:r>
          </a:p>
        </p:txBody>
      </p:sp>
      <p:sp>
        <p:nvSpPr>
          <p:cNvPr id="10" name="TextBox 9"/>
          <p:cNvSpPr txBox="1"/>
          <p:nvPr/>
        </p:nvSpPr>
        <p:spPr>
          <a:xfrm>
            <a:off x="972616" y="5468815"/>
            <a:ext cx="9944100" cy="95410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The above plot shows the goodness of fit line for the Lasso model. </a:t>
            </a:r>
          </a:p>
          <a:p>
            <a:pPr marL="285750" indent="-285750" algn="just">
              <a:buFont typeface="Arial" panose="020B0604020202020204" pitchFamily="34" charset="0"/>
              <a:buChar char="•"/>
            </a:pPr>
            <a:r>
              <a:rPr lang="en-US" sz="1400" dirty="0"/>
              <a:t>We can observe that there are many data points away from the line (high residuals) which shows that this model may not be the best</a:t>
            </a:r>
          </a:p>
          <a:p>
            <a:pPr marL="285750" indent="-285750" algn="just">
              <a:buFont typeface="Arial" panose="020B0604020202020204" pitchFamily="34" charset="0"/>
              <a:buChar char="•"/>
            </a:pPr>
            <a:r>
              <a:rPr lang="en-US" sz="1400" dirty="0"/>
              <a:t>Requires more feature engineering to be performed to get a better goodness of fit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5" y="1485900"/>
            <a:ext cx="9877425" cy="3672990"/>
          </a:xfrm>
          <a:prstGeom prst="rect">
            <a:avLst/>
          </a:prstGeom>
        </p:spPr>
      </p:pic>
    </p:spTree>
    <p:extLst>
      <p:ext uri="{BB962C8B-B14F-4D97-AF65-F5344CB8AC3E}">
        <p14:creationId xmlns:p14="http://schemas.microsoft.com/office/powerpoint/2010/main" val="191858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dirty="0" err="1"/>
              <a:t>Git</a:t>
            </a:r>
            <a:r>
              <a:rPr lang="en-US" dirty="0"/>
              <a:t> link </a:t>
            </a:r>
            <a:r>
              <a:rPr lang="en-US" dirty="0">
                <a:hlinkClick r:id="rId2"/>
              </a:rPr>
              <a:t>https://github.com/sushaanths/kaggle_houseprice_predict/blob/master/model%20fitting.ipynb</a:t>
            </a:r>
            <a:endParaRPr lang="en-US" dirty="0"/>
          </a:p>
          <a:p>
            <a:pPr lvl="1"/>
            <a:r>
              <a:rPr lang="en-US" dirty="0" err="1"/>
              <a:t>Kaggle</a:t>
            </a:r>
            <a:r>
              <a:rPr lang="en-US" dirty="0"/>
              <a:t> Dataset </a:t>
            </a:r>
          </a:p>
          <a:p>
            <a:pPr marL="457200" lvl="1" indent="0">
              <a:buNone/>
            </a:pPr>
            <a:r>
              <a:rPr lang="en-US" dirty="0"/>
              <a:t>   </a:t>
            </a:r>
            <a:r>
              <a:rPr lang="en-US" dirty="0">
                <a:hlinkClick r:id="rId3"/>
              </a:rPr>
              <a:t>https://www.kaggle.com/c/house-prices-advanced-regression-techniques</a:t>
            </a:r>
            <a:endParaRPr lang="en-US" dirty="0"/>
          </a:p>
          <a:p>
            <a:pPr lvl="1"/>
            <a:r>
              <a:rPr lang="en-US" dirty="0"/>
              <a:t>Exploratory data analysis  </a:t>
            </a:r>
            <a:r>
              <a:rPr lang="en-US" dirty="0">
                <a:hlinkClick r:id="rId4"/>
              </a:rPr>
              <a:t>https://en.wikipedia.org/wiki/Exploratory_data_analysis</a:t>
            </a:r>
            <a:endParaRPr lang="en-US" dirty="0"/>
          </a:p>
          <a:p>
            <a:pPr lvl="1"/>
            <a:r>
              <a:rPr lang="en-US" dirty="0"/>
              <a:t>Partial correlation </a:t>
            </a:r>
            <a:r>
              <a:rPr lang="en-US" dirty="0">
                <a:hlinkClick r:id="rId5"/>
              </a:rPr>
              <a:t>https://en.wikipedia.org/wiki/Partial_correlation</a:t>
            </a:r>
            <a:endParaRPr lang="en-US" dirty="0"/>
          </a:p>
          <a:p>
            <a:pPr lvl="1"/>
            <a:r>
              <a:rPr lang="en-US" dirty="0"/>
              <a:t>Correlation matrix in R </a:t>
            </a:r>
            <a:r>
              <a:rPr lang="en-US" dirty="0">
                <a:hlinkClick r:id="rId6"/>
              </a:rPr>
              <a:t>http://www.sthda.com/english/wiki/correlation-matrix-a-quick-start-guide-to-analyze-format-and-visualize-a-correlation-matrix-using-r-software</a:t>
            </a:r>
            <a:endParaRPr lang="en-US" dirty="0"/>
          </a:p>
          <a:p>
            <a:pPr marL="457200" lvl="1" indent="0">
              <a:buNone/>
            </a:pPr>
            <a:endParaRPr lang="en-US" dirty="0"/>
          </a:p>
          <a:p>
            <a:pPr marL="457200" lvl="1" indent="0">
              <a:buNone/>
            </a:pPr>
            <a:endParaRPr lang="en-US" sz="1300" dirty="0"/>
          </a:p>
          <a:p>
            <a:endParaRPr lang="en-US" dirty="0"/>
          </a:p>
        </p:txBody>
      </p:sp>
      <p:sp>
        <p:nvSpPr>
          <p:cNvPr id="5" name="Title 1"/>
          <p:cNvSpPr txBox="1">
            <a:spLocks/>
          </p:cNvSpPr>
          <p:nvPr/>
        </p:nvSpPr>
        <p:spPr>
          <a:xfrm>
            <a:off x="838200" y="365126"/>
            <a:ext cx="10515600" cy="681250"/>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Sources</a:t>
            </a:r>
            <a:endParaRPr lang="en-US" b="1" i="1" dirty="0">
              <a:solidFill>
                <a:schemeClr val="bg1"/>
              </a:solidFill>
            </a:endParaRPr>
          </a:p>
        </p:txBody>
      </p:sp>
    </p:spTree>
    <p:extLst>
      <p:ext uri="{BB962C8B-B14F-4D97-AF65-F5344CB8AC3E}">
        <p14:creationId xmlns:p14="http://schemas.microsoft.com/office/powerpoint/2010/main" val="75500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835"/>
          </a:xfrm>
          <a:solidFill>
            <a:schemeClr val="tx1"/>
          </a:solidFill>
        </p:spPr>
        <p:txBody>
          <a:bodyPr>
            <a:normAutofit fontScale="90000"/>
          </a:bodyPr>
          <a:lstStyle/>
          <a:p>
            <a:pPr algn="ctr"/>
            <a:r>
              <a:rPr lang="en-US" b="1" i="1" dirty="0">
                <a:solidFill>
                  <a:schemeClr val="bg1"/>
                </a:solidFill>
              </a:rPr>
              <a:t>Problem Description</a:t>
            </a:r>
          </a:p>
        </p:txBody>
      </p:sp>
      <p:sp>
        <p:nvSpPr>
          <p:cNvPr id="3" name="Content Placeholder 2"/>
          <p:cNvSpPr>
            <a:spLocks noGrp="1"/>
          </p:cNvSpPr>
          <p:nvPr>
            <p:ph idx="1"/>
          </p:nvPr>
        </p:nvSpPr>
        <p:spPr>
          <a:xfrm>
            <a:off x="838200" y="1168924"/>
            <a:ext cx="10515600" cy="5008039"/>
          </a:xfrm>
        </p:spPr>
        <p:txBody>
          <a:bodyPr/>
          <a:lstStyle/>
          <a:p>
            <a:pPr marL="0" indent="0" algn="just">
              <a:buNone/>
            </a:pPr>
            <a:r>
              <a:rPr lang="en-US" dirty="0"/>
              <a:t>Ask a home buyer to describe their dream house, and they probably won't begin with the height of the basement ceiling or the proximity to an east-west railroad. But this playground competition's dataset proves that much more influences price negotiations than the number of bedrooms or a white-picket fence.</a:t>
            </a:r>
          </a:p>
          <a:p>
            <a:pPr marL="0" indent="0" algn="just">
              <a:buNone/>
            </a:pPr>
            <a:endParaRPr lang="en-US" dirty="0"/>
          </a:p>
          <a:p>
            <a:pPr marL="0" indent="0" algn="just">
              <a:buNone/>
            </a:pPr>
            <a:r>
              <a:rPr lang="en-US" dirty="0"/>
              <a:t>With 80 explanatory variables describing (almost) every aspect of residential homes in Ames, Iowa, the dataset challenges to predict the final price of each home.</a:t>
            </a:r>
          </a:p>
          <a:p>
            <a:pPr marL="0" indent="0" algn="just">
              <a:buNone/>
            </a:pPr>
            <a:endParaRPr lang="en-US" dirty="0"/>
          </a:p>
          <a:p>
            <a:pPr marL="0" indent="0" algn="just">
              <a:buNone/>
            </a:pPr>
            <a:r>
              <a:rPr lang="en-US" dirty="0"/>
              <a:t>This dataset lends itself to advanced regression techniques.</a:t>
            </a:r>
          </a:p>
        </p:txBody>
      </p:sp>
    </p:spTree>
    <p:extLst>
      <p:ext uri="{BB962C8B-B14F-4D97-AF65-F5344CB8AC3E}">
        <p14:creationId xmlns:p14="http://schemas.microsoft.com/office/powerpoint/2010/main" val="335375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lanwallpaper.com/static/images/thank-you-clothesline-752x4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447" y="318008"/>
            <a:ext cx="9592559" cy="616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9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409"/>
          </a:xfrm>
          <a:solidFill>
            <a:schemeClr val="tx1"/>
          </a:solidFill>
        </p:spPr>
        <p:txBody>
          <a:bodyPr vert="horz" lIns="91440" tIns="45720" rIns="91440" bIns="45720" rtlCol="0" anchor="ctr">
            <a:normAutofit fontScale="90000"/>
          </a:bodyPr>
          <a:lstStyle/>
          <a:p>
            <a:pPr algn="ctr"/>
            <a:r>
              <a:rPr lang="en-US" b="1" i="1" dirty="0">
                <a:solidFill>
                  <a:schemeClr val="bg1"/>
                </a:solidFill>
              </a:rPr>
              <a:t>Objectives</a:t>
            </a:r>
          </a:p>
        </p:txBody>
      </p:sp>
      <p:sp>
        <p:nvSpPr>
          <p:cNvPr id="3" name="Content Placeholder 2"/>
          <p:cNvSpPr>
            <a:spLocks noGrp="1"/>
          </p:cNvSpPr>
          <p:nvPr>
            <p:ph idx="1"/>
          </p:nvPr>
        </p:nvSpPr>
        <p:spPr>
          <a:xfrm>
            <a:off x="838200" y="1197204"/>
            <a:ext cx="10515600" cy="4979759"/>
          </a:xfrm>
        </p:spPr>
        <p:txBody>
          <a:bodyPr>
            <a:normAutofit/>
          </a:bodyPr>
          <a:lstStyle/>
          <a:p>
            <a:pPr lvl="1" algn="just"/>
            <a:r>
              <a:rPr lang="en-US" sz="2000" dirty="0"/>
              <a:t>To perform a data exploration on the dataset</a:t>
            </a:r>
          </a:p>
          <a:p>
            <a:pPr lvl="1" algn="just"/>
            <a:r>
              <a:rPr lang="en-US" sz="2000" dirty="0"/>
              <a:t>Identify the relationship between the independent variables and dependent variable using correlation </a:t>
            </a:r>
          </a:p>
          <a:p>
            <a:pPr lvl="1" algn="just"/>
            <a:r>
              <a:rPr lang="en-US" sz="2000" dirty="0"/>
              <a:t>Determine the relationship between the explanatory variables using multiple regression (Partial Correlation) </a:t>
            </a:r>
          </a:p>
          <a:p>
            <a:pPr lvl="1" algn="just"/>
            <a:r>
              <a:rPr lang="en-US" sz="2000" dirty="0"/>
              <a:t>Feature engineer explanatory variables (PCA &amp; results from correlation)</a:t>
            </a:r>
          </a:p>
          <a:p>
            <a:pPr lvl="1" algn="just"/>
            <a:endParaRPr lang="en-US" dirty="0"/>
          </a:p>
          <a:p>
            <a:pPr marL="457200" lvl="1" indent="0" algn="just">
              <a:buNone/>
            </a:pPr>
            <a:endParaRPr lang="en-US" dirty="0"/>
          </a:p>
          <a:p>
            <a:pPr marL="0" indent="0" algn="just">
              <a:buNone/>
            </a:pPr>
            <a:r>
              <a:rPr lang="en-US" b="1" dirty="0"/>
              <a:t>Subsidiary Analysis (Optional):</a:t>
            </a:r>
            <a:endParaRPr lang="en-US" dirty="0"/>
          </a:p>
          <a:p>
            <a:pPr lvl="1" algn="just"/>
            <a:r>
              <a:rPr lang="en-US" sz="2000" dirty="0"/>
              <a:t>Predictive Modelling on the selected features</a:t>
            </a:r>
          </a:p>
          <a:p>
            <a:pPr lvl="1" algn="just"/>
            <a:r>
              <a:rPr lang="en-US" sz="2000" dirty="0"/>
              <a:t>Analyze the performances of each model to select the best one</a:t>
            </a: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394370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409"/>
          </a:xfrm>
          <a:solidFill>
            <a:schemeClr val="tx1"/>
          </a:solidFill>
        </p:spPr>
        <p:txBody>
          <a:bodyPr vert="horz" lIns="91440" tIns="45720" rIns="91440" bIns="45720" rtlCol="0" anchor="ctr">
            <a:normAutofit fontScale="90000"/>
          </a:bodyPr>
          <a:lstStyle/>
          <a:p>
            <a:pPr algn="ctr"/>
            <a:r>
              <a:rPr lang="en-US" b="1" i="1" dirty="0">
                <a:solidFill>
                  <a:schemeClr val="bg1"/>
                </a:solidFill>
              </a:rPr>
              <a:t>Approach </a:t>
            </a:r>
          </a:p>
        </p:txBody>
      </p:sp>
      <p:graphicFrame>
        <p:nvGraphicFramePr>
          <p:cNvPr id="5" name="Diagram 4"/>
          <p:cNvGraphicFramePr/>
          <p:nvPr>
            <p:extLst>
              <p:ext uri="{D42A27DB-BD31-4B8C-83A1-F6EECF244321}">
                <p14:modId xmlns:p14="http://schemas.microsoft.com/office/powerpoint/2010/main" val="2906594523"/>
              </p:ext>
            </p:extLst>
          </p:nvPr>
        </p:nvGraphicFramePr>
        <p:xfrm>
          <a:off x="838200" y="1081454"/>
          <a:ext cx="10662138" cy="556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08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836"/>
          </a:xfrm>
          <a:solidFill>
            <a:schemeClr val="tx1"/>
          </a:solidFill>
        </p:spPr>
        <p:txBody>
          <a:bodyPr vert="horz" lIns="91440" tIns="45720" rIns="91440" bIns="45720" rtlCol="0" anchor="ctr">
            <a:normAutofit fontScale="90000"/>
          </a:bodyPr>
          <a:lstStyle/>
          <a:p>
            <a:pPr algn="ctr"/>
            <a:r>
              <a:rPr lang="en-US" b="1" i="1" dirty="0">
                <a:solidFill>
                  <a:schemeClr val="bg1"/>
                </a:solidFill>
              </a:rPr>
              <a:t>Data definition, null value and outlier treatment</a:t>
            </a:r>
          </a:p>
        </p:txBody>
      </p:sp>
      <p:sp>
        <p:nvSpPr>
          <p:cNvPr id="3" name="Content Placeholder 2"/>
          <p:cNvSpPr>
            <a:spLocks noGrp="1"/>
          </p:cNvSpPr>
          <p:nvPr>
            <p:ph idx="1"/>
          </p:nvPr>
        </p:nvSpPr>
        <p:spPr/>
        <p:txBody>
          <a:bodyPr>
            <a:normAutofit lnSpcReduction="10000"/>
          </a:bodyPr>
          <a:lstStyle/>
          <a:p>
            <a:r>
              <a:rPr lang="en-US" sz="1800" dirty="0"/>
              <a:t>The dataset is divided into training and test both containing 1460 rows</a:t>
            </a:r>
          </a:p>
          <a:p>
            <a:r>
              <a:rPr lang="en-US" sz="1800" dirty="0"/>
              <a:t>There are a total of 81 variables- the dependent variable is named as Sales Price</a:t>
            </a:r>
          </a:p>
          <a:p>
            <a:r>
              <a:rPr lang="en-US" sz="1800" dirty="0"/>
              <a:t>The independent variables consist of metrics defining the property in terms of plot size, basement area, number of rooms, number of bathroom, type of alley outside house, car capacity of garage, neighborhood area of the property, </a:t>
            </a:r>
            <a:r>
              <a:rPr lang="en-US" sz="1800" dirty="0" err="1"/>
              <a:t>etc</a:t>
            </a:r>
            <a:endParaRPr lang="en-US" sz="1800" dirty="0"/>
          </a:p>
          <a:p>
            <a:endParaRPr lang="en-US" sz="1800" dirty="0"/>
          </a:p>
          <a:p>
            <a:endParaRPr lang="en-US" sz="1800" dirty="0"/>
          </a:p>
          <a:p>
            <a:endParaRPr lang="en-US" sz="1800" dirty="0"/>
          </a:p>
          <a:p>
            <a:endParaRPr lang="en-US" sz="1800" dirty="0"/>
          </a:p>
          <a:p>
            <a:r>
              <a:rPr lang="en-US" sz="1800" dirty="0"/>
              <a:t>There were 4 variables which had more than 85% of null values and hence excluded from the dataset</a:t>
            </a:r>
          </a:p>
          <a:p>
            <a:r>
              <a:rPr lang="en-US" sz="1800" dirty="0"/>
              <a:t>Missing value treatment for continuous variables – replace with the median value</a:t>
            </a:r>
          </a:p>
          <a:p>
            <a:r>
              <a:rPr lang="en-US" sz="1800" dirty="0"/>
              <a:t>Missing value treatment for categorical variables- replace those values with the 'MIA'</a:t>
            </a:r>
          </a:p>
          <a:p>
            <a:r>
              <a:rPr lang="en-US" sz="1800" dirty="0"/>
              <a:t>Remove outliers using Median Absolute Deviation</a:t>
            </a:r>
          </a:p>
          <a:p>
            <a:endParaRPr lang="en-US" sz="16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07593566"/>
              </p:ext>
            </p:extLst>
          </p:nvPr>
        </p:nvGraphicFramePr>
        <p:xfrm>
          <a:off x="4466494" y="3301880"/>
          <a:ext cx="3033345" cy="1274883"/>
        </p:xfrm>
        <a:graphic>
          <a:graphicData uri="http://schemas.openxmlformats.org/drawingml/2006/table">
            <a:tbl>
              <a:tblPr>
                <a:tableStyleId>{5C22544A-7EE6-4342-B048-85BDC9FD1C3A}</a:tableStyleId>
              </a:tblPr>
              <a:tblGrid>
                <a:gridCol w="2011586">
                  <a:extLst>
                    <a:ext uri="{9D8B030D-6E8A-4147-A177-3AD203B41FA5}">
                      <a16:colId xmlns:a16="http://schemas.microsoft.com/office/drawing/2014/main" val="3238247474"/>
                    </a:ext>
                  </a:extLst>
                </a:gridCol>
                <a:gridCol w="1021759">
                  <a:extLst>
                    <a:ext uri="{9D8B030D-6E8A-4147-A177-3AD203B41FA5}">
                      <a16:colId xmlns:a16="http://schemas.microsoft.com/office/drawing/2014/main" val="1384790417"/>
                    </a:ext>
                  </a:extLst>
                </a:gridCol>
              </a:tblGrid>
              <a:tr h="272559">
                <a:tc>
                  <a:txBody>
                    <a:bodyPr/>
                    <a:lstStyle/>
                    <a:p>
                      <a:pPr algn="ctr" fontAlgn="b"/>
                      <a:r>
                        <a:rPr lang="en-US" sz="1400" b="1" u="none" strike="noStrike" dirty="0">
                          <a:effectLst/>
                        </a:rPr>
                        <a:t>Variable type</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tc>
                  <a:txBody>
                    <a:bodyPr/>
                    <a:lstStyle/>
                    <a:p>
                      <a:pPr algn="ctr" fontAlgn="b"/>
                      <a:r>
                        <a:rPr lang="en-US" sz="1400" b="1" u="none" strike="noStrike" dirty="0">
                          <a:effectLst/>
                        </a:rPr>
                        <a:t>Count</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675866315"/>
                  </a:ext>
                </a:extLst>
              </a:tr>
              <a:tr h="334108">
                <a:tc>
                  <a:txBody>
                    <a:bodyPr/>
                    <a:lstStyle/>
                    <a:p>
                      <a:pPr algn="ctr" fontAlgn="b"/>
                      <a:r>
                        <a:rPr lang="en-US" sz="1400" u="none" strike="noStrike" dirty="0">
                          <a:effectLst/>
                        </a:rPr>
                        <a:t>Continuous</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fontAlgn="b"/>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extLst>
                  <a:ext uri="{0D108BD9-81ED-4DB2-BD59-A6C34878D82A}">
                    <a16:rowId xmlns:a16="http://schemas.microsoft.com/office/drawing/2014/main" val="284893712"/>
                  </a:ext>
                </a:extLst>
              </a:tr>
              <a:tr h="334108">
                <a:tc>
                  <a:txBody>
                    <a:bodyPr/>
                    <a:lstStyle/>
                    <a:p>
                      <a:pPr algn="ctr" fontAlgn="b"/>
                      <a:r>
                        <a:rPr lang="en-US" sz="1400" u="none" strike="noStrike" dirty="0">
                          <a:effectLst/>
                        </a:rPr>
                        <a:t>Categorical</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fontAlgn="b"/>
                      <a:r>
                        <a:rPr lang="en-US" sz="1400" u="none" strike="noStrike" dirty="0">
                          <a:effectLst/>
                        </a:rPr>
                        <a:t>46</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extLst>
                  <a:ext uri="{0D108BD9-81ED-4DB2-BD59-A6C34878D82A}">
                    <a16:rowId xmlns:a16="http://schemas.microsoft.com/office/drawing/2014/main" val="2218879325"/>
                  </a:ext>
                </a:extLst>
              </a:tr>
              <a:tr h="334108">
                <a:tc>
                  <a:txBody>
                    <a:bodyPr/>
                    <a:lstStyle/>
                    <a:p>
                      <a:pPr algn="ctr" fontAlgn="b"/>
                      <a:r>
                        <a:rPr lang="en-US" sz="1400" u="none" strike="noStrike">
                          <a:effectLst/>
                        </a:rPr>
                        <a:t>Total</a:t>
                      </a:r>
                      <a:endParaRPr lang="en-US" sz="1400" b="0" i="0" u="none" strike="noStrike">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fontAlgn="b"/>
                      <a:r>
                        <a:rPr lang="en-US" sz="1400" b="1" u="none" strike="noStrike" dirty="0">
                          <a:effectLst/>
                        </a:rPr>
                        <a:t>81</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extLst>
                  <a:ext uri="{0D108BD9-81ED-4DB2-BD59-A6C34878D82A}">
                    <a16:rowId xmlns:a16="http://schemas.microsoft.com/office/drawing/2014/main" val="2616440837"/>
                  </a:ext>
                </a:extLst>
              </a:tr>
            </a:tbl>
          </a:graphicData>
        </a:graphic>
      </p:graphicFrame>
    </p:spTree>
    <p:extLst>
      <p:ext uri="{BB962C8B-B14F-4D97-AF65-F5344CB8AC3E}">
        <p14:creationId xmlns:p14="http://schemas.microsoft.com/office/powerpoint/2010/main" val="122125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836"/>
          </a:xfrm>
          <a:solidFill>
            <a:schemeClr val="tx1"/>
          </a:solidFill>
        </p:spPr>
        <p:txBody>
          <a:bodyPr vert="horz" lIns="91440" tIns="45720" rIns="91440" bIns="45720" rtlCol="0" anchor="ctr">
            <a:normAutofit fontScale="90000"/>
          </a:bodyPr>
          <a:lstStyle/>
          <a:p>
            <a:pPr algn="ctr"/>
            <a:r>
              <a:rPr lang="en-US" b="1" i="1" dirty="0">
                <a:solidFill>
                  <a:schemeClr val="bg1"/>
                </a:solidFill>
              </a:rPr>
              <a:t>Univariate and Multi variate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7472"/>
            <a:ext cx="4564776" cy="20804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22" y="1597472"/>
            <a:ext cx="4313294" cy="2293819"/>
          </a:xfrm>
          <a:prstGeom prst="rect">
            <a:avLst/>
          </a:prstGeom>
        </p:spPr>
      </p:pic>
      <p:sp>
        <p:nvSpPr>
          <p:cNvPr id="11" name="TextBox 10"/>
          <p:cNvSpPr txBox="1"/>
          <p:nvPr/>
        </p:nvSpPr>
        <p:spPr>
          <a:xfrm>
            <a:off x="972616" y="5468815"/>
            <a:ext cx="9944100" cy="738664"/>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The image on the left is the histogram plot of the dependent variable – </a:t>
            </a:r>
            <a:r>
              <a:rPr lang="en-US" sz="1400" dirty="0" err="1"/>
              <a:t>SalesPrice</a:t>
            </a:r>
            <a:r>
              <a:rPr lang="en-US" sz="1400" dirty="0"/>
              <a:t>.</a:t>
            </a:r>
          </a:p>
          <a:p>
            <a:pPr marL="285750" indent="-285750" algn="just">
              <a:buFont typeface="Arial" panose="020B0604020202020204" pitchFamily="34" charset="0"/>
              <a:buChar char="•"/>
            </a:pPr>
            <a:r>
              <a:rPr lang="en-US" sz="1400" dirty="0"/>
              <a:t>We can see that the variable is </a:t>
            </a:r>
            <a:r>
              <a:rPr lang="en-US" sz="1400" b="1" dirty="0"/>
              <a:t>left skewed </a:t>
            </a:r>
            <a:r>
              <a:rPr lang="en-US" sz="1400" dirty="0"/>
              <a:t>and hence need to transform the variable</a:t>
            </a:r>
          </a:p>
          <a:p>
            <a:pPr marL="285750" indent="-285750" algn="just">
              <a:buFont typeface="Arial" panose="020B0604020202020204" pitchFamily="34" charset="0"/>
              <a:buChar char="•"/>
            </a:pPr>
            <a:r>
              <a:rPr lang="en-US" sz="1400" dirty="0"/>
              <a:t>We use a </a:t>
            </a:r>
            <a:r>
              <a:rPr lang="en-US" sz="1400" b="1" dirty="0"/>
              <a:t>logarithmic transformation</a:t>
            </a:r>
            <a:r>
              <a:rPr lang="en-US" sz="1400" dirty="0"/>
              <a:t> on the variable to reduce the skewness which can be seen from the image on the right</a:t>
            </a:r>
          </a:p>
        </p:txBody>
      </p:sp>
    </p:spTree>
    <p:extLst>
      <p:ext uri="{BB962C8B-B14F-4D97-AF65-F5344CB8AC3E}">
        <p14:creationId xmlns:p14="http://schemas.microsoft.com/office/powerpoint/2010/main" val="5434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8711" t="9347" r="25155" b="5980"/>
          <a:stretch/>
        </p:blipFill>
        <p:spPr>
          <a:xfrm>
            <a:off x="999634" y="1413010"/>
            <a:ext cx="9964374" cy="3888752"/>
          </a:xfrm>
          <a:prstGeom prst="rect">
            <a:avLst/>
          </a:prstGeom>
        </p:spPr>
      </p:pic>
      <p:sp>
        <p:nvSpPr>
          <p:cNvPr id="7" name="Title 1"/>
          <p:cNvSpPr>
            <a:spLocks noGrp="1"/>
          </p:cNvSpPr>
          <p:nvPr>
            <p:ph type="title"/>
          </p:nvPr>
        </p:nvSpPr>
        <p:spPr>
          <a:xfrm>
            <a:off x="838200" y="365126"/>
            <a:ext cx="10515600" cy="605836"/>
          </a:xfrm>
          <a:solidFill>
            <a:schemeClr val="tx1"/>
          </a:solidFill>
        </p:spPr>
        <p:txBody>
          <a:bodyPr vert="horz" lIns="91440" tIns="45720" rIns="91440" bIns="45720" rtlCol="0" anchor="ctr">
            <a:normAutofit fontScale="90000"/>
          </a:bodyPr>
          <a:lstStyle/>
          <a:p>
            <a:pPr algn="ctr"/>
            <a:r>
              <a:rPr lang="en-US" b="1" i="1" dirty="0">
                <a:solidFill>
                  <a:schemeClr val="bg1"/>
                </a:solidFill>
              </a:rPr>
              <a:t>Univariate and Multi variate Analysis</a:t>
            </a:r>
          </a:p>
        </p:txBody>
      </p:sp>
      <p:sp>
        <p:nvSpPr>
          <p:cNvPr id="9" name="TextBox 8"/>
          <p:cNvSpPr txBox="1"/>
          <p:nvPr/>
        </p:nvSpPr>
        <p:spPr>
          <a:xfrm>
            <a:off x="972616" y="5468815"/>
            <a:ext cx="9944100" cy="95410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The above image gives us a mosaic representation of correlation between 2 variables at a time </a:t>
            </a:r>
          </a:p>
          <a:p>
            <a:pPr marL="285750" indent="-285750" algn="just">
              <a:buFont typeface="Arial" panose="020B0604020202020204" pitchFamily="34" charset="0"/>
              <a:buChar char="•"/>
            </a:pPr>
            <a:r>
              <a:rPr lang="en-US" sz="1400" dirty="0"/>
              <a:t>Squares with dark shades or red depict a strong positive relationship between two variables and squares with dark shades of blue depict a strong negative relationship between two variables </a:t>
            </a:r>
          </a:p>
          <a:p>
            <a:pPr marL="285750" indent="-285750" algn="just">
              <a:buFont typeface="Arial" panose="020B0604020202020204" pitchFamily="34" charset="0"/>
              <a:buChar char="•"/>
            </a:pPr>
            <a:r>
              <a:rPr lang="en-US" sz="1400" dirty="0"/>
              <a:t>The squares with the dotted circles show the variables which have a strong relationship between them (positive or negative)</a:t>
            </a:r>
          </a:p>
        </p:txBody>
      </p:sp>
      <p:sp>
        <p:nvSpPr>
          <p:cNvPr id="5" name="Oval 4"/>
          <p:cNvSpPr/>
          <p:nvPr/>
        </p:nvSpPr>
        <p:spPr>
          <a:xfrm>
            <a:off x="6444761" y="1846385"/>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67797" y="1655884"/>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41784" y="3357386"/>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49615" y="2148254"/>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287607" y="3153946"/>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0000" y="2350480"/>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81821" y="4656994"/>
            <a:ext cx="307731" cy="19343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16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Regression plot of a categorical variable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886" y="1535266"/>
            <a:ext cx="9504484" cy="3124657"/>
          </a:xfrm>
          <a:prstGeom prst="rect">
            <a:avLst/>
          </a:prstGeom>
        </p:spPr>
      </p:pic>
      <p:sp>
        <p:nvSpPr>
          <p:cNvPr id="8" name="TextBox 7"/>
          <p:cNvSpPr txBox="1"/>
          <p:nvPr/>
        </p:nvSpPr>
        <p:spPr>
          <a:xfrm>
            <a:off x="972616" y="5468815"/>
            <a:ext cx="9944100" cy="954107"/>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Here is an example of a regression plot of a categorical variable (Overall quality) against the dependent variable (</a:t>
            </a:r>
            <a:r>
              <a:rPr lang="en-US" sz="1400" dirty="0" err="1"/>
              <a:t>SalePrice</a:t>
            </a:r>
            <a:r>
              <a:rPr lang="en-US" sz="1400" dirty="0"/>
              <a:t>)</a:t>
            </a:r>
          </a:p>
          <a:p>
            <a:pPr marL="285750" indent="-285750" algn="just">
              <a:buFont typeface="Arial" panose="020B0604020202020204" pitchFamily="34" charset="0"/>
              <a:buChar char="•"/>
            </a:pPr>
            <a:r>
              <a:rPr lang="en-US" sz="1400" dirty="0"/>
              <a:t>The fitted line shows some relationship between Overall quality and Sales price (as the line is on an upward slope and not flat)</a:t>
            </a:r>
          </a:p>
          <a:p>
            <a:pPr marL="285750" indent="-285750" algn="just">
              <a:buFont typeface="Arial" panose="020B0604020202020204" pitchFamily="34" charset="0"/>
              <a:buChar char="•"/>
            </a:pPr>
            <a:r>
              <a:rPr lang="en-US" sz="1400" dirty="0"/>
              <a:t>However we can see that there are very few data points lying in the category of overall quality between 8-12</a:t>
            </a:r>
          </a:p>
          <a:p>
            <a:pPr marL="285750" indent="-285750" algn="just">
              <a:buFont typeface="Arial" panose="020B0604020202020204" pitchFamily="34" charset="0"/>
              <a:buChar char="•"/>
            </a:pPr>
            <a:r>
              <a:rPr lang="en-US" sz="1400" dirty="0"/>
              <a:t>As the Overall quality of the house increases, the sale price of the house increase (correlation not causation)</a:t>
            </a:r>
          </a:p>
        </p:txBody>
      </p:sp>
    </p:spTree>
    <p:extLst>
      <p:ext uri="{BB962C8B-B14F-4D97-AF65-F5344CB8AC3E}">
        <p14:creationId xmlns:p14="http://schemas.microsoft.com/office/powerpoint/2010/main" val="134999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250"/>
          </a:xfrm>
          <a:solidFill>
            <a:schemeClr val="tx1"/>
          </a:solidFill>
        </p:spPr>
        <p:txBody>
          <a:bodyPr vert="horz" lIns="91440" tIns="45720" rIns="91440" bIns="45720" rtlCol="0" anchor="ctr">
            <a:normAutofit fontScale="90000"/>
          </a:bodyPr>
          <a:lstStyle/>
          <a:p>
            <a:pPr algn="ctr"/>
            <a:r>
              <a:rPr lang="en-US" b="1" i="1" dirty="0">
                <a:solidFill>
                  <a:schemeClr val="bg1"/>
                </a:solidFill>
              </a:rPr>
              <a:t>Variable transformation</a:t>
            </a:r>
          </a:p>
        </p:txBody>
      </p:sp>
      <p:sp>
        <p:nvSpPr>
          <p:cNvPr id="8" name="TextBox 7"/>
          <p:cNvSpPr txBox="1"/>
          <p:nvPr/>
        </p:nvSpPr>
        <p:spPr>
          <a:xfrm>
            <a:off x="972616" y="5468815"/>
            <a:ext cx="9944100" cy="1169551"/>
          </a:xfrm>
          <a:prstGeom prst="rect">
            <a:avLst/>
          </a:prstGeom>
          <a:noFill/>
          <a:ln w="3175">
            <a:solidFill>
              <a:schemeClr val="tx1"/>
            </a:solidFill>
          </a:ln>
        </p:spPr>
        <p:txBody>
          <a:bodyPr wrap="square" rtlCol="0">
            <a:spAutoFit/>
          </a:bodyPr>
          <a:lstStyle/>
          <a:p>
            <a:pPr marL="285750" indent="-285750" algn="just">
              <a:buFont typeface="Arial" panose="020B0604020202020204" pitchFamily="34" charset="0"/>
              <a:buChar char="•"/>
            </a:pPr>
            <a:r>
              <a:rPr lang="en-US" sz="1400" dirty="0"/>
              <a:t>We looked at two variables – number of full and half baths in the house individually against the dependent variable (sales price) and noticed that though there is some correlation between sales price and full bath or half bath, its not such a strong relationship (images on the left)</a:t>
            </a:r>
          </a:p>
          <a:p>
            <a:pPr marL="285750" indent="-285750" algn="just">
              <a:buFont typeface="Arial" panose="020B0604020202020204" pitchFamily="34" charset="0"/>
              <a:buChar char="•"/>
            </a:pPr>
            <a:r>
              <a:rPr lang="en-US" sz="1400" dirty="0"/>
              <a:t>After combining the two variables as one (adding the values) and plotting it against Sales Price, we saw a stronger relationship between the new transformed variable and Sales Price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16" y="1576923"/>
            <a:ext cx="4680838" cy="3384544"/>
          </a:xfrm>
          <a:prstGeom prst="rect">
            <a:avLst/>
          </a:prstGeom>
        </p:spPr>
      </p:pic>
      <p:pic>
        <p:nvPicPr>
          <p:cNvPr id="6" name="Content Placeholder 3"/>
          <p:cNvPicPr>
            <a:picLocks noGrp="1" noChangeAspect="1"/>
          </p:cNvPicPr>
          <p:nvPr>
            <p:ph idx="1"/>
          </p:nvPr>
        </p:nvPicPr>
        <p:blipFill rotWithShape="1">
          <a:blip r:embed="rId3"/>
          <a:srcRect l="18113" t="10255" r="31558" b="47500"/>
          <a:stretch/>
        </p:blipFill>
        <p:spPr>
          <a:xfrm>
            <a:off x="5503917" y="1888168"/>
            <a:ext cx="5849883" cy="2762053"/>
          </a:xfrm>
          <a:prstGeom prst="rect">
            <a:avLst/>
          </a:prstGeom>
        </p:spPr>
      </p:pic>
    </p:spTree>
    <p:extLst>
      <p:ext uri="{BB962C8B-B14F-4D97-AF65-F5344CB8AC3E}">
        <p14:creationId xmlns:p14="http://schemas.microsoft.com/office/powerpoint/2010/main" val="385354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1603</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Calibri</vt:lpstr>
      <vt:lpstr>Calibri Light</vt:lpstr>
      <vt:lpstr>Wingdings</vt:lpstr>
      <vt:lpstr>Office Theme</vt:lpstr>
      <vt:lpstr>PowerPoint Presentation</vt:lpstr>
      <vt:lpstr>Problem Description</vt:lpstr>
      <vt:lpstr>Objectives</vt:lpstr>
      <vt:lpstr>Approach </vt:lpstr>
      <vt:lpstr>Data definition, null value and outlier treatment</vt:lpstr>
      <vt:lpstr>Univariate and Multi variate Analysis</vt:lpstr>
      <vt:lpstr>Univariate and Multi variate Analysis</vt:lpstr>
      <vt:lpstr>Regression plot of a categorical variable</vt:lpstr>
      <vt:lpstr>Variable transformation</vt:lpstr>
      <vt:lpstr>Variable transformation</vt:lpstr>
      <vt:lpstr>Variable transformation- categorical to binary (dummy variables)</vt:lpstr>
      <vt:lpstr>Is there a seasonality affect on Sales price?</vt:lpstr>
      <vt:lpstr>PowerPoint Presentation</vt:lpstr>
      <vt:lpstr>Subsidiary Analysis &amp; Results</vt:lpstr>
      <vt:lpstr>Variable importance plot (Lasso model)</vt:lpstr>
      <vt:lpstr>Modelling via Random Forest- Cross Validation Check</vt:lpstr>
      <vt:lpstr>Modelling via Lasso Regression</vt:lpstr>
      <vt:lpstr>Predicted vs Actual Sales Price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Lakshmi</dc:creator>
  <cp:lastModifiedBy>Jaideep</cp:lastModifiedBy>
  <cp:revision>43</cp:revision>
  <dcterms:created xsi:type="dcterms:W3CDTF">2016-11-29T18:18:10Z</dcterms:created>
  <dcterms:modified xsi:type="dcterms:W3CDTF">2016-12-02T09:16:49Z</dcterms:modified>
</cp:coreProperties>
</file>