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FF9E34-8471-45B9-AC9C-6BCF84C04228}"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398551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F9E34-8471-45B9-AC9C-6BCF84C04228}"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238340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F9E34-8471-45B9-AC9C-6BCF84C04228}"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F87A43-1316-41A3-8B16-F50C30C680F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6015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FF9E34-8471-45B9-AC9C-6BCF84C04228}"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2716359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FF9E34-8471-45B9-AC9C-6BCF84C04228}"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F87A43-1316-41A3-8B16-F50C30C680F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311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FF9E34-8471-45B9-AC9C-6BCF84C04228}"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1631786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F9E34-8471-45B9-AC9C-6BCF84C04228}"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344751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F9E34-8471-45B9-AC9C-6BCF84C04228}"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266451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F9E34-8471-45B9-AC9C-6BCF84C04228}"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278981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F9E34-8471-45B9-AC9C-6BCF84C04228}"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279861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FF9E34-8471-45B9-AC9C-6BCF84C04228}"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163608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FF9E34-8471-45B9-AC9C-6BCF84C04228}" type="datetimeFigureOut">
              <a:rPr lang="en-IN" smtClean="0"/>
              <a:t>22-05-2025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122088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FF9E34-8471-45B9-AC9C-6BCF84C04228}" type="datetimeFigureOut">
              <a:rPr lang="en-IN" smtClean="0"/>
              <a:t>22-05-2025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100142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F9E34-8471-45B9-AC9C-6BCF84C04228}" type="datetimeFigureOut">
              <a:rPr lang="en-IN" smtClean="0"/>
              <a:t>22-05-2025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214933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F9E34-8471-45B9-AC9C-6BCF84C04228}"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294919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F9E34-8471-45B9-AC9C-6BCF84C04228}"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F87A43-1316-41A3-8B16-F50C30C680F9}" type="slidenum">
              <a:rPr lang="en-IN" smtClean="0"/>
              <a:t>‹#›</a:t>
            </a:fld>
            <a:endParaRPr lang="en-IN"/>
          </a:p>
        </p:txBody>
      </p:sp>
    </p:spTree>
    <p:extLst>
      <p:ext uri="{BB962C8B-B14F-4D97-AF65-F5344CB8AC3E}">
        <p14:creationId xmlns:p14="http://schemas.microsoft.com/office/powerpoint/2010/main" val="167190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FF9E34-8471-45B9-AC9C-6BCF84C04228}" type="datetimeFigureOut">
              <a:rPr lang="en-IN" smtClean="0"/>
              <a:t>22-05-2025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F87A43-1316-41A3-8B16-F50C30C680F9}" type="slidenum">
              <a:rPr lang="en-IN" smtClean="0"/>
              <a:t>‹#›</a:t>
            </a:fld>
            <a:endParaRPr lang="en-IN"/>
          </a:p>
        </p:txBody>
      </p:sp>
    </p:spTree>
    <p:extLst>
      <p:ext uri="{BB962C8B-B14F-4D97-AF65-F5344CB8AC3E}">
        <p14:creationId xmlns:p14="http://schemas.microsoft.com/office/powerpoint/2010/main" val="4200640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hishing.or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D043EA-6600-479B-0865-74508CD56C7C}"/>
              </a:ext>
            </a:extLst>
          </p:cNvPr>
          <p:cNvSpPr txBox="1"/>
          <p:nvPr/>
        </p:nvSpPr>
        <p:spPr>
          <a:xfrm>
            <a:off x="2910349" y="2778741"/>
            <a:ext cx="6096000" cy="1631216"/>
          </a:xfrm>
          <a:prstGeom prst="rect">
            <a:avLst/>
          </a:prstGeom>
          <a:noFill/>
        </p:spPr>
        <p:txBody>
          <a:bodyPr wrap="square">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Presented By:</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err="1">
                <a:latin typeface="Calibri" panose="020F0502020204030204" pitchFamily="34" charset="0"/>
                <a:ea typeface="Calibri" panose="020F0502020204030204" pitchFamily="34" charset="0"/>
                <a:cs typeface="Calibri" panose="020F0502020204030204" pitchFamily="34" charset="0"/>
              </a:rPr>
              <a:t>Sushama</a:t>
            </a:r>
            <a:r>
              <a:rPr lang="en-US" sz="2000" dirty="0">
                <a:latin typeface="Calibri" panose="020F0502020204030204" pitchFamily="34" charset="0"/>
                <a:ea typeface="Calibri" panose="020F0502020204030204" pitchFamily="34" charset="0"/>
                <a:cs typeface="Calibri" panose="020F0502020204030204" pitchFamily="34" charset="0"/>
              </a:rPr>
              <a:t> Sudhakar </a:t>
            </a:r>
            <a:r>
              <a:rPr lang="en-US" sz="2000" dirty="0" err="1">
                <a:latin typeface="Calibri" panose="020F0502020204030204" pitchFamily="34" charset="0"/>
                <a:ea typeface="Calibri" panose="020F0502020204030204" pitchFamily="34" charset="0"/>
                <a:cs typeface="Calibri" panose="020F0502020204030204" pitchFamily="34" charset="0"/>
              </a:rPr>
              <a:t>Shilar</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Cybersecurity Intern</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Code Alpha</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May 2025</a:t>
            </a:r>
          </a:p>
        </p:txBody>
      </p:sp>
      <p:sp>
        <p:nvSpPr>
          <p:cNvPr id="6" name="TextBox 5">
            <a:extLst>
              <a:ext uri="{FF2B5EF4-FFF2-40B4-BE49-F238E27FC236}">
                <a16:creationId xmlns:a16="http://schemas.microsoft.com/office/drawing/2014/main" id="{5ABD8424-9F7D-4A92-1D10-BAC7BD8F37EB}"/>
              </a:ext>
            </a:extLst>
          </p:cNvPr>
          <p:cNvSpPr txBox="1"/>
          <p:nvPr/>
        </p:nvSpPr>
        <p:spPr>
          <a:xfrm>
            <a:off x="1219201" y="825910"/>
            <a:ext cx="9724102" cy="1231106"/>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Phishing Awareness Training</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i="1" dirty="0">
                <a:latin typeface="Calibri" panose="020F0502020204030204" pitchFamily="34" charset="0"/>
                <a:ea typeface="Calibri" panose="020F0502020204030204" pitchFamily="34" charset="0"/>
                <a:cs typeface="Calibri" panose="020F0502020204030204" pitchFamily="34" charset="0"/>
              </a:rPr>
              <a:t>Understanding, Identifying, and Preventing Phishing Attacks</a:t>
            </a:r>
            <a:endParaRPr lang="en-US" sz="2800"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285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AE3AA0-9F72-1D5A-3D47-AFCEA82C9A05}"/>
              </a:ext>
            </a:extLst>
          </p:cNvPr>
          <p:cNvSpPr txBox="1"/>
          <p:nvPr/>
        </p:nvSpPr>
        <p:spPr>
          <a:xfrm>
            <a:off x="2349909" y="2096076"/>
            <a:ext cx="8652387" cy="2862322"/>
          </a:xfrm>
          <a:prstGeom prst="rect">
            <a:avLst/>
          </a:prstGeom>
          <a:noFill/>
        </p:spPr>
        <p:txBody>
          <a:bodyPr wrap="square">
            <a:spAutoFit/>
          </a:bodyPr>
          <a:lstStyle/>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Browser Extensions:</a:t>
            </a:r>
            <a:r>
              <a:rPr lang="en-IN" sz="2000" dirty="0">
                <a:latin typeface="Calibri" panose="020F0502020204030204" pitchFamily="34" charset="0"/>
                <a:ea typeface="Calibri" panose="020F0502020204030204" pitchFamily="34" charset="0"/>
                <a:cs typeface="Calibri" panose="020F0502020204030204" pitchFamily="34" charset="0"/>
              </a:rPr>
              <a:t> Anti-phishing filters (e.g., Microsoft Defender SmartScreen, </a:t>
            </a:r>
            <a:r>
              <a:rPr lang="en-IN" sz="2000" dirty="0" err="1">
                <a:latin typeface="Calibri" panose="020F0502020204030204" pitchFamily="34" charset="0"/>
                <a:ea typeface="Calibri" panose="020F0502020204030204" pitchFamily="34" charset="0"/>
                <a:cs typeface="Calibri" panose="020F0502020204030204" pitchFamily="34" charset="0"/>
              </a:rPr>
              <a:t>Netcraft</a:t>
            </a:r>
            <a:r>
              <a:rPr lang="en-IN" sz="20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Email Gateways:</a:t>
            </a:r>
            <a:r>
              <a:rPr lang="en-IN" sz="2000" dirty="0">
                <a:latin typeface="Calibri" panose="020F0502020204030204" pitchFamily="34" charset="0"/>
                <a:ea typeface="Calibri" panose="020F0502020204030204" pitchFamily="34" charset="0"/>
                <a:cs typeface="Calibri" panose="020F0502020204030204" pitchFamily="34" charset="0"/>
              </a:rPr>
              <a:t> Automatically detect phishing patterns (e.g., Proofpoint, Mimecast).</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Security Awareness Platforms:</a:t>
            </a:r>
            <a:r>
              <a:rPr lang="en-IN" sz="2000" dirty="0">
                <a:latin typeface="Calibri" panose="020F0502020204030204" pitchFamily="34" charset="0"/>
                <a:ea typeface="Calibri" panose="020F0502020204030204" pitchFamily="34" charset="0"/>
                <a:cs typeface="Calibri" panose="020F0502020204030204" pitchFamily="34" charset="0"/>
              </a:rPr>
              <a:t> Tools like KnowBe4 for interactive training.</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Official Portals: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hlinkClick r:id="rId2"/>
              </a:rPr>
              <a:t>https://phishing.org</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https://www.consumer.ftc.gov</a:t>
            </a:r>
          </a:p>
          <a:p>
            <a:r>
              <a:rPr lang="en-IN" sz="2000" dirty="0">
                <a:latin typeface="Calibri" panose="020F0502020204030204" pitchFamily="34" charset="0"/>
                <a:ea typeface="Calibri" panose="020F0502020204030204" pitchFamily="34" charset="0"/>
                <a:cs typeface="Calibri" panose="020F0502020204030204" pitchFamily="34" charset="0"/>
              </a:rPr>
              <a:t>Stay informed to stay protected.</a:t>
            </a:r>
          </a:p>
        </p:txBody>
      </p:sp>
      <p:sp>
        <p:nvSpPr>
          <p:cNvPr id="4" name="TextBox 3">
            <a:extLst>
              <a:ext uri="{FF2B5EF4-FFF2-40B4-BE49-F238E27FC236}">
                <a16:creationId xmlns:a16="http://schemas.microsoft.com/office/drawing/2014/main" id="{CFA994A1-848E-744B-4E51-F278DE5B8DF6}"/>
              </a:ext>
            </a:extLst>
          </p:cNvPr>
          <p:cNvSpPr txBox="1"/>
          <p:nvPr/>
        </p:nvSpPr>
        <p:spPr>
          <a:xfrm>
            <a:off x="1710813" y="373626"/>
            <a:ext cx="8652387" cy="1384995"/>
          </a:xfrm>
          <a:prstGeom prst="rect">
            <a:avLst/>
          </a:prstGeom>
          <a:noFill/>
        </p:spPr>
        <p:txBody>
          <a:bodyPr wrap="square" rtlCol="0">
            <a:spAutoFit/>
          </a:bodyPr>
          <a:lstStyle/>
          <a:p>
            <a:pPr algn="ctr">
              <a:buNone/>
            </a:pPr>
            <a:r>
              <a:rPr lang="en-IN" sz="2800" b="1" dirty="0">
                <a:latin typeface="Calibri" panose="020F0502020204030204" pitchFamily="34" charset="0"/>
                <a:ea typeface="Calibri" panose="020F0502020204030204" pitchFamily="34" charset="0"/>
                <a:cs typeface="Calibri" panose="020F0502020204030204" pitchFamily="34" charset="0"/>
              </a:rPr>
              <a:t>Tools and Resources</a:t>
            </a:r>
          </a:p>
          <a:p>
            <a:pPr algn="ctr">
              <a:buNone/>
            </a:pPr>
            <a:r>
              <a:rPr lang="en-IN" sz="2800" dirty="0">
                <a:latin typeface="Calibri" panose="020F0502020204030204" pitchFamily="34" charset="0"/>
                <a:ea typeface="Calibri" panose="020F0502020204030204" pitchFamily="34" charset="0"/>
                <a:cs typeface="Calibri" panose="020F0502020204030204" pitchFamily="34" charset="0"/>
              </a:rPr>
              <a:t>Stay Protected with These Tools</a:t>
            </a:r>
          </a:p>
          <a:p>
            <a:pPr algn="ct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194665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30A6E4-D457-E02F-3003-E863B8F69098}"/>
              </a:ext>
            </a:extLst>
          </p:cNvPr>
          <p:cNvSpPr txBox="1"/>
          <p:nvPr/>
        </p:nvSpPr>
        <p:spPr>
          <a:xfrm>
            <a:off x="2300748" y="2332898"/>
            <a:ext cx="9340645" cy="2246769"/>
          </a:xfrm>
          <a:prstGeom prst="rect">
            <a:avLst/>
          </a:prstGeom>
          <a:noFill/>
        </p:spPr>
        <p:txBody>
          <a:bodyPr wrap="square">
            <a:spAutoFit/>
          </a:bodyPr>
          <a:lstStyle/>
          <a:p>
            <a:pPr>
              <a:buNone/>
            </a:pPr>
            <a:r>
              <a:rPr lang="en-US" sz="2000" dirty="0">
                <a:latin typeface="Calibri" panose="020F0502020204030204" pitchFamily="34" charset="0"/>
                <a:ea typeface="Calibri" panose="020F0502020204030204" pitchFamily="34" charset="0"/>
                <a:cs typeface="Calibri" panose="020F0502020204030204" pitchFamily="34" charset="0"/>
              </a:rPr>
              <a:t>Phishing continues to evolve, becoming more sophisticated each day. But awareness is your best defense.</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Remember:</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Always question unexpected emails or links.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Stay updated with security best practices.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Report phishing attempts — don’t ignore them.</a:t>
            </a:r>
          </a:p>
          <a:p>
            <a:r>
              <a:rPr lang="en-US" sz="2000" b="1" dirty="0">
                <a:latin typeface="Calibri" panose="020F0502020204030204" pitchFamily="34" charset="0"/>
                <a:ea typeface="Calibri" panose="020F0502020204030204" pitchFamily="34" charset="0"/>
                <a:cs typeface="Calibri" panose="020F0502020204030204" pitchFamily="34" charset="0"/>
              </a:rPr>
              <a:t>Cybersecurity is everyone’s responsibility. Don’t be the weakest link!</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E2ED343-7FA8-BE75-C425-15B71FEC402C}"/>
              </a:ext>
            </a:extLst>
          </p:cNvPr>
          <p:cNvSpPr txBox="1"/>
          <p:nvPr/>
        </p:nvSpPr>
        <p:spPr>
          <a:xfrm>
            <a:off x="2300748" y="353961"/>
            <a:ext cx="7256207" cy="1815882"/>
          </a:xfrm>
          <a:prstGeom prst="rect">
            <a:avLst/>
          </a:prstGeom>
          <a:noFill/>
        </p:spPr>
        <p:txBody>
          <a:bodyPr wrap="square" rtlCol="0">
            <a:spAutoFit/>
          </a:bodyPr>
          <a:lstStyle/>
          <a:p>
            <a:pPr algn="ctr">
              <a:buNone/>
            </a:pPr>
            <a:r>
              <a:rPr lang="en-US" sz="2800" b="1" dirty="0">
                <a:latin typeface="Calibri" panose="020F0502020204030204" pitchFamily="34" charset="0"/>
                <a:ea typeface="Calibri" panose="020F0502020204030204" pitchFamily="34" charset="0"/>
                <a:cs typeface="Calibri" panose="020F0502020204030204" pitchFamily="34" charset="0"/>
              </a:rPr>
              <a:t>Conclusion</a:t>
            </a:r>
            <a:r>
              <a:rPr lang="en-US" sz="2800" b="1" dirty="0"/>
              <a:t> and Takeaways</a:t>
            </a:r>
          </a:p>
          <a:p>
            <a:pPr algn="ctr">
              <a:buNone/>
            </a:pPr>
            <a:r>
              <a:rPr lang="en-US" sz="2800" dirty="0">
                <a:latin typeface="Calibri" panose="020F0502020204030204" pitchFamily="34" charset="0"/>
                <a:ea typeface="Calibri" panose="020F0502020204030204" pitchFamily="34" charset="0"/>
                <a:cs typeface="Calibri" panose="020F0502020204030204" pitchFamily="34" charset="0"/>
              </a:rPr>
              <a:t>Think Before You Click!</a:t>
            </a:r>
          </a:p>
          <a:p>
            <a:pPr algn="ctr">
              <a:buNone/>
            </a:pPr>
            <a:br>
              <a:rPr lang="en-US" sz="2800" dirty="0"/>
            </a:br>
            <a:endParaRPr lang="en-IN" sz="2800" dirty="0"/>
          </a:p>
        </p:txBody>
      </p:sp>
    </p:spTree>
    <p:extLst>
      <p:ext uri="{BB962C8B-B14F-4D97-AF65-F5344CB8AC3E}">
        <p14:creationId xmlns:p14="http://schemas.microsoft.com/office/powerpoint/2010/main" val="13061990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DCB86-8DC4-695E-77AE-E8E7347A96FE}"/>
              </a:ext>
            </a:extLst>
          </p:cNvPr>
          <p:cNvSpPr txBox="1"/>
          <p:nvPr/>
        </p:nvSpPr>
        <p:spPr>
          <a:xfrm>
            <a:off x="2871020" y="2228671"/>
            <a:ext cx="7167716" cy="1200329"/>
          </a:xfrm>
          <a:prstGeom prst="rect">
            <a:avLst/>
          </a:prstGeom>
          <a:noFill/>
        </p:spPr>
        <p:txBody>
          <a:bodyPr wrap="square" rtlCol="0">
            <a:spAutoFit/>
          </a:bodyPr>
          <a:lstStyle/>
          <a:p>
            <a:pPr algn="ctr"/>
            <a:r>
              <a:rPr lang="en-IN" sz="7200" dirty="0">
                <a:latin typeface="Calibri" panose="020F0502020204030204" pitchFamily="34" charset="0"/>
                <a:ea typeface="Calibri" panose="020F0502020204030204" pitchFamily="34" charset="0"/>
                <a:cs typeface="Calibri" panose="020F0502020204030204" pitchFamily="34" charset="0"/>
              </a:rPr>
              <a:t>THANK YOU </a:t>
            </a:r>
          </a:p>
        </p:txBody>
      </p:sp>
    </p:spTree>
    <p:extLst>
      <p:ext uri="{BB962C8B-B14F-4D97-AF65-F5344CB8AC3E}">
        <p14:creationId xmlns:p14="http://schemas.microsoft.com/office/powerpoint/2010/main" val="3591503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B93EDD-0D41-184B-E113-745BA55BBD2E}"/>
              </a:ext>
            </a:extLst>
          </p:cNvPr>
          <p:cNvSpPr txBox="1"/>
          <p:nvPr/>
        </p:nvSpPr>
        <p:spPr>
          <a:xfrm>
            <a:off x="3048000" y="1584799"/>
            <a:ext cx="6096000" cy="3477875"/>
          </a:xfrm>
          <a:prstGeom prst="rect">
            <a:avLst/>
          </a:prstGeom>
          <a:noFill/>
        </p:spPr>
        <p:txBody>
          <a:bodyPr wrap="square">
            <a:spAutoFit/>
          </a:bodyPr>
          <a:lstStyle/>
          <a:p>
            <a:pPr algn="ct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Phishing is a type of cyberattack in which an attacker attempts to deceive individuals into providing sensitive data such as usernames, passwords, credit card numbers, or banking details. These attacks are usually carried out via email, text messages, websites, or phone calls that appear to come from a trusted source.</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Phishing exploits human trust and curiosity to achieve unauthorized access to systems or accounts, making it one of the most common and dangerous threats in cybersecurity today.</a:t>
            </a:r>
          </a:p>
        </p:txBody>
      </p:sp>
      <p:sp>
        <p:nvSpPr>
          <p:cNvPr id="6" name="TextBox 5">
            <a:extLst>
              <a:ext uri="{FF2B5EF4-FFF2-40B4-BE49-F238E27FC236}">
                <a16:creationId xmlns:a16="http://schemas.microsoft.com/office/drawing/2014/main" id="{0BA6AAE5-8B76-E7E3-F8B0-ACDEB008C880}"/>
              </a:ext>
            </a:extLst>
          </p:cNvPr>
          <p:cNvSpPr txBox="1"/>
          <p:nvPr/>
        </p:nvSpPr>
        <p:spPr>
          <a:xfrm>
            <a:off x="1759975" y="304800"/>
            <a:ext cx="8308258" cy="1231106"/>
          </a:xfrm>
          <a:prstGeom prst="rect">
            <a:avLst/>
          </a:prstGeom>
          <a:noFill/>
        </p:spPr>
        <p:txBody>
          <a:bodyPr wrap="square" rtlCol="0">
            <a:spAutoFit/>
          </a:bodyPr>
          <a:lstStyle/>
          <a:p>
            <a:pPr algn="ctr">
              <a:buNone/>
            </a:pPr>
            <a:r>
              <a:rPr lang="en-US" sz="2800" b="1" dirty="0">
                <a:latin typeface="Calibri" panose="020F0502020204030204" pitchFamily="34" charset="0"/>
                <a:ea typeface="Calibri" panose="020F0502020204030204" pitchFamily="34" charset="0"/>
                <a:cs typeface="Calibri" panose="020F0502020204030204" pitchFamily="34" charset="0"/>
              </a:rPr>
              <a:t>Introduction to Phishing Attacks</a:t>
            </a:r>
          </a:p>
          <a:p>
            <a:pPr algn="ctr">
              <a:buNone/>
            </a:pPr>
            <a:r>
              <a:rPr lang="en-US" sz="2800" dirty="0">
                <a:latin typeface="Calibri" panose="020F0502020204030204" pitchFamily="34" charset="0"/>
                <a:ea typeface="Calibri" panose="020F0502020204030204" pitchFamily="34" charset="0"/>
                <a:cs typeface="Calibri" panose="020F0502020204030204" pitchFamily="34" charset="0"/>
              </a:rPr>
              <a:t>What is Phishing?</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56301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ACB9A2-2E30-96AA-D297-BED53A5198AD}"/>
              </a:ext>
            </a:extLst>
          </p:cNvPr>
          <p:cNvSpPr txBox="1"/>
          <p:nvPr/>
        </p:nvSpPr>
        <p:spPr>
          <a:xfrm>
            <a:off x="1828800" y="1907568"/>
            <a:ext cx="9389806" cy="2246769"/>
          </a:xfrm>
          <a:prstGeom prst="rect">
            <a:avLst/>
          </a:prstGeom>
          <a:noFill/>
        </p:spPr>
        <p:txBody>
          <a:bodyPr wrap="square">
            <a:spAutoFit/>
          </a:bodyPr>
          <a:lstStyle/>
          <a:p>
            <a:pPr>
              <a:buNone/>
            </a:pPr>
            <a:r>
              <a:rPr lang="en-US" sz="2000" dirty="0">
                <a:latin typeface="Calibri" panose="020F0502020204030204" pitchFamily="34" charset="0"/>
                <a:ea typeface="Calibri" panose="020F0502020204030204" pitchFamily="34" charset="0"/>
                <a:cs typeface="Calibri" panose="020F0502020204030204" pitchFamily="34" charset="0"/>
              </a:rPr>
              <a:t>Phishing can have devastating effects on individuals and organizations: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Identity Theft:</a:t>
            </a:r>
            <a:r>
              <a:rPr lang="en-US" sz="2000" dirty="0">
                <a:latin typeface="Calibri" panose="020F0502020204030204" pitchFamily="34" charset="0"/>
                <a:ea typeface="Calibri" panose="020F0502020204030204" pitchFamily="34" charset="0"/>
                <a:cs typeface="Calibri" panose="020F0502020204030204" pitchFamily="34" charset="0"/>
              </a:rPr>
              <a:t> Stolen personal information can be used to commit fraud.</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Financial Loss:</a:t>
            </a:r>
            <a:r>
              <a:rPr lang="en-US" sz="2000" dirty="0">
                <a:latin typeface="Calibri" panose="020F0502020204030204" pitchFamily="34" charset="0"/>
                <a:ea typeface="Calibri" panose="020F0502020204030204" pitchFamily="34" charset="0"/>
                <a:cs typeface="Calibri" panose="020F0502020204030204" pitchFamily="34" charset="0"/>
              </a:rPr>
              <a:t> Victims may unknowingly transfer money or share bank details.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Corporate Espionage:</a:t>
            </a:r>
            <a:r>
              <a:rPr lang="en-US" sz="2000" dirty="0">
                <a:latin typeface="Calibri" panose="020F0502020204030204" pitchFamily="34" charset="0"/>
                <a:ea typeface="Calibri" panose="020F0502020204030204" pitchFamily="34" charset="0"/>
                <a:cs typeface="Calibri" panose="020F0502020204030204" pitchFamily="34" charset="0"/>
              </a:rPr>
              <a:t> Hackers may gain access to confidential data or trade secrets.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Ransomware Deployment:</a:t>
            </a:r>
            <a:r>
              <a:rPr lang="en-US" sz="2000" dirty="0">
                <a:latin typeface="Calibri" panose="020F0502020204030204" pitchFamily="34" charset="0"/>
                <a:ea typeface="Calibri" panose="020F0502020204030204" pitchFamily="34" charset="0"/>
                <a:cs typeface="Calibri" panose="020F0502020204030204" pitchFamily="34" charset="0"/>
              </a:rPr>
              <a:t> Phishing often acts as an entry point for malware or ransomware.</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According to security reports, over 90% of successful cyberattacks start with phishing.</a:t>
            </a:r>
          </a:p>
        </p:txBody>
      </p:sp>
      <p:sp>
        <p:nvSpPr>
          <p:cNvPr id="6" name="TextBox 5">
            <a:extLst>
              <a:ext uri="{FF2B5EF4-FFF2-40B4-BE49-F238E27FC236}">
                <a16:creationId xmlns:a16="http://schemas.microsoft.com/office/drawing/2014/main" id="{B3B97FF4-B5FE-CEBE-0A1E-D6FB8D92042C}"/>
              </a:ext>
            </a:extLst>
          </p:cNvPr>
          <p:cNvSpPr txBox="1"/>
          <p:nvPr/>
        </p:nvSpPr>
        <p:spPr>
          <a:xfrm>
            <a:off x="2064773" y="363794"/>
            <a:ext cx="8711381" cy="1384995"/>
          </a:xfrm>
          <a:prstGeom prst="rect">
            <a:avLst/>
          </a:prstGeom>
          <a:noFill/>
        </p:spPr>
        <p:txBody>
          <a:bodyPr wrap="square" rtlCol="0">
            <a:spAutoFit/>
          </a:bodyPr>
          <a:lstStyle/>
          <a:p>
            <a:pPr algn="ctr">
              <a:buNone/>
            </a:pPr>
            <a:r>
              <a:rPr lang="en-US" sz="2800" b="1" dirty="0">
                <a:latin typeface="Calibri" panose="020F0502020204030204" pitchFamily="34" charset="0"/>
                <a:ea typeface="Calibri" panose="020F0502020204030204" pitchFamily="34" charset="0"/>
                <a:cs typeface="Calibri" panose="020F0502020204030204" pitchFamily="34" charset="0"/>
              </a:rPr>
              <a:t>Why Phishing is a Serious Threat</a:t>
            </a:r>
          </a:p>
          <a:p>
            <a:pPr algn="ctr">
              <a:buNone/>
            </a:pPr>
            <a:r>
              <a:rPr lang="en-US" sz="2800" dirty="0">
                <a:latin typeface="Calibri" panose="020F0502020204030204" pitchFamily="34" charset="0"/>
                <a:ea typeface="Calibri" panose="020F0502020204030204" pitchFamily="34" charset="0"/>
                <a:cs typeface="Calibri" panose="020F0502020204030204" pitchFamily="34" charset="0"/>
              </a:rPr>
              <a:t> Impact of Phishing Attacks</a:t>
            </a:r>
          </a:p>
          <a:p>
            <a:pPr algn="ct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2813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B88F5E-856D-9BA1-B4D2-96C1091794D2}"/>
              </a:ext>
            </a:extLst>
          </p:cNvPr>
          <p:cNvSpPr txBox="1"/>
          <p:nvPr/>
        </p:nvSpPr>
        <p:spPr>
          <a:xfrm>
            <a:off x="1779639" y="1766957"/>
            <a:ext cx="9822426" cy="2862322"/>
          </a:xfrm>
          <a:prstGeom prst="rect">
            <a:avLst/>
          </a:prstGeom>
          <a:noFill/>
        </p:spPr>
        <p:txBody>
          <a:bodyPr wrap="square">
            <a:spAutoFit/>
          </a:bodyPr>
          <a:lstStyle/>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Email Phishing:</a:t>
            </a:r>
            <a:r>
              <a:rPr lang="en-US" sz="2000" dirty="0">
                <a:latin typeface="Calibri" panose="020F0502020204030204" pitchFamily="34" charset="0"/>
                <a:ea typeface="Calibri" panose="020F0502020204030204" pitchFamily="34" charset="0"/>
                <a:cs typeface="Calibri" panose="020F0502020204030204" pitchFamily="34" charset="0"/>
              </a:rPr>
              <a:t> Mass emails imitating trusted organizations, urging users to click on links or download attachments.</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Spear Phishing:</a:t>
            </a:r>
            <a:r>
              <a:rPr lang="en-US" sz="2000" dirty="0">
                <a:latin typeface="Calibri" panose="020F0502020204030204" pitchFamily="34" charset="0"/>
                <a:ea typeface="Calibri" panose="020F0502020204030204" pitchFamily="34" charset="0"/>
                <a:cs typeface="Calibri" panose="020F0502020204030204" pitchFamily="34" charset="0"/>
              </a:rPr>
              <a:t> Personalized messages targeting a specific individual or role, often using real names or details.</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Whaling:</a:t>
            </a:r>
            <a:r>
              <a:rPr lang="en-US" sz="2000" dirty="0">
                <a:latin typeface="Calibri" panose="020F0502020204030204" pitchFamily="34" charset="0"/>
                <a:ea typeface="Calibri" panose="020F0502020204030204" pitchFamily="34" charset="0"/>
                <a:cs typeface="Calibri" panose="020F0502020204030204" pitchFamily="34" charset="0"/>
              </a:rPr>
              <a:t> Attacks directed at senior executives, typically with the goal of high-value fraud.</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Smishing:</a:t>
            </a:r>
            <a:r>
              <a:rPr lang="en-US" sz="2000" dirty="0">
                <a:latin typeface="Calibri" panose="020F0502020204030204" pitchFamily="34" charset="0"/>
                <a:ea typeface="Calibri" panose="020F0502020204030204" pitchFamily="34" charset="0"/>
                <a:cs typeface="Calibri" panose="020F0502020204030204" pitchFamily="34" charset="0"/>
              </a:rPr>
              <a:t> Phishing via SMS or mobile text messages.</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Vishing:</a:t>
            </a:r>
            <a:r>
              <a:rPr lang="en-US" sz="2000" dirty="0">
                <a:latin typeface="Calibri" panose="020F0502020204030204" pitchFamily="34" charset="0"/>
                <a:ea typeface="Calibri" panose="020F0502020204030204" pitchFamily="34" charset="0"/>
                <a:cs typeface="Calibri" panose="020F0502020204030204" pitchFamily="34" charset="0"/>
              </a:rPr>
              <a:t> Voice phishing through deceptive phone calls.</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Clone Phishing:</a:t>
            </a:r>
            <a:r>
              <a:rPr lang="en-US" sz="2000" dirty="0">
                <a:latin typeface="Calibri" panose="020F0502020204030204" pitchFamily="34" charset="0"/>
                <a:ea typeface="Calibri" panose="020F0502020204030204" pitchFamily="34" charset="0"/>
                <a:cs typeface="Calibri" panose="020F0502020204030204" pitchFamily="34" charset="0"/>
              </a:rPr>
              <a:t> Copying a legitimate email but replacing the link or attachment with a malicious one.</a:t>
            </a:r>
          </a:p>
        </p:txBody>
      </p:sp>
      <p:sp>
        <p:nvSpPr>
          <p:cNvPr id="4" name="TextBox 3">
            <a:extLst>
              <a:ext uri="{FF2B5EF4-FFF2-40B4-BE49-F238E27FC236}">
                <a16:creationId xmlns:a16="http://schemas.microsoft.com/office/drawing/2014/main" id="{8DD3F7ED-5BF1-10EA-F2D3-1D15E81E92F6}"/>
              </a:ext>
            </a:extLst>
          </p:cNvPr>
          <p:cNvSpPr txBox="1"/>
          <p:nvPr/>
        </p:nvSpPr>
        <p:spPr>
          <a:xfrm>
            <a:off x="2340076" y="127819"/>
            <a:ext cx="7629833" cy="1384995"/>
          </a:xfrm>
          <a:prstGeom prst="rect">
            <a:avLst/>
          </a:prstGeom>
          <a:noFill/>
        </p:spPr>
        <p:txBody>
          <a:bodyPr wrap="square" rtlCol="0">
            <a:spAutoFit/>
          </a:bodyPr>
          <a:lstStyle/>
          <a:p>
            <a:pPr algn="ctr">
              <a:buNone/>
            </a:pPr>
            <a:r>
              <a:rPr lang="en-US" sz="2800" b="1" dirty="0">
                <a:latin typeface="Calibri" panose="020F0502020204030204" pitchFamily="34" charset="0"/>
                <a:ea typeface="Calibri" panose="020F0502020204030204" pitchFamily="34" charset="0"/>
                <a:cs typeface="Calibri" panose="020F0502020204030204" pitchFamily="34" charset="0"/>
              </a:rPr>
              <a:t> Common Types of Phishing Attacks</a:t>
            </a:r>
          </a:p>
          <a:p>
            <a:pPr algn="ctr">
              <a:buNone/>
            </a:pPr>
            <a:r>
              <a:rPr lang="en-US" sz="2800" dirty="0">
                <a:latin typeface="Calibri" panose="020F0502020204030204" pitchFamily="34" charset="0"/>
                <a:ea typeface="Calibri" panose="020F0502020204030204" pitchFamily="34" charset="0"/>
                <a:cs typeface="Calibri" panose="020F0502020204030204" pitchFamily="34" charset="0"/>
              </a:rPr>
              <a:t> Know the Variants</a:t>
            </a:r>
          </a:p>
          <a:p>
            <a:pPr algn="ct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34356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0AB3FB-0617-7F33-E6DC-B617074AD42A}"/>
              </a:ext>
            </a:extLst>
          </p:cNvPr>
          <p:cNvSpPr>
            <a:spLocks noChangeArrowheads="1"/>
          </p:cNvSpPr>
          <p:nvPr/>
        </p:nvSpPr>
        <p:spPr bwMode="auto">
          <a:xfrm>
            <a:off x="1514169" y="2220033"/>
            <a:ext cx="96356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Phishing emails often have the following characteristics: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Fake Email Addresses: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May look similar to legitimate addresses (e.g., support@micr0soft.com).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Urgent or Scary Language: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Claims like “Your account will be suspended” or “Immediate action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Generic Greetings: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Often start with “Dear Customer” instead of using your actual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Suspicious Attachments or Links: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Often lead to fake login pages or install malware.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Grammar and Spelling Mistakes: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Poorly written content is a common red flag.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BD7A450-2388-9BFD-593D-CC5585127422}"/>
              </a:ext>
            </a:extLst>
          </p:cNvPr>
          <p:cNvSpPr txBox="1"/>
          <p:nvPr/>
        </p:nvSpPr>
        <p:spPr>
          <a:xfrm>
            <a:off x="1042218" y="363794"/>
            <a:ext cx="9635613" cy="1815882"/>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Anatomy of a Phishing Email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How to Identify a Phishing Email</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10294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62F294E-7155-496D-7C5D-DEC8189259DD}"/>
              </a:ext>
            </a:extLst>
          </p:cNvPr>
          <p:cNvSpPr>
            <a:spLocks noChangeArrowheads="1"/>
          </p:cNvSpPr>
          <p:nvPr/>
        </p:nvSpPr>
        <p:spPr bwMode="auto">
          <a:xfrm>
            <a:off x="1533833" y="1901395"/>
            <a:ext cx="934064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Phishing websites are designed to mimic legitimate sites but are actually traps. Signs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Strange URLs: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Misspellings or extra characters (e.g., paypal-login.com).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 HTTPS: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Secure websites start with https:// and show a padlock.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Lookalike Design: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Pages may look identical but are hosted on suspicious domains.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Unusual Pop-Ups or Login Requests: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Requests for personal data outside normal channels.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Always hover over links before clicking and verify the full URL.</a:t>
            </a:r>
          </a:p>
        </p:txBody>
      </p:sp>
      <p:sp>
        <p:nvSpPr>
          <p:cNvPr id="6" name="TextBox 5">
            <a:extLst>
              <a:ext uri="{FF2B5EF4-FFF2-40B4-BE49-F238E27FC236}">
                <a16:creationId xmlns:a16="http://schemas.microsoft.com/office/drawing/2014/main" id="{03366EE6-A158-BCE0-6BCC-321C6976A88C}"/>
              </a:ext>
            </a:extLst>
          </p:cNvPr>
          <p:cNvSpPr txBox="1"/>
          <p:nvPr/>
        </p:nvSpPr>
        <p:spPr>
          <a:xfrm>
            <a:off x="1858297" y="393290"/>
            <a:ext cx="9016180" cy="1815882"/>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Phishing Websites and Fake Login Pages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Spotting Fraudulent Websites</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569824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AD0963-8A29-7E91-5F3E-BF7E2141094F}"/>
              </a:ext>
            </a:extLst>
          </p:cNvPr>
          <p:cNvSpPr txBox="1"/>
          <p:nvPr/>
        </p:nvSpPr>
        <p:spPr>
          <a:xfrm>
            <a:off x="2172928" y="1738956"/>
            <a:ext cx="8799871" cy="3170099"/>
          </a:xfrm>
          <a:prstGeom prst="rect">
            <a:avLst/>
          </a:prstGeom>
          <a:noFill/>
        </p:spPr>
        <p:txBody>
          <a:bodyPr wrap="square">
            <a:spAutoFit/>
          </a:bodyPr>
          <a:lstStyle/>
          <a:p>
            <a:pPr>
              <a:buNone/>
            </a:pP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Phishing is successful because it preys on human emotions: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Trust:</a:t>
            </a:r>
            <a:r>
              <a:rPr lang="en-US" sz="2000" dirty="0">
                <a:latin typeface="Calibri" panose="020F0502020204030204" pitchFamily="34" charset="0"/>
                <a:ea typeface="Calibri" panose="020F0502020204030204" pitchFamily="34" charset="0"/>
                <a:cs typeface="Calibri" panose="020F0502020204030204" pitchFamily="34" charset="0"/>
              </a:rPr>
              <a:t> Messages appear to come from familiar sources (colleagues, banks, etc.).</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Fear and Urgency:</a:t>
            </a:r>
            <a:r>
              <a:rPr lang="en-US" sz="2000" dirty="0">
                <a:latin typeface="Calibri" panose="020F0502020204030204" pitchFamily="34" charset="0"/>
                <a:ea typeface="Calibri" panose="020F0502020204030204" pitchFamily="34" charset="0"/>
                <a:cs typeface="Calibri" panose="020F0502020204030204" pitchFamily="34" charset="0"/>
              </a:rPr>
              <a:t> "Your account has been compromised!" can push people to act quickly.</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Greed:</a:t>
            </a:r>
            <a:r>
              <a:rPr lang="en-US" sz="2000" dirty="0">
                <a:latin typeface="Calibri" panose="020F0502020204030204" pitchFamily="34" charset="0"/>
                <a:ea typeface="Calibri" panose="020F0502020204030204" pitchFamily="34" charset="0"/>
                <a:cs typeface="Calibri" panose="020F0502020204030204" pitchFamily="34" charset="0"/>
              </a:rPr>
              <a:t> Promises of free rewards or refunds.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Curiosity:</a:t>
            </a:r>
            <a:r>
              <a:rPr lang="en-US" sz="2000" dirty="0">
                <a:latin typeface="Calibri" panose="020F0502020204030204" pitchFamily="34" charset="0"/>
                <a:ea typeface="Calibri" panose="020F0502020204030204" pitchFamily="34" charset="0"/>
                <a:cs typeface="Calibri" panose="020F0502020204030204" pitchFamily="34" charset="0"/>
              </a:rPr>
              <a:t> Suspicious subject lines like “Invoice Attached” or “Payment Confirmation.”</a:t>
            </a:r>
          </a:p>
          <a:p>
            <a:r>
              <a:rPr lang="en-US" sz="2000" dirty="0">
                <a:latin typeface="Calibri" panose="020F0502020204030204" pitchFamily="34" charset="0"/>
                <a:ea typeface="Calibri" panose="020F0502020204030204" pitchFamily="34" charset="0"/>
                <a:cs typeface="Calibri" panose="020F0502020204030204" pitchFamily="34" charset="0"/>
              </a:rPr>
              <a:t>Attackers often research their targets (especially in spear phishing) to make the message more convincing.</a:t>
            </a:r>
          </a:p>
        </p:txBody>
      </p:sp>
      <p:sp>
        <p:nvSpPr>
          <p:cNvPr id="4" name="TextBox 3">
            <a:extLst>
              <a:ext uri="{FF2B5EF4-FFF2-40B4-BE49-F238E27FC236}">
                <a16:creationId xmlns:a16="http://schemas.microsoft.com/office/drawing/2014/main" id="{09D894CC-2F58-CF43-5542-4DF836ACA000}"/>
              </a:ext>
            </a:extLst>
          </p:cNvPr>
          <p:cNvSpPr txBox="1"/>
          <p:nvPr/>
        </p:nvSpPr>
        <p:spPr>
          <a:xfrm>
            <a:off x="2644877" y="353961"/>
            <a:ext cx="7452852" cy="1384995"/>
          </a:xfrm>
          <a:prstGeom prst="rect">
            <a:avLst/>
          </a:prstGeom>
          <a:noFill/>
        </p:spPr>
        <p:txBody>
          <a:bodyPr wrap="square" rtlCol="0">
            <a:spAutoFit/>
          </a:bodyPr>
          <a:lstStyle/>
          <a:p>
            <a:pPr algn="ctr">
              <a:buNone/>
            </a:pPr>
            <a:r>
              <a:rPr lang="en-US" sz="2800" b="1" dirty="0">
                <a:latin typeface="Calibri" panose="020F0502020204030204" pitchFamily="34" charset="0"/>
                <a:ea typeface="Calibri" panose="020F0502020204030204" pitchFamily="34" charset="0"/>
                <a:cs typeface="Calibri" panose="020F0502020204030204" pitchFamily="34" charset="0"/>
              </a:rPr>
              <a:t>Social Engineering in Phishing</a:t>
            </a:r>
          </a:p>
          <a:p>
            <a:pPr algn="ctr">
              <a:buNone/>
            </a:pPr>
            <a:r>
              <a:rPr lang="en-US" sz="2800" dirty="0">
                <a:latin typeface="Calibri" panose="020F0502020204030204" pitchFamily="34" charset="0"/>
                <a:ea typeface="Calibri" panose="020F0502020204030204" pitchFamily="34" charset="0"/>
                <a:cs typeface="Calibri" panose="020F0502020204030204" pitchFamily="34" charset="0"/>
              </a:rPr>
              <a:t> The Human Factor</a:t>
            </a:r>
          </a:p>
          <a:p>
            <a:pPr algn="ctr">
              <a:buNone/>
            </a:pP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723317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FD639-D94F-EFBF-D99A-1CEB0AC82C32}"/>
              </a:ext>
            </a:extLst>
          </p:cNvPr>
          <p:cNvSpPr txBox="1"/>
          <p:nvPr/>
        </p:nvSpPr>
        <p:spPr>
          <a:xfrm>
            <a:off x="2369575" y="2151727"/>
            <a:ext cx="8662218" cy="2246769"/>
          </a:xfrm>
          <a:prstGeom prst="rect">
            <a:avLst/>
          </a:prstGeom>
          <a:noFill/>
        </p:spPr>
        <p:txBody>
          <a:bodyPr wrap="square">
            <a:spAutoFit/>
          </a:bodyPr>
          <a:lstStyle/>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Google and Facebook (2013-2015):</a:t>
            </a:r>
            <a:r>
              <a:rPr lang="en-US" sz="2000" dirty="0">
                <a:latin typeface="Calibri" panose="020F0502020204030204" pitchFamily="34" charset="0"/>
                <a:ea typeface="Calibri" panose="020F0502020204030204" pitchFamily="34" charset="0"/>
                <a:cs typeface="Calibri" panose="020F0502020204030204" pitchFamily="34" charset="0"/>
              </a:rPr>
              <a:t> Lost over $100 million to a Lithuanian attacker posing as a supplier.</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Target (2013):</a:t>
            </a:r>
            <a:r>
              <a:rPr lang="en-US" sz="2000" dirty="0">
                <a:latin typeface="Calibri" panose="020F0502020204030204" pitchFamily="34" charset="0"/>
                <a:ea typeface="Calibri" panose="020F0502020204030204" pitchFamily="34" charset="0"/>
                <a:cs typeface="Calibri" panose="020F0502020204030204" pitchFamily="34" charset="0"/>
              </a:rPr>
              <a:t> Attackers used phishing to access HVAC vendor credentials, leading to the theft of 40M credit card numbers.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Sony Pictures (2014):</a:t>
            </a:r>
            <a:r>
              <a:rPr lang="en-US" sz="2000" dirty="0">
                <a:latin typeface="Calibri" panose="020F0502020204030204" pitchFamily="34" charset="0"/>
                <a:ea typeface="Calibri" panose="020F0502020204030204" pitchFamily="34" charset="0"/>
                <a:cs typeface="Calibri" panose="020F0502020204030204" pitchFamily="34" charset="0"/>
              </a:rPr>
              <a:t> A phishing email led to a massive data breach and internal leaks.</a:t>
            </a:r>
          </a:p>
          <a:p>
            <a:r>
              <a:rPr lang="en-US" sz="2000" dirty="0">
                <a:latin typeface="Calibri" panose="020F0502020204030204" pitchFamily="34" charset="0"/>
                <a:ea typeface="Calibri" panose="020F0502020204030204" pitchFamily="34" charset="0"/>
                <a:cs typeface="Calibri" panose="020F0502020204030204" pitchFamily="34" charset="0"/>
              </a:rPr>
              <a:t>These examples show how a single email can compromise entire companies.</a:t>
            </a:r>
          </a:p>
        </p:txBody>
      </p:sp>
      <p:sp>
        <p:nvSpPr>
          <p:cNvPr id="4" name="TextBox 3">
            <a:extLst>
              <a:ext uri="{FF2B5EF4-FFF2-40B4-BE49-F238E27FC236}">
                <a16:creationId xmlns:a16="http://schemas.microsoft.com/office/drawing/2014/main" id="{BF154257-4F6E-34F9-9A6B-92FBD959683E}"/>
              </a:ext>
            </a:extLst>
          </p:cNvPr>
          <p:cNvSpPr txBox="1"/>
          <p:nvPr/>
        </p:nvSpPr>
        <p:spPr>
          <a:xfrm>
            <a:off x="2074607" y="442452"/>
            <a:ext cx="8357419" cy="1384995"/>
          </a:xfrm>
          <a:prstGeom prst="rect">
            <a:avLst/>
          </a:prstGeom>
          <a:noFill/>
        </p:spPr>
        <p:txBody>
          <a:bodyPr wrap="square" rtlCol="0">
            <a:spAutoFit/>
          </a:bodyPr>
          <a:lstStyle/>
          <a:p>
            <a:pPr algn="ctr">
              <a:buNone/>
            </a:pPr>
            <a:r>
              <a:rPr lang="en-US" sz="2800" b="1" dirty="0">
                <a:latin typeface="Calibri" panose="020F0502020204030204" pitchFamily="34" charset="0"/>
                <a:ea typeface="Calibri" panose="020F0502020204030204" pitchFamily="34" charset="0"/>
                <a:cs typeface="Calibri" panose="020F0502020204030204" pitchFamily="34" charset="0"/>
              </a:rPr>
              <a:t>Real-Life Examples of Phishing</a:t>
            </a:r>
          </a:p>
          <a:p>
            <a:pPr algn="ctr">
              <a:buNone/>
            </a:pPr>
            <a:r>
              <a:rPr lang="en-US" sz="2800" dirty="0">
                <a:latin typeface="Calibri" panose="020F0502020204030204" pitchFamily="34" charset="0"/>
                <a:ea typeface="Calibri" panose="020F0502020204030204" pitchFamily="34" charset="0"/>
                <a:cs typeface="Calibri" panose="020F0502020204030204" pitchFamily="34" charset="0"/>
              </a:rPr>
              <a:t>Case Studies of Attacks</a:t>
            </a:r>
          </a:p>
          <a:p>
            <a:pPr algn="ct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28417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E27DCB-8473-CED0-DD32-391F620518C2}"/>
              </a:ext>
            </a:extLst>
          </p:cNvPr>
          <p:cNvSpPr txBox="1"/>
          <p:nvPr/>
        </p:nvSpPr>
        <p:spPr>
          <a:xfrm>
            <a:off x="2320413" y="2276387"/>
            <a:ext cx="8219768" cy="3170099"/>
          </a:xfrm>
          <a:prstGeom prst="rect">
            <a:avLst/>
          </a:prstGeom>
          <a:noFill/>
        </p:spPr>
        <p:txBody>
          <a:bodyPr wrap="square">
            <a:spAutoFit/>
          </a:bodyPr>
          <a:lstStyle/>
          <a:p>
            <a:pPr>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Always Verify Sender Identity:</a:t>
            </a:r>
            <a:r>
              <a:rPr lang="en-US" sz="2000" dirty="0">
                <a:latin typeface="Calibri" panose="020F0502020204030204" pitchFamily="34" charset="0"/>
                <a:ea typeface="Calibri" panose="020F0502020204030204" pitchFamily="34" charset="0"/>
                <a:cs typeface="Calibri" panose="020F0502020204030204" pitchFamily="34" charset="0"/>
              </a:rPr>
              <a:t> Double-check email addresses and URLs.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Do Not Click Suspicious Links or Attachments:</a:t>
            </a:r>
            <a:r>
              <a:rPr lang="en-US" sz="2000" dirty="0">
                <a:latin typeface="Calibri" panose="020F0502020204030204" pitchFamily="34" charset="0"/>
                <a:ea typeface="Calibri" panose="020F0502020204030204" pitchFamily="34" charset="0"/>
                <a:cs typeface="Calibri" panose="020F0502020204030204" pitchFamily="34" charset="0"/>
              </a:rPr>
              <a:t> Unless you're expecting them from a known source.</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Use Two-Factor Authentication (2FA):</a:t>
            </a:r>
            <a:r>
              <a:rPr lang="en-US" sz="2000" dirty="0">
                <a:latin typeface="Calibri" panose="020F0502020204030204" pitchFamily="34" charset="0"/>
                <a:ea typeface="Calibri" panose="020F0502020204030204" pitchFamily="34" charset="0"/>
                <a:cs typeface="Calibri" panose="020F0502020204030204" pitchFamily="34" charset="0"/>
              </a:rPr>
              <a:t> Adds an extra layer of security.</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Keep Software Updated:</a:t>
            </a:r>
            <a:r>
              <a:rPr lang="en-US" sz="2000" dirty="0">
                <a:latin typeface="Calibri" panose="020F0502020204030204" pitchFamily="34" charset="0"/>
                <a:ea typeface="Calibri" panose="020F0502020204030204" pitchFamily="34" charset="0"/>
                <a:cs typeface="Calibri" panose="020F0502020204030204" pitchFamily="34" charset="0"/>
              </a:rPr>
              <a:t> Patches can prevent exploitation of known vulnerabilities.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Report Suspicious Emails:</a:t>
            </a:r>
            <a:r>
              <a:rPr lang="en-US" sz="2000" dirty="0">
                <a:latin typeface="Calibri" panose="020F0502020204030204" pitchFamily="34" charset="0"/>
                <a:ea typeface="Calibri" panose="020F0502020204030204" pitchFamily="34" charset="0"/>
                <a:cs typeface="Calibri" panose="020F0502020204030204" pitchFamily="34" charset="0"/>
              </a:rPr>
              <a:t> Notify your IT department or use “Report Phishing” features.</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90AD26A-73B8-28AC-EE90-C5F9E9FBC399}"/>
              </a:ext>
            </a:extLst>
          </p:cNvPr>
          <p:cNvSpPr txBox="1"/>
          <p:nvPr/>
        </p:nvSpPr>
        <p:spPr>
          <a:xfrm>
            <a:off x="2320413" y="334297"/>
            <a:ext cx="7619999" cy="1384995"/>
          </a:xfrm>
          <a:prstGeom prst="rect">
            <a:avLst/>
          </a:prstGeom>
          <a:noFill/>
        </p:spPr>
        <p:txBody>
          <a:bodyPr wrap="square" rtlCol="0">
            <a:spAutoFit/>
          </a:bodyPr>
          <a:lstStyle/>
          <a:p>
            <a:pPr algn="ctr">
              <a:buNone/>
            </a:pPr>
            <a:r>
              <a:rPr lang="en-US" sz="2800" b="1" dirty="0">
                <a:latin typeface="Calibri" panose="020F0502020204030204" pitchFamily="34" charset="0"/>
                <a:ea typeface="Calibri" panose="020F0502020204030204" pitchFamily="34" charset="0"/>
                <a:cs typeface="Calibri" panose="020F0502020204030204" pitchFamily="34" charset="0"/>
              </a:rPr>
              <a:t>How to Protect Yourself</a:t>
            </a:r>
          </a:p>
          <a:p>
            <a:pPr algn="ctr">
              <a:buNone/>
            </a:pPr>
            <a:r>
              <a:rPr lang="en-US" sz="2800" dirty="0">
                <a:latin typeface="Calibri" panose="020F0502020204030204" pitchFamily="34" charset="0"/>
                <a:ea typeface="Calibri" panose="020F0502020204030204" pitchFamily="34" charset="0"/>
                <a:cs typeface="Calibri" panose="020F0502020204030204" pitchFamily="34" charset="0"/>
              </a:rPr>
              <a:t>Tips to Avoid Phishing</a:t>
            </a:r>
          </a:p>
          <a:p>
            <a:pPr algn="ct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247071"/>
      </p:ext>
    </p:extLst>
  </p:cSld>
  <p:clrMapOvr>
    <a:masterClrMapping/>
  </p:clrMapOvr>
  <p:transition spd="slow">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TotalTime>
  <Words>915</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SUSHAMA SHILAR</dc:creator>
  <cp:lastModifiedBy>SUSHAMA SHILAR</cp:lastModifiedBy>
  <cp:revision>2</cp:revision>
  <dcterms:created xsi:type="dcterms:W3CDTF">2025-05-22T13:01:10Z</dcterms:created>
  <dcterms:modified xsi:type="dcterms:W3CDTF">2025-05-22T13:28:58Z</dcterms:modified>
</cp:coreProperties>
</file>