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5"/>
  </p:notesMasterIdLst>
  <p:handoutMasterIdLst>
    <p:handoutMasterId r:id="rId26"/>
  </p:handoutMasterIdLst>
  <p:sldIdLst>
    <p:sldId id="282" r:id="rId2"/>
    <p:sldId id="325" r:id="rId3"/>
    <p:sldId id="292" r:id="rId4"/>
    <p:sldId id="298" r:id="rId5"/>
    <p:sldId id="308" r:id="rId6"/>
    <p:sldId id="307" r:id="rId7"/>
    <p:sldId id="310" r:id="rId8"/>
    <p:sldId id="323" r:id="rId9"/>
    <p:sldId id="312" r:id="rId10"/>
    <p:sldId id="313" r:id="rId11"/>
    <p:sldId id="314" r:id="rId12"/>
    <p:sldId id="293" r:id="rId13"/>
    <p:sldId id="315" r:id="rId14"/>
    <p:sldId id="320" r:id="rId15"/>
    <p:sldId id="316" r:id="rId16"/>
    <p:sldId id="317" r:id="rId17"/>
    <p:sldId id="318" r:id="rId18"/>
    <p:sldId id="285" r:id="rId19"/>
    <p:sldId id="324" r:id="rId20"/>
    <p:sldId id="322" r:id="rId21"/>
    <p:sldId id="296" r:id="rId22"/>
    <p:sldId id="321"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1" autoAdjust="0"/>
  </p:normalViewPr>
  <p:slideViewPr>
    <p:cSldViewPr snapToGrid="0">
      <p:cViewPr varScale="1">
        <p:scale>
          <a:sx n="69" d="100"/>
          <a:sy n="69" d="100"/>
        </p:scale>
        <p:origin x="780" y="6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2018/11/19</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2018/11/19</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ZA"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Thank You</a:t>
            </a:r>
            <a:endParaRPr lang="en-ZA" dirty="0"/>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ZA" smtClean="0"/>
              <a:pPr/>
              <a:t>‹#›</a:t>
            </a:fld>
            <a:endParaRPr lang="en-ZA"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ZA" dirty="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55" r:id="rId21"/>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5" name="TextBox 24" descr="Slide accent to title box">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948293" y="3114635"/>
            <a:ext cx="4459766" cy="2514635"/>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ZA" dirty="0"/>
              <a:t>IDS Project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000837" y="4624645"/>
            <a:ext cx="4407221" cy="609964"/>
          </a:xfrm>
        </p:spPr>
        <p:txBody>
          <a:bodyPr/>
          <a:lstStyle/>
          <a:p>
            <a:r>
              <a:rPr lang="en-ZA" sz="1600" dirty="0"/>
              <a:t> Data set used : </a:t>
            </a:r>
            <a:r>
              <a:rPr lang="en-ZA" sz="1600" dirty="0" err="1"/>
              <a:t>WA_Fn</a:t>
            </a:r>
            <a:r>
              <a:rPr lang="en-ZA" sz="1600" dirty="0"/>
              <a:t>-</a:t>
            </a:r>
            <a:r>
              <a:rPr lang="en-ZA" sz="1600" dirty="0" err="1"/>
              <a:t>UseC</a:t>
            </a:r>
            <a:r>
              <a:rPr lang="en-ZA" sz="1600" dirty="0"/>
              <a:t>_-Telco-Customer-Churn</a:t>
            </a:r>
          </a:p>
        </p:txBody>
      </p:sp>
      <p:sp>
        <p:nvSpPr>
          <p:cNvPr id="20" name="Isosceles Triangle 19" descr="Slide shadow to title box">
            <a:extLst>
              <a:ext uri="{FF2B5EF4-FFF2-40B4-BE49-F238E27FC236}">
                <a16:creationId xmlns:a16="http://schemas.microsoft.com/office/drawing/2014/main" id="{545D50A1-D634-4325-B06C-5450FDF7B818}"/>
              </a:ext>
              <a:ext uri="{C183D7F6-B498-43B3-948B-1728B52AA6E4}">
                <adec:decorative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AF1A9D-FB0C-4D64-9216-7882470C75FB}"/>
              </a:ext>
            </a:extLst>
          </p:cNvPr>
          <p:cNvSpPr>
            <a:spLocks noGrp="1"/>
          </p:cNvSpPr>
          <p:nvPr>
            <p:ph type="sldNum" sz="quarter" idx="13"/>
          </p:nvPr>
        </p:nvSpPr>
        <p:spPr/>
        <p:txBody>
          <a:bodyPr/>
          <a:lstStyle/>
          <a:p>
            <a:fld id="{19B51A1E-902D-48AF-9020-955120F399B6}" type="slidenum">
              <a:rPr lang="en-ZA" smtClean="0"/>
              <a:pPr/>
              <a:t>10</a:t>
            </a:fld>
            <a:endParaRPr lang="en-ZA" dirty="0"/>
          </a:p>
        </p:txBody>
      </p:sp>
      <p:sp>
        <p:nvSpPr>
          <p:cNvPr id="3" name="Title 2">
            <a:extLst>
              <a:ext uri="{FF2B5EF4-FFF2-40B4-BE49-F238E27FC236}">
                <a16:creationId xmlns:a16="http://schemas.microsoft.com/office/drawing/2014/main" id="{DC374037-D0DE-4D67-ACC6-D9B5537406F6}"/>
              </a:ext>
            </a:extLst>
          </p:cNvPr>
          <p:cNvSpPr>
            <a:spLocks noGrp="1"/>
          </p:cNvSpPr>
          <p:nvPr>
            <p:ph type="title"/>
          </p:nvPr>
        </p:nvSpPr>
        <p:spPr/>
        <p:txBody>
          <a:bodyPr/>
          <a:lstStyle/>
          <a:p>
            <a:r>
              <a:rPr lang="en-US" dirty="0"/>
              <a:t>Normalization of graph</a:t>
            </a:r>
          </a:p>
        </p:txBody>
      </p:sp>
      <p:sp>
        <p:nvSpPr>
          <p:cNvPr id="4" name="Rectangle 3">
            <a:extLst>
              <a:ext uri="{FF2B5EF4-FFF2-40B4-BE49-F238E27FC236}">
                <a16:creationId xmlns:a16="http://schemas.microsoft.com/office/drawing/2014/main" id="{62B8AB2A-8E1E-48BC-9AB9-1F4991DC004E}"/>
              </a:ext>
            </a:extLst>
          </p:cNvPr>
          <p:cNvSpPr/>
          <p:nvPr/>
        </p:nvSpPr>
        <p:spPr>
          <a:xfrm>
            <a:off x="3048000" y="2274838"/>
            <a:ext cx="6096000" cy="369332"/>
          </a:xfrm>
          <a:prstGeom prst="rect">
            <a:avLst/>
          </a:prstGeom>
        </p:spPr>
        <p:txBody>
          <a:bodyPr>
            <a:spAutoFit/>
          </a:bodyPr>
          <a:lstStyle/>
          <a:p>
            <a:endParaRPr lang="en-US" dirty="0"/>
          </a:p>
        </p:txBody>
      </p:sp>
      <p:pic>
        <p:nvPicPr>
          <p:cNvPr id="18" name="Picture 17">
            <a:extLst>
              <a:ext uri="{FF2B5EF4-FFF2-40B4-BE49-F238E27FC236}">
                <a16:creationId xmlns:a16="http://schemas.microsoft.com/office/drawing/2014/main" id="{5CF72D35-2285-4670-8BA2-3BB48EF5847F}"/>
              </a:ext>
            </a:extLst>
          </p:cNvPr>
          <p:cNvPicPr>
            <a:picLocks noChangeAspect="1"/>
          </p:cNvPicPr>
          <p:nvPr/>
        </p:nvPicPr>
        <p:blipFill>
          <a:blip r:embed="rId2"/>
          <a:stretch>
            <a:fillRect/>
          </a:stretch>
        </p:blipFill>
        <p:spPr>
          <a:xfrm>
            <a:off x="1656523" y="1224986"/>
            <a:ext cx="8401878" cy="4691270"/>
          </a:xfrm>
          <a:prstGeom prst="rect">
            <a:avLst/>
          </a:prstGeom>
        </p:spPr>
      </p:pic>
    </p:spTree>
    <p:extLst>
      <p:ext uri="{BB962C8B-B14F-4D97-AF65-F5344CB8AC3E}">
        <p14:creationId xmlns:p14="http://schemas.microsoft.com/office/powerpoint/2010/main" val="69993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2C03CE-E3FC-4621-BB47-CE374A682774}"/>
              </a:ext>
            </a:extLst>
          </p:cNvPr>
          <p:cNvSpPr>
            <a:spLocks noGrp="1"/>
          </p:cNvSpPr>
          <p:nvPr>
            <p:ph type="sldNum" sz="quarter" idx="13"/>
          </p:nvPr>
        </p:nvSpPr>
        <p:spPr>
          <a:xfrm>
            <a:off x="11727656" y="6277243"/>
            <a:ext cx="464344" cy="400188"/>
          </a:xfrm>
        </p:spPr>
        <p:txBody>
          <a:bodyPr/>
          <a:lstStyle/>
          <a:p>
            <a:fld id="{19B51A1E-902D-48AF-9020-955120F399B6}" type="slidenum">
              <a:rPr lang="en-ZA" smtClean="0"/>
              <a:pPr/>
              <a:t>11</a:t>
            </a:fld>
            <a:endParaRPr lang="en-ZA" dirty="0"/>
          </a:p>
        </p:txBody>
      </p:sp>
      <p:sp>
        <p:nvSpPr>
          <p:cNvPr id="3" name="Title 2">
            <a:extLst>
              <a:ext uri="{FF2B5EF4-FFF2-40B4-BE49-F238E27FC236}">
                <a16:creationId xmlns:a16="http://schemas.microsoft.com/office/drawing/2014/main" id="{0E9854BE-E385-44A6-82EA-3FACD861FC0F}"/>
              </a:ext>
            </a:extLst>
          </p:cNvPr>
          <p:cNvSpPr>
            <a:spLocks noGrp="1"/>
          </p:cNvSpPr>
          <p:nvPr>
            <p:ph type="title"/>
          </p:nvPr>
        </p:nvSpPr>
        <p:spPr>
          <a:xfrm>
            <a:off x="432000" y="432000"/>
            <a:ext cx="11328000" cy="432000"/>
          </a:xfrm>
        </p:spPr>
        <p:txBody>
          <a:bodyPr/>
          <a:lstStyle/>
          <a:p>
            <a:r>
              <a:rPr lang="en-US" dirty="0"/>
              <a:t>NORMALIZATION</a:t>
            </a:r>
          </a:p>
        </p:txBody>
      </p:sp>
      <p:sp>
        <p:nvSpPr>
          <p:cNvPr id="6" name="Rectangle 5">
            <a:extLst>
              <a:ext uri="{FF2B5EF4-FFF2-40B4-BE49-F238E27FC236}">
                <a16:creationId xmlns:a16="http://schemas.microsoft.com/office/drawing/2014/main" id="{E130908B-2DCE-4085-805D-08EC021F9A77}"/>
              </a:ext>
            </a:extLst>
          </p:cNvPr>
          <p:cNvSpPr/>
          <p:nvPr/>
        </p:nvSpPr>
        <p:spPr>
          <a:xfrm>
            <a:off x="3048000" y="2274837"/>
            <a:ext cx="8521148" cy="3970318"/>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7A96DCF8-6C3A-4941-9971-2465E94D3996}"/>
              </a:ext>
            </a:extLst>
          </p:cNvPr>
          <p:cNvSpPr/>
          <p:nvPr/>
        </p:nvSpPr>
        <p:spPr>
          <a:xfrm>
            <a:off x="432000" y="1260764"/>
            <a:ext cx="11137148" cy="3194721"/>
          </a:xfrm>
          <a:prstGeom prst="rect">
            <a:avLst/>
          </a:prstGeom>
        </p:spPr>
        <p:txBody>
          <a:bodyPr wrap="square">
            <a:spAutoFit/>
          </a:bodyPr>
          <a:lstStyle/>
          <a:p>
            <a:pPr>
              <a:lnSpc>
                <a:spcPct val="90000"/>
              </a:lnSpc>
            </a:pPr>
            <a:r>
              <a:rPr lang="en-US" sz="2800" spc="-1" dirty="0">
                <a:solidFill>
                  <a:srgbClr val="404040"/>
                </a:solidFill>
                <a:latin typeface="Corbel"/>
              </a:rPr>
              <a:t>Data normalization is a process in which data attributes within a data model are organized to increase the cohesion of entity types. In other words, the goal of data normalization is to reduce and even eliminate data redundancy. It is very important consideration for application developers.</a:t>
            </a:r>
            <a:br>
              <a:rPr lang="en-US" sz="2800" dirty="0"/>
            </a:br>
            <a:br>
              <a:rPr lang="en-US" sz="2800" dirty="0"/>
            </a:br>
            <a:r>
              <a:rPr lang="en-US" sz="2800" spc="-1" dirty="0">
                <a:solidFill>
                  <a:srgbClr val="404040"/>
                </a:solidFill>
                <a:latin typeface="Corbel"/>
              </a:rPr>
              <a:t>Advantages=&gt;</a:t>
            </a:r>
            <a:br>
              <a:rPr lang="en-US" sz="2800" dirty="0"/>
            </a:br>
            <a:r>
              <a:rPr lang="en-US" sz="2800" spc="-1" dirty="0">
                <a:solidFill>
                  <a:srgbClr val="404040"/>
                </a:solidFill>
                <a:latin typeface="Corbel"/>
              </a:rPr>
              <a:t>1)Increased Consistency</a:t>
            </a:r>
            <a:br>
              <a:rPr lang="en-US" sz="2800" dirty="0"/>
            </a:br>
            <a:r>
              <a:rPr lang="en-US" sz="2800" spc="-1" dirty="0">
                <a:solidFill>
                  <a:srgbClr val="404040"/>
                </a:solidFill>
                <a:latin typeface="Corbel"/>
              </a:rPr>
              <a:t>2)Easier object-to-data mapping</a:t>
            </a:r>
            <a:endParaRPr lang="en-US" sz="2800" spc="-1" dirty="0">
              <a:solidFill>
                <a:srgbClr val="000000"/>
              </a:solidFill>
            </a:endParaRPr>
          </a:p>
        </p:txBody>
      </p:sp>
    </p:spTree>
    <p:extLst>
      <p:ext uri="{BB962C8B-B14F-4D97-AF65-F5344CB8AC3E}">
        <p14:creationId xmlns:p14="http://schemas.microsoft.com/office/powerpoint/2010/main" val="334161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descr="Hollow accent">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31" name="TextBox 30" descr="Flag accent to title">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21" name="Isosceles Triangle 20" descr="Shadow accent to title">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633882" y="1698565"/>
            <a:ext cx="4459766" cy="3146839"/>
          </a:xfrm>
        </p:spPr>
        <p:txBody>
          <a:bodyPr/>
          <a:lstStyle/>
          <a:p>
            <a:r>
              <a:rPr lang="en-US" dirty="0"/>
              <a:t>Graph visualization</a:t>
            </a:r>
            <a:endParaRPr lang="en-ZA"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048124" y="3795246"/>
            <a:ext cx="4000500" cy="997905"/>
          </a:xfrm>
        </p:spPr>
        <p:txBody>
          <a:bodyPr/>
          <a:lstStyle/>
          <a:p>
            <a:r>
              <a:rPr lang="en-US" dirty="0"/>
              <a:t>Visualization the dataset to infer some meaning insights about it.</a:t>
            </a:r>
            <a:endParaRPr lang="en-ZA"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ZA" smtClean="0"/>
              <a:pPr/>
              <a:t>12</a:t>
            </a:fld>
            <a:endParaRPr lang="en-ZA" dirty="0"/>
          </a:p>
        </p:txBody>
      </p:sp>
    </p:spTree>
    <p:extLst>
      <p:ext uri="{BB962C8B-B14F-4D97-AF65-F5344CB8AC3E}">
        <p14:creationId xmlns:p14="http://schemas.microsoft.com/office/powerpoint/2010/main" val="2117695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ZA" dirty="0"/>
              <a:t>Graph plotted to show payment method</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ZA" dirty="0"/>
              <a:t>Line graph</a:t>
            </a:r>
          </a:p>
        </p:txBody>
      </p:sp>
      <p:pic>
        <p:nvPicPr>
          <p:cNvPr id="10" name="Content Placeholder 9">
            <a:extLst>
              <a:ext uri="{FF2B5EF4-FFF2-40B4-BE49-F238E27FC236}">
                <a16:creationId xmlns:a16="http://schemas.microsoft.com/office/drawing/2014/main" id="{0A577056-317B-4C45-A1C0-AD9564A765A0}"/>
              </a:ext>
            </a:extLst>
          </p:cNvPr>
          <p:cNvPicPr>
            <a:picLocks noGrp="1" noChangeAspect="1"/>
          </p:cNvPicPr>
          <p:nvPr>
            <p:ph sz="half" idx="2"/>
          </p:nvPr>
        </p:nvPicPr>
        <p:blipFill>
          <a:blip r:embed="rId2"/>
          <a:stretch>
            <a:fillRect/>
          </a:stretch>
        </p:blipFill>
        <p:spPr>
          <a:xfrm>
            <a:off x="1603512" y="1188000"/>
            <a:ext cx="8309113" cy="5263024"/>
          </a:xfrm>
        </p:spPr>
      </p:pic>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ZA" smtClean="0"/>
              <a:pPr/>
              <a:t>13</a:t>
            </a:fld>
            <a:endParaRPr lang="en-ZA" dirty="0"/>
          </a:p>
        </p:txBody>
      </p:sp>
    </p:spTree>
    <p:extLst>
      <p:ext uri="{BB962C8B-B14F-4D97-AF65-F5344CB8AC3E}">
        <p14:creationId xmlns:p14="http://schemas.microsoft.com/office/powerpoint/2010/main" val="140562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ZA" dirty="0"/>
              <a:t>Insights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endParaRPr lang="en-ZA"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ZA" smtClean="0"/>
              <a:pPr/>
              <a:t>14</a:t>
            </a:fld>
            <a:endParaRPr lang="en-ZA" dirty="0"/>
          </a:p>
        </p:txBody>
      </p:sp>
      <p:sp>
        <p:nvSpPr>
          <p:cNvPr id="5" name="Content Placeholder 4">
            <a:extLst>
              <a:ext uri="{FF2B5EF4-FFF2-40B4-BE49-F238E27FC236}">
                <a16:creationId xmlns:a16="http://schemas.microsoft.com/office/drawing/2014/main" id="{C2DDC30A-F95C-45C0-B675-B9F2CA51994F}"/>
              </a:ext>
            </a:extLst>
          </p:cNvPr>
          <p:cNvSpPr>
            <a:spLocks noGrp="1"/>
          </p:cNvSpPr>
          <p:nvPr>
            <p:ph sz="half" idx="2"/>
          </p:nvPr>
        </p:nvSpPr>
        <p:spPr>
          <a:xfrm>
            <a:off x="431999" y="2023668"/>
            <a:ext cx="9573391" cy="3992819"/>
          </a:xfrm>
        </p:spPr>
        <p:txBody>
          <a:bodyPr/>
          <a:lstStyle/>
          <a:p>
            <a:pPr>
              <a:buFont typeface="Wingdings" panose="05000000000000000000" pitchFamily="2" charset="2"/>
              <a:buChar char="v"/>
            </a:pPr>
            <a:r>
              <a:rPr lang="en-US" sz="2400" dirty="0"/>
              <a:t>The people who use offline transaction like mailed check are mole likely to be less active using internet for streaming ,security or any other online activity.</a:t>
            </a:r>
          </a:p>
          <a:p>
            <a:pPr>
              <a:buFont typeface="Wingdings" panose="05000000000000000000" pitchFamily="2" charset="2"/>
              <a:buChar char="v"/>
            </a:pPr>
            <a:r>
              <a:rPr lang="en-US" sz="2400" dirty="0"/>
              <a:t>We can also conclude that people who use internet for paying bills are more likely to get a online protection plan(online security). </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316524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217833" y="180569"/>
            <a:ext cx="11554167" cy="1351413"/>
          </a:xfrm>
        </p:spPr>
        <p:txBody>
          <a:bodyPr/>
          <a:lstStyle/>
          <a:p>
            <a:r>
              <a:rPr lang="en-ZA" dirty="0"/>
              <a:t>Representation of people who use what type of internet services and what will they decide to do with their it</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217833" y="1531982"/>
            <a:ext cx="11333991" cy="334330"/>
          </a:xfrm>
        </p:spPr>
        <p:txBody>
          <a:bodyPr/>
          <a:lstStyle/>
          <a:p>
            <a:r>
              <a:rPr lang="en-ZA" dirty="0"/>
              <a:t>Bar graph</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885333" y="1645875"/>
            <a:ext cx="4886667" cy="4631368"/>
          </a:xfrm>
        </p:spPr>
        <p:txBody>
          <a:bodyPr/>
          <a:lstStyle/>
          <a:p>
            <a:pPr marL="0" indent="0">
              <a:buNone/>
            </a:pPr>
            <a:endParaRPr lang="en-ZA" sz="2400" dirty="0"/>
          </a:p>
          <a:p>
            <a:pPr marL="0" indent="0">
              <a:buNone/>
            </a:pPr>
            <a:endParaRPr lang="en-ZA" sz="2400" dirty="0"/>
          </a:p>
          <a:p>
            <a:pPr>
              <a:buFont typeface="Wingdings" panose="05000000000000000000" pitchFamily="2" charset="2"/>
              <a:buChar char="v"/>
            </a:pPr>
            <a:r>
              <a:rPr lang="en-ZA" sz="2400" dirty="0"/>
              <a:t>From this graph wen can conclude that people prefer to backup their data (give their the higher priority) by using the internet rather than watching TV shows.</a:t>
            </a:r>
          </a:p>
          <a:p>
            <a:pPr>
              <a:buFont typeface="Wingdings" panose="05000000000000000000" pitchFamily="2" charset="2"/>
              <a:buChar char="v"/>
            </a:pPr>
            <a:r>
              <a:rPr lang="en-ZA" sz="2400" dirty="0"/>
              <a:t>From this we can also conclude that people prefer high speed internet because clearly maximum number of people have opted to fibre optics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ZA" smtClean="0"/>
              <a:pPr/>
              <a:t>15</a:t>
            </a:fld>
            <a:endParaRPr lang="en-ZA" dirty="0"/>
          </a:p>
        </p:txBody>
      </p:sp>
      <p:pic>
        <p:nvPicPr>
          <p:cNvPr id="10" name="Picture 9">
            <a:extLst>
              <a:ext uri="{FF2B5EF4-FFF2-40B4-BE49-F238E27FC236}">
                <a16:creationId xmlns:a16="http://schemas.microsoft.com/office/drawing/2014/main" id="{011F62A5-FBD3-43F1-A9F3-E94B3C2ED9A2}"/>
              </a:ext>
            </a:extLst>
          </p:cNvPr>
          <p:cNvPicPr>
            <a:picLocks noChangeAspect="1"/>
          </p:cNvPicPr>
          <p:nvPr/>
        </p:nvPicPr>
        <p:blipFill>
          <a:blip r:embed="rId2"/>
          <a:stretch>
            <a:fillRect/>
          </a:stretch>
        </p:blipFill>
        <p:spPr>
          <a:xfrm>
            <a:off x="217833" y="1990993"/>
            <a:ext cx="6667500" cy="4286250"/>
          </a:xfrm>
          <a:prstGeom prst="rect">
            <a:avLst/>
          </a:prstGeom>
        </p:spPr>
      </p:pic>
    </p:spTree>
    <p:extLst>
      <p:ext uri="{BB962C8B-B14F-4D97-AF65-F5344CB8AC3E}">
        <p14:creationId xmlns:p14="http://schemas.microsoft.com/office/powerpoint/2010/main" val="272718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wipe(down)">
                                      <p:cBhvr>
                                        <p:cTn id="14" dur="500"/>
                                        <p:tgtEl>
                                          <p:spTgt spid="7">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down)">
                                      <p:cBhvr>
                                        <p:cTn id="1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ZA" dirty="0"/>
              <a:t>Representation of what type of the payment method they use </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ZA" dirty="0"/>
              <a:t>Pie chart</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64344" y="1512000"/>
            <a:ext cx="3842613" cy="4824879"/>
          </a:xfrm>
        </p:spPr>
        <p:txBody>
          <a:bodyPr/>
          <a:lstStyle/>
          <a:p>
            <a:pPr>
              <a:buFont typeface="Wingdings" panose="05000000000000000000" pitchFamily="2" charset="2"/>
              <a:buChar char="v"/>
            </a:pPr>
            <a:r>
              <a:rPr lang="en-ZA" sz="2400" dirty="0"/>
              <a:t>From this pie chart we can conclude that more than 84.5% of people do no use hard cash for their transaction.</a:t>
            </a:r>
          </a:p>
          <a:p>
            <a:pPr>
              <a:buFont typeface="Wingdings" panose="05000000000000000000" pitchFamily="2" charset="2"/>
              <a:buChar char="v"/>
            </a:pPr>
            <a:r>
              <a:rPr lang="en-ZA" sz="2400" dirty="0"/>
              <a:t>This also concludes that online money transaction are safe, less time consuming and easy so most people prefer that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ZA" smtClean="0"/>
              <a:pPr/>
              <a:t>16</a:t>
            </a:fld>
            <a:endParaRPr lang="en-ZA" dirty="0"/>
          </a:p>
        </p:txBody>
      </p:sp>
      <p:pic>
        <p:nvPicPr>
          <p:cNvPr id="10" name="Picture 9">
            <a:extLst>
              <a:ext uri="{FF2B5EF4-FFF2-40B4-BE49-F238E27FC236}">
                <a16:creationId xmlns:a16="http://schemas.microsoft.com/office/drawing/2014/main" id="{367EE2AE-733C-4F06-8ED8-1BD23F179A84}"/>
              </a:ext>
            </a:extLst>
          </p:cNvPr>
          <p:cNvPicPr>
            <a:picLocks noChangeAspect="1"/>
          </p:cNvPicPr>
          <p:nvPr/>
        </p:nvPicPr>
        <p:blipFill>
          <a:blip r:embed="rId2"/>
          <a:stretch>
            <a:fillRect/>
          </a:stretch>
        </p:blipFill>
        <p:spPr>
          <a:xfrm>
            <a:off x="4532243" y="2029254"/>
            <a:ext cx="7195413" cy="4396746"/>
          </a:xfrm>
          <a:prstGeom prst="rect">
            <a:avLst/>
          </a:prstGeom>
        </p:spPr>
      </p:pic>
    </p:spTree>
    <p:extLst>
      <p:ext uri="{BB962C8B-B14F-4D97-AF65-F5344CB8AC3E}">
        <p14:creationId xmlns:p14="http://schemas.microsoft.com/office/powerpoint/2010/main" val="194012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down)">
                                      <p:cBhvr>
                                        <p:cTn id="19"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descr="Hollow accent">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31" name="TextBox 30" descr="Flag accent to title">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21" name="Isosceles Triangle 20" descr="Shadow accent to title">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059532" y="2320797"/>
            <a:ext cx="4459766" cy="2144565"/>
          </a:xfrm>
        </p:spPr>
        <p:txBody>
          <a:bodyPr/>
          <a:lstStyle/>
          <a:p>
            <a:r>
              <a:rPr lang="en-US" dirty="0"/>
              <a:t>Hypothesis Testing</a:t>
            </a:r>
            <a:endParaRPr lang="en-ZA"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ZA" smtClean="0"/>
              <a:pPr/>
              <a:t>17</a:t>
            </a:fld>
            <a:endParaRPr lang="en-ZA" dirty="0"/>
          </a:p>
        </p:txBody>
      </p:sp>
    </p:spTree>
    <p:extLst>
      <p:ext uri="{BB962C8B-B14F-4D97-AF65-F5344CB8AC3E}">
        <p14:creationId xmlns:p14="http://schemas.microsoft.com/office/powerpoint/2010/main" val="278003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18</a:t>
            </a:fld>
            <a:endParaRPr lang="en-ZA" dirty="0"/>
          </a:p>
        </p:txBody>
      </p:sp>
      <p:sp>
        <p:nvSpPr>
          <p:cNvPr id="4" name="Rectangle 3">
            <a:extLst>
              <a:ext uri="{FF2B5EF4-FFF2-40B4-BE49-F238E27FC236}">
                <a16:creationId xmlns:a16="http://schemas.microsoft.com/office/drawing/2014/main" id="{2B54A42C-F0E2-48AD-AFCE-3B77156BF1B8}"/>
              </a:ext>
            </a:extLst>
          </p:cNvPr>
          <p:cNvSpPr/>
          <p:nvPr/>
        </p:nvSpPr>
        <p:spPr>
          <a:xfrm>
            <a:off x="325428" y="2090172"/>
            <a:ext cx="5573486" cy="2677656"/>
          </a:xfrm>
          <a:prstGeom prst="rect">
            <a:avLst/>
          </a:prstGeom>
        </p:spPr>
        <p:txBody>
          <a:bodyPr wrap="square">
            <a:spAutoFit/>
          </a:bodyPr>
          <a:lstStyle/>
          <a:p>
            <a:pPr>
              <a:lnSpc>
                <a:spcPct val="100000"/>
              </a:lnSpc>
            </a:pPr>
            <a:r>
              <a:rPr lang="en-US" sz="2400" spc="-1" dirty="0">
                <a:solidFill>
                  <a:srgbClr val="000000"/>
                </a:solidFill>
              </a:rPr>
              <a:t>H0: All females use long term contract for payment duration</a:t>
            </a:r>
            <a:endParaRPr lang="en-US" sz="2400" spc="-1" dirty="0">
              <a:latin typeface="Arial"/>
            </a:endParaRPr>
          </a:p>
          <a:p>
            <a:pPr>
              <a:lnSpc>
                <a:spcPct val="100000"/>
              </a:lnSpc>
            </a:pPr>
            <a:endParaRPr lang="en-US" sz="2400" spc="-1" dirty="0">
              <a:latin typeface="Arial"/>
            </a:endParaRPr>
          </a:p>
          <a:p>
            <a:pPr>
              <a:lnSpc>
                <a:spcPct val="100000"/>
              </a:lnSpc>
            </a:pPr>
            <a:r>
              <a:rPr lang="en-US" sz="2400" spc="-1" dirty="0">
                <a:solidFill>
                  <a:srgbClr val="000000"/>
                </a:solidFill>
              </a:rPr>
              <a:t>Ha: most of females use short term contract for payment duration</a:t>
            </a:r>
            <a:endParaRPr lang="en-US" sz="2400" spc="-1" dirty="0">
              <a:latin typeface="Arial"/>
            </a:endParaRPr>
          </a:p>
          <a:p>
            <a:pPr>
              <a:lnSpc>
                <a:spcPct val="100000"/>
              </a:lnSpc>
            </a:pPr>
            <a:endParaRPr lang="en-US" sz="2400" spc="-1" dirty="0">
              <a:latin typeface="Arial"/>
            </a:endParaRPr>
          </a:p>
          <a:p>
            <a:pPr>
              <a:lnSpc>
                <a:spcPct val="100000"/>
              </a:lnSpc>
            </a:pPr>
            <a:endParaRPr lang="en-US" sz="2400" spc="-1" dirty="0">
              <a:latin typeface="Arial"/>
            </a:endParaRPr>
          </a:p>
        </p:txBody>
      </p:sp>
      <p:pic>
        <p:nvPicPr>
          <p:cNvPr id="13" name="Picture 2">
            <a:extLst>
              <a:ext uri="{FF2B5EF4-FFF2-40B4-BE49-F238E27FC236}">
                <a16:creationId xmlns:a16="http://schemas.microsoft.com/office/drawing/2014/main" id="{399BD90F-FE9B-4CD9-AB20-2825AC87D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914" y="1539162"/>
            <a:ext cx="5947329" cy="41437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FF64AF0-8B9C-4CDF-A982-5CE4EC582946}"/>
              </a:ext>
            </a:extLst>
          </p:cNvPr>
          <p:cNvSpPr/>
          <p:nvPr/>
        </p:nvSpPr>
        <p:spPr>
          <a:xfrm>
            <a:off x="345757" y="510209"/>
            <a:ext cx="8639217" cy="461665"/>
          </a:xfrm>
          <a:prstGeom prst="rect">
            <a:avLst/>
          </a:prstGeom>
        </p:spPr>
        <p:txBody>
          <a:bodyPr wrap="square">
            <a:spAutoFit/>
          </a:bodyPr>
          <a:lstStyle/>
          <a:p>
            <a:r>
              <a:rPr lang="en-ZA" sz="2400" b="1" dirty="0">
                <a:latin typeface="+mj-lt"/>
              </a:rPr>
              <a:t>Bar graph to show the payment duration for the females</a:t>
            </a:r>
            <a:endParaRPr lang="en-US" sz="2400" b="1" dirty="0">
              <a:latin typeface="+mj-lt"/>
            </a:endParaRPr>
          </a:p>
        </p:txBody>
      </p:sp>
    </p:spTree>
    <p:extLst>
      <p:ext uri="{BB962C8B-B14F-4D97-AF65-F5344CB8AC3E}">
        <p14:creationId xmlns:p14="http://schemas.microsoft.com/office/powerpoint/2010/main" val="66521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ZA" dirty="0"/>
              <a:t>Hypothesis testing</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endParaRPr lang="en-ZA" dirty="0"/>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64344" y="1512000"/>
            <a:ext cx="10014970" cy="4824879"/>
          </a:xfrm>
        </p:spPr>
        <p:txBody>
          <a:bodyPr/>
          <a:lstStyle/>
          <a:p>
            <a:pPr marL="0" indent="0">
              <a:buNone/>
            </a:pPr>
            <a:r>
              <a:rPr lang="en-ZA" sz="2400" dirty="0"/>
              <a:t>Ho : x&lt;=1000</a:t>
            </a:r>
          </a:p>
          <a:p>
            <a:pPr marL="0" indent="0">
              <a:buNone/>
            </a:pPr>
            <a:r>
              <a:rPr lang="en-ZA" sz="2400" dirty="0"/>
              <a:t>H1 : x&gt;1000</a:t>
            </a:r>
          </a:p>
          <a:p>
            <a:pPr marL="0" indent="0">
              <a:buNone/>
            </a:pPr>
            <a:r>
              <a:rPr lang="en-ZA" sz="2400" dirty="0"/>
              <a:t> actual </a:t>
            </a:r>
            <a:r>
              <a:rPr lang="en-ZA" sz="2400" dirty="0" err="1"/>
              <a:t>Zvalue</a:t>
            </a:r>
            <a:r>
              <a:rPr lang="en-ZA" sz="2400" dirty="0"/>
              <a:t>=1.5</a:t>
            </a:r>
          </a:p>
          <a:p>
            <a:pPr marL="0" indent="0">
              <a:buNone/>
            </a:pPr>
            <a:r>
              <a:rPr lang="en-ZA" sz="2400" dirty="0" err="1"/>
              <a:t>Pvalue</a:t>
            </a:r>
            <a:r>
              <a:rPr lang="en-ZA" sz="2400" dirty="0"/>
              <a:t>=0.05</a:t>
            </a:r>
          </a:p>
          <a:p>
            <a:pPr marL="0" indent="0">
              <a:buNone/>
            </a:pPr>
            <a:r>
              <a:rPr lang="en-ZA" sz="2400" dirty="0"/>
              <a:t>Hypothesis z value=3.56</a:t>
            </a:r>
          </a:p>
          <a:p>
            <a:pPr marL="0" indent="0">
              <a:buNone/>
            </a:pPr>
            <a:r>
              <a:rPr lang="en-ZA" sz="2400" i="1" dirty="0"/>
              <a:t>From the above data we say that </a:t>
            </a:r>
            <a:r>
              <a:rPr lang="en-ZA" sz="2400" dirty="0"/>
              <a:t>“</a:t>
            </a:r>
            <a:r>
              <a:rPr lang="en-ZA" sz="2400" b="1" dirty="0"/>
              <a:t>we can reject Null hypothesis </a:t>
            </a:r>
            <a:r>
              <a:rPr lang="en-ZA" sz="2400" dirty="0"/>
              <a:t>“</a:t>
            </a:r>
          </a:p>
          <a:p>
            <a:pPr marL="0" indent="0">
              <a:buNone/>
            </a:pPr>
            <a:endParaRPr lang="en-ZA" sz="2400" dirty="0"/>
          </a:p>
          <a:p>
            <a:pPr marL="0" indent="0">
              <a:buNone/>
            </a:pPr>
            <a:r>
              <a:rPr lang="en-ZA" sz="2800" b="1" dirty="0"/>
              <a:t>From looking graph we can see  that no. of females who make payment for 2 year or more than two year are less when compared to ones who make contract with less than 2 year.</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ZA" smtClean="0"/>
              <a:pPr/>
              <a:t>19</a:t>
            </a:fld>
            <a:endParaRPr lang="en-ZA" dirty="0"/>
          </a:p>
        </p:txBody>
      </p:sp>
    </p:spTree>
    <p:extLst>
      <p:ext uri="{BB962C8B-B14F-4D97-AF65-F5344CB8AC3E}">
        <p14:creationId xmlns:p14="http://schemas.microsoft.com/office/powerpoint/2010/main" val="50507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down)">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14B64-7D34-483E-9613-9ED96BF71FDA}"/>
              </a:ext>
            </a:extLst>
          </p:cNvPr>
          <p:cNvPicPr>
            <a:picLocks noChangeAspect="1"/>
          </p:cNvPicPr>
          <p:nvPr/>
        </p:nvPicPr>
        <p:blipFill>
          <a:blip r:embed="rId2"/>
          <a:stretch>
            <a:fillRect/>
          </a:stretch>
        </p:blipFill>
        <p:spPr>
          <a:xfrm>
            <a:off x="-23436" y="1468582"/>
            <a:ext cx="12215436" cy="3913328"/>
          </a:xfrm>
          <a:prstGeom prst="rect">
            <a:avLst/>
          </a:prstGeom>
        </p:spPr>
      </p:pic>
    </p:spTree>
    <p:extLst>
      <p:ext uri="{BB962C8B-B14F-4D97-AF65-F5344CB8AC3E}">
        <p14:creationId xmlns:p14="http://schemas.microsoft.com/office/powerpoint/2010/main" val="44318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20</a:t>
            </a:fld>
            <a:endParaRPr lang="en-ZA" dirty="0"/>
          </a:p>
        </p:txBody>
      </p:sp>
      <p:sp>
        <p:nvSpPr>
          <p:cNvPr id="16" name="TextBox 15" descr="Accent design to caption block">
            <a:extLst>
              <a:ext uri="{FF2B5EF4-FFF2-40B4-BE49-F238E27FC236}">
                <a16:creationId xmlns:a16="http://schemas.microsoft.com/office/drawing/2014/main" id="{03888866-542D-43D4-BFE1-045D36351922}"/>
              </a:ext>
              <a:ext uri="{C183D7F6-B498-43B3-948B-1728B52AA6E4}">
                <adec:decorative xmlns:adec="http://schemas.microsoft.com/office/drawing/2017/decorative" val="1"/>
              </a:ext>
            </a:extLst>
          </p:cNvPr>
          <p:cNvSpPr txBox="1">
            <a:spLocks/>
          </p:cNvSpPr>
          <p:nvPr/>
        </p:nvSpPr>
        <p:spPr>
          <a:xfrm flipH="1">
            <a:off x="-1" y="4813138"/>
            <a:ext cx="691517" cy="1026777"/>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7" name="Isosceles Triangle 16" descr="Shadow accent to title">
            <a:extLst>
              <a:ext uri="{FF2B5EF4-FFF2-40B4-BE49-F238E27FC236}">
                <a16:creationId xmlns:a16="http://schemas.microsoft.com/office/drawing/2014/main" id="{667AA2A8-C66E-4F4C-A6E7-E7ABCE7E9EC3}"/>
              </a:ext>
              <a:ext uri="{C183D7F6-B498-43B3-948B-1728B52AA6E4}">
                <adec:decorative xmlns:adec="http://schemas.microsoft.com/office/drawing/2017/decorative" val="1"/>
              </a:ext>
            </a:extLst>
          </p:cNvPr>
          <p:cNvSpPr/>
          <p:nvPr/>
        </p:nvSpPr>
        <p:spPr>
          <a:xfrm rot="10800000" flipH="1">
            <a:off x="463958" y="561010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Title 11">
            <a:extLst>
              <a:ext uri="{FF2B5EF4-FFF2-40B4-BE49-F238E27FC236}">
                <a16:creationId xmlns:a16="http://schemas.microsoft.com/office/drawing/2014/main" id="{D8744987-7958-44D9-AE6F-009CA4C08875}"/>
              </a:ext>
            </a:extLst>
          </p:cNvPr>
          <p:cNvSpPr>
            <a:spLocks noGrp="1"/>
          </p:cNvSpPr>
          <p:nvPr>
            <p:ph type="ctrTitle"/>
          </p:nvPr>
        </p:nvSpPr>
        <p:spPr>
          <a:xfrm>
            <a:off x="420686" y="5066452"/>
            <a:ext cx="5675313" cy="539345"/>
          </a:xfrm>
        </p:spPr>
        <p:txBody>
          <a:bodyPr/>
          <a:lstStyle/>
          <a:p>
            <a:r>
              <a:rPr lang="en-ZA" dirty="0"/>
              <a:t>The Brainiac</a:t>
            </a:r>
          </a:p>
        </p:txBody>
      </p:sp>
      <p:sp>
        <p:nvSpPr>
          <p:cNvPr id="19" name="Isosceles Triangle 18" descr="To shadow accent to title">
            <a:extLst>
              <a:ext uri="{FF2B5EF4-FFF2-40B4-BE49-F238E27FC236}">
                <a16:creationId xmlns:a16="http://schemas.microsoft.com/office/drawing/2014/main" id="{ABF5B12D-6F10-4377-9094-B3E79ECB1B94}"/>
              </a:ext>
              <a:ext uri="{C183D7F6-B498-43B3-948B-1728B52AA6E4}">
                <adec:decorative xmlns:adec="http://schemas.microsoft.com/office/drawing/2017/decorative" val="1"/>
              </a:ext>
            </a:extLst>
          </p:cNvPr>
          <p:cNvSpPr/>
          <p:nvPr/>
        </p:nvSpPr>
        <p:spPr>
          <a:xfrm rot="10800000" flipH="1" flipV="1">
            <a:off x="463958" y="4860371"/>
            <a:ext cx="225306" cy="201048"/>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Rectangle 1">
            <a:extLst>
              <a:ext uri="{FF2B5EF4-FFF2-40B4-BE49-F238E27FC236}">
                <a16:creationId xmlns:a16="http://schemas.microsoft.com/office/drawing/2014/main" id="{35A2B265-3FBC-4127-9C38-448D3E2DDC74}"/>
              </a:ext>
            </a:extLst>
          </p:cNvPr>
          <p:cNvSpPr/>
          <p:nvPr/>
        </p:nvSpPr>
        <p:spPr>
          <a:xfrm>
            <a:off x="821635" y="503584"/>
            <a:ext cx="9647582" cy="4154984"/>
          </a:xfrm>
          <a:prstGeom prst="rect">
            <a:avLst/>
          </a:prstGeom>
        </p:spPr>
        <p:txBody>
          <a:bodyPr wrap="square">
            <a:spAutoFit/>
          </a:bodyPr>
          <a:lstStyle/>
          <a:p>
            <a:pPr algn="ctr"/>
            <a:endParaRPr lang="en-ZA" sz="4800" dirty="0"/>
          </a:p>
          <a:p>
            <a:pPr algn="ctr"/>
            <a:r>
              <a:rPr lang="en-ZA" sz="4800" dirty="0">
                <a:latin typeface="Wide Latin" panose="020A0A07050505020404" pitchFamily="18" charset="0"/>
              </a:rPr>
              <a:t>Thank you</a:t>
            </a:r>
          </a:p>
          <a:p>
            <a:endParaRPr lang="en-ZA" sz="2800" dirty="0"/>
          </a:p>
          <a:p>
            <a:endParaRPr lang="en-ZA" sz="2800" dirty="0"/>
          </a:p>
          <a:p>
            <a:endParaRPr lang="en-ZA" sz="2800" dirty="0"/>
          </a:p>
          <a:p>
            <a:pPr>
              <a:lnSpc>
                <a:spcPct val="100000"/>
              </a:lnSpc>
            </a:pPr>
            <a:r>
              <a:rPr lang="en-ZA" sz="2800" dirty="0">
                <a:latin typeface="Gabriola" panose="04040605051002020D02" pitchFamily="82" charset="0"/>
                <a:cs typeface="Arabic Typesetting" panose="020B0604020202020204" pitchFamily="66" charset="-78"/>
              </a:rPr>
              <a:t>							</a:t>
            </a:r>
            <a:r>
              <a:rPr lang="en-US" sz="2800" spc="-1" dirty="0" err="1">
                <a:solidFill>
                  <a:srgbClr val="000000"/>
                </a:solidFill>
                <a:latin typeface="Gabriola"/>
              </a:rPr>
              <a:t>Adeesh</a:t>
            </a:r>
            <a:r>
              <a:rPr lang="en-US" sz="2800" spc="-1" dirty="0">
                <a:solidFill>
                  <a:srgbClr val="000000"/>
                </a:solidFill>
                <a:latin typeface="Gabriola"/>
              </a:rPr>
              <a:t> Acharya</a:t>
            </a:r>
            <a:endParaRPr lang="en-US" sz="2800" spc="-1" dirty="0">
              <a:latin typeface="Arial"/>
            </a:endParaRPr>
          </a:p>
          <a:p>
            <a:pPr>
              <a:lnSpc>
                <a:spcPct val="100000"/>
              </a:lnSpc>
            </a:pPr>
            <a:r>
              <a:rPr lang="en-US" sz="2800" spc="-1" dirty="0">
                <a:solidFill>
                  <a:srgbClr val="000000"/>
                </a:solidFill>
                <a:latin typeface="Gabriola"/>
              </a:rPr>
              <a:t>							</a:t>
            </a:r>
            <a:r>
              <a:rPr lang="en-US" sz="2800" spc="-1" dirty="0" err="1">
                <a:solidFill>
                  <a:srgbClr val="000000"/>
                </a:solidFill>
                <a:latin typeface="Gabriola"/>
              </a:rPr>
              <a:t>Nithish</a:t>
            </a:r>
            <a:r>
              <a:rPr lang="en-US" sz="2800" spc="-1" dirty="0">
                <a:solidFill>
                  <a:srgbClr val="000000"/>
                </a:solidFill>
                <a:latin typeface="Gabriola"/>
              </a:rPr>
              <a:t> Ravindra</a:t>
            </a:r>
            <a:endParaRPr lang="en-US" sz="2800" spc="-1" dirty="0">
              <a:latin typeface="Arial"/>
            </a:endParaRPr>
          </a:p>
          <a:p>
            <a:pPr>
              <a:lnSpc>
                <a:spcPct val="100000"/>
              </a:lnSpc>
            </a:pPr>
            <a:r>
              <a:rPr lang="en-US" sz="2800" spc="-1" dirty="0">
                <a:solidFill>
                  <a:srgbClr val="000000"/>
                </a:solidFill>
                <a:latin typeface="Gabriola"/>
              </a:rPr>
              <a:t>							Sushanth </a:t>
            </a:r>
            <a:r>
              <a:rPr lang="en-US" sz="2800" spc="-1" dirty="0" err="1">
                <a:solidFill>
                  <a:srgbClr val="000000"/>
                </a:solidFill>
                <a:latin typeface="Gabriola"/>
              </a:rPr>
              <a:t>jain</a:t>
            </a:r>
            <a:endParaRPr lang="en-US" sz="2800" spc="-1" dirty="0">
              <a:latin typeface="Arial"/>
            </a:endParaRPr>
          </a:p>
        </p:txBody>
      </p:sp>
    </p:spTree>
    <p:extLst>
      <p:ext uri="{BB962C8B-B14F-4D97-AF65-F5344CB8AC3E}">
        <p14:creationId xmlns:p14="http://schemas.microsoft.com/office/powerpoint/2010/main" val="147137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descr="Accent to title block">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35" name="Isosceles Triangle 34" descr="Shadow to title block">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2" name="Freeform 5" descr="Solid accent block">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33" name="Freeform 5" descr="Hollow accent block">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p:txBody>
          <a:bodyPr/>
          <a:lstStyle/>
          <a:p>
            <a:r>
              <a:rPr lang="en-US" dirty="0"/>
              <a:t>Thank You</a:t>
            </a:r>
            <a:endParaRPr lang="en-ZA" dirty="0"/>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78512" y="3859066"/>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en-ZA" dirty="0"/>
              <a:t>The Brainiac</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678512" y="422356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ZA" dirty="0"/>
              <a:t>9632155147</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678512" y="4615862"/>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ZA" dirty="0"/>
              <a:t>sushanthjain7@gmail.com</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661653" y="4942435"/>
            <a:ext cx="244786" cy="244786"/>
          </a:xfrm>
          <a:prstGeom prst="rect">
            <a:avLst/>
          </a:prstGeom>
        </p:spPr>
      </p:pic>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p:txBody>
          <a:bodyPr/>
          <a:lstStyle/>
          <a:p>
            <a:r>
              <a:rPr lang="en-ZA" dirty="0"/>
              <a:t>www.github.com</a:t>
            </a:r>
          </a:p>
        </p:txBody>
      </p:sp>
    </p:spTree>
    <p:extLst>
      <p:ext uri="{BB962C8B-B14F-4D97-AF65-F5344CB8AC3E}">
        <p14:creationId xmlns:p14="http://schemas.microsoft.com/office/powerpoint/2010/main" val="4153678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583096"/>
            <a:ext cx="10421530" cy="5612661"/>
          </a:xfrm>
        </p:spPr>
        <p:txBody>
          <a:bodyPr/>
          <a:lstStyle/>
          <a:p>
            <a:pPr marL="0" indent="0">
              <a:buNone/>
            </a:pPr>
            <a:r>
              <a:rPr lang="en-ZA" sz="4000" dirty="0"/>
              <a:t>These all are extras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22</a:t>
            </a:fld>
            <a:endParaRPr lang="en-ZA" dirty="0"/>
          </a:p>
        </p:txBody>
      </p:sp>
    </p:spTree>
    <p:extLst>
      <p:ext uri="{BB962C8B-B14F-4D97-AF65-F5344CB8AC3E}">
        <p14:creationId xmlns:p14="http://schemas.microsoft.com/office/powerpoint/2010/main" val="1275991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endParaRPr lang="en-ZA"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431800" y="1007999"/>
            <a:ext cx="5664199" cy="767791"/>
          </a:xfrm>
        </p:spPr>
        <p:txBody>
          <a:bodyPr/>
          <a:lstStyle/>
          <a:p>
            <a:endParaRPr lang="en-ZA"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595757"/>
            <a:ext cx="5472000" cy="3600000"/>
          </a:xfrm>
        </p:spPr>
        <p:txBody>
          <a:bodyPr/>
          <a:lstStyle/>
          <a:p>
            <a:pPr marL="0" indent="0">
              <a:buNone/>
            </a:pPr>
            <a:r>
              <a:rPr lang="en-US" sz="2400" dirty="0"/>
              <a:t>H0: if a person uses optic fiber internet services then he/she is more likely to use phone services.</a:t>
            </a:r>
          </a:p>
          <a:p>
            <a:pPr marL="0" indent="0">
              <a:buNone/>
            </a:pPr>
            <a:r>
              <a:rPr lang="en-US" sz="2400" dirty="0"/>
              <a:t>Ha: if a person uses optic DSL internet services then he/she is more likely not to use phone services.</a:t>
            </a:r>
            <a:endParaRPr lang="en-ZA" sz="2400"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23</a:t>
            </a:fld>
            <a:endParaRPr lang="en-ZA" dirty="0"/>
          </a:p>
        </p:txBody>
      </p:sp>
      <p:pic>
        <p:nvPicPr>
          <p:cNvPr id="2050" name="Picture 2">
            <a:extLst>
              <a:ext uri="{FF2B5EF4-FFF2-40B4-BE49-F238E27FC236}">
                <a16:creationId xmlns:a16="http://schemas.microsoft.com/office/drawing/2014/main" id="{781BCB72-D19C-45DD-8A35-5D75629D7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37" y="3443922"/>
            <a:ext cx="5282920" cy="336573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12A17E4A-DFD8-4049-B9D3-097FD797B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538" y="48339"/>
            <a:ext cx="5282920" cy="341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descr="Accent piece to title box">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8" name="Isosceles Triangle 17" descr="Shadow for title box">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ZA" dirty="0"/>
              <a:t>Data Cleaning</a:t>
            </a:r>
            <a:br>
              <a:rPr lang="en-ZA" dirty="0"/>
            </a:br>
            <a:endParaRPr lang="en-ZA"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ZA" dirty="0"/>
              <a:t>Cleaning of numerical and character data </a:t>
            </a:r>
          </a:p>
        </p:txBody>
      </p:sp>
      <p:sp>
        <p:nvSpPr>
          <p:cNvPr id="15" name="Freeform 5" descr="Accent block">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409167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2C03CE-E3FC-4621-BB47-CE374A682774}"/>
              </a:ext>
            </a:extLst>
          </p:cNvPr>
          <p:cNvSpPr>
            <a:spLocks noGrp="1"/>
          </p:cNvSpPr>
          <p:nvPr>
            <p:ph type="sldNum" sz="quarter" idx="13"/>
          </p:nvPr>
        </p:nvSpPr>
        <p:spPr/>
        <p:txBody>
          <a:bodyPr/>
          <a:lstStyle/>
          <a:p>
            <a:fld id="{19B51A1E-902D-48AF-9020-955120F399B6}" type="slidenum">
              <a:rPr lang="en-ZA" smtClean="0"/>
              <a:pPr/>
              <a:t>4</a:t>
            </a:fld>
            <a:endParaRPr lang="en-ZA" dirty="0"/>
          </a:p>
        </p:txBody>
      </p:sp>
      <p:sp>
        <p:nvSpPr>
          <p:cNvPr id="3" name="Title 2">
            <a:extLst>
              <a:ext uri="{FF2B5EF4-FFF2-40B4-BE49-F238E27FC236}">
                <a16:creationId xmlns:a16="http://schemas.microsoft.com/office/drawing/2014/main" id="{0E9854BE-E385-44A6-82EA-3FACD861FC0F}"/>
              </a:ext>
            </a:extLst>
          </p:cNvPr>
          <p:cNvSpPr>
            <a:spLocks noGrp="1"/>
          </p:cNvSpPr>
          <p:nvPr>
            <p:ph type="title"/>
          </p:nvPr>
        </p:nvSpPr>
        <p:spPr/>
        <p:txBody>
          <a:bodyPr/>
          <a:lstStyle/>
          <a:p>
            <a:r>
              <a:rPr lang="en-US" dirty="0"/>
              <a:t>Picture of data set before cleaning the character data</a:t>
            </a:r>
          </a:p>
        </p:txBody>
      </p:sp>
      <p:pic>
        <p:nvPicPr>
          <p:cNvPr id="5" name="Picture 4">
            <a:extLst>
              <a:ext uri="{FF2B5EF4-FFF2-40B4-BE49-F238E27FC236}">
                <a16:creationId xmlns:a16="http://schemas.microsoft.com/office/drawing/2014/main" id="{0ADC2176-EC1B-4302-AC5F-7D96A0118F02}"/>
              </a:ext>
            </a:extLst>
          </p:cNvPr>
          <p:cNvPicPr>
            <a:picLocks noChangeAspect="1"/>
          </p:cNvPicPr>
          <p:nvPr/>
        </p:nvPicPr>
        <p:blipFill>
          <a:blip r:embed="rId2"/>
          <a:stretch>
            <a:fillRect/>
          </a:stretch>
        </p:blipFill>
        <p:spPr>
          <a:xfrm>
            <a:off x="1316182" y="1148451"/>
            <a:ext cx="8226684" cy="5031810"/>
          </a:xfrm>
          <a:prstGeom prst="rect">
            <a:avLst/>
          </a:prstGeom>
        </p:spPr>
      </p:pic>
    </p:spTree>
    <p:extLst>
      <p:ext uri="{BB962C8B-B14F-4D97-AF65-F5344CB8AC3E}">
        <p14:creationId xmlns:p14="http://schemas.microsoft.com/office/powerpoint/2010/main" val="116801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F128B-857E-4C88-A462-B7C781AC75E6}"/>
              </a:ext>
            </a:extLst>
          </p:cNvPr>
          <p:cNvSpPr>
            <a:spLocks noGrp="1"/>
          </p:cNvSpPr>
          <p:nvPr>
            <p:ph type="title"/>
          </p:nvPr>
        </p:nvSpPr>
        <p:spPr>
          <a:xfrm>
            <a:off x="431801" y="387927"/>
            <a:ext cx="5472000" cy="971455"/>
          </a:xfrm>
        </p:spPr>
        <p:txBody>
          <a:bodyPr>
            <a:normAutofit/>
          </a:bodyPr>
          <a:lstStyle/>
          <a:p>
            <a:r>
              <a:rPr lang="en-US" sz="3400" dirty="0"/>
              <a:t>Plot before and after cleaning of the character data  </a:t>
            </a:r>
          </a:p>
        </p:txBody>
      </p:sp>
      <p:sp>
        <p:nvSpPr>
          <p:cNvPr id="4" name="Text Placeholder 3">
            <a:extLst>
              <a:ext uri="{FF2B5EF4-FFF2-40B4-BE49-F238E27FC236}">
                <a16:creationId xmlns:a16="http://schemas.microsoft.com/office/drawing/2014/main" id="{47D2A33E-CE30-476E-9212-12A3135033CA}"/>
              </a:ext>
            </a:extLst>
          </p:cNvPr>
          <p:cNvSpPr>
            <a:spLocks noGrp="1"/>
          </p:cNvSpPr>
          <p:nvPr>
            <p:ph type="body" sz="quarter" idx="32"/>
          </p:nvPr>
        </p:nvSpPr>
        <p:spPr>
          <a:xfrm>
            <a:off x="431801" y="1477782"/>
            <a:ext cx="5472000" cy="360000"/>
          </a:xfrm>
        </p:spPr>
        <p:txBody>
          <a:bodyPr/>
          <a:lstStyle/>
          <a:p>
            <a:r>
              <a:rPr lang="en-US" dirty="0"/>
              <a:t>Phone services</a:t>
            </a:r>
          </a:p>
        </p:txBody>
      </p:sp>
      <p:sp>
        <p:nvSpPr>
          <p:cNvPr id="5" name="Content Placeholder 4">
            <a:extLst>
              <a:ext uri="{FF2B5EF4-FFF2-40B4-BE49-F238E27FC236}">
                <a16:creationId xmlns:a16="http://schemas.microsoft.com/office/drawing/2014/main" id="{4326B310-2983-4AE6-81E5-0E82AB1FEF0B}"/>
              </a:ext>
            </a:extLst>
          </p:cNvPr>
          <p:cNvSpPr>
            <a:spLocks noGrp="1"/>
          </p:cNvSpPr>
          <p:nvPr>
            <p:ph sz="half" idx="1"/>
          </p:nvPr>
        </p:nvSpPr>
        <p:spPr>
          <a:xfrm>
            <a:off x="432000" y="2105891"/>
            <a:ext cx="5472000" cy="4171352"/>
          </a:xfrm>
        </p:spPr>
        <p:txBody>
          <a:bodyPr/>
          <a:lstStyle/>
          <a:p>
            <a:r>
              <a:rPr lang="en-US" sz="2200" dirty="0"/>
              <a:t>This pie chart shows how many number of people use the phone service.</a:t>
            </a:r>
          </a:p>
          <a:p>
            <a:r>
              <a:rPr lang="en-US" sz="2200" dirty="0"/>
              <a:t>The first pie chart shows the before cleaning and the second ne shows after cleaning.</a:t>
            </a:r>
          </a:p>
          <a:p>
            <a:r>
              <a:rPr lang="en-US" sz="2200" dirty="0"/>
              <a:t>Basically the </a:t>
            </a:r>
            <a:r>
              <a:rPr lang="en-US" sz="2200" dirty="0" err="1"/>
              <a:t>NaN</a:t>
            </a:r>
            <a:r>
              <a:rPr lang="en-US" sz="2200" dirty="0"/>
              <a:t> values is not replaced by the mean values but it is replaced by the precious value.</a:t>
            </a:r>
          </a:p>
          <a:p>
            <a:r>
              <a:rPr lang="en-US" sz="2200" dirty="0"/>
              <a:t>We chose pie chart because it was a yes or no question and pie chart shows it more clearly.</a:t>
            </a:r>
          </a:p>
        </p:txBody>
      </p:sp>
      <p:sp>
        <p:nvSpPr>
          <p:cNvPr id="6" name="Slide Number Placeholder 5">
            <a:extLst>
              <a:ext uri="{FF2B5EF4-FFF2-40B4-BE49-F238E27FC236}">
                <a16:creationId xmlns:a16="http://schemas.microsoft.com/office/drawing/2014/main" id="{31F963F0-1A6C-4E2E-A5A1-497E13AF4B5C}"/>
              </a:ext>
            </a:extLst>
          </p:cNvPr>
          <p:cNvSpPr>
            <a:spLocks noGrp="1"/>
          </p:cNvSpPr>
          <p:nvPr>
            <p:ph type="sldNum" sz="quarter" idx="33"/>
          </p:nvPr>
        </p:nvSpPr>
        <p:spPr/>
        <p:txBody>
          <a:bodyPr/>
          <a:lstStyle/>
          <a:p>
            <a:fld id="{19B51A1E-902D-48AF-9020-955120F399B6}" type="slidenum">
              <a:rPr lang="en-ZA" smtClean="0"/>
              <a:pPr/>
              <a:t>5</a:t>
            </a:fld>
            <a:endParaRPr lang="en-ZA" dirty="0"/>
          </a:p>
        </p:txBody>
      </p:sp>
      <p:pic>
        <p:nvPicPr>
          <p:cNvPr id="9" name="Picture 2">
            <a:extLst>
              <a:ext uri="{FF2B5EF4-FFF2-40B4-BE49-F238E27FC236}">
                <a16:creationId xmlns:a16="http://schemas.microsoft.com/office/drawing/2014/main" id="{08622863-1353-449F-8C35-FD580AC07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3038" y="528256"/>
            <a:ext cx="4615562" cy="30856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2DAF99B-0548-420A-8727-2CBDB1BBD3F2}"/>
              </a:ext>
            </a:extLst>
          </p:cNvPr>
          <p:cNvPicPr>
            <a:picLocks noChangeAspect="1"/>
          </p:cNvPicPr>
          <p:nvPr/>
        </p:nvPicPr>
        <p:blipFill>
          <a:blip r:embed="rId3"/>
          <a:stretch>
            <a:fillRect/>
          </a:stretch>
        </p:blipFill>
        <p:spPr>
          <a:xfrm>
            <a:off x="6738873" y="3613940"/>
            <a:ext cx="4738983" cy="3168197"/>
          </a:xfrm>
          <a:prstGeom prst="rect">
            <a:avLst/>
          </a:prstGeom>
        </p:spPr>
      </p:pic>
    </p:spTree>
    <p:extLst>
      <p:ext uri="{BB962C8B-B14F-4D97-AF65-F5344CB8AC3E}">
        <p14:creationId xmlns:p14="http://schemas.microsoft.com/office/powerpoint/2010/main" val="279142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down)">
                                      <p:cBhvr>
                                        <p:cTn id="21" dur="500"/>
                                        <p:tgtEl>
                                          <p:spTgt spid="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wipe(down)">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wipe(down)">
                                      <p:cBhvr>
                                        <p:cTn id="31" dur="500"/>
                                        <p:tgtEl>
                                          <p:spTgt spid="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wipe(down)">
                                      <p:cBhvr>
                                        <p:cTn id="3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AF1A9D-FB0C-4D64-9216-7882470C75FB}"/>
              </a:ext>
            </a:extLst>
          </p:cNvPr>
          <p:cNvSpPr>
            <a:spLocks noGrp="1"/>
          </p:cNvSpPr>
          <p:nvPr>
            <p:ph type="sldNum" sz="quarter" idx="13"/>
          </p:nvPr>
        </p:nvSpPr>
        <p:spPr/>
        <p:txBody>
          <a:bodyPr/>
          <a:lstStyle/>
          <a:p>
            <a:fld id="{19B51A1E-902D-48AF-9020-955120F399B6}" type="slidenum">
              <a:rPr lang="en-ZA" smtClean="0"/>
              <a:pPr/>
              <a:t>6</a:t>
            </a:fld>
            <a:endParaRPr lang="en-ZA" dirty="0"/>
          </a:p>
        </p:txBody>
      </p:sp>
      <p:sp>
        <p:nvSpPr>
          <p:cNvPr id="3" name="Title 2">
            <a:extLst>
              <a:ext uri="{FF2B5EF4-FFF2-40B4-BE49-F238E27FC236}">
                <a16:creationId xmlns:a16="http://schemas.microsoft.com/office/drawing/2014/main" id="{DC374037-D0DE-4D67-ACC6-D9B5537406F6}"/>
              </a:ext>
            </a:extLst>
          </p:cNvPr>
          <p:cNvSpPr>
            <a:spLocks noGrp="1"/>
          </p:cNvSpPr>
          <p:nvPr>
            <p:ph type="title"/>
          </p:nvPr>
        </p:nvSpPr>
        <p:spPr/>
        <p:txBody>
          <a:bodyPr/>
          <a:lstStyle/>
          <a:p>
            <a:r>
              <a:rPr lang="en-US" dirty="0"/>
              <a:t>Picture of data set before cleaning the numerical data</a:t>
            </a:r>
          </a:p>
        </p:txBody>
      </p:sp>
      <p:pic>
        <p:nvPicPr>
          <p:cNvPr id="6" name="Picture 5">
            <a:extLst>
              <a:ext uri="{FF2B5EF4-FFF2-40B4-BE49-F238E27FC236}">
                <a16:creationId xmlns:a16="http://schemas.microsoft.com/office/drawing/2014/main" id="{CDB7600B-E5B2-4163-B6B0-1FAD064A67ED}"/>
              </a:ext>
            </a:extLst>
          </p:cNvPr>
          <p:cNvPicPr>
            <a:picLocks noChangeAspect="1"/>
          </p:cNvPicPr>
          <p:nvPr/>
        </p:nvPicPr>
        <p:blipFill>
          <a:blip r:embed="rId2"/>
          <a:stretch>
            <a:fillRect/>
          </a:stretch>
        </p:blipFill>
        <p:spPr>
          <a:xfrm>
            <a:off x="1094508" y="1257505"/>
            <a:ext cx="8728363" cy="4907308"/>
          </a:xfrm>
          <a:prstGeom prst="rect">
            <a:avLst/>
          </a:prstGeom>
        </p:spPr>
      </p:pic>
    </p:spTree>
    <p:extLst>
      <p:ext uri="{BB962C8B-B14F-4D97-AF65-F5344CB8AC3E}">
        <p14:creationId xmlns:p14="http://schemas.microsoft.com/office/powerpoint/2010/main" val="2221067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CF128B-857E-4C88-A462-B7C781AC75E6}"/>
              </a:ext>
            </a:extLst>
          </p:cNvPr>
          <p:cNvSpPr>
            <a:spLocks noGrp="1"/>
          </p:cNvSpPr>
          <p:nvPr>
            <p:ph type="title"/>
          </p:nvPr>
        </p:nvSpPr>
        <p:spPr>
          <a:xfrm>
            <a:off x="431801" y="387927"/>
            <a:ext cx="5472000" cy="971455"/>
          </a:xfrm>
        </p:spPr>
        <p:txBody>
          <a:bodyPr>
            <a:normAutofit/>
          </a:bodyPr>
          <a:lstStyle/>
          <a:p>
            <a:r>
              <a:rPr lang="en-US" sz="3400" dirty="0"/>
              <a:t>Plot before and after cleaning of the numerical data  </a:t>
            </a:r>
          </a:p>
        </p:txBody>
      </p:sp>
      <p:sp>
        <p:nvSpPr>
          <p:cNvPr id="4" name="Text Placeholder 3">
            <a:extLst>
              <a:ext uri="{FF2B5EF4-FFF2-40B4-BE49-F238E27FC236}">
                <a16:creationId xmlns:a16="http://schemas.microsoft.com/office/drawing/2014/main" id="{47D2A33E-CE30-476E-9212-12A3135033CA}"/>
              </a:ext>
            </a:extLst>
          </p:cNvPr>
          <p:cNvSpPr>
            <a:spLocks noGrp="1"/>
          </p:cNvSpPr>
          <p:nvPr>
            <p:ph type="body" sz="quarter" idx="32"/>
          </p:nvPr>
        </p:nvSpPr>
        <p:spPr>
          <a:xfrm>
            <a:off x="431801" y="1477782"/>
            <a:ext cx="5472000" cy="360000"/>
          </a:xfrm>
        </p:spPr>
        <p:txBody>
          <a:bodyPr/>
          <a:lstStyle/>
          <a:p>
            <a:r>
              <a:rPr lang="en-US" dirty="0"/>
              <a:t>Line graph</a:t>
            </a:r>
          </a:p>
        </p:txBody>
      </p:sp>
      <p:sp>
        <p:nvSpPr>
          <p:cNvPr id="5" name="Content Placeholder 4">
            <a:extLst>
              <a:ext uri="{FF2B5EF4-FFF2-40B4-BE49-F238E27FC236}">
                <a16:creationId xmlns:a16="http://schemas.microsoft.com/office/drawing/2014/main" id="{4326B310-2983-4AE6-81E5-0E82AB1FEF0B}"/>
              </a:ext>
            </a:extLst>
          </p:cNvPr>
          <p:cNvSpPr>
            <a:spLocks noGrp="1"/>
          </p:cNvSpPr>
          <p:nvPr>
            <p:ph sz="half" idx="1"/>
          </p:nvPr>
        </p:nvSpPr>
        <p:spPr>
          <a:xfrm>
            <a:off x="7211620" y="1220334"/>
            <a:ext cx="4516036" cy="5056909"/>
          </a:xfrm>
        </p:spPr>
        <p:txBody>
          <a:bodyPr/>
          <a:lstStyle/>
          <a:p>
            <a:r>
              <a:rPr lang="en-US" sz="2200" dirty="0"/>
              <a:t>This is the line graph</a:t>
            </a:r>
          </a:p>
          <a:p>
            <a:r>
              <a:rPr lang="en-US" sz="2200" dirty="0"/>
              <a:t>The blue line indicates the monthly charges of the people.</a:t>
            </a:r>
          </a:p>
          <a:p>
            <a:r>
              <a:rPr lang="en-US" sz="2200" dirty="0"/>
              <a:t>Orange line indicates the monthly expenses of the after the data cleaning.</a:t>
            </a:r>
          </a:p>
          <a:p>
            <a:r>
              <a:rPr lang="en-US" sz="2200" dirty="0"/>
              <a:t>We replaced the </a:t>
            </a:r>
            <a:r>
              <a:rPr lang="en-US" sz="2200" dirty="0" err="1"/>
              <a:t>NaN</a:t>
            </a:r>
            <a:r>
              <a:rPr lang="en-US" sz="2200" dirty="0"/>
              <a:t> values with the mean.</a:t>
            </a:r>
          </a:p>
          <a:p>
            <a:r>
              <a:rPr lang="en-US" sz="2200" dirty="0"/>
              <a:t>So we can clearly see that the orange line is slightly higher and they are almost the same </a:t>
            </a:r>
            <a:r>
              <a:rPr lang="en-US" sz="2200" dirty="0" err="1"/>
              <a:t>sicne</a:t>
            </a:r>
            <a:r>
              <a:rPr lang="en-US" sz="2200" dirty="0"/>
              <a:t> we have replaced it using a mean.</a:t>
            </a:r>
          </a:p>
        </p:txBody>
      </p:sp>
      <p:sp>
        <p:nvSpPr>
          <p:cNvPr id="6" name="Slide Number Placeholder 5">
            <a:extLst>
              <a:ext uri="{FF2B5EF4-FFF2-40B4-BE49-F238E27FC236}">
                <a16:creationId xmlns:a16="http://schemas.microsoft.com/office/drawing/2014/main" id="{31F963F0-1A6C-4E2E-A5A1-497E13AF4B5C}"/>
              </a:ext>
            </a:extLst>
          </p:cNvPr>
          <p:cNvSpPr>
            <a:spLocks noGrp="1"/>
          </p:cNvSpPr>
          <p:nvPr>
            <p:ph type="sldNum" sz="quarter" idx="33"/>
          </p:nvPr>
        </p:nvSpPr>
        <p:spPr/>
        <p:txBody>
          <a:bodyPr/>
          <a:lstStyle/>
          <a:p>
            <a:fld id="{19B51A1E-902D-48AF-9020-955120F399B6}" type="slidenum">
              <a:rPr lang="en-ZA" smtClean="0"/>
              <a:pPr/>
              <a:t>7</a:t>
            </a:fld>
            <a:endParaRPr lang="en-ZA" dirty="0"/>
          </a:p>
        </p:txBody>
      </p:sp>
      <p:pic>
        <p:nvPicPr>
          <p:cNvPr id="7" name="Picture 6">
            <a:extLst>
              <a:ext uri="{FF2B5EF4-FFF2-40B4-BE49-F238E27FC236}">
                <a16:creationId xmlns:a16="http://schemas.microsoft.com/office/drawing/2014/main" id="{B6479024-9ACF-42D5-9B07-BB7B80DC4F5A}"/>
              </a:ext>
            </a:extLst>
          </p:cNvPr>
          <p:cNvPicPr>
            <a:picLocks noChangeAspect="1"/>
          </p:cNvPicPr>
          <p:nvPr/>
        </p:nvPicPr>
        <p:blipFill>
          <a:blip r:embed="rId2"/>
          <a:stretch>
            <a:fillRect/>
          </a:stretch>
        </p:blipFill>
        <p:spPr>
          <a:xfrm>
            <a:off x="199158" y="2191087"/>
            <a:ext cx="6667500" cy="4286250"/>
          </a:xfrm>
          <a:prstGeom prst="rect">
            <a:avLst/>
          </a:prstGeom>
        </p:spPr>
      </p:pic>
    </p:spTree>
    <p:extLst>
      <p:ext uri="{BB962C8B-B14F-4D97-AF65-F5344CB8AC3E}">
        <p14:creationId xmlns:p14="http://schemas.microsoft.com/office/powerpoint/2010/main" val="178705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down)">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down)">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down)">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wipe(down)">
                                      <p:cBhvr>
                                        <p:cTn id="34"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2C03CE-E3FC-4621-BB47-CE374A682774}"/>
              </a:ext>
            </a:extLst>
          </p:cNvPr>
          <p:cNvSpPr>
            <a:spLocks noGrp="1"/>
          </p:cNvSpPr>
          <p:nvPr>
            <p:ph type="sldNum" sz="quarter" idx="13"/>
          </p:nvPr>
        </p:nvSpPr>
        <p:spPr/>
        <p:txBody>
          <a:bodyPr/>
          <a:lstStyle/>
          <a:p>
            <a:fld id="{19B51A1E-902D-48AF-9020-955120F399B6}" type="slidenum">
              <a:rPr lang="en-ZA" smtClean="0"/>
              <a:pPr/>
              <a:t>8</a:t>
            </a:fld>
            <a:endParaRPr lang="en-ZA" dirty="0"/>
          </a:p>
        </p:txBody>
      </p:sp>
      <p:sp>
        <p:nvSpPr>
          <p:cNvPr id="3" name="Title 2">
            <a:extLst>
              <a:ext uri="{FF2B5EF4-FFF2-40B4-BE49-F238E27FC236}">
                <a16:creationId xmlns:a16="http://schemas.microsoft.com/office/drawing/2014/main" id="{0E9854BE-E385-44A6-82EA-3FACD861FC0F}"/>
              </a:ext>
            </a:extLst>
          </p:cNvPr>
          <p:cNvSpPr>
            <a:spLocks noGrp="1"/>
          </p:cNvSpPr>
          <p:nvPr>
            <p:ph type="title"/>
          </p:nvPr>
        </p:nvSpPr>
        <p:spPr>
          <a:xfrm>
            <a:off x="432000" y="432000"/>
            <a:ext cx="11328000" cy="432000"/>
          </a:xfrm>
        </p:spPr>
        <p:txBody>
          <a:bodyPr/>
          <a:lstStyle/>
          <a:p>
            <a:r>
              <a:rPr lang="en-US" dirty="0"/>
              <a:t>After cleaning of data</a:t>
            </a:r>
          </a:p>
        </p:txBody>
      </p:sp>
      <p:pic>
        <p:nvPicPr>
          <p:cNvPr id="5" name="Picture 4">
            <a:extLst>
              <a:ext uri="{FF2B5EF4-FFF2-40B4-BE49-F238E27FC236}">
                <a16:creationId xmlns:a16="http://schemas.microsoft.com/office/drawing/2014/main" id="{47B96C8E-7C0A-4A79-83E3-88183FEFA1A1}"/>
              </a:ext>
            </a:extLst>
          </p:cNvPr>
          <p:cNvPicPr>
            <a:picLocks noChangeAspect="1"/>
          </p:cNvPicPr>
          <p:nvPr/>
        </p:nvPicPr>
        <p:blipFill>
          <a:blip r:embed="rId2"/>
          <a:stretch>
            <a:fillRect/>
          </a:stretch>
        </p:blipFill>
        <p:spPr>
          <a:xfrm>
            <a:off x="722736" y="1103302"/>
            <a:ext cx="10469436" cy="4934639"/>
          </a:xfrm>
          <a:prstGeom prst="rect">
            <a:avLst/>
          </a:prstGeom>
        </p:spPr>
      </p:pic>
    </p:spTree>
    <p:extLst>
      <p:ext uri="{BB962C8B-B14F-4D97-AF65-F5344CB8AC3E}">
        <p14:creationId xmlns:p14="http://schemas.microsoft.com/office/powerpoint/2010/main" val="267592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descr="Accent piece to title box">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8" name="Isosceles Triangle 17" descr="Shadow for title box">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US" dirty="0"/>
              <a:t>Normalization</a:t>
            </a:r>
            <a:br>
              <a:rPr lang="en-ZA" dirty="0"/>
            </a:br>
            <a:endParaRPr lang="en-ZA"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ZA" dirty="0"/>
              <a:t>Mean zero</a:t>
            </a:r>
          </a:p>
          <a:p>
            <a:r>
              <a:rPr lang="en-ZA" dirty="0"/>
              <a:t>Variance one</a:t>
            </a:r>
          </a:p>
        </p:txBody>
      </p:sp>
      <p:sp>
        <p:nvSpPr>
          <p:cNvPr id="15" name="Freeform 5" descr="Accent block">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273713479"/>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ometric Presentation Layout_SB - v5.potx" id="{D23EA009-1275-445B-9B7F-C601617D2B1D}" vid="{30A9F54A-813B-40F2-AB5B-755CECE9C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presentation</Template>
  <TotalTime>0</TotalTime>
  <Words>663</Words>
  <Application>Microsoft Office PowerPoint</Application>
  <PresentationFormat>Widescreen</PresentationFormat>
  <Paragraphs>106</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Arabic Typesetting</vt:lpstr>
      <vt:lpstr>Arial</vt:lpstr>
      <vt:lpstr>Calibri</vt:lpstr>
      <vt:lpstr>Calibri Light</vt:lpstr>
      <vt:lpstr>Corbel</vt:lpstr>
      <vt:lpstr>Gabriola</vt:lpstr>
      <vt:lpstr>Times New Roman</vt:lpstr>
      <vt:lpstr>Wide Latin</vt:lpstr>
      <vt:lpstr>Wingdings</vt:lpstr>
      <vt:lpstr>Office Theme</vt:lpstr>
      <vt:lpstr>IDS Project</vt:lpstr>
      <vt:lpstr>PowerPoint Presentation</vt:lpstr>
      <vt:lpstr>Data Cleaning </vt:lpstr>
      <vt:lpstr>Picture of data set before cleaning the character data</vt:lpstr>
      <vt:lpstr>Plot before and after cleaning of the character data  </vt:lpstr>
      <vt:lpstr>Picture of data set before cleaning the numerical data</vt:lpstr>
      <vt:lpstr>Plot before and after cleaning of the numerical data  </vt:lpstr>
      <vt:lpstr>After cleaning of data</vt:lpstr>
      <vt:lpstr>Normalization </vt:lpstr>
      <vt:lpstr>Normalization of graph</vt:lpstr>
      <vt:lpstr>NORMALIZATION</vt:lpstr>
      <vt:lpstr>Graph visualization</vt:lpstr>
      <vt:lpstr>Graph plotted to show payment method</vt:lpstr>
      <vt:lpstr>Insights</vt:lpstr>
      <vt:lpstr>Representation of people who use what type of internet services and what will they decide to do with their it</vt:lpstr>
      <vt:lpstr>Representation of what type of the payment method they use </vt:lpstr>
      <vt:lpstr>Hypothesis Testing</vt:lpstr>
      <vt:lpstr>PowerPoint Presentation</vt:lpstr>
      <vt:lpstr>Hypothesis testing</vt:lpstr>
      <vt:lpstr>The Brainiac</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2018-11-18T10:33:54Z</dcterms:created>
  <dcterms:modified xsi:type="dcterms:W3CDTF">2018-11-19T09:10:46Z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2018-08-01T18:28:11.6786671Z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