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66" r:id="rId4"/>
    <p:sldId id="258" r:id="rId5"/>
    <p:sldId id="259" r:id="rId6"/>
    <p:sldId id="261" r:id="rId7"/>
    <p:sldId id="260" r:id="rId8"/>
    <p:sldId id="265"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C9D196-DF27-48B3-8871-FD556E3C3FCC}">
          <p14:sldIdLst>
            <p14:sldId id="256"/>
            <p14:sldId id="257"/>
            <p14:sldId id="266"/>
            <p14:sldId id="258"/>
            <p14:sldId id="259"/>
            <p14:sldId id="261"/>
            <p14:sldId id="260"/>
            <p14:sldId id="265"/>
            <p14:sldId id="262"/>
            <p14:sldId id="263"/>
            <p14:sldId id="26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F7F6"/>
    <a:srgbClr val="3EAD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2" d="100"/>
          <a:sy n="92" d="100"/>
        </p:scale>
        <p:origin x="151"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ikey Dhaka" userId="177acded435815ec" providerId="LiveId" clId="{A5D32BA8-3238-498D-8542-52A1ED19950C}"/>
    <pc:docChg chg="undo custSel addSld modSld sldOrd addSection delSection modSection">
      <pc:chgData name="Kartikey Dhaka" userId="177acded435815ec" providerId="LiveId" clId="{A5D32BA8-3238-498D-8542-52A1ED19950C}" dt="2024-09-24T09:47:12.733" v="964" actId="255"/>
      <pc:docMkLst>
        <pc:docMk/>
      </pc:docMkLst>
      <pc:sldChg chg="modSp mod">
        <pc:chgData name="Kartikey Dhaka" userId="177acded435815ec" providerId="LiveId" clId="{A5D32BA8-3238-498D-8542-52A1ED19950C}" dt="2024-09-23T17:21:10.363" v="394" actId="2711"/>
        <pc:sldMkLst>
          <pc:docMk/>
          <pc:sldMk cId="3148981849" sldId="256"/>
        </pc:sldMkLst>
        <pc:spChg chg="mod">
          <ac:chgData name="Kartikey Dhaka" userId="177acded435815ec" providerId="LiveId" clId="{A5D32BA8-3238-498D-8542-52A1ED19950C}" dt="2024-09-23T17:21:10.363" v="394" actId="2711"/>
          <ac:spMkLst>
            <pc:docMk/>
            <pc:sldMk cId="3148981849" sldId="256"/>
            <ac:spMk id="3" creationId="{00000000-0000-0000-0000-000000000000}"/>
          </ac:spMkLst>
        </pc:spChg>
      </pc:sldChg>
      <pc:sldChg chg="modSp mod">
        <pc:chgData name="Kartikey Dhaka" userId="177acded435815ec" providerId="LiveId" clId="{A5D32BA8-3238-498D-8542-52A1ED19950C}" dt="2024-09-24T09:00:37.122" v="621" actId="20577"/>
        <pc:sldMkLst>
          <pc:docMk/>
          <pc:sldMk cId="1697474194" sldId="257"/>
        </pc:sldMkLst>
        <pc:spChg chg="mod">
          <ac:chgData name="Kartikey Dhaka" userId="177acded435815ec" providerId="LiveId" clId="{A5D32BA8-3238-498D-8542-52A1ED19950C}" dt="2024-09-24T09:00:37.122" v="621" actId="20577"/>
          <ac:spMkLst>
            <pc:docMk/>
            <pc:sldMk cId="1697474194" sldId="257"/>
            <ac:spMk id="6" creationId="{AD592AA1-93D4-CD5C-0C04-57AC780C4579}"/>
          </ac:spMkLst>
        </pc:spChg>
      </pc:sldChg>
      <pc:sldChg chg="modSp mod">
        <pc:chgData name="Kartikey Dhaka" userId="177acded435815ec" providerId="LiveId" clId="{A5D32BA8-3238-498D-8542-52A1ED19950C}" dt="2024-09-24T09:04:03.437" v="669" actId="115"/>
        <pc:sldMkLst>
          <pc:docMk/>
          <pc:sldMk cId="3695868370" sldId="258"/>
        </pc:sldMkLst>
        <pc:spChg chg="mod">
          <ac:chgData name="Kartikey Dhaka" userId="177acded435815ec" providerId="LiveId" clId="{A5D32BA8-3238-498D-8542-52A1ED19950C}" dt="2024-09-24T09:04:03.437" v="669" actId="115"/>
          <ac:spMkLst>
            <pc:docMk/>
            <pc:sldMk cId="3695868370" sldId="258"/>
            <ac:spMk id="3" creationId="{9FBAC89B-7106-2238-40C9-EC877A56C0B7}"/>
          </ac:spMkLst>
        </pc:spChg>
      </pc:sldChg>
      <pc:sldChg chg="modSp mod">
        <pc:chgData name="Kartikey Dhaka" userId="177acded435815ec" providerId="LiveId" clId="{A5D32BA8-3238-498D-8542-52A1ED19950C}" dt="2024-09-24T09:08:49.762" v="750" actId="14100"/>
        <pc:sldMkLst>
          <pc:docMk/>
          <pc:sldMk cId="362374759" sldId="259"/>
        </pc:sldMkLst>
        <pc:spChg chg="mod">
          <ac:chgData name="Kartikey Dhaka" userId="177acded435815ec" providerId="LiveId" clId="{A5D32BA8-3238-498D-8542-52A1ED19950C}" dt="2024-09-23T16:47:43.220" v="10" actId="27636"/>
          <ac:spMkLst>
            <pc:docMk/>
            <pc:sldMk cId="362374759" sldId="259"/>
            <ac:spMk id="2" creationId="{88A11B8F-B4F6-38F0-8858-ABBCB0C3AFBF}"/>
          </ac:spMkLst>
        </pc:spChg>
        <pc:spChg chg="mod">
          <ac:chgData name="Kartikey Dhaka" userId="177acded435815ec" providerId="LiveId" clId="{A5D32BA8-3238-498D-8542-52A1ED19950C}" dt="2024-09-24T09:08:49.762" v="750" actId="14100"/>
          <ac:spMkLst>
            <pc:docMk/>
            <pc:sldMk cId="362374759" sldId="259"/>
            <ac:spMk id="3" creationId="{85EF9B5F-6AE4-2BB5-814E-089D3C009724}"/>
          </ac:spMkLst>
        </pc:spChg>
      </pc:sldChg>
      <pc:sldChg chg="addSp modSp mod">
        <pc:chgData name="Kartikey Dhaka" userId="177acded435815ec" providerId="LiveId" clId="{A5D32BA8-3238-498D-8542-52A1ED19950C}" dt="2024-09-24T09:17:46.626" v="828" actId="1076"/>
        <pc:sldMkLst>
          <pc:docMk/>
          <pc:sldMk cId="3337401194" sldId="260"/>
        </pc:sldMkLst>
        <pc:spChg chg="mod">
          <ac:chgData name="Kartikey Dhaka" userId="177acded435815ec" providerId="LiveId" clId="{A5D32BA8-3238-498D-8542-52A1ED19950C}" dt="2024-09-23T16:50:43.777" v="18" actId="1076"/>
          <ac:spMkLst>
            <pc:docMk/>
            <pc:sldMk cId="3337401194" sldId="260"/>
            <ac:spMk id="2" creationId="{1E2DB6DD-A70D-FD0E-0408-AFDCD838229B}"/>
          </ac:spMkLst>
        </pc:spChg>
        <pc:spChg chg="mod">
          <ac:chgData name="Kartikey Dhaka" userId="177acded435815ec" providerId="LiveId" clId="{A5D32BA8-3238-498D-8542-52A1ED19950C}" dt="2024-09-24T09:17:46.626" v="828" actId="1076"/>
          <ac:spMkLst>
            <pc:docMk/>
            <pc:sldMk cId="3337401194" sldId="260"/>
            <ac:spMk id="3" creationId="{D27D8414-3108-17A2-7562-80B25938AE6E}"/>
          </ac:spMkLst>
        </pc:spChg>
        <pc:spChg chg="add">
          <ac:chgData name="Kartikey Dhaka" userId="177acded435815ec" providerId="LiveId" clId="{A5D32BA8-3238-498D-8542-52A1ED19950C}" dt="2024-09-23T16:51:25.797" v="19"/>
          <ac:spMkLst>
            <pc:docMk/>
            <pc:sldMk cId="3337401194" sldId="260"/>
            <ac:spMk id="4" creationId="{8A1BFEAF-E5CD-5DE1-F3C2-5CD656765336}"/>
          </ac:spMkLst>
        </pc:spChg>
        <pc:spChg chg="add mod">
          <ac:chgData name="Kartikey Dhaka" userId="177acded435815ec" providerId="LiveId" clId="{A5D32BA8-3238-498D-8542-52A1ED19950C}" dt="2024-09-23T16:51:40.824" v="26" actId="1076"/>
          <ac:spMkLst>
            <pc:docMk/>
            <pc:sldMk cId="3337401194" sldId="260"/>
            <ac:spMk id="5" creationId="{7057C165-C2D7-5B8B-D49B-A61621A9CFD3}"/>
          </ac:spMkLst>
        </pc:spChg>
        <pc:spChg chg="add mod">
          <ac:chgData name="Kartikey Dhaka" userId="177acded435815ec" providerId="LiveId" clId="{A5D32BA8-3238-498D-8542-52A1ED19950C}" dt="2024-09-23T16:51:56.816" v="39" actId="14100"/>
          <ac:spMkLst>
            <pc:docMk/>
            <pc:sldMk cId="3337401194" sldId="260"/>
            <ac:spMk id="6" creationId="{C40EB992-F6AC-86D3-E893-C914650123BB}"/>
          </ac:spMkLst>
        </pc:spChg>
      </pc:sldChg>
      <pc:sldChg chg="addSp modSp mod ord">
        <pc:chgData name="Kartikey Dhaka" userId="177acded435815ec" providerId="LiveId" clId="{A5D32BA8-3238-498D-8542-52A1ED19950C}" dt="2024-09-24T09:13:56.665" v="807" actId="20577"/>
        <pc:sldMkLst>
          <pc:docMk/>
          <pc:sldMk cId="218923248" sldId="261"/>
        </pc:sldMkLst>
        <pc:spChg chg="mod">
          <ac:chgData name="Kartikey Dhaka" userId="177acded435815ec" providerId="LiveId" clId="{A5D32BA8-3238-498D-8542-52A1ED19950C}" dt="2024-09-24T09:13:56.665" v="807" actId="20577"/>
          <ac:spMkLst>
            <pc:docMk/>
            <pc:sldMk cId="218923248" sldId="261"/>
            <ac:spMk id="3" creationId="{92468B1C-61BD-3E02-526E-FBB0478CF8B6}"/>
          </ac:spMkLst>
        </pc:spChg>
        <pc:spChg chg="add">
          <ac:chgData name="Kartikey Dhaka" userId="177acded435815ec" providerId="LiveId" clId="{A5D32BA8-3238-498D-8542-52A1ED19950C}" dt="2024-09-23T16:55:33.784" v="85"/>
          <ac:spMkLst>
            <pc:docMk/>
            <pc:sldMk cId="218923248" sldId="261"/>
            <ac:spMk id="4" creationId="{098C4161-1F01-D0C1-A19A-72554D3D86CB}"/>
          </ac:spMkLst>
        </pc:spChg>
        <pc:spChg chg="add">
          <ac:chgData name="Kartikey Dhaka" userId="177acded435815ec" providerId="LiveId" clId="{A5D32BA8-3238-498D-8542-52A1ED19950C}" dt="2024-09-23T16:55:43.268" v="96"/>
          <ac:spMkLst>
            <pc:docMk/>
            <pc:sldMk cId="218923248" sldId="261"/>
            <ac:spMk id="5" creationId="{831C3E4E-9390-E1D7-EED0-7CFDA560F2CF}"/>
          </ac:spMkLst>
        </pc:spChg>
      </pc:sldChg>
      <pc:sldChg chg="modSp mod">
        <pc:chgData name="Kartikey Dhaka" userId="177acded435815ec" providerId="LiveId" clId="{A5D32BA8-3238-498D-8542-52A1ED19950C}" dt="2024-09-24T09:23:17.161" v="857" actId="14100"/>
        <pc:sldMkLst>
          <pc:docMk/>
          <pc:sldMk cId="457421954" sldId="262"/>
        </pc:sldMkLst>
        <pc:spChg chg="mod">
          <ac:chgData name="Kartikey Dhaka" userId="177acded435815ec" providerId="LiveId" clId="{A5D32BA8-3238-498D-8542-52A1ED19950C}" dt="2024-09-24T09:23:17.161" v="857" actId="14100"/>
          <ac:spMkLst>
            <pc:docMk/>
            <pc:sldMk cId="457421954" sldId="262"/>
            <ac:spMk id="3" creationId="{945906ED-DC33-2B65-7349-4C08653F2193}"/>
          </ac:spMkLst>
        </pc:spChg>
      </pc:sldChg>
      <pc:sldChg chg="modSp mod">
        <pc:chgData name="Kartikey Dhaka" userId="177acded435815ec" providerId="LiveId" clId="{A5D32BA8-3238-498D-8542-52A1ED19950C}" dt="2024-09-24T09:25:43.597" v="874" actId="1076"/>
        <pc:sldMkLst>
          <pc:docMk/>
          <pc:sldMk cId="2529351637" sldId="263"/>
        </pc:sldMkLst>
        <pc:spChg chg="mod">
          <ac:chgData name="Kartikey Dhaka" userId="177acded435815ec" providerId="LiveId" clId="{A5D32BA8-3238-498D-8542-52A1ED19950C}" dt="2024-09-24T09:25:43.597" v="874" actId="1076"/>
          <ac:spMkLst>
            <pc:docMk/>
            <pc:sldMk cId="2529351637" sldId="263"/>
            <ac:spMk id="4" creationId="{05CC7F41-AF77-4988-9634-4CADFE03B7C9}"/>
          </ac:spMkLst>
        </pc:spChg>
      </pc:sldChg>
      <pc:sldChg chg="addSp delSp modSp mod">
        <pc:chgData name="Kartikey Dhaka" userId="177acded435815ec" providerId="LiveId" clId="{A5D32BA8-3238-498D-8542-52A1ED19950C}" dt="2024-09-24T09:47:12.733" v="964" actId="255"/>
        <pc:sldMkLst>
          <pc:docMk/>
          <pc:sldMk cId="3853035177" sldId="264"/>
        </pc:sldMkLst>
        <pc:spChg chg="del mod">
          <ac:chgData name="Kartikey Dhaka" userId="177acded435815ec" providerId="LiveId" clId="{A5D32BA8-3238-498D-8542-52A1ED19950C}" dt="2024-09-23T17:15:41.264" v="382"/>
          <ac:spMkLst>
            <pc:docMk/>
            <pc:sldMk cId="3853035177" sldId="264"/>
            <ac:spMk id="3" creationId="{A84AEFAF-98A1-5651-61AA-AAE489F3295D}"/>
          </ac:spMkLst>
        </pc:spChg>
        <pc:spChg chg="add">
          <ac:chgData name="Kartikey Dhaka" userId="177acded435815ec" providerId="LiveId" clId="{A5D32BA8-3238-498D-8542-52A1ED19950C}" dt="2024-09-23T17:15:38.119" v="380"/>
          <ac:spMkLst>
            <pc:docMk/>
            <pc:sldMk cId="3853035177" sldId="264"/>
            <ac:spMk id="4" creationId="{16282A48-F6B0-501C-DB26-F359C92AFDE5}"/>
          </ac:spMkLst>
        </pc:spChg>
        <pc:spChg chg="add mod">
          <ac:chgData name="Kartikey Dhaka" userId="177acded435815ec" providerId="LiveId" clId="{A5D32BA8-3238-498D-8542-52A1ED19950C}" dt="2024-09-24T09:47:12.733" v="964" actId="255"/>
          <ac:spMkLst>
            <pc:docMk/>
            <pc:sldMk cId="3853035177" sldId="264"/>
            <ac:spMk id="5" creationId="{2DF49597-8E78-8A00-0CEA-58BEDEDCBD6F}"/>
          </ac:spMkLst>
        </pc:spChg>
      </pc:sldChg>
      <pc:sldChg chg="addSp delSp modSp new mod ord">
        <pc:chgData name="Kartikey Dhaka" userId="177acded435815ec" providerId="LiveId" clId="{A5D32BA8-3238-498D-8542-52A1ED19950C}" dt="2024-09-24T09:21:05.293" v="846" actId="1076"/>
        <pc:sldMkLst>
          <pc:docMk/>
          <pc:sldMk cId="534525407" sldId="265"/>
        </pc:sldMkLst>
        <pc:spChg chg="mod">
          <ac:chgData name="Kartikey Dhaka" userId="177acded435815ec" providerId="LiveId" clId="{A5D32BA8-3238-498D-8542-52A1ED19950C}" dt="2024-09-23T17:01:07.611" v="116" actId="27636"/>
          <ac:spMkLst>
            <pc:docMk/>
            <pc:sldMk cId="534525407" sldId="265"/>
            <ac:spMk id="2" creationId="{2E0F4D31-DBD1-EAF9-CA91-40CA4C5C6C5D}"/>
          </ac:spMkLst>
        </pc:spChg>
        <pc:spChg chg="del">
          <ac:chgData name="Kartikey Dhaka" userId="177acded435815ec" providerId="LiveId" clId="{A5D32BA8-3238-498D-8542-52A1ED19950C}" dt="2024-09-23T17:01:46.416" v="117"/>
          <ac:spMkLst>
            <pc:docMk/>
            <pc:sldMk cId="534525407" sldId="265"/>
            <ac:spMk id="3" creationId="{7C865DCD-899E-6F42-50E1-4B394D0F8986}"/>
          </ac:spMkLst>
        </pc:spChg>
        <pc:spChg chg="add mod">
          <ac:chgData name="Kartikey Dhaka" userId="177acded435815ec" providerId="LiveId" clId="{A5D32BA8-3238-498D-8542-52A1ED19950C}" dt="2024-09-24T09:21:05.293" v="846" actId="1076"/>
          <ac:spMkLst>
            <pc:docMk/>
            <pc:sldMk cId="534525407" sldId="265"/>
            <ac:spMk id="4" creationId="{48AA4BB1-B730-8DED-5C19-DE8E791F3160}"/>
          </ac:spMkLst>
        </pc:spChg>
      </pc:sldChg>
      <pc:sldChg chg="modSp new mod">
        <pc:chgData name="Kartikey Dhaka" userId="177acded435815ec" providerId="LiveId" clId="{A5D32BA8-3238-498D-8542-52A1ED19950C}" dt="2024-09-24T09:46:09.622" v="961" actId="20577"/>
        <pc:sldMkLst>
          <pc:docMk/>
          <pc:sldMk cId="3101753489" sldId="266"/>
        </pc:sldMkLst>
        <pc:spChg chg="mod">
          <ac:chgData name="Kartikey Dhaka" userId="177acded435815ec" providerId="LiveId" clId="{A5D32BA8-3238-498D-8542-52A1ED19950C}" dt="2024-09-24T09:46:09.622" v="961" actId="20577"/>
          <ac:spMkLst>
            <pc:docMk/>
            <pc:sldMk cId="3101753489" sldId="266"/>
            <ac:spMk id="2" creationId="{94E70168-8636-CB6F-F68A-96E5AE265705}"/>
          </ac:spMkLst>
        </pc:spChg>
        <pc:spChg chg="mod">
          <ac:chgData name="Kartikey Dhaka" userId="177acded435815ec" providerId="LiveId" clId="{A5D32BA8-3238-498D-8542-52A1ED19950C}" dt="2024-09-24T09:43:14.609" v="926" actId="14100"/>
          <ac:spMkLst>
            <pc:docMk/>
            <pc:sldMk cId="3101753489" sldId="266"/>
            <ac:spMk id="3" creationId="{C2B0DDB0-E3EF-5043-4591-5D672F27CD48}"/>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EADA7"/>
        </a:solidFill>
        <a:effectLst/>
      </p:bgPr>
    </p:bg>
    <p:spTree>
      <p:nvGrpSpPr>
        <p:cNvPr id="1" name=""/>
        <p:cNvGrpSpPr/>
        <p:nvPr/>
      </p:nvGrpSpPr>
      <p:grpSpPr>
        <a:xfrm>
          <a:off x="0" y="0"/>
          <a:ext cx="0" cy="0"/>
          <a:chOff x="0" y="0"/>
          <a:chExt cx="0" cy="0"/>
        </a:xfrm>
      </p:grpSpPr>
      <p:pic>
        <p:nvPicPr>
          <p:cNvPr id="9" name="Picture 8" descr="IIITD_pptslide_jpeg-03.jpg"/>
          <p:cNvPicPr>
            <a:picLocks noChangeAspect="1"/>
          </p:cNvPicPr>
          <p:nvPr userDrawn="1"/>
        </p:nvPicPr>
        <p:blipFill rotWithShape="1">
          <a:blip r:embed="rId2">
            <a:clrChange>
              <a:clrFrom>
                <a:srgbClr val="3EADA7"/>
              </a:clrFrom>
              <a:clrTo>
                <a:srgbClr val="3EADA7">
                  <a:alpha val="0"/>
                </a:srgbClr>
              </a:clrTo>
            </a:clrChange>
            <a:extLst>
              <a:ext uri="{28A0092B-C50C-407E-A947-70E740481C1C}">
                <a14:useLocalDpi xmlns:a14="http://schemas.microsoft.com/office/drawing/2010/main" val="0"/>
              </a:ext>
            </a:extLst>
          </a:blip>
          <a:srcRect l="72917" t="69259"/>
          <a:stretch/>
        </p:blipFill>
        <p:spPr bwMode="auto">
          <a:xfrm>
            <a:off x="9715500" y="4749800"/>
            <a:ext cx="2476500"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063671"/>
            <a:ext cx="9753600" cy="1875008"/>
          </a:xfrm>
        </p:spPr>
        <p:txBody>
          <a:bodyPr anchor="b">
            <a:normAutofit/>
          </a:bodyPr>
          <a:lstStyle>
            <a:lvl1pPr algn="r">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5486400" y="3240578"/>
            <a:ext cx="5791200" cy="2042622"/>
          </a:xfrm>
        </p:spPr>
        <p:txBody>
          <a:bodyPr>
            <a:normAutofit/>
          </a:bodyPr>
          <a:lstStyle>
            <a:lvl1pPr marL="0" indent="0" algn="r">
              <a:buNone/>
              <a:defRPr sz="2400">
                <a:solidFill>
                  <a:srgbClr val="E9F7F6"/>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5486400" y="6356350"/>
            <a:ext cx="2743200" cy="365125"/>
          </a:xfrm>
        </p:spPr>
        <p:txBody>
          <a:bodyPr/>
          <a:lstStyle/>
          <a:p>
            <a:fld id="{F58B40D5-5450-4D3A-B616-BE76652C5EF2}" type="datetimeFigureOut">
              <a:rPr lang="en-US" smtClean="0"/>
              <a:pPr/>
              <a:t>9/24/2024</a:t>
            </a:fld>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cxnSp>
        <p:nvCxnSpPr>
          <p:cNvPr id="7" name="Straight Connector 6"/>
          <p:cNvCxnSpPr/>
          <p:nvPr userDrawn="1"/>
        </p:nvCxnSpPr>
        <p:spPr>
          <a:xfrm>
            <a:off x="914400" y="3089628"/>
            <a:ext cx="10363200" cy="0"/>
          </a:xfrm>
          <a:prstGeom prst="line">
            <a:avLst/>
          </a:prstGeom>
          <a:ln w="6350" cap="flat" cmpd="sng" algn="ctr">
            <a:solidFill>
              <a:schemeClr val="bg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 y="4534784"/>
            <a:ext cx="3014164" cy="1658859"/>
          </a:xfrm>
          <a:prstGeom prst="rect">
            <a:avLst/>
          </a:prstGeom>
        </p:spPr>
      </p:pic>
    </p:spTree>
    <p:extLst>
      <p:ext uri="{BB962C8B-B14F-4D97-AF65-F5344CB8AC3E}">
        <p14:creationId xmlns:p14="http://schemas.microsoft.com/office/powerpoint/2010/main" val="690847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pic>
        <p:nvPicPr>
          <p:cNvPr id="1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72690" t="69862"/>
          <a:stretch/>
        </p:blipFill>
        <p:spPr bwMode="auto">
          <a:xfrm>
            <a:off x="9694748" y="4789714"/>
            <a:ext cx="2497252" cy="2068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Vertical Text Placeholder 2"/>
          <p:cNvSpPr>
            <a:spLocks noGrp="1"/>
          </p:cNvSpPr>
          <p:nvPr>
            <p:ph type="body" orient="vert" idx="1"/>
          </p:nvPr>
        </p:nvSpPr>
        <p:spPr>
          <a:xfrm>
            <a:off x="845127" y="1381182"/>
            <a:ext cx="10515600" cy="4798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B40D5-5450-4D3A-B616-BE76652C5EF2}"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2C4B5-A1E9-4984-9CD4-22695C1F6283}" type="slidenum">
              <a:rPr lang="en-US" smtClean="0"/>
              <a:t>‹#›</a:t>
            </a:fld>
            <a:endParaRPr lang="en-US"/>
          </a:p>
        </p:txBody>
      </p:sp>
      <p:sp>
        <p:nvSpPr>
          <p:cNvPr id="9" name="Title 1"/>
          <p:cNvSpPr>
            <a:spLocks noGrp="1"/>
          </p:cNvSpPr>
          <p:nvPr>
            <p:ph type="title"/>
          </p:nvPr>
        </p:nvSpPr>
        <p:spPr>
          <a:xfrm>
            <a:off x="845127" y="365760"/>
            <a:ext cx="9445502" cy="826172"/>
          </a:xfrm>
        </p:spPr>
        <p:txBody>
          <a:bodyPr/>
          <a:lstStyle/>
          <a:p>
            <a:r>
              <a:rPr lang="en-US"/>
              <a:t>Click to edit Master title style</a:t>
            </a:r>
            <a:endParaRPr lang="en-US" dirty="0"/>
          </a:p>
        </p:txBody>
      </p:sp>
      <p:cxnSp>
        <p:nvCxnSpPr>
          <p:cNvPr id="10" name="Straight Connector 9"/>
          <p:cNvCxnSpPr/>
          <p:nvPr userDrawn="1"/>
        </p:nvCxnSpPr>
        <p:spPr>
          <a:xfrm>
            <a:off x="845127" y="1191932"/>
            <a:ext cx="10515600" cy="0"/>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60627" y="555008"/>
            <a:ext cx="800100" cy="447675"/>
          </a:xfrm>
          <a:prstGeom prst="rect">
            <a:avLst/>
          </a:prstGeom>
        </p:spPr>
      </p:pic>
    </p:spTree>
    <p:extLst>
      <p:ext uri="{BB962C8B-B14F-4D97-AF65-F5344CB8AC3E}">
        <p14:creationId xmlns:p14="http://schemas.microsoft.com/office/powerpoint/2010/main" val="3931311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8B40D5-5450-4D3A-B616-BE76652C5EF2}"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2C4B5-A1E9-4984-9CD4-22695C1F6283}" type="slidenum">
              <a:rPr lang="en-US" smtClean="0"/>
              <a:t>‹#›</a:t>
            </a:fld>
            <a:endParaRPr lang="en-US"/>
          </a:p>
        </p:txBody>
      </p:sp>
      <p:cxnSp>
        <p:nvCxnSpPr>
          <p:cNvPr id="8" name="Straight Connector 7"/>
          <p:cNvCxnSpPr/>
          <p:nvPr userDrawn="1"/>
        </p:nvCxnSpPr>
        <p:spPr>
          <a:xfrm>
            <a:off x="8724900" y="370119"/>
            <a:ext cx="0" cy="5806281"/>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239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9" name="Picture 1"/>
          <p:cNvPicPr>
            <a:picLocks noChangeAspect="1"/>
          </p:cNvPicPr>
          <p:nvPr userDrawn="1"/>
        </p:nvPicPr>
        <p:blipFill rotWithShape="1">
          <a:blip r:embed="rId2">
            <a:extLst>
              <a:ext uri="{28A0092B-C50C-407E-A947-70E740481C1C}">
                <a14:useLocalDpi xmlns:a14="http://schemas.microsoft.com/office/drawing/2010/main" val="0"/>
              </a:ext>
            </a:extLst>
          </a:blip>
          <a:srcRect l="72690" t="69862"/>
          <a:stretch/>
        </p:blipFill>
        <p:spPr bwMode="auto">
          <a:xfrm>
            <a:off x="9694748" y="4789714"/>
            <a:ext cx="2497252" cy="2068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sz="half" idx="1"/>
          </p:nvPr>
        </p:nvSpPr>
        <p:spPr>
          <a:xfrm>
            <a:off x="914399" y="1381181"/>
            <a:ext cx="5112328" cy="4798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4770" y="1381181"/>
            <a:ext cx="5105400" cy="4798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8B40D5-5450-4D3A-B616-BE76652C5EF2}"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2C4B5-A1E9-4984-9CD4-22695C1F6283}" type="slidenum">
              <a:rPr lang="en-US" smtClean="0"/>
              <a:t>‹#›</a:t>
            </a:fld>
            <a:endParaRPr lang="en-US"/>
          </a:p>
        </p:txBody>
      </p:sp>
      <p:sp>
        <p:nvSpPr>
          <p:cNvPr id="16" name="Title 1"/>
          <p:cNvSpPr>
            <a:spLocks noGrp="1"/>
          </p:cNvSpPr>
          <p:nvPr>
            <p:ph type="title"/>
          </p:nvPr>
        </p:nvSpPr>
        <p:spPr>
          <a:xfrm>
            <a:off x="845127" y="365760"/>
            <a:ext cx="9445502" cy="826172"/>
          </a:xfrm>
        </p:spPr>
        <p:txBody>
          <a:bodyPr/>
          <a:lstStyle/>
          <a:p>
            <a:r>
              <a:rPr lang="en-US"/>
              <a:t>Click to edit Master title style</a:t>
            </a:r>
            <a:endParaRPr lang="en-US" dirty="0"/>
          </a:p>
        </p:txBody>
      </p:sp>
      <p:cxnSp>
        <p:nvCxnSpPr>
          <p:cNvPr id="17" name="Straight Connector 16"/>
          <p:cNvCxnSpPr/>
          <p:nvPr userDrawn="1"/>
        </p:nvCxnSpPr>
        <p:spPr>
          <a:xfrm>
            <a:off x="845127" y="1191932"/>
            <a:ext cx="10515600" cy="0"/>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60627" y="555008"/>
            <a:ext cx="800100" cy="447675"/>
          </a:xfrm>
          <a:prstGeom prst="rect">
            <a:avLst/>
          </a:prstGeom>
        </p:spPr>
      </p:pic>
    </p:spTree>
    <p:extLst>
      <p:ext uri="{BB962C8B-B14F-4D97-AF65-F5344CB8AC3E}">
        <p14:creationId xmlns:p14="http://schemas.microsoft.com/office/powerpoint/2010/main" val="3667447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pic>
        <p:nvPicPr>
          <p:cNvPr id="17" name="Picture 1"/>
          <p:cNvPicPr>
            <a:picLocks noChangeAspect="1"/>
          </p:cNvPicPr>
          <p:nvPr userDrawn="1"/>
        </p:nvPicPr>
        <p:blipFill rotWithShape="1">
          <a:blip r:embed="rId2">
            <a:extLst>
              <a:ext uri="{28A0092B-C50C-407E-A947-70E740481C1C}">
                <a14:useLocalDpi xmlns:a14="http://schemas.microsoft.com/office/drawing/2010/main" val="0"/>
              </a:ext>
            </a:extLst>
          </a:blip>
          <a:srcRect l="72690" t="69862"/>
          <a:stretch/>
        </p:blipFill>
        <p:spPr bwMode="auto">
          <a:xfrm>
            <a:off x="9694748" y="4789714"/>
            <a:ext cx="2497252" cy="2068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914399" y="1262291"/>
            <a:ext cx="5086928"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4399" y="2154891"/>
            <a:ext cx="5086928" cy="40331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0257" y="1262288"/>
            <a:ext cx="5105400"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0257" y="2154891"/>
            <a:ext cx="5105400" cy="40331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8B40D5-5450-4D3A-B616-BE76652C5EF2}" type="datetimeFigureOut">
              <a:rPr lang="en-US" smtClean="0"/>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52C4B5-A1E9-4984-9CD4-22695C1F6283}" type="slidenum">
              <a:rPr lang="en-US" smtClean="0"/>
              <a:t>‹#›</a:t>
            </a:fld>
            <a:endParaRPr lang="en-US"/>
          </a:p>
        </p:txBody>
      </p:sp>
      <p:sp>
        <p:nvSpPr>
          <p:cNvPr id="14" name="Title 1"/>
          <p:cNvSpPr>
            <a:spLocks noGrp="1"/>
          </p:cNvSpPr>
          <p:nvPr>
            <p:ph type="title"/>
          </p:nvPr>
        </p:nvSpPr>
        <p:spPr>
          <a:xfrm>
            <a:off x="845127" y="365760"/>
            <a:ext cx="9445502" cy="826172"/>
          </a:xfrm>
        </p:spPr>
        <p:txBody>
          <a:bodyPr/>
          <a:lstStyle/>
          <a:p>
            <a:r>
              <a:rPr lang="en-US"/>
              <a:t>Click to edit Master title style</a:t>
            </a:r>
            <a:endParaRPr lang="en-US" dirty="0"/>
          </a:p>
        </p:txBody>
      </p:sp>
      <p:cxnSp>
        <p:nvCxnSpPr>
          <p:cNvPr id="15" name="Straight Connector 14"/>
          <p:cNvCxnSpPr/>
          <p:nvPr userDrawn="1"/>
        </p:nvCxnSpPr>
        <p:spPr>
          <a:xfrm>
            <a:off x="845127" y="1191932"/>
            <a:ext cx="10515600" cy="0"/>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60627" y="555008"/>
            <a:ext cx="800100" cy="447675"/>
          </a:xfrm>
          <a:prstGeom prst="rect">
            <a:avLst/>
          </a:prstGeom>
        </p:spPr>
      </p:pic>
    </p:spTree>
    <p:extLst>
      <p:ext uri="{BB962C8B-B14F-4D97-AF65-F5344CB8AC3E}">
        <p14:creationId xmlns:p14="http://schemas.microsoft.com/office/powerpoint/2010/main" val="83027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13" name="Picture 1"/>
          <p:cNvPicPr>
            <a:picLocks noChangeAspect="1"/>
          </p:cNvPicPr>
          <p:nvPr userDrawn="1"/>
        </p:nvPicPr>
        <p:blipFill rotWithShape="1">
          <a:blip r:embed="rId2">
            <a:extLst>
              <a:ext uri="{28A0092B-C50C-407E-A947-70E740481C1C}">
                <a14:useLocalDpi xmlns:a14="http://schemas.microsoft.com/office/drawing/2010/main" val="0"/>
              </a:ext>
            </a:extLst>
          </a:blip>
          <a:srcRect l="72690" t="69862"/>
          <a:stretch/>
        </p:blipFill>
        <p:spPr bwMode="auto">
          <a:xfrm>
            <a:off x="9694748" y="4789714"/>
            <a:ext cx="2497252" cy="2068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F58B40D5-5450-4D3A-B616-BE76652C5EF2}"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52C4B5-A1E9-4984-9CD4-22695C1F6283}" type="slidenum">
              <a:rPr lang="en-US" smtClean="0"/>
              <a:t>‹#›</a:t>
            </a:fld>
            <a:endParaRPr lang="en-US"/>
          </a:p>
        </p:txBody>
      </p:sp>
      <p:sp>
        <p:nvSpPr>
          <p:cNvPr id="10" name="Title 1"/>
          <p:cNvSpPr>
            <a:spLocks noGrp="1"/>
          </p:cNvSpPr>
          <p:nvPr>
            <p:ph type="title"/>
          </p:nvPr>
        </p:nvSpPr>
        <p:spPr>
          <a:xfrm>
            <a:off x="845127" y="365760"/>
            <a:ext cx="9445502" cy="826172"/>
          </a:xfrm>
        </p:spPr>
        <p:txBody>
          <a:bodyPr/>
          <a:lstStyle/>
          <a:p>
            <a:r>
              <a:rPr lang="en-US"/>
              <a:t>Click to edit Master title style</a:t>
            </a:r>
            <a:endParaRPr lang="en-US" dirty="0"/>
          </a:p>
        </p:txBody>
      </p:sp>
      <p:cxnSp>
        <p:nvCxnSpPr>
          <p:cNvPr id="11" name="Straight Connector 10"/>
          <p:cNvCxnSpPr/>
          <p:nvPr userDrawn="1"/>
        </p:nvCxnSpPr>
        <p:spPr>
          <a:xfrm>
            <a:off x="845127" y="1191932"/>
            <a:ext cx="10515600" cy="0"/>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60627" y="555008"/>
            <a:ext cx="800100" cy="447675"/>
          </a:xfrm>
          <a:prstGeom prst="rect">
            <a:avLst/>
          </a:prstGeom>
        </p:spPr>
      </p:pic>
    </p:spTree>
    <p:extLst>
      <p:ext uri="{BB962C8B-B14F-4D97-AF65-F5344CB8AC3E}">
        <p14:creationId xmlns:p14="http://schemas.microsoft.com/office/powerpoint/2010/main" val="3425945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pic>
        <p:nvPicPr>
          <p:cNvPr id="1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72690" t="69862"/>
          <a:stretch/>
        </p:blipFill>
        <p:spPr bwMode="auto">
          <a:xfrm>
            <a:off x="9694748" y="4789714"/>
            <a:ext cx="2497252" cy="2068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191660"/>
            <a:ext cx="3931920" cy="3675743"/>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8B40D5-5450-4D3A-B616-BE76652C5EF2}"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2C4B5-A1E9-4984-9CD4-22695C1F6283}" type="slidenum">
              <a:rPr lang="en-US" smtClean="0"/>
              <a:t>‹#›</a:t>
            </a:fld>
            <a:endParaRPr lang="en-US"/>
          </a:p>
        </p:txBody>
      </p:sp>
      <p:sp>
        <p:nvSpPr>
          <p:cNvPr id="9" name="Title 1"/>
          <p:cNvSpPr>
            <a:spLocks noGrp="1"/>
          </p:cNvSpPr>
          <p:nvPr>
            <p:ph type="title"/>
          </p:nvPr>
        </p:nvSpPr>
        <p:spPr>
          <a:xfrm>
            <a:off x="841248" y="457200"/>
            <a:ext cx="3931920" cy="1487714"/>
          </a:xfrm>
        </p:spPr>
        <p:txBody>
          <a:bodyPr anchor="b">
            <a:normAutofit/>
          </a:bodyPr>
          <a:lstStyle>
            <a:lvl1pPr>
              <a:defRPr sz="3200" b="0">
                <a:solidFill>
                  <a:srgbClr val="3EADA7"/>
                </a:solidFill>
              </a:defRPr>
            </a:lvl1pPr>
          </a:lstStyle>
          <a:p>
            <a:r>
              <a:rPr lang="en-US"/>
              <a:t>Click to edit Master title style</a:t>
            </a:r>
            <a:endParaRPr lang="en-US" dirty="0"/>
          </a:p>
        </p:txBody>
      </p:sp>
      <p:cxnSp>
        <p:nvCxnSpPr>
          <p:cNvPr id="10" name="Straight Connector 9"/>
          <p:cNvCxnSpPr/>
          <p:nvPr userDrawn="1"/>
        </p:nvCxnSpPr>
        <p:spPr>
          <a:xfrm>
            <a:off x="860600" y="2061029"/>
            <a:ext cx="3931920" cy="0"/>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60627" y="555008"/>
            <a:ext cx="800100" cy="447675"/>
          </a:xfrm>
          <a:prstGeom prst="rect">
            <a:avLst/>
          </a:prstGeom>
        </p:spPr>
      </p:pic>
    </p:spTree>
    <p:extLst>
      <p:ext uri="{BB962C8B-B14F-4D97-AF65-F5344CB8AC3E}">
        <p14:creationId xmlns:p14="http://schemas.microsoft.com/office/powerpoint/2010/main" val="223770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pic>
        <p:nvPicPr>
          <p:cNvPr id="20" name="Picture 1"/>
          <p:cNvPicPr>
            <a:picLocks noChangeAspect="1"/>
          </p:cNvPicPr>
          <p:nvPr userDrawn="1"/>
        </p:nvPicPr>
        <p:blipFill rotWithShape="1">
          <a:blip r:embed="rId2">
            <a:extLst>
              <a:ext uri="{28A0092B-C50C-407E-A947-70E740481C1C}">
                <a14:useLocalDpi xmlns:a14="http://schemas.microsoft.com/office/drawing/2010/main" val="0"/>
              </a:ext>
            </a:extLst>
          </a:blip>
          <a:srcRect l="72690" t="69862"/>
          <a:stretch/>
        </p:blipFill>
        <p:spPr bwMode="auto">
          <a:xfrm>
            <a:off x="9694748" y="4789714"/>
            <a:ext cx="2497252" cy="2068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F58B40D5-5450-4D3A-B616-BE76652C5EF2}"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2C4B5-A1E9-4984-9CD4-22695C1F6283}" type="slidenum">
              <a:rPr lang="en-US" smtClean="0"/>
              <a:t>‹#›</a:t>
            </a:fld>
            <a:endParaRPr lang="en-US"/>
          </a:p>
        </p:txBody>
      </p:sp>
      <p:sp>
        <p:nvSpPr>
          <p:cNvPr id="16" name="Text Placeholder 3"/>
          <p:cNvSpPr>
            <a:spLocks noGrp="1"/>
          </p:cNvSpPr>
          <p:nvPr>
            <p:ph type="body" sz="half" idx="2"/>
          </p:nvPr>
        </p:nvSpPr>
        <p:spPr>
          <a:xfrm>
            <a:off x="841248" y="2191660"/>
            <a:ext cx="3931920" cy="3675743"/>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Title 1"/>
          <p:cNvSpPr>
            <a:spLocks noGrp="1"/>
          </p:cNvSpPr>
          <p:nvPr>
            <p:ph type="title"/>
          </p:nvPr>
        </p:nvSpPr>
        <p:spPr>
          <a:xfrm>
            <a:off x="841248" y="457200"/>
            <a:ext cx="3931920" cy="1487714"/>
          </a:xfrm>
        </p:spPr>
        <p:txBody>
          <a:bodyPr anchor="b">
            <a:normAutofit/>
          </a:bodyPr>
          <a:lstStyle>
            <a:lvl1pPr>
              <a:defRPr sz="3200" b="0">
                <a:solidFill>
                  <a:srgbClr val="3EADA7"/>
                </a:solidFill>
              </a:defRPr>
            </a:lvl1pPr>
          </a:lstStyle>
          <a:p>
            <a:r>
              <a:rPr lang="en-US"/>
              <a:t>Click to edit Master title style</a:t>
            </a:r>
            <a:endParaRPr lang="en-US" dirty="0"/>
          </a:p>
        </p:txBody>
      </p:sp>
      <p:cxnSp>
        <p:nvCxnSpPr>
          <p:cNvPr id="18" name="Straight Connector 17"/>
          <p:cNvCxnSpPr/>
          <p:nvPr userDrawn="1"/>
        </p:nvCxnSpPr>
        <p:spPr>
          <a:xfrm>
            <a:off x="860600" y="2061029"/>
            <a:ext cx="3931920" cy="0"/>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60627" y="555008"/>
            <a:ext cx="800100" cy="447675"/>
          </a:xfrm>
          <a:prstGeom prst="rect">
            <a:avLst/>
          </a:prstGeom>
        </p:spPr>
      </p:pic>
    </p:spTree>
    <p:extLst>
      <p:ext uri="{BB962C8B-B14F-4D97-AF65-F5344CB8AC3E}">
        <p14:creationId xmlns:p14="http://schemas.microsoft.com/office/powerpoint/2010/main" val="4115243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pic>
        <p:nvPicPr>
          <p:cNvPr id="13" name="Picture 1"/>
          <p:cNvPicPr>
            <a:picLocks noChangeAspect="1"/>
          </p:cNvPicPr>
          <p:nvPr userDrawn="1"/>
        </p:nvPicPr>
        <p:blipFill rotWithShape="1">
          <a:blip r:embed="rId2">
            <a:extLst>
              <a:ext uri="{28A0092B-C50C-407E-A947-70E740481C1C}">
                <a14:useLocalDpi xmlns:a14="http://schemas.microsoft.com/office/drawing/2010/main" val="0"/>
              </a:ext>
            </a:extLst>
          </a:blip>
          <a:srcRect l="72690" t="69862"/>
          <a:stretch/>
        </p:blipFill>
        <p:spPr bwMode="auto">
          <a:xfrm>
            <a:off x="9694748" y="4789714"/>
            <a:ext cx="2497252" cy="2068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Vertical Text Placeholder 2"/>
          <p:cNvSpPr>
            <a:spLocks noGrp="1"/>
          </p:cNvSpPr>
          <p:nvPr>
            <p:ph type="body" orient="vert" idx="1"/>
          </p:nvPr>
        </p:nvSpPr>
        <p:spPr>
          <a:xfrm>
            <a:off x="838201" y="1381181"/>
            <a:ext cx="10522526" cy="47672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B40D5-5450-4D3A-B616-BE76652C5EF2}"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2C4B5-A1E9-4984-9CD4-22695C1F6283}" type="slidenum">
              <a:rPr lang="en-US" smtClean="0"/>
              <a:t>‹#›</a:t>
            </a:fld>
            <a:endParaRPr lang="en-US"/>
          </a:p>
        </p:txBody>
      </p:sp>
      <p:sp>
        <p:nvSpPr>
          <p:cNvPr id="10" name="Title 1"/>
          <p:cNvSpPr>
            <a:spLocks noGrp="1"/>
          </p:cNvSpPr>
          <p:nvPr>
            <p:ph type="title"/>
          </p:nvPr>
        </p:nvSpPr>
        <p:spPr>
          <a:xfrm>
            <a:off x="845127" y="365760"/>
            <a:ext cx="9445502" cy="826172"/>
          </a:xfrm>
        </p:spPr>
        <p:txBody>
          <a:bodyPr/>
          <a:lstStyle/>
          <a:p>
            <a:r>
              <a:rPr lang="en-US"/>
              <a:t>Click to edit Master title style</a:t>
            </a:r>
            <a:endParaRPr lang="en-US" dirty="0"/>
          </a:p>
        </p:txBody>
      </p:sp>
      <p:cxnSp>
        <p:nvCxnSpPr>
          <p:cNvPr id="11" name="Straight Connector 10"/>
          <p:cNvCxnSpPr/>
          <p:nvPr userDrawn="1"/>
        </p:nvCxnSpPr>
        <p:spPr>
          <a:xfrm>
            <a:off x="845127" y="1191932"/>
            <a:ext cx="10515600" cy="0"/>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60627" y="555008"/>
            <a:ext cx="800100" cy="447675"/>
          </a:xfrm>
          <a:prstGeom prst="rect">
            <a:avLst/>
          </a:prstGeom>
        </p:spPr>
      </p:pic>
    </p:spTree>
    <p:extLst>
      <p:ext uri="{BB962C8B-B14F-4D97-AF65-F5344CB8AC3E}">
        <p14:creationId xmlns:p14="http://schemas.microsoft.com/office/powerpoint/2010/main" val="3985468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6" name="Picture 1"/>
          <p:cNvPicPr>
            <a:picLocks noChangeAspect="1"/>
          </p:cNvPicPr>
          <p:nvPr userDrawn="1"/>
        </p:nvPicPr>
        <p:blipFill rotWithShape="1">
          <a:blip r:embed="rId2">
            <a:extLst>
              <a:ext uri="{28A0092B-C50C-407E-A947-70E740481C1C}">
                <a14:useLocalDpi xmlns:a14="http://schemas.microsoft.com/office/drawing/2010/main" val="0"/>
              </a:ext>
            </a:extLst>
          </a:blip>
          <a:srcRect l="72690" t="69862"/>
          <a:stretch/>
        </p:blipFill>
        <p:spPr bwMode="auto">
          <a:xfrm>
            <a:off x="9694748" y="4789714"/>
            <a:ext cx="2497252" cy="2068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45127" y="365760"/>
            <a:ext cx="9445502" cy="826172"/>
          </a:xfrm>
        </p:spPr>
        <p:txBody>
          <a:bodyPr/>
          <a:lstStyle/>
          <a:p>
            <a:r>
              <a:rPr lang="en-US"/>
              <a:t>Click to edit Master title style</a:t>
            </a:r>
            <a:endParaRPr lang="en-US" dirty="0"/>
          </a:p>
        </p:txBody>
      </p:sp>
      <p:sp>
        <p:nvSpPr>
          <p:cNvPr id="3" name="Content Placeholder 2"/>
          <p:cNvSpPr>
            <a:spLocks noGrp="1"/>
          </p:cNvSpPr>
          <p:nvPr>
            <p:ph idx="1"/>
          </p:nvPr>
        </p:nvSpPr>
        <p:spPr>
          <a:xfrm>
            <a:off x="845127" y="1381182"/>
            <a:ext cx="10515600" cy="47989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B40D5-5450-4D3A-B616-BE76652C5EF2}"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2C4B5-A1E9-4984-9CD4-22695C1F6283}" type="slidenum">
              <a:rPr lang="en-US" smtClean="0"/>
              <a:t>‹#›</a:t>
            </a:fld>
            <a:endParaRPr lang="en-US"/>
          </a:p>
        </p:txBody>
      </p:sp>
      <p:cxnSp>
        <p:nvCxnSpPr>
          <p:cNvPr id="8" name="Straight Connector 7"/>
          <p:cNvCxnSpPr/>
          <p:nvPr userDrawn="1"/>
        </p:nvCxnSpPr>
        <p:spPr>
          <a:xfrm>
            <a:off x="845127" y="1191932"/>
            <a:ext cx="10515600" cy="0"/>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60627" y="555008"/>
            <a:ext cx="800100" cy="447675"/>
          </a:xfrm>
          <a:prstGeom prst="rect">
            <a:avLst/>
          </a:prstGeom>
        </p:spPr>
      </p:pic>
    </p:spTree>
    <p:extLst>
      <p:ext uri="{BB962C8B-B14F-4D97-AF65-F5344CB8AC3E}">
        <p14:creationId xmlns:p14="http://schemas.microsoft.com/office/powerpoint/2010/main" val="918908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1"/>
          <p:cNvPicPr>
            <a:picLocks noChangeAspect="1"/>
          </p:cNvPicPr>
          <p:nvPr userDrawn="1"/>
        </p:nvPicPr>
        <p:blipFill rotWithShape="1">
          <a:blip r:embed="rId2">
            <a:extLst>
              <a:ext uri="{28A0092B-C50C-407E-A947-70E740481C1C}">
                <a14:useLocalDpi xmlns:a14="http://schemas.microsoft.com/office/drawing/2010/main" val="0"/>
              </a:ext>
            </a:extLst>
          </a:blip>
          <a:srcRect l="72690" t="69862"/>
          <a:stretch/>
        </p:blipFill>
        <p:spPr bwMode="auto">
          <a:xfrm>
            <a:off x="9694748" y="4789714"/>
            <a:ext cx="2497252" cy="2068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8B40D5-5450-4D3A-B616-BE76652C5EF2}"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2C4B5-A1E9-4984-9CD4-22695C1F6283}" type="slidenum">
              <a:rPr lang="en-US" smtClean="0"/>
              <a:t>‹#›</a:t>
            </a:fld>
            <a:endParaRPr lang="en-US"/>
          </a:p>
        </p:txBody>
      </p:sp>
    </p:spTree>
    <p:extLst>
      <p:ext uri="{BB962C8B-B14F-4D97-AF65-F5344CB8AC3E}">
        <p14:creationId xmlns:p14="http://schemas.microsoft.com/office/powerpoint/2010/main" val="2096897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6" name="Picture 1"/>
          <p:cNvPicPr>
            <a:picLocks noChangeAspect="1"/>
          </p:cNvPicPr>
          <p:nvPr userDrawn="1"/>
        </p:nvPicPr>
        <p:blipFill rotWithShape="1">
          <a:blip r:embed="rId2">
            <a:extLst>
              <a:ext uri="{28A0092B-C50C-407E-A947-70E740481C1C}">
                <a14:useLocalDpi xmlns:a14="http://schemas.microsoft.com/office/drawing/2010/main" val="0"/>
              </a:ext>
            </a:extLst>
          </a:blip>
          <a:srcRect l="72690" t="69862"/>
          <a:stretch/>
        </p:blipFill>
        <p:spPr bwMode="auto">
          <a:xfrm>
            <a:off x="9694748" y="4789714"/>
            <a:ext cx="2497252" cy="2068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sz="half" idx="1"/>
          </p:nvPr>
        </p:nvSpPr>
        <p:spPr>
          <a:xfrm>
            <a:off x="845127" y="1381182"/>
            <a:ext cx="5181600" cy="47989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381182"/>
            <a:ext cx="5181600" cy="47989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8B40D5-5450-4D3A-B616-BE76652C5EF2}"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2C4B5-A1E9-4984-9CD4-22695C1F6283}" type="slidenum">
              <a:rPr lang="en-US" smtClean="0"/>
              <a:t>‹#›</a:t>
            </a:fld>
            <a:endParaRPr lang="en-US"/>
          </a:p>
        </p:txBody>
      </p:sp>
      <p:sp>
        <p:nvSpPr>
          <p:cNvPr id="13" name="Title 1"/>
          <p:cNvSpPr>
            <a:spLocks noGrp="1"/>
          </p:cNvSpPr>
          <p:nvPr>
            <p:ph type="title"/>
          </p:nvPr>
        </p:nvSpPr>
        <p:spPr>
          <a:xfrm>
            <a:off x="845127" y="365760"/>
            <a:ext cx="9445502" cy="826172"/>
          </a:xfrm>
        </p:spPr>
        <p:txBody>
          <a:bodyPr/>
          <a:lstStyle/>
          <a:p>
            <a:r>
              <a:rPr lang="en-US"/>
              <a:t>Click to edit Master title style</a:t>
            </a:r>
            <a:endParaRPr lang="en-US" dirty="0"/>
          </a:p>
        </p:txBody>
      </p:sp>
      <p:cxnSp>
        <p:nvCxnSpPr>
          <p:cNvPr id="14" name="Straight Connector 13"/>
          <p:cNvCxnSpPr/>
          <p:nvPr userDrawn="1"/>
        </p:nvCxnSpPr>
        <p:spPr>
          <a:xfrm>
            <a:off x="845127" y="1191932"/>
            <a:ext cx="10515600" cy="0"/>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60627" y="555008"/>
            <a:ext cx="800100" cy="447675"/>
          </a:xfrm>
          <a:prstGeom prst="rect">
            <a:avLst/>
          </a:prstGeom>
        </p:spPr>
      </p:pic>
    </p:spTree>
    <p:extLst>
      <p:ext uri="{BB962C8B-B14F-4D97-AF65-F5344CB8AC3E}">
        <p14:creationId xmlns:p14="http://schemas.microsoft.com/office/powerpoint/2010/main" val="61137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6" name="Picture 1"/>
          <p:cNvPicPr>
            <a:picLocks noChangeAspect="1"/>
          </p:cNvPicPr>
          <p:nvPr userDrawn="1"/>
        </p:nvPicPr>
        <p:blipFill rotWithShape="1">
          <a:blip r:embed="rId2">
            <a:extLst>
              <a:ext uri="{28A0092B-C50C-407E-A947-70E740481C1C}">
                <a14:useLocalDpi xmlns:a14="http://schemas.microsoft.com/office/drawing/2010/main" val="0"/>
              </a:ext>
            </a:extLst>
          </a:blip>
          <a:srcRect l="72690" t="69862"/>
          <a:stretch/>
        </p:blipFill>
        <p:spPr bwMode="auto">
          <a:xfrm>
            <a:off x="9694748" y="4789714"/>
            <a:ext cx="2497252" cy="2068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845127" y="1381181"/>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5127" y="2206880"/>
            <a:ext cx="5156200" cy="3981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381182"/>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206880"/>
            <a:ext cx="5181601" cy="3981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8B40D5-5450-4D3A-B616-BE76652C5EF2}" type="datetimeFigureOut">
              <a:rPr lang="en-US" smtClean="0"/>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52C4B5-A1E9-4984-9CD4-22695C1F6283}" type="slidenum">
              <a:rPr lang="en-US" smtClean="0"/>
              <a:t>‹#›</a:t>
            </a:fld>
            <a:endParaRPr lang="en-US"/>
          </a:p>
        </p:txBody>
      </p:sp>
      <p:sp>
        <p:nvSpPr>
          <p:cNvPr id="13" name="Title 1"/>
          <p:cNvSpPr>
            <a:spLocks noGrp="1"/>
          </p:cNvSpPr>
          <p:nvPr>
            <p:ph type="title"/>
          </p:nvPr>
        </p:nvSpPr>
        <p:spPr>
          <a:xfrm>
            <a:off x="845127" y="365760"/>
            <a:ext cx="9445502" cy="826172"/>
          </a:xfrm>
        </p:spPr>
        <p:txBody>
          <a:bodyPr/>
          <a:lstStyle/>
          <a:p>
            <a:r>
              <a:rPr lang="en-US"/>
              <a:t>Click to edit Master title style</a:t>
            </a:r>
            <a:endParaRPr lang="en-US" dirty="0"/>
          </a:p>
        </p:txBody>
      </p:sp>
      <p:cxnSp>
        <p:nvCxnSpPr>
          <p:cNvPr id="14" name="Straight Connector 13"/>
          <p:cNvCxnSpPr/>
          <p:nvPr userDrawn="1"/>
        </p:nvCxnSpPr>
        <p:spPr>
          <a:xfrm>
            <a:off x="845127" y="1191932"/>
            <a:ext cx="10515600" cy="0"/>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60627" y="555008"/>
            <a:ext cx="800100" cy="447675"/>
          </a:xfrm>
          <a:prstGeom prst="rect">
            <a:avLst/>
          </a:prstGeom>
        </p:spPr>
      </p:pic>
    </p:spTree>
    <p:extLst>
      <p:ext uri="{BB962C8B-B14F-4D97-AF65-F5344CB8AC3E}">
        <p14:creationId xmlns:p14="http://schemas.microsoft.com/office/powerpoint/2010/main" val="3198189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72690" t="69862"/>
          <a:stretch/>
        </p:blipFill>
        <p:spPr bwMode="auto">
          <a:xfrm>
            <a:off x="9694748" y="4789714"/>
            <a:ext cx="2497252" cy="2068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F58B40D5-5450-4D3A-B616-BE76652C5EF2}"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52C4B5-A1E9-4984-9CD4-22695C1F6283}" type="slidenum">
              <a:rPr lang="en-US" smtClean="0"/>
              <a:t>‹#›</a:t>
            </a:fld>
            <a:endParaRPr lang="en-US"/>
          </a:p>
        </p:txBody>
      </p:sp>
      <p:sp>
        <p:nvSpPr>
          <p:cNvPr id="9" name="Title 1"/>
          <p:cNvSpPr>
            <a:spLocks noGrp="1"/>
          </p:cNvSpPr>
          <p:nvPr>
            <p:ph type="title"/>
          </p:nvPr>
        </p:nvSpPr>
        <p:spPr>
          <a:xfrm>
            <a:off x="845127" y="365760"/>
            <a:ext cx="9445502" cy="826172"/>
          </a:xfrm>
        </p:spPr>
        <p:txBody>
          <a:bodyPr/>
          <a:lstStyle/>
          <a:p>
            <a:r>
              <a:rPr lang="en-US"/>
              <a:t>Click to edit Master title style</a:t>
            </a:r>
            <a:endParaRPr lang="en-US" dirty="0"/>
          </a:p>
        </p:txBody>
      </p:sp>
      <p:cxnSp>
        <p:nvCxnSpPr>
          <p:cNvPr id="10" name="Straight Connector 9"/>
          <p:cNvCxnSpPr/>
          <p:nvPr userDrawn="1"/>
        </p:nvCxnSpPr>
        <p:spPr>
          <a:xfrm>
            <a:off x="845127" y="1191932"/>
            <a:ext cx="10515600" cy="0"/>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60627" y="555008"/>
            <a:ext cx="800100" cy="447675"/>
          </a:xfrm>
          <a:prstGeom prst="rect">
            <a:avLst/>
          </a:prstGeom>
        </p:spPr>
      </p:pic>
    </p:spTree>
    <p:extLst>
      <p:ext uri="{BB962C8B-B14F-4D97-AF65-F5344CB8AC3E}">
        <p14:creationId xmlns:p14="http://schemas.microsoft.com/office/powerpoint/2010/main" val="3615570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8B40D5-5450-4D3A-B616-BE76652C5EF2}" type="datetimeFigureOut">
              <a:rPr lang="en-US" smtClean="0"/>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52C4B5-A1E9-4984-9CD4-22695C1F6283}" type="slidenum">
              <a:rPr lang="en-US" smtClean="0"/>
              <a:t>‹#›</a:t>
            </a:fld>
            <a:endParaRPr lang="en-US"/>
          </a:p>
        </p:txBody>
      </p:sp>
    </p:spTree>
    <p:extLst>
      <p:ext uri="{BB962C8B-B14F-4D97-AF65-F5344CB8AC3E}">
        <p14:creationId xmlns:p14="http://schemas.microsoft.com/office/powerpoint/2010/main" val="402487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
          <p:cNvPicPr>
            <a:picLocks noChangeAspect="1"/>
          </p:cNvPicPr>
          <p:nvPr userDrawn="1"/>
        </p:nvPicPr>
        <p:blipFill rotWithShape="1">
          <a:blip r:embed="rId2">
            <a:extLst>
              <a:ext uri="{28A0092B-C50C-407E-A947-70E740481C1C}">
                <a14:useLocalDpi xmlns:a14="http://schemas.microsoft.com/office/drawing/2010/main" val="0"/>
              </a:ext>
            </a:extLst>
          </a:blip>
          <a:srcRect l="72690" t="69862"/>
          <a:stretch/>
        </p:blipFill>
        <p:spPr bwMode="auto">
          <a:xfrm>
            <a:off x="9694748" y="4789714"/>
            <a:ext cx="2497252" cy="2068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8B40D5-5450-4D3A-B616-BE76652C5EF2}"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2C4B5-A1E9-4984-9CD4-22695C1F6283}" type="slidenum">
              <a:rPr lang="en-US" smtClean="0"/>
              <a:t>‹#›</a:t>
            </a:fld>
            <a:endParaRPr lang="en-US"/>
          </a:p>
        </p:txBody>
      </p:sp>
      <p:cxnSp>
        <p:nvCxnSpPr>
          <p:cNvPr id="9" name="Straight Connector 8"/>
          <p:cNvCxnSpPr/>
          <p:nvPr userDrawn="1"/>
        </p:nvCxnSpPr>
        <p:spPr>
          <a:xfrm>
            <a:off x="860600" y="2061029"/>
            <a:ext cx="3931920" cy="0"/>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60627" y="555008"/>
            <a:ext cx="800100" cy="447675"/>
          </a:xfrm>
          <a:prstGeom prst="rect">
            <a:avLst/>
          </a:prstGeom>
        </p:spPr>
      </p:pic>
    </p:spTree>
    <p:extLst>
      <p:ext uri="{BB962C8B-B14F-4D97-AF65-F5344CB8AC3E}">
        <p14:creationId xmlns:p14="http://schemas.microsoft.com/office/powerpoint/2010/main" val="3845050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
          <p:cNvPicPr>
            <a:picLocks noChangeAspect="1"/>
          </p:cNvPicPr>
          <p:nvPr userDrawn="1"/>
        </p:nvPicPr>
        <p:blipFill rotWithShape="1">
          <a:blip r:embed="rId2">
            <a:extLst>
              <a:ext uri="{28A0092B-C50C-407E-A947-70E740481C1C}">
                <a14:useLocalDpi xmlns:a14="http://schemas.microsoft.com/office/drawing/2010/main" val="0"/>
              </a:ext>
            </a:extLst>
          </a:blip>
          <a:srcRect l="72690" t="69862"/>
          <a:stretch/>
        </p:blipFill>
        <p:spPr bwMode="auto">
          <a:xfrm>
            <a:off x="9694748" y="4789714"/>
            <a:ext cx="2497252" cy="2068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8B40D5-5450-4D3A-B616-BE76652C5EF2}"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2C4B5-A1E9-4984-9CD4-22695C1F6283}" type="slidenum">
              <a:rPr lang="en-US" smtClean="0"/>
              <a:t>‹#›</a:t>
            </a:fld>
            <a:endParaRPr lang="en-US"/>
          </a:p>
        </p:txBody>
      </p:sp>
      <p:cxnSp>
        <p:nvCxnSpPr>
          <p:cNvPr id="9" name="Straight Connector 8"/>
          <p:cNvCxnSpPr/>
          <p:nvPr userDrawn="1"/>
        </p:nvCxnSpPr>
        <p:spPr>
          <a:xfrm>
            <a:off x="860600" y="2061029"/>
            <a:ext cx="3931920" cy="0"/>
          </a:xfrm>
          <a:prstGeom prst="line">
            <a:avLst/>
          </a:prstGeom>
          <a:ln w="6350" cap="flat" cmpd="sng" algn="ctr">
            <a:solidFill>
              <a:srgbClr val="3DACA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60627" y="555008"/>
            <a:ext cx="800100" cy="447675"/>
          </a:xfrm>
          <a:prstGeom prst="rect">
            <a:avLst/>
          </a:prstGeom>
        </p:spPr>
      </p:pic>
    </p:spTree>
    <p:extLst>
      <p:ext uri="{BB962C8B-B14F-4D97-AF65-F5344CB8AC3E}">
        <p14:creationId xmlns:p14="http://schemas.microsoft.com/office/powerpoint/2010/main" val="2993404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F58B40D5-5450-4D3A-B616-BE76652C5EF2}" type="datetimeFigureOut">
              <a:rPr lang="en-US" smtClean="0"/>
              <a:pPr/>
              <a:t>9/24/2024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652C4B5-A1E9-4984-9CD4-22695C1F6283}" type="slidenum">
              <a:rPr lang="en-US" smtClean="0"/>
              <a:pPr/>
              <a:t>‹#›</a:t>
            </a:fld>
            <a:endParaRPr lang="en-US"/>
          </a:p>
        </p:txBody>
      </p:sp>
    </p:spTree>
    <p:extLst>
      <p:ext uri="{BB962C8B-B14F-4D97-AF65-F5344CB8AC3E}">
        <p14:creationId xmlns:p14="http://schemas.microsoft.com/office/powerpoint/2010/main" val="40919010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64" r:id="rId12"/>
    <p:sldLayoutId id="2147483665" r:id="rId13"/>
    <p:sldLayoutId id="2147483666" r:id="rId14"/>
    <p:sldLayoutId id="2147483668" r:id="rId15"/>
    <p:sldLayoutId id="2147483669" r:id="rId16"/>
    <p:sldLayoutId id="2147483670" r:id="rId17"/>
  </p:sldLayoutIdLst>
  <p:txStyles>
    <p:titleStyle>
      <a:lvl1pPr algn="l" defTabSz="914400" rtl="0" eaLnBrk="1" latinLnBrk="0" hangingPunct="1">
        <a:lnSpc>
          <a:spcPct val="90000"/>
        </a:lnSpc>
        <a:spcBef>
          <a:spcPct val="0"/>
        </a:spcBef>
        <a:buNone/>
        <a:defRPr lang="en-US" sz="4400" kern="1200" dirty="0">
          <a:solidFill>
            <a:srgbClr val="3EADA7"/>
          </a:solidFill>
          <a:latin typeface="Segoe UI" panose="020B0502040204020203" pitchFamily="34" charset="0"/>
          <a:ea typeface="Segoe UI" panose="020B0502040204020203" pitchFamily="34" charset="0"/>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LLM for Generating Personalized Audiobooks</a:t>
            </a:r>
          </a:p>
        </p:txBody>
      </p:sp>
      <p:sp>
        <p:nvSpPr>
          <p:cNvPr id="3" name="Subtitle 2"/>
          <p:cNvSpPr>
            <a:spLocks noGrp="1"/>
          </p:cNvSpPr>
          <p:nvPr>
            <p:ph type="subTitle" idx="1"/>
          </p:nvPr>
        </p:nvSpPr>
        <p:spPr/>
        <p:txBody>
          <a:bodyPr/>
          <a:lstStyle/>
          <a:p>
            <a:r>
              <a:rPr lang="en-IN" dirty="0">
                <a:cs typeface="Arial" panose="020B0604020202020204" pitchFamily="34" charset="0"/>
              </a:rPr>
              <a:t>Literature Survey</a:t>
            </a:r>
            <a:endParaRPr lang="en-US" dirty="0">
              <a:cs typeface="Arial" panose="020B0604020202020204" pitchFamily="34" charset="0"/>
            </a:endParaRPr>
          </a:p>
        </p:txBody>
      </p:sp>
    </p:spTree>
    <p:extLst>
      <p:ext uri="{BB962C8B-B14F-4D97-AF65-F5344CB8AC3E}">
        <p14:creationId xmlns:p14="http://schemas.microsoft.com/office/powerpoint/2010/main" val="3148981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AAB81-DC72-09B6-4976-EAE75EA80F9C}"/>
              </a:ext>
            </a:extLst>
          </p:cNvPr>
          <p:cNvSpPr>
            <a:spLocks noGrp="1"/>
          </p:cNvSpPr>
          <p:nvPr>
            <p:ph type="title"/>
          </p:nvPr>
        </p:nvSpPr>
        <p:spPr/>
        <p:txBody>
          <a:bodyPr/>
          <a:lstStyle/>
          <a:p>
            <a:r>
              <a:rPr lang="en-IN" dirty="0"/>
              <a:t>Scope for Improvement</a:t>
            </a:r>
          </a:p>
        </p:txBody>
      </p:sp>
      <p:sp>
        <p:nvSpPr>
          <p:cNvPr id="4" name="Rectangle 1">
            <a:extLst>
              <a:ext uri="{FF2B5EF4-FFF2-40B4-BE49-F238E27FC236}">
                <a16:creationId xmlns:a16="http://schemas.microsoft.com/office/drawing/2014/main" id="{05CC7F41-AF77-4988-9634-4CADFE03B7C9}"/>
              </a:ext>
            </a:extLst>
          </p:cNvPr>
          <p:cNvSpPr>
            <a:spLocks noGrp="1" noChangeArrowheads="1"/>
          </p:cNvSpPr>
          <p:nvPr>
            <p:ph idx="1"/>
          </p:nvPr>
        </p:nvSpPr>
        <p:spPr bwMode="auto">
          <a:xfrm>
            <a:off x="845789" y="1364862"/>
            <a:ext cx="10500422"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Arial" panose="020B0604020202020204" pitchFamily="34" charset="0"/>
              </a:rPr>
              <a:t>Better Alignment Methods:</a:t>
            </a:r>
            <a:endParaRPr kumimoji="0" lang="en-US" altLang="en-US" sz="1400" b="1" i="0" u="none" strike="noStrike" cap="none" normalizeH="0" baseline="0" dirty="0">
              <a:ln>
                <a:noFill/>
              </a:ln>
              <a:solidFill>
                <a:schemeClr val="tx1"/>
              </a:solidFill>
              <a:effectLst/>
              <a:cs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sz="1400" dirty="0"/>
              <a:t>Explore advanced alignment techniques to improve multi-speaker transitions and maintain text-speech synchronization</a:t>
            </a:r>
            <a:r>
              <a:rPr lang="en-US" sz="1400" dirty="0">
                <a:cs typeface="Arial" panose="020B0604020202020204" pitchFamily="34" charset="0"/>
              </a:rPr>
              <a:t>.</a:t>
            </a:r>
            <a:endParaRPr kumimoji="0" lang="en-US" altLang="en-US" sz="1400" b="1"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1"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Arial" panose="020B0604020202020204" pitchFamily="34" charset="0"/>
              </a:rPr>
              <a:t>Multi-Genre Personalization</a:t>
            </a:r>
            <a:r>
              <a:rPr kumimoji="0" lang="en-US" altLang="en-US" sz="1600" b="0" i="0" u="none" strike="noStrike" cap="none" normalizeH="0" baseline="0" dirty="0">
                <a:ln>
                  <a:noFill/>
                </a:ln>
                <a:solidFill>
                  <a:schemeClr val="tx1"/>
                </a:solidFill>
                <a:effectLst/>
                <a:cs typeface="Arial" panose="020B0604020202020204" pitchFamily="34" charset="0"/>
              </a:rPr>
              <a:t>:</a:t>
            </a:r>
          </a:p>
          <a:p>
            <a:pPr marL="457200" lvl="1" indent="0" eaLnBrk="0" fontAlgn="base" hangingPunct="0">
              <a:lnSpc>
                <a:spcPct val="100000"/>
              </a:lnSpc>
              <a:spcBef>
                <a:spcPct val="0"/>
              </a:spcBef>
              <a:spcAft>
                <a:spcPct val="0"/>
              </a:spcAft>
              <a:buFontTx/>
              <a:buChar char="•"/>
            </a:pPr>
            <a:r>
              <a:rPr lang="en-US" sz="1400" dirty="0"/>
              <a:t>Investigate TTS models that can dynamically adjust narration styles based on the genre (e.g., dramatic for thrillers, light-hearted for children’s books)</a:t>
            </a:r>
            <a:r>
              <a:rPr kumimoji="0" lang="en-US" altLang="en-US" sz="1400" b="0" i="0" u="none" strike="noStrike" cap="none" normalizeH="0" baseline="0" dirty="0">
                <a:ln>
                  <a:noFill/>
                </a:ln>
                <a:solidFill>
                  <a:schemeClr val="tx1"/>
                </a:solidFill>
                <a:effectLst/>
                <a:cs typeface="Arial" panose="020B0604020202020204" pitchFamily="34" charset="0"/>
              </a:rPr>
              <a:t>.</a:t>
            </a:r>
            <a:endParaRPr kumimoji="0" lang="en-US" altLang="en-US" sz="1400" b="1"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1"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Arial" panose="020B0604020202020204" pitchFamily="34" charset="0"/>
              </a:rPr>
              <a:t>Expanding Emotional TTS:</a:t>
            </a:r>
            <a:endParaRPr kumimoji="0" lang="en-US" altLang="en-US" sz="1400" b="1" i="0" u="none" strike="noStrike" cap="none" normalizeH="0" baseline="0" dirty="0">
              <a:ln>
                <a:noFill/>
              </a:ln>
              <a:solidFill>
                <a:schemeClr val="tx1"/>
              </a:solidFill>
              <a:effectLst/>
              <a:cs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sz="1400" dirty="0"/>
              <a:t>Use more sophisticated reinforcement learning techniques to enhance the emotional depth and richness of audiobook narrations</a:t>
            </a:r>
            <a:r>
              <a:rPr lang="en-US" sz="1400" dirty="0">
                <a:cs typeface="Arial" panose="020B0604020202020204" pitchFamily="34" charset="0"/>
              </a:rPr>
              <a:t>.</a:t>
            </a:r>
            <a:endParaRPr kumimoji="0" lang="en-US" altLang="en-US" sz="1400" b="1"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1"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Arial" panose="020B0604020202020204" pitchFamily="34" charset="0"/>
              </a:rPr>
              <a:t>Automated Evaluations:</a:t>
            </a:r>
            <a:endParaRPr kumimoji="0" lang="en-US" altLang="en-US" sz="1400" b="1" i="0" u="none" strike="noStrike" cap="none" normalizeH="0" baseline="0" dirty="0">
              <a:ln>
                <a:noFill/>
              </a:ln>
              <a:solidFill>
                <a:schemeClr val="tx1"/>
              </a:solidFill>
              <a:effectLst/>
              <a:cs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sz="1400" dirty="0">
                <a:cs typeface="Arial" panose="020B0604020202020204" pitchFamily="34" charset="0"/>
              </a:rPr>
              <a:t>Further refining automatic metrics like LLM-guided MOS for scalable, accurate quality assessments.</a:t>
            </a:r>
            <a:endParaRPr kumimoji="0" lang="en-US" altLang="en-US" sz="140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2529351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0B790-AC9B-9B4A-4143-5C21CE4E7C5A}"/>
              </a:ext>
            </a:extLst>
          </p:cNvPr>
          <p:cNvSpPr>
            <a:spLocks noGrp="1"/>
          </p:cNvSpPr>
          <p:nvPr>
            <p:ph type="title"/>
          </p:nvPr>
        </p:nvSpPr>
        <p:spPr/>
        <p:txBody>
          <a:bodyPr/>
          <a:lstStyle/>
          <a:p>
            <a:r>
              <a:rPr lang="en-IN" dirty="0"/>
              <a:t>Conclusion</a:t>
            </a:r>
          </a:p>
        </p:txBody>
      </p:sp>
      <p:sp>
        <p:nvSpPr>
          <p:cNvPr id="5" name="Rectangle 2">
            <a:extLst>
              <a:ext uri="{FF2B5EF4-FFF2-40B4-BE49-F238E27FC236}">
                <a16:creationId xmlns:a16="http://schemas.microsoft.com/office/drawing/2014/main" id="{2DF49597-8E78-8A00-0CEA-58BEDEDCBD6F}"/>
              </a:ext>
            </a:extLst>
          </p:cNvPr>
          <p:cNvSpPr>
            <a:spLocks noGrp="1" noChangeArrowheads="1"/>
          </p:cNvSpPr>
          <p:nvPr>
            <p:ph idx="1"/>
          </p:nvPr>
        </p:nvSpPr>
        <p:spPr bwMode="auto">
          <a:xfrm>
            <a:off x="845127" y="1271699"/>
            <a:ext cx="1052792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Summary:</a:t>
            </a:r>
            <a:endParaRPr lang="en-US" altLang="en-US" sz="1400" dirty="0"/>
          </a:p>
          <a:p>
            <a:pPr marL="457200" lvl="1" indent="0" eaLnBrk="0" fontAlgn="base" hangingPunct="0">
              <a:lnSpc>
                <a:spcPct val="100000"/>
              </a:lnSpc>
              <a:spcBef>
                <a:spcPct val="0"/>
              </a:spcBef>
              <a:spcAft>
                <a:spcPct val="0"/>
              </a:spcAft>
              <a:buNone/>
            </a:pPr>
            <a:r>
              <a:rPr lang="en-US" altLang="en-US" sz="1600" dirty="0"/>
              <a:t>I</a:t>
            </a:r>
            <a:r>
              <a:rPr kumimoji="0" lang="en-US" altLang="en-US" sz="1600" b="0" i="0" u="none" strike="noStrike" cap="none" normalizeH="0" baseline="0" dirty="0">
                <a:ln>
                  <a:noFill/>
                </a:ln>
                <a:solidFill>
                  <a:schemeClr val="tx1"/>
                </a:solidFill>
                <a:effectLst/>
              </a:rPr>
              <a:t>n this Survey paper we have tried to covered sub-topics like multi-speaker TTS, emotional TTS using RL, multi-task learning of VC and TTS and PEFT finetuning of TTS systems which would be of key use when we will be building our project. The following papers align with our problem statement to build a customizable audiobook that would contain emotions, different characters belonging to different genders, generations etc. Thus, </a:t>
            </a:r>
            <a:r>
              <a:rPr kumimoji="0" lang="en-US" altLang="en-US" sz="1600" b="0" i="0" u="none" strike="noStrike" cap="none" normalizeH="0" baseline="0" dirty="0" err="1">
                <a:ln>
                  <a:noFill/>
                </a:ln>
                <a:solidFill>
                  <a:schemeClr val="tx1"/>
                </a:solidFill>
                <a:effectLst/>
              </a:rPr>
              <a:t>utilising</a:t>
            </a:r>
            <a:r>
              <a:rPr kumimoji="0" lang="en-US" altLang="en-US" sz="1600" b="0" i="0" u="none" strike="noStrike" cap="none" normalizeH="0" baseline="0" dirty="0">
                <a:ln>
                  <a:noFill/>
                </a:ln>
                <a:solidFill>
                  <a:schemeClr val="tx1"/>
                </a:solidFill>
                <a:effectLst/>
              </a:rPr>
              <a:t> the key findings and improving the weaknesses in the above papers can help us to meet the requirements of our problem statement</a:t>
            </a:r>
          </a:p>
        </p:txBody>
      </p:sp>
    </p:spTree>
    <p:extLst>
      <p:ext uri="{BB962C8B-B14F-4D97-AF65-F5344CB8AC3E}">
        <p14:creationId xmlns:p14="http://schemas.microsoft.com/office/powerpoint/2010/main" val="3853035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3DE4-347F-BC41-1FE1-47A369D4B9DA}"/>
              </a:ext>
            </a:extLst>
          </p:cNvPr>
          <p:cNvSpPr>
            <a:spLocks noGrp="1"/>
          </p:cNvSpPr>
          <p:nvPr>
            <p:ph type="title"/>
          </p:nvPr>
        </p:nvSpPr>
        <p:spPr/>
        <p:txBody>
          <a:bodyPr/>
          <a:lstStyle/>
          <a:p>
            <a:r>
              <a:rPr lang="en-IN" dirty="0"/>
              <a:t>Introduction to the Problem</a:t>
            </a:r>
          </a:p>
        </p:txBody>
      </p:sp>
      <p:sp>
        <p:nvSpPr>
          <p:cNvPr id="6" name="Rectangle 3">
            <a:extLst>
              <a:ext uri="{FF2B5EF4-FFF2-40B4-BE49-F238E27FC236}">
                <a16:creationId xmlns:a16="http://schemas.microsoft.com/office/drawing/2014/main" id="{AD592AA1-93D4-CD5C-0C04-57AC780C4579}"/>
              </a:ext>
            </a:extLst>
          </p:cNvPr>
          <p:cNvSpPr>
            <a:spLocks noGrp="1" noChangeArrowheads="1"/>
          </p:cNvSpPr>
          <p:nvPr>
            <p:ph idx="1"/>
          </p:nvPr>
        </p:nvSpPr>
        <p:spPr bwMode="auto">
          <a:xfrm>
            <a:off x="886558" y="1336046"/>
            <a:ext cx="10418883"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Context</a:t>
            </a:r>
            <a:r>
              <a:rPr kumimoji="0" lang="en-US" altLang="en-US" sz="16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rPr>
              <a:t>With the increasing capabilities of Large Language Models (LLMs), there is potential for generating highly personalized audiobook narrations.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Objective</a:t>
            </a:r>
            <a:r>
              <a:rPr kumimoji="0" lang="en-US" altLang="en-US" sz="16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lang="en-US" sz="1400" dirty="0"/>
              <a:t>Develop a system using Large Language Models (LLMs) to generate personalized audiobook narrations.</a:t>
            </a:r>
          </a:p>
          <a:p>
            <a:pPr marL="457200" lvl="1" indent="0" eaLnBrk="0" fontAlgn="base" hangingPunct="0">
              <a:lnSpc>
                <a:spcPct val="100000"/>
              </a:lnSpc>
              <a:spcBef>
                <a:spcPct val="0"/>
              </a:spcBef>
              <a:spcAft>
                <a:spcPct val="0"/>
              </a:spcAft>
              <a:buFontTx/>
              <a:buChar char="•"/>
            </a:pPr>
            <a:r>
              <a:rPr lang="en-US" sz="1400" dirty="0"/>
              <a:t>Provide users with customizable options for voices, accents, tones and emotions.</a:t>
            </a: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TTS Integration</a:t>
            </a:r>
            <a:r>
              <a:rPr kumimoji="0" lang="en-US" altLang="en-US" sz="1600" b="0" i="0" u="none" strike="noStrike" cap="none" normalizeH="0" baseline="0" dirty="0">
                <a:ln>
                  <a:noFill/>
                </a:ln>
                <a:solidFill>
                  <a:schemeClr val="tx1"/>
                </a:solidFill>
                <a:effectLst/>
              </a:rPr>
              <a:t>:</a:t>
            </a:r>
            <a:endParaRPr lang="en-US" altLang="en-US" sz="1800" dirty="0"/>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rPr>
              <a:t>Advanced Text-to-Speech (TTS) systems will be used to power the generation of high-quality and adaptable narrations.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Goal</a:t>
            </a:r>
            <a:r>
              <a:rPr kumimoji="0" lang="en-US" altLang="en-US" sz="16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rPr>
              <a:t>To deliver a unique and dynamic listening experience, which enhances user engagement through personalization. This is relevant for entertainment, accessibility, and education. </a:t>
            </a:r>
          </a:p>
        </p:txBody>
      </p:sp>
    </p:spTree>
    <p:extLst>
      <p:ext uri="{BB962C8B-B14F-4D97-AF65-F5344CB8AC3E}">
        <p14:creationId xmlns:p14="http://schemas.microsoft.com/office/powerpoint/2010/main" val="169747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70168-8636-CB6F-F68A-96E5AE265705}"/>
              </a:ext>
            </a:extLst>
          </p:cNvPr>
          <p:cNvSpPr>
            <a:spLocks noGrp="1"/>
          </p:cNvSpPr>
          <p:nvPr>
            <p:ph type="title"/>
          </p:nvPr>
        </p:nvSpPr>
        <p:spPr/>
        <p:txBody>
          <a:bodyPr>
            <a:normAutofit/>
          </a:bodyPr>
          <a:lstStyle/>
          <a:p>
            <a:r>
              <a:rPr lang="en-US" dirty="0"/>
              <a:t>The novelty in our idea</a:t>
            </a:r>
            <a:endParaRPr lang="en-IN" dirty="0"/>
          </a:p>
        </p:txBody>
      </p:sp>
      <p:sp>
        <p:nvSpPr>
          <p:cNvPr id="3" name="Content Placeholder 2">
            <a:extLst>
              <a:ext uri="{FF2B5EF4-FFF2-40B4-BE49-F238E27FC236}">
                <a16:creationId xmlns:a16="http://schemas.microsoft.com/office/drawing/2014/main" id="{C2B0DDB0-E3EF-5043-4591-5D672F27CD48}"/>
              </a:ext>
            </a:extLst>
          </p:cNvPr>
          <p:cNvSpPr>
            <a:spLocks noGrp="1"/>
          </p:cNvSpPr>
          <p:nvPr>
            <p:ph idx="1"/>
          </p:nvPr>
        </p:nvSpPr>
        <p:spPr>
          <a:xfrm>
            <a:off x="845127" y="1381182"/>
            <a:ext cx="10515600" cy="2507987"/>
          </a:xfrm>
        </p:spPr>
        <p:txBody>
          <a:bodyPr/>
          <a:lstStyle/>
          <a:p>
            <a:r>
              <a:rPr lang="en-US" sz="1800" b="1" dirty="0"/>
              <a:t>What we are doing - </a:t>
            </a:r>
            <a:r>
              <a:rPr lang="en-US" sz="1800" dirty="0"/>
              <a:t>LLM for Generating Personalized Audiobooks</a:t>
            </a:r>
          </a:p>
          <a:p>
            <a:r>
              <a:rPr lang="en-US" sz="1800" b="1" dirty="0"/>
              <a:t>What currently exists :- </a:t>
            </a:r>
          </a:p>
          <a:p>
            <a:pPr lvl="1"/>
            <a:r>
              <a:rPr lang="en-US" sz="1600" dirty="0"/>
              <a:t>LLMs that generate speech</a:t>
            </a:r>
          </a:p>
          <a:p>
            <a:pPr lvl="1"/>
            <a:r>
              <a:rPr lang="en-US" sz="1600" dirty="0"/>
              <a:t>LLMs that that annotate using context</a:t>
            </a:r>
          </a:p>
          <a:p>
            <a:pPr lvl="1"/>
            <a:r>
              <a:rPr lang="en-US" sz="1600" dirty="0"/>
              <a:t>Voice Understanding and Generation Foundation Models</a:t>
            </a:r>
          </a:p>
          <a:p>
            <a:pPr lvl="1"/>
            <a:r>
              <a:rPr lang="en-US" sz="1600" dirty="0"/>
              <a:t>LLM for Multilingual Speech-to-Text</a:t>
            </a:r>
          </a:p>
          <a:p>
            <a:pPr lvl="1"/>
            <a:r>
              <a:rPr lang="en-US" sz="1600" dirty="0"/>
              <a:t>LLM with Strong automatic speech recognition (ASR)</a:t>
            </a:r>
          </a:p>
          <a:p>
            <a:pPr lvl="1"/>
            <a:r>
              <a:rPr lang="en-US" sz="1600" dirty="0"/>
              <a:t>Emotion  detection in text : https://arxiv.org/abs/1806.00674 </a:t>
            </a:r>
            <a:endParaRPr lang="en-IN" sz="1600" dirty="0"/>
          </a:p>
        </p:txBody>
      </p:sp>
    </p:spTree>
    <p:extLst>
      <p:ext uri="{BB962C8B-B14F-4D97-AF65-F5344CB8AC3E}">
        <p14:creationId xmlns:p14="http://schemas.microsoft.com/office/powerpoint/2010/main" val="3101753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CA995-D88C-5AD6-7187-B08A5538F236}"/>
              </a:ext>
            </a:extLst>
          </p:cNvPr>
          <p:cNvSpPr>
            <a:spLocks noGrp="1"/>
          </p:cNvSpPr>
          <p:nvPr>
            <p:ph type="title"/>
          </p:nvPr>
        </p:nvSpPr>
        <p:spPr/>
        <p:txBody>
          <a:bodyPr/>
          <a:lstStyle/>
          <a:p>
            <a:r>
              <a:rPr lang="en-IN" dirty="0"/>
              <a:t>Related Research Papers</a:t>
            </a:r>
          </a:p>
        </p:txBody>
      </p:sp>
      <p:sp>
        <p:nvSpPr>
          <p:cNvPr id="3" name="Content Placeholder 2">
            <a:extLst>
              <a:ext uri="{FF2B5EF4-FFF2-40B4-BE49-F238E27FC236}">
                <a16:creationId xmlns:a16="http://schemas.microsoft.com/office/drawing/2014/main" id="{9FBAC89B-7106-2238-40C9-EC877A56C0B7}"/>
              </a:ext>
            </a:extLst>
          </p:cNvPr>
          <p:cNvSpPr>
            <a:spLocks noGrp="1"/>
          </p:cNvSpPr>
          <p:nvPr>
            <p:ph idx="1"/>
          </p:nvPr>
        </p:nvSpPr>
        <p:spPr>
          <a:xfrm>
            <a:off x="845127" y="1381182"/>
            <a:ext cx="10515600" cy="3909275"/>
          </a:xfrm>
        </p:spPr>
        <p:txBody>
          <a:bodyPr>
            <a:normAutofit/>
          </a:bodyPr>
          <a:lstStyle/>
          <a:p>
            <a:pPr>
              <a:buFont typeface="Arial" panose="020B0604020202020204" pitchFamily="34" charset="0"/>
              <a:buChar char="•"/>
            </a:pPr>
            <a:r>
              <a:rPr lang="en-US" sz="1600" dirty="0">
                <a:cs typeface="Arial" panose="020B0604020202020204" pitchFamily="34" charset="0"/>
              </a:rPr>
              <a:t>We divided </a:t>
            </a:r>
            <a:r>
              <a:rPr lang="en-US" sz="1400" dirty="0">
                <a:cs typeface="Arial" panose="020B0604020202020204" pitchFamily="34" charset="0"/>
              </a:rPr>
              <a:t>the</a:t>
            </a:r>
            <a:r>
              <a:rPr lang="en-US" sz="1600" dirty="0">
                <a:cs typeface="Arial" panose="020B0604020202020204" pitchFamily="34" charset="0"/>
              </a:rPr>
              <a:t> problem into sub-problems:</a:t>
            </a:r>
            <a:endParaRPr lang="en-US" sz="1800" dirty="0">
              <a:cs typeface="Arial" panose="020B0604020202020204" pitchFamily="34" charset="0"/>
            </a:endParaRPr>
          </a:p>
          <a:p>
            <a:pPr marL="742950" lvl="1" indent="-285750">
              <a:buFont typeface="Arial" panose="020B0604020202020204" pitchFamily="34" charset="0"/>
              <a:buChar char="•"/>
            </a:pPr>
            <a:r>
              <a:rPr lang="en-US" sz="1400" b="1" dirty="0">
                <a:cs typeface="Arial" panose="020B0604020202020204" pitchFamily="34" charset="0"/>
              </a:rPr>
              <a:t>Emotional Text-to-Speech (TTS)</a:t>
            </a:r>
            <a:r>
              <a:rPr lang="en-US" sz="1400" dirty="0">
                <a:cs typeface="Arial" panose="020B0604020202020204" pitchFamily="34" charset="0"/>
              </a:rPr>
              <a:t>: Studies how emotional speech synthesis can enhance user experience.</a:t>
            </a:r>
          </a:p>
          <a:p>
            <a:pPr marL="742950" lvl="1" indent="-285750">
              <a:buFont typeface="Arial" panose="020B0604020202020204" pitchFamily="34" charset="0"/>
              <a:buChar char="•"/>
            </a:pPr>
            <a:r>
              <a:rPr lang="en-US" sz="1400" b="1" dirty="0">
                <a:cs typeface="Arial" panose="020B0604020202020204" pitchFamily="34" charset="0"/>
              </a:rPr>
              <a:t>Multi-Speaker TTS</a:t>
            </a:r>
            <a:r>
              <a:rPr lang="en-US" sz="1400" dirty="0">
                <a:cs typeface="Arial" panose="020B0604020202020204" pitchFamily="34" charset="0"/>
              </a:rPr>
              <a:t>: Reviews methods to incorporate multiple distinct voices in an audiobook.</a:t>
            </a:r>
            <a:endParaRPr lang="en-US" sz="1400" b="1" dirty="0">
              <a:cs typeface="Arial" panose="020B0604020202020204" pitchFamily="34" charset="0"/>
            </a:endParaRPr>
          </a:p>
          <a:p>
            <a:pPr marL="742950" lvl="1" indent="-285750">
              <a:buFont typeface="Arial" panose="020B0604020202020204" pitchFamily="34" charset="0"/>
              <a:buChar char="•"/>
            </a:pPr>
            <a:r>
              <a:rPr lang="en-US" sz="1400" b="1" dirty="0">
                <a:cs typeface="Arial" panose="020B0604020202020204" pitchFamily="34" charset="0"/>
              </a:rPr>
              <a:t>Story Generation with LLMs</a:t>
            </a:r>
            <a:r>
              <a:rPr lang="en-US" sz="1400" dirty="0">
                <a:cs typeface="Arial" panose="020B0604020202020204" pitchFamily="34" charset="0"/>
              </a:rPr>
              <a:t>: Initial research into using LLMs to automatically generate stories will aid in future project goals.</a:t>
            </a:r>
            <a:endParaRPr lang="en-US" sz="1600" b="1" dirty="0">
              <a:cs typeface="Arial" panose="020B0604020202020204" pitchFamily="34" charset="0"/>
            </a:endParaRPr>
          </a:p>
          <a:p>
            <a:r>
              <a:rPr lang="en-US" sz="1600" b="1" dirty="0">
                <a:cs typeface="Arial" panose="020B0604020202020204" pitchFamily="34" charset="0"/>
              </a:rPr>
              <a:t>Reference Papers</a:t>
            </a:r>
            <a:r>
              <a:rPr lang="en-US" sz="1600" dirty="0">
                <a:cs typeface="Arial" panose="020B0604020202020204" pitchFamily="34" charset="0"/>
              </a:rPr>
              <a:t>:</a:t>
            </a:r>
            <a:endParaRPr lang="en-US" sz="1800" dirty="0">
              <a:cs typeface="Arial" panose="020B0604020202020204" pitchFamily="34" charset="0"/>
            </a:endParaRPr>
          </a:p>
          <a:p>
            <a:pPr marL="914400" lvl="1" indent="-457200">
              <a:buFont typeface="+mj-lt"/>
              <a:buAutoNum type="arabicPeriod"/>
            </a:pPr>
            <a:r>
              <a:rPr lang="en-US" sz="1400" u="sng" dirty="0" err="1">
                <a:cs typeface="Arial" panose="020B0604020202020204" pitchFamily="34" charset="0"/>
              </a:rPr>
              <a:t>MultiSpeech</a:t>
            </a:r>
            <a:r>
              <a:rPr lang="en-US" sz="1400" u="sng" dirty="0">
                <a:cs typeface="Arial" panose="020B0604020202020204" pitchFamily="34" charset="0"/>
              </a:rPr>
              <a:t> – Multi-Speaker Transformer TTS:</a:t>
            </a:r>
          </a:p>
          <a:p>
            <a:pPr lvl="2"/>
            <a:r>
              <a:rPr lang="en-US" sz="1300" dirty="0"/>
              <a:t>A transformer-based approach that improves multi-speaker narration, addressing text-speech alignment issues and enhancing sound quality.</a:t>
            </a:r>
            <a:endParaRPr lang="en-US" sz="1300" dirty="0">
              <a:cs typeface="Arial" panose="020B0604020202020204" pitchFamily="34" charset="0"/>
            </a:endParaRPr>
          </a:p>
          <a:p>
            <a:pPr marL="914400" lvl="1" indent="-457200">
              <a:buFont typeface="+mj-lt"/>
              <a:buAutoNum type="arabicPeriod"/>
            </a:pPr>
            <a:r>
              <a:rPr lang="en-US" sz="1400" u="sng" dirty="0">
                <a:cs typeface="Arial" panose="020B0604020202020204" pitchFamily="34" charset="0"/>
              </a:rPr>
              <a:t>Emotional TTS using Reinforcement Learning:</a:t>
            </a:r>
          </a:p>
          <a:p>
            <a:pPr lvl="2"/>
            <a:r>
              <a:rPr lang="en-US" sz="1300" dirty="0"/>
              <a:t>Uses RL-based techniques to enhance emotional expression in TTS, allowing more immersive and expressive audiobook experiences.</a:t>
            </a:r>
            <a:endParaRPr lang="en-US" sz="1300" dirty="0">
              <a:cs typeface="Arial" panose="020B0604020202020204" pitchFamily="34" charset="0"/>
            </a:endParaRPr>
          </a:p>
          <a:p>
            <a:pPr marL="914400" lvl="1" indent="-457200">
              <a:buFont typeface="+mj-lt"/>
              <a:buAutoNum type="arabicPeriod"/>
            </a:pPr>
            <a:r>
              <a:rPr lang="en-US" sz="1400" u="sng" dirty="0" err="1">
                <a:cs typeface="Arial" panose="020B0604020202020204" pitchFamily="34" charset="0"/>
              </a:rPr>
              <a:t>StyleSpeech</a:t>
            </a:r>
            <a:r>
              <a:rPr lang="en-US" sz="1400" u="sng" dirty="0">
                <a:cs typeface="Arial" panose="020B0604020202020204" pitchFamily="34" charset="0"/>
              </a:rPr>
              <a:t> – Efficient TTS Model:</a:t>
            </a:r>
          </a:p>
          <a:p>
            <a:pPr lvl="2"/>
            <a:r>
              <a:rPr lang="en-US" sz="1300" dirty="0"/>
              <a:t>Efficiently fine-tunes speech models with low-resource adaptation, integrating phoneme and style embeddings for customizable narration.</a:t>
            </a:r>
            <a:endParaRPr lang="en-US" sz="1300" dirty="0">
              <a:cs typeface="Arial" panose="020B0604020202020204" pitchFamily="34" charset="0"/>
            </a:endParaRPr>
          </a:p>
          <a:p>
            <a:pPr marL="914400" lvl="1" indent="-457200">
              <a:buFont typeface="+mj-lt"/>
              <a:buAutoNum type="arabicPeriod"/>
            </a:pPr>
            <a:r>
              <a:rPr lang="en-US" sz="1400" u="sng" dirty="0">
                <a:cs typeface="Arial" panose="020B0604020202020204" pitchFamily="34" charset="0"/>
              </a:rPr>
              <a:t>Voice Conversion with Multitask Learning of Text-to-Speech:</a:t>
            </a:r>
          </a:p>
          <a:p>
            <a:pPr lvl="2"/>
            <a:r>
              <a:rPr lang="en-US" sz="1200" dirty="0"/>
              <a:t>Simultaneously trains voice conversion and TTS models to maintain linguistic consistency while altering voice styles and accents.</a:t>
            </a:r>
            <a:endParaRPr lang="en-US" sz="1200" dirty="0">
              <a:cs typeface="Arial" panose="020B0604020202020204" pitchFamily="34" charset="0"/>
            </a:endParaRPr>
          </a:p>
        </p:txBody>
      </p:sp>
    </p:spTree>
    <p:extLst>
      <p:ext uri="{BB962C8B-B14F-4D97-AF65-F5344CB8AC3E}">
        <p14:creationId xmlns:p14="http://schemas.microsoft.com/office/powerpoint/2010/main" val="3695868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11B8F-B4F6-38F0-8858-ABBCB0C3AFBF}"/>
              </a:ext>
            </a:extLst>
          </p:cNvPr>
          <p:cNvSpPr>
            <a:spLocks noGrp="1"/>
          </p:cNvSpPr>
          <p:nvPr>
            <p:ph type="title"/>
          </p:nvPr>
        </p:nvSpPr>
        <p:spPr>
          <a:xfrm>
            <a:off x="845126" y="365760"/>
            <a:ext cx="9952948" cy="826172"/>
          </a:xfrm>
        </p:spPr>
        <p:txBody>
          <a:bodyPr>
            <a:normAutofit/>
          </a:bodyPr>
          <a:lstStyle/>
          <a:p>
            <a:r>
              <a:rPr lang="en-IN" dirty="0" err="1"/>
              <a:t>MultiSpeech</a:t>
            </a:r>
            <a:r>
              <a:rPr lang="en-IN" dirty="0"/>
              <a:t>: Multi-Speaker TTS</a:t>
            </a:r>
          </a:p>
        </p:txBody>
      </p:sp>
      <p:sp>
        <p:nvSpPr>
          <p:cNvPr id="3" name="Content Placeholder 2">
            <a:extLst>
              <a:ext uri="{FF2B5EF4-FFF2-40B4-BE49-F238E27FC236}">
                <a16:creationId xmlns:a16="http://schemas.microsoft.com/office/drawing/2014/main" id="{85EF9B5F-6AE4-2BB5-814E-089D3C009724}"/>
              </a:ext>
            </a:extLst>
          </p:cNvPr>
          <p:cNvSpPr>
            <a:spLocks noGrp="1"/>
          </p:cNvSpPr>
          <p:nvPr>
            <p:ph idx="1"/>
          </p:nvPr>
        </p:nvSpPr>
        <p:spPr>
          <a:xfrm>
            <a:off x="845127" y="1381182"/>
            <a:ext cx="10515600" cy="4010215"/>
          </a:xfrm>
        </p:spPr>
        <p:txBody>
          <a:bodyPr>
            <a:noAutofit/>
          </a:bodyPr>
          <a:lstStyle/>
          <a:p>
            <a:pPr>
              <a:buFont typeface="Arial" panose="020B0604020202020204" pitchFamily="34" charset="0"/>
              <a:buChar char="•"/>
            </a:pPr>
            <a:r>
              <a:rPr lang="en-US" sz="1600" b="1" dirty="0">
                <a:cs typeface="Arial" panose="020B0604020202020204" pitchFamily="34" charset="0"/>
              </a:rPr>
              <a:t>Techniques</a:t>
            </a:r>
            <a:r>
              <a:rPr lang="en-US" sz="1600" dirty="0">
                <a:cs typeface="Arial" panose="020B0604020202020204" pitchFamily="34" charset="0"/>
              </a:rPr>
              <a:t>:</a:t>
            </a:r>
            <a:endParaRPr lang="en-US" sz="1800" dirty="0">
              <a:cs typeface="Arial" panose="020B0604020202020204" pitchFamily="34" charset="0"/>
            </a:endParaRPr>
          </a:p>
          <a:p>
            <a:pPr marL="742950" lvl="1" indent="-285750">
              <a:buFont typeface="Arial" panose="020B0604020202020204" pitchFamily="34" charset="0"/>
              <a:buChar char="•"/>
            </a:pPr>
            <a:r>
              <a:rPr lang="en-US" sz="1400" dirty="0" err="1">
                <a:cs typeface="Arial" panose="020B0604020202020204" pitchFamily="34" charset="0"/>
              </a:rPr>
              <a:t>MultiSpeech</a:t>
            </a:r>
            <a:r>
              <a:rPr lang="en-US" sz="1400" dirty="0">
                <a:cs typeface="Arial" panose="020B0604020202020204" pitchFamily="34" charset="0"/>
              </a:rPr>
              <a:t> is based on Transformer architecture for multi-speaker TTS.</a:t>
            </a:r>
          </a:p>
          <a:p>
            <a:pPr marL="742950" lvl="1" indent="-285750">
              <a:buFont typeface="Arial" panose="020B0604020202020204" pitchFamily="34" charset="0"/>
              <a:buChar char="•"/>
            </a:pPr>
            <a:r>
              <a:rPr lang="en-US" sz="1400" dirty="0">
                <a:cs typeface="Arial" panose="020B0604020202020204" pitchFamily="34" charset="0"/>
              </a:rPr>
              <a:t>Addresses challenges of text-to-speech alignment and multi-speaker integration.</a:t>
            </a:r>
          </a:p>
          <a:p>
            <a:pPr marL="742950" lvl="1" indent="-285750">
              <a:buFont typeface="Arial" panose="020B0604020202020204" pitchFamily="34" charset="0"/>
              <a:buChar char="•"/>
            </a:pPr>
            <a:r>
              <a:rPr lang="en-US" sz="1400" dirty="0">
                <a:cs typeface="Arial" panose="020B0604020202020204" pitchFamily="34" charset="0"/>
              </a:rPr>
              <a:t>Introduced to balance phoneme content and positional embeddings, leading to clearer speech.</a:t>
            </a:r>
          </a:p>
          <a:p>
            <a:pPr>
              <a:buFont typeface="Arial" panose="020B0604020202020204" pitchFamily="34" charset="0"/>
              <a:buChar char="•"/>
            </a:pPr>
            <a:r>
              <a:rPr lang="en-US" sz="1600" b="1" dirty="0">
                <a:cs typeface="Arial" panose="020B0604020202020204" pitchFamily="34" charset="0"/>
              </a:rPr>
              <a:t>Datasets:</a:t>
            </a:r>
            <a:endParaRPr lang="en-US" sz="1800" b="1" dirty="0">
              <a:cs typeface="Arial" panose="020B0604020202020204" pitchFamily="34" charset="0"/>
            </a:endParaRPr>
          </a:p>
          <a:p>
            <a:pPr lvl="1">
              <a:buFont typeface="Arial" panose="020B0604020202020204" pitchFamily="34" charset="0"/>
              <a:buChar char="•"/>
            </a:pPr>
            <a:r>
              <a:rPr lang="en-US" sz="1400" dirty="0">
                <a:cs typeface="Arial" panose="020B0604020202020204" pitchFamily="34" charset="0"/>
              </a:rPr>
              <a:t>They have </a:t>
            </a:r>
            <a:r>
              <a:rPr lang="en-US" sz="1400" dirty="0" err="1">
                <a:cs typeface="Arial" panose="020B0604020202020204" pitchFamily="34" charset="0"/>
              </a:rPr>
              <a:t>utilised</a:t>
            </a:r>
            <a:r>
              <a:rPr lang="en-US" sz="1400" dirty="0">
                <a:cs typeface="Arial" panose="020B0604020202020204" pitchFamily="34" charset="0"/>
              </a:rPr>
              <a:t> the VCTK dataset (108 speakers with different accents) and </a:t>
            </a:r>
            <a:r>
              <a:rPr lang="en-US" sz="1400" dirty="0" err="1">
                <a:cs typeface="Arial" panose="020B0604020202020204" pitchFamily="34" charset="0"/>
              </a:rPr>
              <a:t>LibriTTS</a:t>
            </a:r>
            <a:r>
              <a:rPr lang="en-US" sz="1400" dirty="0">
                <a:cs typeface="Arial" panose="020B0604020202020204" pitchFamily="34" charset="0"/>
              </a:rPr>
              <a:t> dataset (2000 speakers).</a:t>
            </a:r>
            <a:endParaRPr lang="en-US" sz="1600" b="1" dirty="0">
              <a:cs typeface="Arial" panose="020B0604020202020204" pitchFamily="34" charset="0"/>
            </a:endParaRPr>
          </a:p>
          <a:p>
            <a:pPr>
              <a:buFont typeface="Arial" panose="020B0604020202020204" pitchFamily="34" charset="0"/>
              <a:buChar char="•"/>
            </a:pPr>
            <a:r>
              <a:rPr lang="en-US" sz="1600" b="1" dirty="0">
                <a:cs typeface="Arial" panose="020B0604020202020204" pitchFamily="34" charset="0"/>
              </a:rPr>
              <a:t>Results</a:t>
            </a:r>
            <a:r>
              <a:rPr lang="en-US" sz="1600" dirty="0">
                <a:cs typeface="Arial" panose="020B0604020202020204" pitchFamily="34" charset="0"/>
              </a:rPr>
              <a:t>:</a:t>
            </a:r>
            <a:endParaRPr lang="en-US" sz="1800" dirty="0">
              <a:cs typeface="Arial" panose="020B0604020202020204" pitchFamily="34" charset="0"/>
            </a:endParaRPr>
          </a:p>
          <a:p>
            <a:pPr marL="742950" lvl="1" indent="-285750">
              <a:buFont typeface="Arial" panose="020B0604020202020204" pitchFamily="34" charset="0"/>
              <a:buChar char="•"/>
            </a:pPr>
            <a:r>
              <a:rPr lang="en-US" sz="1400" b="1" dirty="0">
                <a:cs typeface="Arial" panose="020B0604020202020204" pitchFamily="34" charset="0"/>
              </a:rPr>
              <a:t>Improved Speech Quality</a:t>
            </a:r>
            <a:r>
              <a:rPr lang="en-US" sz="1400" dirty="0">
                <a:cs typeface="Arial" panose="020B0604020202020204" pitchFamily="34" charset="0"/>
              </a:rPr>
              <a:t>: Higher Mean Opinion Scores (MOS) indicating the sound is much pleasant for the speaker.</a:t>
            </a:r>
          </a:p>
          <a:p>
            <a:pPr marL="742950" lvl="1" indent="-285750">
              <a:buFont typeface="Arial" panose="020B0604020202020204" pitchFamily="34" charset="0"/>
              <a:buChar char="•"/>
            </a:pPr>
            <a:r>
              <a:rPr lang="en-US" sz="1400" b="1" dirty="0">
                <a:cs typeface="Arial" panose="020B0604020202020204" pitchFamily="34" charset="0"/>
              </a:rPr>
              <a:t>Better text and speech Alignment</a:t>
            </a:r>
            <a:r>
              <a:rPr lang="en-US" sz="1400" dirty="0">
                <a:cs typeface="Arial" panose="020B0604020202020204" pitchFamily="34" charset="0"/>
              </a:rPr>
              <a:t>: The diagonal attention rate improved for their model which shows </a:t>
            </a:r>
            <a:r>
              <a:rPr lang="en-US" sz="1400" dirty="0" err="1">
                <a:cs typeface="Arial" panose="020B0604020202020204" pitchFamily="34" charset="0"/>
              </a:rPr>
              <a:t>bettertext</a:t>
            </a:r>
            <a:r>
              <a:rPr lang="en-US" sz="1400" dirty="0">
                <a:cs typeface="Arial" panose="020B0604020202020204" pitchFamily="34" charset="0"/>
              </a:rPr>
              <a:t> and speech alignments.</a:t>
            </a:r>
          </a:p>
          <a:p>
            <a:pPr marL="742950" lvl="1" indent="-285750">
              <a:buFont typeface="Arial" panose="020B0604020202020204" pitchFamily="34" charset="0"/>
              <a:buChar char="•"/>
            </a:pPr>
            <a:r>
              <a:rPr lang="en-US" sz="1400" dirty="0"/>
              <a:t>Efficient multi-speaker support for transitioning between character voices.</a:t>
            </a:r>
            <a:endParaRPr lang="en-US" sz="1400" dirty="0">
              <a:cs typeface="Arial" panose="020B0604020202020204" pitchFamily="34" charset="0"/>
            </a:endParaRPr>
          </a:p>
          <a:p>
            <a:r>
              <a:rPr lang="en-US" sz="1600" b="1" dirty="0">
                <a:cs typeface="Arial" panose="020B0604020202020204" pitchFamily="34" charset="0"/>
              </a:rPr>
              <a:t>Relevance</a:t>
            </a:r>
            <a:r>
              <a:rPr lang="en-US" sz="1600" dirty="0">
                <a:cs typeface="Arial" panose="020B0604020202020204" pitchFamily="34" charset="0"/>
              </a:rPr>
              <a:t>:</a:t>
            </a:r>
            <a:endParaRPr lang="en-US" sz="1800" dirty="0">
              <a:cs typeface="Arial" panose="020B0604020202020204" pitchFamily="34" charset="0"/>
            </a:endParaRPr>
          </a:p>
          <a:p>
            <a:pPr marL="971550" lvl="1" indent="-514350">
              <a:buFont typeface="+mj-lt"/>
              <a:buAutoNum type="arabicPeriod"/>
            </a:pPr>
            <a:r>
              <a:rPr lang="en-US" sz="1400" dirty="0">
                <a:cs typeface="Arial" panose="020B0604020202020204" pitchFamily="34" charset="0"/>
              </a:rPr>
              <a:t>Essential for audiobook personalization by allowing different voices.</a:t>
            </a:r>
          </a:p>
          <a:p>
            <a:pPr marL="971550" lvl="1" indent="-514350">
              <a:buFont typeface="+mj-lt"/>
              <a:buAutoNum type="arabicPeriod"/>
            </a:pPr>
            <a:r>
              <a:rPr lang="en-US" sz="1400" dirty="0">
                <a:cs typeface="Arial" panose="020B0604020202020204" pitchFamily="34" charset="0"/>
              </a:rPr>
              <a:t>Ensures speech naturally follows the text and enhancing the listener experience by improving naturalness and voice quality.</a:t>
            </a:r>
          </a:p>
        </p:txBody>
      </p:sp>
    </p:spTree>
    <p:extLst>
      <p:ext uri="{BB962C8B-B14F-4D97-AF65-F5344CB8AC3E}">
        <p14:creationId xmlns:p14="http://schemas.microsoft.com/office/powerpoint/2010/main" val="362374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549D-A8A5-893D-9133-17BC6A99A507}"/>
              </a:ext>
            </a:extLst>
          </p:cNvPr>
          <p:cNvSpPr>
            <a:spLocks noGrp="1"/>
          </p:cNvSpPr>
          <p:nvPr>
            <p:ph type="title"/>
          </p:nvPr>
        </p:nvSpPr>
        <p:spPr/>
        <p:txBody>
          <a:bodyPr>
            <a:normAutofit fontScale="90000"/>
          </a:bodyPr>
          <a:lstStyle/>
          <a:p>
            <a:r>
              <a:rPr lang="en-US" dirty="0" err="1"/>
              <a:t>StyleSpeech</a:t>
            </a:r>
            <a:r>
              <a:rPr lang="en-US" dirty="0"/>
              <a:t> – Parameter-Efficient Fine-Tuning for TTS</a:t>
            </a:r>
            <a:endParaRPr lang="en-IN" dirty="0"/>
          </a:p>
        </p:txBody>
      </p:sp>
      <p:sp>
        <p:nvSpPr>
          <p:cNvPr id="3" name="Content Placeholder 2">
            <a:extLst>
              <a:ext uri="{FF2B5EF4-FFF2-40B4-BE49-F238E27FC236}">
                <a16:creationId xmlns:a16="http://schemas.microsoft.com/office/drawing/2014/main" id="{92468B1C-61BD-3E02-526E-FBB0478CF8B6}"/>
              </a:ext>
            </a:extLst>
          </p:cNvPr>
          <p:cNvSpPr>
            <a:spLocks noGrp="1"/>
          </p:cNvSpPr>
          <p:nvPr>
            <p:ph idx="1"/>
          </p:nvPr>
        </p:nvSpPr>
        <p:spPr>
          <a:xfrm>
            <a:off x="838200" y="1191932"/>
            <a:ext cx="10515600" cy="5666068"/>
          </a:xfrm>
        </p:spPr>
        <p:txBody>
          <a:bodyPr>
            <a:noAutofit/>
          </a:bodyPr>
          <a:lstStyle/>
          <a:p>
            <a:pPr>
              <a:buFont typeface="Arial" panose="020B0604020202020204" pitchFamily="34" charset="0"/>
              <a:buChar char="•"/>
            </a:pPr>
            <a:r>
              <a:rPr lang="en-IN" sz="1600" b="1" dirty="0">
                <a:cs typeface="Arial" panose="020B0604020202020204" pitchFamily="34" charset="0"/>
              </a:rPr>
              <a:t>Innovations</a:t>
            </a:r>
            <a:r>
              <a:rPr lang="en-IN" sz="1600" dirty="0">
                <a:cs typeface="Arial" panose="020B0604020202020204" pitchFamily="34" charset="0"/>
              </a:rPr>
              <a:t>:</a:t>
            </a:r>
            <a:endParaRPr lang="en-IN" sz="1800" dirty="0">
              <a:cs typeface="Arial" panose="020B0604020202020204" pitchFamily="34" charset="0"/>
            </a:endParaRPr>
          </a:p>
          <a:p>
            <a:pPr marL="742950" lvl="1" indent="-285750">
              <a:buFont typeface="Arial" panose="020B0604020202020204" pitchFamily="34" charset="0"/>
              <a:buChar char="•"/>
            </a:pPr>
            <a:r>
              <a:rPr lang="en-IN" sz="1400" b="1" dirty="0">
                <a:cs typeface="Arial" panose="020B0604020202020204" pitchFamily="34" charset="0"/>
              </a:rPr>
              <a:t>Style Decorator</a:t>
            </a:r>
            <a:r>
              <a:rPr lang="en-IN" sz="1400" dirty="0">
                <a:cs typeface="Arial" panose="020B0604020202020204" pitchFamily="34" charset="0"/>
              </a:rPr>
              <a:t>: Utilizes a parallel transformer-based approach to train both phoneme features and style features simultaneously, reducing training time.</a:t>
            </a:r>
          </a:p>
          <a:p>
            <a:pPr marL="742950" lvl="1" indent="-285750">
              <a:buFont typeface="Arial" panose="020B0604020202020204" pitchFamily="34" charset="0"/>
              <a:buChar char="•"/>
            </a:pPr>
            <a:r>
              <a:rPr lang="en-IN" sz="1400" b="1" dirty="0" err="1">
                <a:cs typeface="Arial" panose="020B0604020202020204" pitchFamily="34" charset="0"/>
              </a:rPr>
              <a:t>LoRA</a:t>
            </a:r>
            <a:r>
              <a:rPr lang="en-IN" sz="1400" b="1" dirty="0">
                <a:cs typeface="Arial" panose="020B0604020202020204" pitchFamily="34" charset="0"/>
              </a:rPr>
              <a:t> (Low-Rank Adaptation)</a:t>
            </a:r>
            <a:r>
              <a:rPr lang="en-IN" sz="1400" dirty="0">
                <a:cs typeface="Arial" panose="020B0604020202020204" pitchFamily="34" charset="0"/>
              </a:rPr>
              <a:t>: Reduces the number of trainable parameters, enabling fine-tuning with fewer computational resources.</a:t>
            </a:r>
          </a:p>
          <a:p>
            <a:pPr marL="742950" lvl="1" indent="-285750">
              <a:buFont typeface="Arial" panose="020B0604020202020204" pitchFamily="34" charset="0"/>
              <a:buChar char="•"/>
            </a:pPr>
            <a:r>
              <a:rPr lang="en-IN" sz="1400" b="1" dirty="0">
                <a:cs typeface="Arial" panose="020B0604020202020204" pitchFamily="34" charset="0"/>
              </a:rPr>
              <a:t>LLM-Guided MOS</a:t>
            </a:r>
            <a:r>
              <a:rPr lang="en-IN" sz="1400" dirty="0">
                <a:cs typeface="Arial" panose="020B0604020202020204" pitchFamily="34" charset="0"/>
              </a:rPr>
              <a:t>: Introduces an automatic evaluation metric, where LLMs evaluate the Mean Opinion Score (MOS), reducing the need for expensive human evaluations.</a:t>
            </a:r>
          </a:p>
          <a:p>
            <a:pPr>
              <a:buFont typeface="Arial" panose="020B0604020202020204" pitchFamily="34" charset="0"/>
              <a:buChar char="•"/>
            </a:pPr>
            <a:r>
              <a:rPr lang="en-IN" sz="1600" b="1" dirty="0">
                <a:cs typeface="Arial" panose="020B0604020202020204" pitchFamily="34" charset="0"/>
              </a:rPr>
              <a:t>Components of </a:t>
            </a:r>
            <a:r>
              <a:rPr lang="en-IN" sz="1600" b="1" dirty="0" err="1">
                <a:cs typeface="Arial" panose="020B0604020202020204" pitchFamily="34" charset="0"/>
              </a:rPr>
              <a:t>StyleSpeech</a:t>
            </a:r>
            <a:r>
              <a:rPr lang="en-IN" sz="1600" dirty="0">
                <a:cs typeface="Arial" panose="020B0604020202020204" pitchFamily="34" charset="0"/>
              </a:rPr>
              <a:t>:</a:t>
            </a:r>
            <a:endParaRPr lang="en-IN" sz="1800" dirty="0">
              <a:cs typeface="Arial" panose="020B0604020202020204" pitchFamily="34" charset="0"/>
            </a:endParaRPr>
          </a:p>
          <a:p>
            <a:pPr marL="742950" lvl="1" indent="-285750">
              <a:buFont typeface="Arial" panose="020B0604020202020204" pitchFamily="34" charset="0"/>
              <a:buChar char="•"/>
            </a:pPr>
            <a:r>
              <a:rPr lang="en-IN" sz="1400" b="1" dirty="0">
                <a:cs typeface="Arial" panose="020B0604020202020204" pitchFamily="34" charset="0"/>
              </a:rPr>
              <a:t>Acoustic Pattern Encoder (APE)</a:t>
            </a:r>
            <a:r>
              <a:rPr lang="en-IN" sz="1400" dirty="0">
                <a:cs typeface="Arial" panose="020B0604020202020204" pitchFamily="34" charset="0"/>
              </a:rPr>
              <a:t>: </a:t>
            </a:r>
            <a:r>
              <a:rPr lang="en-US" sz="1400" dirty="0">
                <a:cs typeface="Arial" panose="020B0604020202020204" pitchFamily="34" charset="0"/>
              </a:rPr>
              <a:t>It uses a FFN layer to encode the phoneme and the style features of the input text </a:t>
            </a:r>
            <a:r>
              <a:rPr lang="en-US" sz="1400" dirty="0" err="1">
                <a:cs typeface="Arial" panose="020B0604020202020204" pitchFamily="34" charset="0"/>
              </a:rPr>
              <a:t>and.It</a:t>
            </a:r>
            <a:r>
              <a:rPr lang="en-US" sz="1400" dirty="0">
                <a:cs typeface="Arial" panose="020B0604020202020204" pitchFamily="34" charset="0"/>
              </a:rPr>
              <a:t> processes the text </a:t>
            </a:r>
            <a:r>
              <a:rPr lang="en-US" sz="1400" dirty="0" err="1">
                <a:cs typeface="Arial" panose="020B0604020202020204" pitchFamily="34" charset="0"/>
              </a:rPr>
              <a:t>andconverts</a:t>
            </a:r>
            <a:r>
              <a:rPr lang="en-US" sz="1400" dirty="0">
                <a:cs typeface="Arial" panose="020B0604020202020204" pitchFamily="34" charset="0"/>
              </a:rPr>
              <a:t> the Grapheme to phoneme and style features using G2P conversion and then convert to Hp and Hs</a:t>
            </a:r>
            <a:r>
              <a:rPr lang="en-IN" sz="1400" dirty="0">
                <a:cs typeface="Arial" panose="020B0604020202020204" pitchFamily="34" charset="0"/>
              </a:rPr>
              <a:t>.</a:t>
            </a:r>
          </a:p>
          <a:p>
            <a:pPr marL="742950" lvl="1" indent="-285750">
              <a:buFont typeface="Arial" panose="020B0604020202020204" pitchFamily="34" charset="0"/>
              <a:buChar char="•"/>
            </a:pPr>
            <a:r>
              <a:rPr lang="en-IN" sz="1400" b="1" dirty="0">
                <a:cs typeface="Arial" panose="020B0604020202020204" pitchFamily="34" charset="0"/>
              </a:rPr>
              <a:t>Phoneme Duration Adapter</a:t>
            </a:r>
            <a:r>
              <a:rPr lang="en-IN" sz="1400" dirty="0">
                <a:cs typeface="Arial" panose="020B0604020202020204" pitchFamily="34" charset="0"/>
              </a:rPr>
              <a:t>: </a:t>
            </a:r>
            <a:r>
              <a:rPr lang="en-US" sz="1400" dirty="0">
                <a:cs typeface="Arial" panose="020B0604020202020204" pitchFamily="34" charset="0"/>
              </a:rPr>
              <a:t>This checks for any misalignment in the lengths of phoneme embeddings and the target Mel-Spectrogram. It has two components:</a:t>
            </a:r>
          </a:p>
          <a:p>
            <a:pPr marL="1200150" lvl="2" indent="-285750">
              <a:buFont typeface="Arial" panose="020B0604020202020204" pitchFamily="34" charset="0"/>
              <a:buChar char="•"/>
            </a:pPr>
            <a:r>
              <a:rPr lang="en-US" sz="1000" b="1" dirty="0">
                <a:cs typeface="Arial" panose="020B0604020202020204" pitchFamily="34" charset="0"/>
              </a:rPr>
              <a:t>Duration Predictor:</a:t>
            </a:r>
            <a:r>
              <a:rPr lang="en-US" sz="1000" dirty="0">
                <a:cs typeface="Arial" panose="020B0604020202020204" pitchFamily="34" charset="0"/>
              </a:rPr>
              <a:t> Estimates the duration of each phoneme and style features.</a:t>
            </a:r>
          </a:p>
          <a:p>
            <a:pPr marL="1200150" lvl="2" indent="-285750">
              <a:buFont typeface="Arial" panose="020B0604020202020204" pitchFamily="34" charset="0"/>
              <a:buChar char="•"/>
            </a:pPr>
            <a:r>
              <a:rPr lang="en-US" sz="1000" b="1" dirty="0">
                <a:cs typeface="Arial" panose="020B0604020202020204" pitchFamily="34" charset="0"/>
              </a:rPr>
              <a:t>Length Regulator:</a:t>
            </a:r>
            <a:r>
              <a:rPr lang="en-US" sz="1000" dirty="0">
                <a:cs typeface="Arial" panose="020B0604020202020204" pitchFamily="34" charset="0"/>
              </a:rPr>
              <a:t> This adjusts the embeddings to match the predicted durations, resulting in adaptive embeddings</a:t>
            </a:r>
            <a:endParaRPr lang="en-IN" sz="1000" dirty="0">
              <a:cs typeface="Arial" panose="020B0604020202020204" pitchFamily="34" charset="0"/>
            </a:endParaRPr>
          </a:p>
          <a:p>
            <a:pPr marL="742950" lvl="1" indent="-285750">
              <a:buFont typeface="Arial" panose="020B0604020202020204" pitchFamily="34" charset="0"/>
              <a:buChar char="•"/>
            </a:pPr>
            <a:r>
              <a:rPr lang="en-IN" sz="1400" b="1" dirty="0">
                <a:cs typeface="Arial" panose="020B0604020202020204" pitchFamily="34" charset="0"/>
              </a:rPr>
              <a:t>Style Decorator</a:t>
            </a:r>
            <a:r>
              <a:rPr lang="en-IN" sz="1400" dirty="0">
                <a:cs typeface="Arial" panose="020B0604020202020204" pitchFamily="34" charset="0"/>
              </a:rPr>
              <a:t>: Fuses style and phoneme features without blending them, preserving voice quality while adding style.</a:t>
            </a:r>
          </a:p>
          <a:p>
            <a:pPr marL="742950" lvl="1" indent="-285750">
              <a:buFont typeface="Arial" panose="020B0604020202020204" pitchFamily="34" charset="0"/>
              <a:buChar char="•"/>
            </a:pPr>
            <a:r>
              <a:rPr lang="en-IN" sz="1400" b="1" dirty="0">
                <a:cs typeface="Arial" panose="020B0604020202020204" pitchFamily="34" charset="0"/>
              </a:rPr>
              <a:t>Mel-Spectrogram Encoder and Vocoder</a:t>
            </a:r>
            <a:r>
              <a:rPr lang="en-IN" sz="1400" dirty="0">
                <a:cs typeface="Arial" panose="020B0604020202020204" pitchFamily="34" charset="0"/>
              </a:rPr>
              <a:t>: Converts Mel-Spectrogram back into high-quality audio using Griffin-Lim algorithm.</a:t>
            </a:r>
          </a:p>
          <a:p>
            <a:r>
              <a:rPr lang="en-IN" sz="1600" b="1" dirty="0">
                <a:cs typeface="Arial" panose="020B0604020202020204" pitchFamily="34" charset="0"/>
              </a:rPr>
              <a:t>Dataset:</a:t>
            </a:r>
            <a:endParaRPr lang="en-IN" sz="1800" b="1" dirty="0">
              <a:cs typeface="Arial" panose="020B0604020202020204" pitchFamily="34" charset="0"/>
            </a:endParaRPr>
          </a:p>
          <a:p>
            <a:pPr lvl="1"/>
            <a:r>
              <a:rPr lang="en-US" sz="1400" b="1" dirty="0">
                <a:cs typeface="Arial" panose="020B0604020202020204" pitchFamily="34" charset="0"/>
              </a:rPr>
              <a:t>Baker Dataset:</a:t>
            </a:r>
            <a:r>
              <a:rPr lang="en-US" sz="1400" dirty="0">
                <a:cs typeface="Arial" panose="020B0604020202020204" pitchFamily="34" charset="0"/>
              </a:rPr>
              <a:t> Contains 10,000 high-quality recordings of a professional actress in Chinese, used for training </a:t>
            </a:r>
            <a:r>
              <a:rPr lang="en-US" sz="1400" dirty="0" err="1">
                <a:cs typeface="Arial" panose="020B0604020202020204" pitchFamily="34" charset="0"/>
              </a:rPr>
              <a:t>StyleSpeech</a:t>
            </a:r>
            <a:r>
              <a:rPr lang="en-US" sz="1400" dirty="0">
                <a:cs typeface="Arial" panose="020B0604020202020204" pitchFamily="34" charset="0"/>
              </a:rPr>
              <a:t>.</a:t>
            </a:r>
            <a:endParaRPr lang="en-IN" sz="1400" b="1" dirty="0">
              <a:cs typeface="Arial" panose="020B0604020202020204" pitchFamily="34" charset="0"/>
            </a:endParaRPr>
          </a:p>
          <a:p>
            <a:r>
              <a:rPr lang="en-IN" sz="1600" b="1" dirty="0">
                <a:cs typeface="Arial" panose="020B0604020202020204" pitchFamily="34" charset="0"/>
              </a:rPr>
              <a:t>Relevance</a:t>
            </a:r>
            <a:r>
              <a:rPr lang="en-IN" sz="1600" dirty="0">
                <a:cs typeface="Arial" panose="020B0604020202020204" pitchFamily="34" charset="0"/>
              </a:rPr>
              <a:t>:</a:t>
            </a:r>
            <a:endParaRPr lang="en-IN" sz="1800" dirty="0">
              <a:cs typeface="Arial" panose="020B0604020202020204" pitchFamily="34" charset="0"/>
            </a:endParaRPr>
          </a:p>
          <a:p>
            <a:pPr marL="914400" lvl="1" indent="-457200">
              <a:buFont typeface="+mj-lt"/>
              <a:buAutoNum type="arabicPeriod"/>
            </a:pPr>
            <a:r>
              <a:rPr lang="en-IN" sz="1400" b="1" dirty="0">
                <a:cs typeface="Arial" panose="020B0604020202020204" pitchFamily="34" charset="0"/>
              </a:rPr>
              <a:t>Efficient Training</a:t>
            </a:r>
            <a:r>
              <a:rPr lang="en-IN" sz="1400" dirty="0">
                <a:cs typeface="Arial" panose="020B0604020202020204" pitchFamily="34" charset="0"/>
              </a:rPr>
              <a:t>: </a:t>
            </a:r>
            <a:r>
              <a:rPr lang="en-IN" sz="1400" dirty="0" err="1">
                <a:cs typeface="Arial" panose="020B0604020202020204" pitchFamily="34" charset="0"/>
              </a:rPr>
              <a:t>LoRA’s</a:t>
            </a:r>
            <a:r>
              <a:rPr lang="en-IN" sz="1400" dirty="0">
                <a:cs typeface="Arial" panose="020B0604020202020204" pitchFamily="34" charset="0"/>
              </a:rPr>
              <a:t> parameter-efficient approach allows for scalable models, reducing computational costs.</a:t>
            </a:r>
          </a:p>
          <a:p>
            <a:pPr marL="914400" lvl="1" indent="-457200">
              <a:buFont typeface="+mj-lt"/>
              <a:buAutoNum type="arabicPeriod"/>
            </a:pPr>
            <a:r>
              <a:rPr lang="en-IN" sz="1400" b="1" dirty="0">
                <a:cs typeface="Arial" panose="020B0604020202020204" pitchFamily="34" charset="0"/>
              </a:rPr>
              <a:t>Evaluation</a:t>
            </a:r>
            <a:r>
              <a:rPr lang="en-IN" sz="1400" dirty="0">
                <a:cs typeface="Arial" panose="020B0604020202020204" pitchFamily="34" charset="0"/>
              </a:rPr>
              <a:t>: LLM-guided MOS offers a scalable, efficient method for testing the quality of speech outputs.</a:t>
            </a:r>
          </a:p>
          <a:p>
            <a:pPr marL="914400" lvl="1" indent="-457200">
              <a:buFont typeface="+mj-lt"/>
              <a:buAutoNum type="arabicPeriod"/>
            </a:pPr>
            <a:r>
              <a:rPr lang="en-IN" sz="1400" b="1" dirty="0">
                <a:cs typeface="Arial" panose="020B0604020202020204" pitchFamily="34" charset="0"/>
              </a:rPr>
              <a:t>Controllable TTS</a:t>
            </a:r>
            <a:r>
              <a:rPr lang="en-IN" sz="1400" dirty="0">
                <a:cs typeface="Arial" panose="020B0604020202020204" pitchFamily="34" charset="0"/>
              </a:rPr>
              <a:t>: Allows fine-tuning to match audiobook narrations to specific user preferences for style and tone.</a:t>
            </a:r>
          </a:p>
        </p:txBody>
      </p:sp>
    </p:spTree>
    <p:extLst>
      <p:ext uri="{BB962C8B-B14F-4D97-AF65-F5344CB8AC3E}">
        <p14:creationId xmlns:p14="http://schemas.microsoft.com/office/powerpoint/2010/main" val="218923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DB6DD-A70D-FD0E-0408-AFDCD838229B}"/>
              </a:ext>
            </a:extLst>
          </p:cNvPr>
          <p:cNvSpPr>
            <a:spLocks noGrp="1"/>
          </p:cNvSpPr>
          <p:nvPr>
            <p:ph type="title"/>
          </p:nvPr>
        </p:nvSpPr>
        <p:spPr>
          <a:xfrm>
            <a:off x="845127" y="264776"/>
            <a:ext cx="9445502" cy="826172"/>
          </a:xfrm>
        </p:spPr>
        <p:txBody>
          <a:bodyPr>
            <a:normAutofit fontScale="90000"/>
          </a:bodyPr>
          <a:lstStyle/>
          <a:p>
            <a:r>
              <a:rPr lang="en-US" dirty="0"/>
              <a:t>Emotional Text-to-Speech with Reinforcement Learning</a:t>
            </a:r>
            <a:endParaRPr lang="en-IN" dirty="0"/>
          </a:p>
        </p:txBody>
      </p:sp>
      <p:sp>
        <p:nvSpPr>
          <p:cNvPr id="3" name="Content Placeholder 2">
            <a:extLst>
              <a:ext uri="{FF2B5EF4-FFF2-40B4-BE49-F238E27FC236}">
                <a16:creationId xmlns:a16="http://schemas.microsoft.com/office/drawing/2014/main" id="{D27D8414-3108-17A2-7562-80B25938AE6E}"/>
              </a:ext>
            </a:extLst>
          </p:cNvPr>
          <p:cNvSpPr>
            <a:spLocks noGrp="1"/>
          </p:cNvSpPr>
          <p:nvPr>
            <p:ph idx="1"/>
          </p:nvPr>
        </p:nvSpPr>
        <p:spPr>
          <a:xfrm>
            <a:off x="838200" y="1286179"/>
            <a:ext cx="10515600" cy="5375878"/>
          </a:xfrm>
        </p:spPr>
        <p:txBody>
          <a:bodyPr>
            <a:normAutofit/>
          </a:bodyPr>
          <a:lstStyle/>
          <a:p>
            <a:pPr>
              <a:buFont typeface="Arial" panose="020B0604020202020204" pitchFamily="34" charset="0"/>
              <a:buChar char="•"/>
            </a:pPr>
            <a:r>
              <a:rPr lang="en-US" sz="1600" b="1" dirty="0">
                <a:cs typeface="Arial" panose="020B0604020202020204" pitchFamily="34" charset="0"/>
              </a:rPr>
              <a:t>Objective</a:t>
            </a:r>
            <a:r>
              <a:rPr lang="en-US" sz="1600" dirty="0">
                <a:cs typeface="Arial" panose="020B0604020202020204" pitchFamily="34" charset="0"/>
              </a:rPr>
              <a:t>:</a:t>
            </a:r>
            <a:endParaRPr lang="en-US" sz="1400" dirty="0">
              <a:cs typeface="Arial" panose="020B0604020202020204" pitchFamily="34" charset="0"/>
            </a:endParaRPr>
          </a:p>
          <a:p>
            <a:pPr lvl="1">
              <a:buFont typeface="Arial" panose="020B0604020202020204" pitchFamily="34" charset="0"/>
              <a:buChar char="•"/>
            </a:pPr>
            <a:r>
              <a:rPr lang="en-US" sz="1400" dirty="0">
                <a:cs typeface="Arial" panose="020B0604020202020204" pitchFamily="34" charset="0"/>
              </a:rPr>
              <a:t>This study focuses on synthesizing speech with different emotions, making TTS systems more expressive and engaging.</a:t>
            </a:r>
          </a:p>
          <a:p>
            <a:pPr>
              <a:buFont typeface="Arial" panose="020B0604020202020204" pitchFamily="34" charset="0"/>
              <a:buChar char="•"/>
            </a:pPr>
            <a:r>
              <a:rPr lang="en-US" sz="1600" b="1" dirty="0">
                <a:cs typeface="Arial" panose="020B0604020202020204" pitchFamily="34" charset="0"/>
              </a:rPr>
              <a:t>Methodology</a:t>
            </a:r>
            <a:r>
              <a:rPr lang="en-US" sz="1600" dirty="0">
                <a:cs typeface="Arial" panose="020B0604020202020204" pitchFamily="34" charset="0"/>
              </a:rPr>
              <a:t>:</a:t>
            </a:r>
            <a:endParaRPr lang="en-US" sz="1800" dirty="0">
              <a:cs typeface="Arial" panose="020B0604020202020204" pitchFamily="34" charset="0"/>
            </a:endParaRPr>
          </a:p>
          <a:p>
            <a:pPr lvl="1">
              <a:buFont typeface="Arial" panose="020B0604020202020204" pitchFamily="34" charset="0"/>
              <a:buChar char="•"/>
            </a:pPr>
            <a:r>
              <a:rPr lang="en-US" sz="1400" b="1" dirty="0">
                <a:cs typeface="Arial" panose="020B0604020202020204" pitchFamily="34" charset="0"/>
              </a:rPr>
              <a:t>Reinforcement Learning:</a:t>
            </a:r>
            <a:r>
              <a:rPr lang="en-US" sz="1400" dirty="0">
                <a:cs typeface="Arial" panose="020B0604020202020204" pitchFamily="34" charset="0"/>
              </a:rPr>
              <a:t> The TTS model interacts with a Speech Emotion Recognition (SER) system, which provides feedback on how well the emotion was conveyed.</a:t>
            </a:r>
          </a:p>
          <a:p>
            <a:pPr lvl="1">
              <a:buFont typeface="Arial" panose="020B0604020202020204" pitchFamily="34" charset="0"/>
              <a:buChar char="•"/>
            </a:pPr>
            <a:r>
              <a:rPr lang="en-US" sz="1400" b="1" dirty="0">
                <a:cs typeface="Arial" panose="020B0604020202020204" pitchFamily="34" charset="0"/>
              </a:rPr>
              <a:t>Emotion Recognition Feedback Loop:</a:t>
            </a:r>
            <a:r>
              <a:rPr lang="en-US" sz="1400" dirty="0">
                <a:cs typeface="Arial" panose="020B0604020202020204" pitchFamily="34" charset="0"/>
              </a:rPr>
              <a:t> The SER model analyzes the generated speech and predicts the perceived emotion, feeding this back to the TTS model for iterative learning.</a:t>
            </a:r>
          </a:p>
          <a:p>
            <a:pPr>
              <a:buFont typeface="Arial" panose="020B0604020202020204" pitchFamily="34" charset="0"/>
              <a:buChar char="•"/>
            </a:pPr>
            <a:r>
              <a:rPr lang="en-US" sz="1600" b="1" dirty="0">
                <a:cs typeface="Arial" panose="020B0604020202020204" pitchFamily="34" charset="0"/>
              </a:rPr>
              <a:t>Datasets:</a:t>
            </a:r>
            <a:endParaRPr lang="en-US" sz="1800" b="1" dirty="0">
              <a:cs typeface="Arial" panose="020B0604020202020204" pitchFamily="34" charset="0"/>
            </a:endParaRPr>
          </a:p>
          <a:p>
            <a:pPr lvl="1">
              <a:buFont typeface="Arial" panose="020B0604020202020204" pitchFamily="34" charset="0"/>
              <a:buChar char="•"/>
            </a:pPr>
            <a:r>
              <a:rPr lang="en-US" sz="1400" b="1" dirty="0">
                <a:cs typeface="Arial" panose="020B0604020202020204" pitchFamily="34" charset="0"/>
              </a:rPr>
              <a:t>Emotional Speech Dataset (ESD):</a:t>
            </a:r>
            <a:r>
              <a:rPr lang="en-US" sz="1400" dirty="0">
                <a:cs typeface="Arial" panose="020B0604020202020204" pitchFamily="34" charset="0"/>
              </a:rPr>
              <a:t> Contains speech data in five emotions (happy, sad, angry, neutral, surprise) from 10 speakers.</a:t>
            </a:r>
            <a:endParaRPr lang="en-US" sz="1400" b="1" dirty="0">
              <a:cs typeface="Arial" panose="020B0604020202020204" pitchFamily="34" charset="0"/>
            </a:endParaRPr>
          </a:p>
          <a:p>
            <a:pPr>
              <a:buFont typeface="Arial" panose="020B0604020202020204" pitchFamily="34" charset="0"/>
              <a:buChar char="•"/>
            </a:pPr>
            <a:r>
              <a:rPr lang="en-US" sz="1600" b="1" dirty="0">
                <a:cs typeface="Arial" panose="020B0604020202020204" pitchFamily="34" charset="0"/>
              </a:rPr>
              <a:t>Evaluation:</a:t>
            </a:r>
            <a:endParaRPr lang="en-US" sz="1800" b="1" dirty="0">
              <a:cs typeface="Arial" panose="020B0604020202020204" pitchFamily="34" charset="0"/>
            </a:endParaRPr>
          </a:p>
          <a:p>
            <a:pPr lvl="1">
              <a:buFont typeface="Arial" panose="020B0604020202020204" pitchFamily="34" charset="0"/>
              <a:buChar char="•"/>
            </a:pPr>
            <a:r>
              <a:rPr lang="en-US" sz="1400" b="1" dirty="0">
                <a:cs typeface="Arial" panose="020B0604020202020204" pitchFamily="34" charset="0"/>
              </a:rPr>
              <a:t>Objective: </a:t>
            </a:r>
            <a:r>
              <a:rPr lang="en-US" sz="1400" dirty="0">
                <a:cs typeface="Arial" panose="020B0604020202020204" pitchFamily="34" charset="0"/>
              </a:rPr>
              <a:t>They used SER accuracy to predict the accuracy of the model in emotion synthesis in speech.</a:t>
            </a:r>
          </a:p>
          <a:p>
            <a:pPr lvl="1">
              <a:buFont typeface="Arial" panose="020B0604020202020204" pitchFamily="34" charset="0"/>
              <a:buChar char="•"/>
            </a:pPr>
            <a:r>
              <a:rPr lang="en-US" sz="1400" b="1" dirty="0">
                <a:cs typeface="Arial" panose="020B0604020202020204" pitchFamily="34" charset="0"/>
              </a:rPr>
              <a:t>Subjective:</a:t>
            </a:r>
            <a:r>
              <a:rPr lang="en-US" sz="1400" dirty="0">
                <a:cs typeface="Arial" panose="020B0604020202020204" pitchFamily="34" charset="0"/>
              </a:rPr>
              <a:t> They used MOS score on each emotion category and A/B testing to judge user experience with the audio.</a:t>
            </a:r>
          </a:p>
          <a:p>
            <a:r>
              <a:rPr lang="en-US" sz="1600" b="1" dirty="0">
                <a:cs typeface="Arial" panose="020B0604020202020204" pitchFamily="34" charset="0"/>
              </a:rPr>
              <a:t>Relevance</a:t>
            </a:r>
            <a:r>
              <a:rPr lang="en-US" sz="1600" dirty="0">
                <a:cs typeface="Arial" panose="020B0604020202020204" pitchFamily="34" charset="0"/>
              </a:rPr>
              <a:t>:</a:t>
            </a:r>
            <a:endParaRPr lang="en-US" sz="1800" dirty="0">
              <a:cs typeface="Arial" panose="020B0604020202020204" pitchFamily="34" charset="0"/>
            </a:endParaRPr>
          </a:p>
          <a:p>
            <a:pPr marL="914400" lvl="1" indent="-457200">
              <a:buFont typeface="+mj-lt"/>
              <a:buAutoNum type="arabicPeriod"/>
            </a:pPr>
            <a:r>
              <a:rPr lang="en-US" sz="1400" b="1" dirty="0">
                <a:cs typeface="Arial" panose="020B0604020202020204" pitchFamily="34" charset="0"/>
              </a:rPr>
              <a:t>Emotional Personalization:</a:t>
            </a:r>
            <a:r>
              <a:rPr lang="en-US" sz="1400" dirty="0">
                <a:cs typeface="Arial" panose="020B0604020202020204" pitchFamily="34" charset="0"/>
              </a:rPr>
              <a:t> Essential for adapting audiobook narration to the emotional tone of the content, enhancing listener engagement.</a:t>
            </a:r>
          </a:p>
          <a:p>
            <a:pPr marL="914400" lvl="1" indent="-457200">
              <a:buFont typeface="+mj-lt"/>
              <a:buAutoNum type="arabicPeriod"/>
            </a:pPr>
            <a:r>
              <a:rPr lang="en-US" sz="1400" b="1" dirty="0">
                <a:cs typeface="Arial" panose="020B0604020202020204" pitchFamily="34" charset="0"/>
              </a:rPr>
              <a:t>User Engagement</a:t>
            </a:r>
            <a:r>
              <a:rPr lang="en-US" sz="1400" dirty="0">
                <a:cs typeface="Arial" panose="020B0604020202020204" pitchFamily="34" charset="0"/>
              </a:rPr>
              <a:t>: Emotions in narration make the listening experience more immersive and relatable for users.</a:t>
            </a:r>
          </a:p>
        </p:txBody>
      </p:sp>
    </p:spTree>
    <p:extLst>
      <p:ext uri="{BB962C8B-B14F-4D97-AF65-F5344CB8AC3E}">
        <p14:creationId xmlns:p14="http://schemas.microsoft.com/office/powerpoint/2010/main" val="3337401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F4D31-DBD1-EAF9-CA91-40CA4C5C6C5D}"/>
              </a:ext>
            </a:extLst>
          </p:cNvPr>
          <p:cNvSpPr>
            <a:spLocks noGrp="1"/>
          </p:cNvSpPr>
          <p:nvPr>
            <p:ph type="title"/>
          </p:nvPr>
        </p:nvSpPr>
        <p:spPr/>
        <p:txBody>
          <a:bodyPr>
            <a:normAutofit fontScale="90000"/>
          </a:bodyPr>
          <a:lstStyle/>
          <a:p>
            <a:r>
              <a:rPr lang="en-US" dirty="0"/>
              <a:t>Voice Conversion with Multitask Learning of Text-to-Speech</a:t>
            </a:r>
            <a:endParaRPr lang="en-IN" dirty="0"/>
          </a:p>
        </p:txBody>
      </p:sp>
      <p:sp>
        <p:nvSpPr>
          <p:cNvPr id="4" name="Rectangle 1">
            <a:extLst>
              <a:ext uri="{FF2B5EF4-FFF2-40B4-BE49-F238E27FC236}">
                <a16:creationId xmlns:a16="http://schemas.microsoft.com/office/drawing/2014/main" id="{48AA4BB1-B730-8DED-5C19-DE8E791F3160}"/>
              </a:ext>
            </a:extLst>
          </p:cNvPr>
          <p:cNvSpPr>
            <a:spLocks noGrp="1" noChangeArrowheads="1"/>
          </p:cNvSpPr>
          <p:nvPr>
            <p:ph idx="1"/>
          </p:nvPr>
        </p:nvSpPr>
        <p:spPr bwMode="auto">
          <a:xfrm>
            <a:off x="845127" y="1314551"/>
            <a:ext cx="1050312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Objective:</a:t>
            </a:r>
            <a:endParaRPr kumimoji="0" lang="en-US" altLang="en-US" sz="16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rPr>
              <a:t>Address limitations of seq2seq models in voice conversion (VC) by using multitask learning with text-to-speech (TTS) integration.</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rPr>
              <a:t>Aim to preserve linguistic content while altering speaker characteristics and emotional tones.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Innovations:</a:t>
            </a:r>
            <a:endParaRPr kumimoji="0" lang="en-US" altLang="en-US" sz="16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kumimoji="0" lang="en-US" altLang="en-US" sz="1400" b="1" i="0" u="none" strike="noStrike" cap="none" normalizeH="0" baseline="0" dirty="0">
                <a:ln>
                  <a:noFill/>
                </a:ln>
                <a:solidFill>
                  <a:schemeClr val="tx1"/>
                </a:solidFill>
                <a:effectLst/>
              </a:rPr>
              <a:t>Multitask Learning:</a:t>
            </a:r>
            <a:r>
              <a:rPr kumimoji="0" lang="en-US" altLang="en-US" sz="1400" b="0" i="0" u="none" strike="noStrike" cap="none" normalizeH="0" baseline="0" dirty="0">
                <a:ln>
                  <a:noFill/>
                </a:ln>
                <a:solidFill>
                  <a:schemeClr val="tx1"/>
                </a:solidFill>
                <a:effectLst/>
              </a:rPr>
              <a:t> Simultaneously trains for both VC and TTS, improving linguistic representation.</a:t>
            </a:r>
          </a:p>
          <a:p>
            <a:pPr marL="457200" lvl="1" indent="0" eaLnBrk="0" fontAlgn="base" hangingPunct="0">
              <a:lnSpc>
                <a:spcPct val="100000"/>
              </a:lnSpc>
              <a:spcBef>
                <a:spcPct val="0"/>
              </a:spcBef>
              <a:spcAft>
                <a:spcPct val="0"/>
              </a:spcAft>
              <a:buFontTx/>
              <a:buChar char="•"/>
            </a:pPr>
            <a:r>
              <a:rPr kumimoji="0" lang="en-US" altLang="en-US" sz="1400" b="1" i="0" u="none" strike="noStrike" cap="none" normalizeH="0" baseline="0" dirty="0">
                <a:ln>
                  <a:noFill/>
                </a:ln>
                <a:solidFill>
                  <a:schemeClr val="tx1"/>
                </a:solidFill>
                <a:effectLst/>
              </a:rPr>
              <a:t>Style Reference Mechanism:</a:t>
            </a:r>
            <a:r>
              <a:rPr kumimoji="0" lang="en-US" altLang="en-US" sz="1400" b="0" i="0" u="none" strike="noStrike" cap="none" normalizeH="0" baseline="0" dirty="0">
                <a:ln>
                  <a:noFill/>
                </a:ln>
                <a:solidFill>
                  <a:schemeClr val="tx1"/>
                </a:solidFill>
                <a:effectLst/>
              </a:rPr>
              <a:t> Conditions the model on the desired emotional state without explicit emotion labels.</a:t>
            </a:r>
          </a:p>
          <a:p>
            <a:pPr marL="457200" lvl="1" indent="0" eaLnBrk="0" fontAlgn="base" hangingPunct="0">
              <a:lnSpc>
                <a:spcPct val="100000"/>
              </a:lnSpc>
              <a:spcBef>
                <a:spcPct val="0"/>
              </a:spcBef>
              <a:spcAft>
                <a:spcPct val="0"/>
              </a:spcAft>
              <a:buFontTx/>
              <a:buChar char="•"/>
            </a:pPr>
            <a:r>
              <a:rPr kumimoji="0" lang="en-US" altLang="en-US" sz="1400" b="1" i="0" u="none" strike="noStrike" cap="none" normalizeH="0" baseline="0" dirty="0">
                <a:ln>
                  <a:noFill/>
                </a:ln>
                <a:solidFill>
                  <a:schemeClr val="tx1"/>
                </a:solidFill>
                <a:effectLst/>
              </a:rPr>
              <a:t>Alignment-Free Training:</a:t>
            </a:r>
            <a:r>
              <a:rPr kumimoji="0" lang="en-US" altLang="en-US" sz="1400" b="0" i="0" u="none" strike="noStrike" cap="none" normalizeH="0" baseline="0" dirty="0">
                <a:ln>
                  <a:noFill/>
                </a:ln>
                <a:solidFill>
                  <a:schemeClr val="tx1"/>
                </a:solidFill>
                <a:effectLst/>
              </a:rPr>
              <a:t> Avoids explicit alignment, simplifying training and improving flexibility.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Dataset:</a:t>
            </a:r>
            <a:endParaRPr kumimoji="0" lang="en-US" altLang="en-US" sz="16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rPr>
              <a:t>They have </a:t>
            </a:r>
            <a:r>
              <a:rPr kumimoji="0" lang="en-US" altLang="en-US" sz="1400" b="0" i="0" u="none" strike="noStrike" cap="none" normalizeH="0" baseline="0" dirty="0" err="1">
                <a:ln>
                  <a:noFill/>
                </a:ln>
                <a:solidFill>
                  <a:schemeClr val="tx1"/>
                </a:solidFill>
                <a:effectLst/>
              </a:rPr>
              <a:t>utilised</a:t>
            </a:r>
            <a:r>
              <a:rPr kumimoji="0" lang="en-US" altLang="en-US" sz="1400" b="0" i="0" u="none" strike="noStrike" cap="none" normalizeH="0" baseline="0" dirty="0">
                <a:ln>
                  <a:noFill/>
                </a:ln>
                <a:solidFill>
                  <a:schemeClr val="tx1"/>
                </a:solidFill>
                <a:effectLst/>
              </a:rPr>
              <a:t> the </a:t>
            </a:r>
            <a:r>
              <a:rPr kumimoji="0" lang="en-US" altLang="en-US" sz="1400" b="0" i="0" u="none" strike="noStrike" cap="none" normalizeH="0" baseline="0" dirty="0" err="1">
                <a:ln>
                  <a:noFill/>
                </a:ln>
                <a:solidFill>
                  <a:schemeClr val="tx1"/>
                </a:solidFill>
                <a:effectLst/>
              </a:rPr>
              <a:t>mkETTS</a:t>
            </a:r>
            <a:r>
              <a:rPr kumimoji="0" lang="en-US" altLang="en-US" sz="1400" b="0" i="0" u="none" strike="noStrike" cap="none" normalizeH="0" baseline="0" dirty="0">
                <a:ln>
                  <a:noFill/>
                </a:ln>
                <a:solidFill>
                  <a:schemeClr val="tx1"/>
                </a:solidFill>
                <a:effectLst/>
              </a:rPr>
              <a:t> dataset which contains audio recording in Korean Language by a 30 </a:t>
            </a:r>
            <a:r>
              <a:rPr kumimoji="0" lang="en-US" altLang="en-US" sz="1400" b="0" i="0" u="none" strike="noStrike" cap="none" normalizeH="0" baseline="0" dirty="0" err="1">
                <a:ln>
                  <a:noFill/>
                </a:ln>
                <a:solidFill>
                  <a:schemeClr val="tx1"/>
                </a:solidFill>
                <a:effectLst/>
              </a:rPr>
              <a:t>yearold</a:t>
            </a:r>
            <a:r>
              <a:rPr kumimoji="0" lang="en-US" altLang="en-US" sz="1400" b="0" i="0" u="none" strike="noStrike" cap="none" normalizeH="0" baseline="0" dirty="0">
                <a:ln>
                  <a:noFill/>
                </a:ln>
                <a:solidFill>
                  <a:schemeClr val="tx1"/>
                </a:solidFill>
                <a:effectLst/>
              </a:rPr>
              <a:t> male </a:t>
            </a:r>
            <a:r>
              <a:rPr kumimoji="0" lang="en-US" altLang="en-US" sz="1400" b="0" i="0" u="none" strike="noStrike" cap="none" normalizeH="0" baseline="0" dirty="0" err="1">
                <a:ln>
                  <a:noFill/>
                </a:ln>
                <a:solidFill>
                  <a:schemeClr val="tx1"/>
                </a:solidFill>
                <a:effectLst/>
              </a:rPr>
              <a:t>speaker.It</a:t>
            </a:r>
            <a:r>
              <a:rPr kumimoji="0" lang="en-US" altLang="en-US" sz="1400" b="0" i="0" u="none" strike="noStrike" cap="none" normalizeH="0" baseline="0" dirty="0">
                <a:ln>
                  <a:noFill/>
                </a:ln>
                <a:solidFill>
                  <a:schemeClr val="tx1"/>
                </a:solidFill>
                <a:effectLst/>
              </a:rPr>
              <a:t> includes 3000 sentences in each of the seven </a:t>
            </a:r>
            <a:r>
              <a:rPr kumimoji="0" lang="en-US" altLang="en-US" sz="1400" b="0" i="0" u="none" strike="noStrike" cap="none" normalizeH="0" baseline="0" dirty="0" err="1">
                <a:ln>
                  <a:noFill/>
                </a:ln>
                <a:solidFill>
                  <a:schemeClr val="tx1"/>
                </a:solidFill>
                <a:effectLst/>
              </a:rPr>
              <a:t>emotions:anger,sad,happy,neutral,surprise,fear,digusrthus</a:t>
            </a:r>
            <a:r>
              <a:rPr kumimoji="0" lang="en-US" altLang="en-US" sz="1400" b="0" i="0" u="none" strike="noStrike" cap="none" normalizeH="0" baseline="0" dirty="0">
                <a:ln>
                  <a:noFill/>
                </a:ln>
                <a:solidFill>
                  <a:schemeClr val="tx1"/>
                </a:solidFill>
                <a:effectLst/>
              </a:rPr>
              <a:t> resulting in 21000 </a:t>
            </a:r>
            <a:r>
              <a:rPr kumimoji="0" lang="en-US" altLang="en-US" sz="1400" b="0" i="0" u="none" strike="noStrike" cap="none" normalizeH="0" baseline="0" dirty="0" err="1">
                <a:ln>
                  <a:noFill/>
                </a:ln>
                <a:solidFill>
                  <a:schemeClr val="tx1"/>
                </a:solidFill>
                <a:effectLst/>
              </a:rPr>
              <a:t>utterances.They</a:t>
            </a:r>
            <a:r>
              <a:rPr kumimoji="0" lang="en-US" altLang="en-US" sz="1400" b="0" i="0" u="none" strike="noStrike" cap="none" normalizeH="0" baseline="0" dirty="0">
                <a:ln>
                  <a:noFill/>
                </a:ln>
                <a:solidFill>
                  <a:schemeClr val="tx1"/>
                </a:solidFill>
                <a:effectLst/>
              </a:rPr>
              <a:t> claim the dataset to be of high quality.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Relevance to Personalized Audiobooks Project:</a:t>
            </a:r>
            <a:endParaRPr kumimoji="0" lang="en-US" altLang="en-US" sz="16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rPr>
              <a:t>Highlights the importance of diverse datasets, multilingual support, and robust evaluation methods for generating high-quality, personalized audiobook content.</a:t>
            </a:r>
          </a:p>
        </p:txBody>
      </p:sp>
    </p:spTree>
    <p:extLst>
      <p:ext uri="{BB962C8B-B14F-4D97-AF65-F5344CB8AC3E}">
        <p14:creationId xmlns:p14="http://schemas.microsoft.com/office/powerpoint/2010/main" val="534525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08120-6FA3-1C0A-751D-803BE7CB6337}"/>
              </a:ext>
            </a:extLst>
          </p:cNvPr>
          <p:cNvSpPr>
            <a:spLocks noGrp="1"/>
          </p:cNvSpPr>
          <p:nvPr>
            <p:ph type="title"/>
          </p:nvPr>
        </p:nvSpPr>
        <p:spPr/>
        <p:txBody>
          <a:bodyPr/>
          <a:lstStyle/>
          <a:p>
            <a:r>
              <a:rPr lang="en-IN" dirty="0"/>
              <a:t>Identified Limitations</a:t>
            </a:r>
          </a:p>
        </p:txBody>
      </p:sp>
      <p:sp>
        <p:nvSpPr>
          <p:cNvPr id="3" name="Content Placeholder 2">
            <a:extLst>
              <a:ext uri="{FF2B5EF4-FFF2-40B4-BE49-F238E27FC236}">
                <a16:creationId xmlns:a16="http://schemas.microsoft.com/office/drawing/2014/main" id="{945906ED-DC33-2B65-7349-4C08653F2193}"/>
              </a:ext>
            </a:extLst>
          </p:cNvPr>
          <p:cNvSpPr>
            <a:spLocks noGrp="1"/>
          </p:cNvSpPr>
          <p:nvPr>
            <p:ph idx="1"/>
          </p:nvPr>
        </p:nvSpPr>
        <p:spPr>
          <a:xfrm>
            <a:off x="845127" y="1381182"/>
            <a:ext cx="10515600" cy="2727680"/>
          </a:xfrm>
        </p:spPr>
        <p:txBody>
          <a:bodyPr>
            <a:normAutofit/>
          </a:bodyPr>
          <a:lstStyle/>
          <a:p>
            <a:pPr>
              <a:buFont typeface="Arial" panose="020B0604020202020204" pitchFamily="34" charset="0"/>
              <a:buChar char="•"/>
            </a:pPr>
            <a:r>
              <a:rPr lang="en-US" sz="1600" b="1" dirty="0">
                <a:cs typeface="Arial" panose="020B0604020202020204" pitchFamily="34" charset="0"/>
              </a:rPr>
              <a:t>Alignment Issues</a:t>
            </a:r>
            <a:r>
              <a:rPr lang="en-US" sz="1600" dirty="0">
                <a:cs typeface="Arial" panose="020B0604020202020204" pitchFamily="34" charset="0"/>
              </a:rPr>
              <a:t>:</a:t>
            </a:r>
            <a:endParaRPr lang="en-US" sz="1400" dirty="0">
              <a:cs typeface="Arial" panose="020B0604020202020204" pitchFamily="34" charset="0"/>
            </a:endParaRPr>
          </a:p>
          <a:p>
            <a:pPr marL="742950" lvl="1" indent="-285750">
              <a:buFont typeface="Arial" panose="020B0604020202020204" pitchFamily="34" charset="0"/>
              <a:buChar char="•"/>
            </a:pPr>
            <a:r>
              <a:rPr lang="en-US" sz="1400" dirty="0">
                <a:cs typeface="Arial" panose="020B0604020202020204" pitchFamily="34" charset="0"/>
              </a:rPr>
              <a:t>Even advanced models like </a:t>
            </a:r>
            <a:r>
              <a:rPr lang="en-US" sz="1400" dirty="0" err="1">
                <a:cs typeface="Arial" panose="020B0604020202020204" pitchFamily="34" charset="0"/>
              </a:rPr>
              <a:t>MultiSpeech</a:t>
            </a:r>
            <a:r>
              <a:rPr lang="en-US" sz="1400" dirty="0">
                <a:cs typeface="Arial" panose="020B0604020202020204" pitchFamily="34" charset="0"/>
              </a:rPr>
              <a:t> sometimes struggle with maintaining precise alignment between text and speech, especially when switching between multiple voices.</a:t>
            </a:r>
          </a:p>
          <a:p>
            <a:pPr>
              <a:buFont typeface="Arial" panose="020B0604020202020204" pitchFamily="34" charset="0"/>
              <a:buChar char="•"/>
            </a:pPr>
            <a:r>
              <a:rPr lang="en-US" sz="1600" b="1" dirty="0">
                <a:cs typeface="Arial" panose="020B0604020202020204" pitchFamily="34" charset="0"/>
              </a:rPr>
              <a:t>Limited Dataset:</a:t>
            </a:r>
            <a:endParaRPr lang="en-US" sz="1400" dirty="0">
              <a:cs typeface="Arial" panose="020B0604020202020204" pitchFamily="34" charset="0"/>
            </a:endParaRPr>
          </a:p>
          <a:p>
            <a:pPr lvl="1">
              <a:buFont typeface="Arial" panose="020B0604020202020204" pitchFamily="34" charset="0"/>
              <a:buChar char="•"/>
            </a:pPr>
            <a:r>
              <a:rPr lang="en-US" sz="1400" dirty="0"/>
              <a:t>Current models lack diversity in datasets for multi-lingual and multi-gender voices, limiting personalization capabilities.</a:t>
            </a:r>
            <a:endParaRPr lang="en-US" sz="1400" b="1" dirty="0">
              <a:cs typeface="Arial" panose="020B0604020202020204" pitchFamily="34" charset="0"/>
            </a:endParaRPr>
          </a:p>
          <a:p>
            <a:pPr>
              <a:buFont typeface="Arial" panose="020B0604020202020204" pitchFamily="34" charset="0"/>
              <a:buChar char="•"/>
            </a:pPr>
            <a:r>
              <a:rPr lang="en-US" sz="1600" b="1" dirty="0">
                <a:cs typeface="Arial" panose="020B0604020202020204" pitchFamily="34" charset="0"/>
              </a:rPr>
              <a:t>Emotional Range</a:t>
            </a:r>
            <a:r>
              <a:rPr lang="en-US" sz="1600" dirty="0">
                <a:cs typeface="Arial" panose="020B0604020202020204" pitchFamily="34" charset="0"/>
              </a:rPr>
              <a:t>:</a:t>
            </a:r>
            <a:endParaRPr lang="en-US" sz="1400" dirty="0">
              <a:cs typeface="Arial" panose="020B0604020202020204" pitchFamily="34" charset="0"/>
            </a:endParaRPr>
          </a:p>
          <a:p>
            <a:pPr marL="742950" lvl="1" indent="-285750">
              <a:buFont typeface="Arial" panose="020B0604020202020204" pitchFamily="34" charset="0"/>
              <a:buChar char="•"/>
            </a:pPr>
            <a:r>
              <a:rPr lang="en-US" sz="1400" dirty="0"/>
              <a:t>Although reinforcement learning enhances emotional expressiveness, models struggle with subtle real-time adjustments</a:t>
            </a:r>
            <a:r>
              <a:rPr lang="en-US" sz="1400" dirty="0">
                <a:cs typeface="Arial" panose="020B0604020202020204" pitchFamily="34" charset="0"/>
              </a:rPr>
              <a:t>.</a:t>
            </a:r>
          </a:p>
          <a:p>
            <a:pPr>
              <a:buFont typeface="Arial" panose="020B0604020202020204" pitchFamily="34" charset="0"/>
              <a:buChar char="•"/>
            </a:pPr>
            <a:r>
              <a:rPr lang="en-US" sz="1600" b="1" dirty="0">
                <a:cs typeface="Arial" panose="020B0604020202020204" pitchFamily="34" charset="0"/>
              </a:rPr>
              <a:t>Evaluation Complexity</a:t>
            </a:r>
            <a:r>
              <a:rPr lang="en-US" sz="1600" dirty="0">
                <a:cs typeface="Arial" panose="020B0604020202020204" pitchFamily="34" charset="0"/>
              </a:rPr>
              <a:t>:</a:t>
            </a:r>
            <a:endParaRPr lang="en-US" sz="1400" dirty="0">
              <a:cs typeface="Arial" panose="020B0604020202020204" pitchFamily="34" charset="0"/>
            </a:endParaRPr>
          </a:p>
          <a:p>
            <a:pPr marL="742950" lvl="1" indent="-285750">
              <a:buFont typeface="Arial" panose="020B0604020202020204" pitchFamily="34" charset="0"/>
              <a:buChar char="•"/>
            </a:pPr>
            <a:r>
              <a:rPr lang="en-US" sz="1400" dirty="0">
                <a:cs typeface="Arial" panose="020B0604020202020204" pitchFamily="34" charset="0"/>
              </a:rPr>
              <a:t>LLM-guided evaluation is still new and lacks the robustness of human evaluations, although it shows potential for reducing costs.</a:t>
            </a:r>
          </a:p>
        </p:txBody>
      </p:sp>
    </p:spTree>
    <p:extLst>
      <p:ext uri="{BB962C8B-B14F-4D97-AF65-F5344CB8AC3E}">
        <p14:creationId xmlns:p14="http://schemas.microsoft.com/office/powerpoint/2010/main" val="457421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Copy of IIITD-Template-Stylish-Widescreen</Template>
  <TotalTime>103</TotalTime>
  <Words>1425</Words>
  <Application>Microsoft Office PowerPoint</Application>
  <PresentationFormat>Widescreen</PresentationFormat>
  <Paragraphs>123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Segoe UI</vt:lpstr>
      <vt:lpstr>Wingdings 2</vt:lpstr>
      <vt:lpstr>Office Theme</vt:lpstr>
      <vt:lpstr>LLM for Generating Personalized Audiobooks</vt:lpstr>
      <vt:lpstr>Introduction to the Problem</vt:lpstr>
      <vt:lpstr>The novelty in our idea</vt:lpstr>
      <vt:lpstr>Related Research Papers</vt:lpstr>
      <vt:lpstr>MultiSpeech: Multi-Speaker TTS</vt:lpstr>
      <vt:lpstr>StyleSpeech – Parameter-Efficient Fine-Tuning for TTS</vt:lpstr>
      <vt:lpstr>Emotional Text-to-Speech with Reinforcement Learning</vt:lpstr>
      <vt:lpstr>Voice Conversion with Multitask Learning of Text-to-Speech</vt:lpstr>
      <vt:lpstr>Identified Limitations</vt:lpstr>
      <vt:lpstr>Scope for Improvement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Kartikey Dhaka</dc:creator>
  <cp:lastModifiedBy>Kartikey Dhaka</cp:lastModifiedBy>
  <cp:revision>1</cp:revision>
  <dcterms:created xsi:type="dcterms:W3CDTF">2024-09-23T15:33:27Z</dcterms:created>
  <dcterms:modified xsi:type="dcterms:W3CDTF">2024-09-24T09:47:21Z</dcterms:modified>
</cp:coreProperties>
</file>