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316rFE5cFleJGxKy4/u+OP7Q6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CD31A0-14F0-4EAA-BBA3-CA368247C209}">
  <a:tblStyle styleId="{B9CD31A0-14F0-4EAA-BBA3-CA368247C209}"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17c6257a2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d17c6257a2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17c6257a2_1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d17c6257a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17c6257a2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2d17c6257a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17c6257a2_1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17c6257a2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d17c6257a2_1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d17c6257a2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17c6257a2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d17c6257a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US" sz="3471">
                <a:solidFill>
                  <a:schemeClr val="dk1"/>
                </a:solidFill>
                <a:latin typeface="Calibri"/>
                <a:ea typeface="Calibri"/>
                <a:cs typeface="Calibri"/>
                <a:sym typeface="Calibri"/>
              </a:rPr>
              <a:t>Interpreting Results:</a:t>
            </a:r>
            <a:endParaRPr sz="3471">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US" sz="3471">
                <a:solidFill>
                  <a:schemeClr val="dk1"/>
                </a:solidFill>
                <a:latin typeface="Calibri"/>
                <a:ea typeface="Calibri"/>
                <a:cs typeface="Calibri"/>
                <a:sym typeface="Calibri"/>
              </a:rPr>
              <a:t>    - Understanding common actions and tasks discussed in messages.</a:t>
            </a:r>
            <a:endParaRPr sz="3471">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US" sz="3471">
                <a:solidFill>
                  <a:schemeClr val="dk1"/>
                </a:solidFill>
                <a:latin typeface="Calibri"/>
                <a:ea typeface="Calibri"/>
                <a:cs typeface="Calibri"/>
                <a:sym typeface="Calibri"/>
              </a:rPr>
              <a:t>    - Insight into teams' planning strategies based on verb usage patterns and clusters.</a:t>
            </a:r>
            <a:endParaRPr sz="3471">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endParaRPr sz="3471">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US" sz="3471">
                <a:solidFill>
                  <a:schemeClr val="dk1"/>
                </a:solidFill>
                <a:latin typeface="Calibri"/>
                <a:ea typeface="Calibri"/>
                <a:cs typeface="Calibri"/>
                <a:sym typeface="Calibri"/>
              </a:rPr>
              <a:t>Practical Implications:  </a:t>
            </a:r>
            <a:endParaRPr sz="3471">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US" sz="3471">
                <a:solidFill>
                  <a:schemeClr val="dk1"/>
                </a:solidFill>
                <a:latin typeface="Calibri"/>
                <a:ea typeface="Calibri"/>
                <a:cs typeface="Calibri"/>
                <a:sym typeface="Calibri"/>
              </a:rPr>
              <a:t>    - Leveraging verb analysis and clustering findings to enhance team performance and streamline processes.</a:t>
            </a:r>
            <a:endParaRPr sz="3471">
              <a:solidFill>
                <a:schemeClr val="dk1"/>
              </a:solidFill>
              <a:latin typeface="Calibri"/>
              <a:ea typeface="Calibri"/>
              <a:cs typeface="Calibri"/>
              <a:sym typeface="Calibri"/>
            </a:endParaRPr>
          </a:p>
          <a:p>
            <a:pPr marL="0" lvl="0" indent="0" algn="l" rtl="0">
              <a:lnSpc>
                <a:spcPct val="90000"/>
              </a:lnSpc>
              <a:spcBef>
                <a:spcPts val="1000"/>
              </a:spcBef>
              <a:spcAft>
                <a:spcPts val="0"/>
              </a:spcAft>
              <a:buNone/>
            </a:pPr>
            <a:r>
              <a:rPr lang="en-US" sz="3471">
                <a:solidFill>
                  <a:schemeClr val="dk1"/>
                </a:solidFill>
                <a:latin typeface="Calibri"/>
                <a:ea typeface="Calibri"/>
                <a:cs typeface="Calibri"/>
                <a:sym typeface="Calibri"/>
              </a:rPr>
              <a:t>    - Valuable insights for improving coordination and achieving mission success in human-AI teaming scenarios.</a:t>
            </a:r>
            <a:endParaRPr sz="3471">
              <a:solidFill>
                <a:schemeClr val="dk1"/>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17c6257a2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g2d17c6257a2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17c6257a2_9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g2d17c6257a2_9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17c6257a2_9_1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d17c6257a2_9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17c6257a2_9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g2d17c6257a2_9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d17c6257a2_9_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2d17c6257a2_9_3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17c6257a2_9_4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d17c6257a2_9_4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17c6257a2_9_4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Isn't’ attributes the same words as characteristics?</a:t>
            </a:r>
            <a:endParaRPr/>
          </a:p>
        </p:txBody>
      </p:sp>
      <p:sp>
        <p:nvSpPr>
          <p:cNvPr id="132" name="Google Shape;132;g2d17c6257a2_9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QfcqAYzeDDErsEUdIgkiSjwwh6uyK5zm/view"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drive.google.com/file/d/1MLn1cUWZ3Y4uMheBoUuoSYcbT9M5BE1o/view"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drive.google.com/file/d/1N02Wnbc3e5yy-yTBl61SsMxJng2h0qoj/view"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drive.google.com/file/d/1UQiLrjgBWwrURImN9YR57H-EYS9Of5Sn/view"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www.laurenceanthony.net/softwar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drive.google.com/file/d/1HnAMO6jEI3bb-bYcudKFDwa9M3USspkF/view"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1w7lAO8VxfYAbRjsB8jJpfgLBcMUMz4Q/vie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drive.google.com/file/d/18aNu1BXyBJYRwHsdZnbYKzU8EAd4GUmR/view"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drive.google.com/file/d/1IfACpKdJxe--dpumk6phbN4Pig0NmfCU/view"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drive.google.com/file/d/1LISlglczpmKou5wfR6QsnmjTdzY8Ts8m/view"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drive.google.com/file/d/1tV4Q6NSrfG4qku8JhJHaZoL6YqtZbjmX/view"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docs.google.com/spreadsheets/d/1P-Z9wWDUA16KasZdMTSET3NUuECC-kszAgduT5VC0sA/edit#gid=1598026417" TargetMode="External"/><Relationship Id="rId4" Type="http://schemas.openxmlformats.org/officeDocument/2006/relationships/hyperlink" Target="https://docs.google.com/document/d/10NAmLlzCQY9PsxGNyc7LeAu2NCxz9ZlM-TTZfMr1U2s/edit#bookmark=id.9fla42deem5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txBox="1">
            <a:spLocks noGrp="1"/>
          </p:cNvSpPr>
          <p:nvPr>
            <p:ph type="ctrTitle"/>
          </p:nvPr>
        </p:nvSpPr>
        <p:spPr>
          <a:xfrm>
            <a:off x="864175" y="1122375"/>
            <a:ext cx="10594500" cy="2387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1"/>
              </a:buClr>
              <a:buSzPct val="100000"/>
              <a:buFont typeface="Calibri"/>
              <a:buNone/>
            </a:pPr>
            <a:r>
              <a:rPr lang="en-US" b="1"/>
              <a:t>Investigating team planning strategies of the human-AI teams in a bomb disposal game</a:t>
            </a:r>
            <a:endParaRPr/>
          </a:p>
        </p:txBody>
      </p:sp>
      <p:sp>
        <p:nvSpPr>
          <p:cNvPr id="85" name="Google Shape;85;p2"/>
          <p:cNvSpPr txBox="1">
            <a:spLocks noGrp="1"/>
          </p:cNvSpPr>
          <p:nvPr>
            <p:ph type="subTitle" idx="1"/>
          </p:nvPr>
        </p:nvSpPr>
        <p:spPr>
          <a:xfrm>
            <a:off x="1524000" y="3602038"/>
            <a:ext cx="9144000" cy="25892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1"/>
              </a:buClr>
              <a:buSzPts val="2400"/>
              <a:buNone/>
            </a:pPr>
            <a:r>
              <a:rPr lang="en-US" b="1" i="1"/>
              <a:t>Lixiao Huang, Prithvi Prathapan, Sai Sushank Manthri Pramod </a:t>
            </a:r>
            <a:endParaRPr b="1" i="1"/>
          </a:p>
          <a:p>
            <a:pPr marL="0" lvl="0" indent="0" algn="ctr" rtl="0">
              <a:lnSpc>
                <a:spcPct val="90000"/>
              </a:lnSpc>
              <a:spcBef>
                <a:spcPts val="0"/>
              </a:spcBef>
              <a:spcAft>
                <a:spcPts val="0"/>
              </a:spcAft>
              <a:buClr>
                <a:schemeClr val="accent1"/>
              </a:buClr>
              <a:buSzPts val="2400"/>
              <a:buNone/>
            </a:pPr>
            <a:r>
              <a:rPr lang="en-US" b="1" i="1"/>
              <a:t>| Team Members</a:t>
            </a:r>
            <a:endParaRPr/>
          </a:p>
          <a:p>
            <a:pPr marL="0" lvl="0" indent="0" algn="ctr" rtl="0">
              <a:lnSpc>
                <a:spcPct val="90000"/>
              </a:lnSpc>
              <a:spcBef>
                <a:spcPts val="1000"/>
              </a:spcBef>
              <a:spcAft>
                <a:spcPts val="0"/>
              </a:spcAft>
              <a:buClr>
                <a:schemeClr val="dk1"/>
              </a:buClr>
              <a:buSzPts val="2400"/>
              <a:buNone/>
            </a:pPr>
            <a:r>
              <a:rPr lang="en-US"/>
              <a:t>Dr. Atkinson | </a:t>
            </a:r>
            <a:r>
              <a:rPr lang="en-US" b="1"/>
              <a:t>IFT536 Natural Language Processing</a:t>
            </a:r>
            <a:endParaRPr/>
          </a:p>
          <a:p>
            <a:pPr marL="0" lvl="0" indent="0" algn="ctr" rtl="0">
              <a:lnSpc>
                <a:spcPct val="90000"/>
              </a:lnSpc>
              <a:spcBef>
                <a:spcPts val="1000"/>
              </a:spcBef>
              <a:spcAft>
                <a:spcPts val="0"/>
              </a:spcAft>
              <a:buClr>
                <a:schemeClr val="dk1"/>
              </a:buClr>
              <a:buSzPts val="2400"/>
              <a:buNone/>
            </a:pPr>
            <a:r>
              <a:rPr lang="en-US"/>
              <a:t>The Polytechnic School | Ira A Fulton Schools of Engineering</a:t>
            </a:r>
            <a:endParaRPr/>
          </a:p>
          <a:p>
            <a:pPr marL="0" lvl="0" indent="0" algn="ctr" rtl="0">
              <a:lnSpc>
                <a:spcPct val="90000"/>
              </a:lnSpc>
              <a:spcBef>
                <a:spcPts val="1000"/>
              </a:spcBef>
              <a:spcAft>
                <a:spcPts val="0"/>
              </a:spcAft>
              <a:buClr>
                <a:schemeClr val="dk1"/>
              </a:buClr>
              <a:buSzPts val="2400"/>
              <a:buNone/>
            </a:pPr>
            <a:r>
              <a:rPr lang="en-US"/>
              <a:t>Arizona State University</a:t>
            </a:r>
            <a:endParaRPr/>
          </a:p>
          <a:p>
            <a:pPr marL="0" lvl="0" indent="0" algn="ctr" rtl="0">
              <a:lnSpc>
                <a:spcPct val="90000"/>
              </a:lnSpc>
              <a:spcBef>
                <a:spcPts val="1000"/>
              </a:spcBef>
              <a:spcAft>
                <a:spcPts val="0"/>
              </a:spcAft>
              <a:buClr>
                <a:schemeClr val="dk1"/>
              </a:buClr>
              <a:buSzPts val="2400"/>
              <a:buNone/>
            </a:pPr>
            <a:r>
              <a:rPr lang="en-US"/>
              <a:t>Spring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d17c6257a2_1_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Manual coding outcomes</a:t>
            </a:r>
            <a:endParaRPr/>
          </a:p>
        </p:txBody>
      </p:sp>
      <p:sp>
        <p:nvSpPr>
          <p:cNvPr id="149" name="Google Shape;149;g2d17c6257a2_1_1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sz="2400"/>
              <a:t>Two coders coded 3 trials for each AI advisor condition separately, and we developed a codebook for it (shown on the previous slide). </a:t>
            </a:r>
            <a:endParaRPr sz="2400"/>
          </a:p>
          <a:p>
            <a:pPr marL="457200" lvl="0" indent="-381000" algn="l" rtl="0">
              <a:spcBef>
                <a:spcPts val="0"/>
              </a:spcBef>
              <a:spcAft>
                <a:spcPts val="0"/>
              </a:spcAft>
              <a:buSzPts val="2400"/>
              <a:buChar char="●"/>
            </a:pPr>
            <a:r>
              <a:rPr lang="en-US" sz="2400"/>
              <a:t>Unexpectedly, the two coders coded the data totally differently. We are supposed to discuss the codebook but were given different direction on the data analysis and aborted manual coding. </a:t>
            </a:r>
            <a:endParaRPr sz="2400"/>
          </a:p>
          <a:p>
            <a:pPr marL="457200" lvl="0" indent="-381000" algn="l" rtl="0">
              <a:spcBef>
                <a:spcPts val="0"/>
              </a:spcBef>
              <a:spcAft>
                <a:spcPts val="0"/>
              </a:spcAft>
              <a:buSzPts val="2400"/>
              <a:buChar char="●"/>
            </a:pPr>
            <a:r>
              <a:rPr lang="en-US" sz="2400"/>
              <a:t>Themes: priority, request, confirmation, seek confirmation, command, courtesy, navigation, Report, goal setting, inquiry, express emotions, coordination, seeking attention, correcting, explanation, seeking clarification, and other. </a:t>
            </a:r>
            <a:endParaRPr sz="2400"/>
          </a:p>
          <a:p>
            <a:pPr marL="914400" lvl="1" indent="-381000" algn="l" rtl="0">
              <a:spcBef>
                <a:spcPts val="0"/>
              </a:spcBef>
              <a:spcAft>
                <a:spcPts val="0"/>
              </a:spcAft>
              <a:buSzPts val="2400"/>
              <a:buChar char="○"/>
            </a:pPr>
            <a:r>
              <a:rPr lang="en-US"/>
              <a:t>These themes are not categorized further due to a lack of a framework</a:t>
            </a:r>
            <a:endParaRPr sz="2400"/>
          </a:p>
        </p:txBody>
      </p:sp>
      <p:sp>
        <p:nvSpPr>
          <p:cNvPr id="150" name="Google Shape;150;g2d17c6257a2_1_16"/>
          <p:cNvSpPr txBox="1"/>
          <p:nvPr/>
        </p:nvSpPr>
        <p:spPr>
          <a:xfrm>
            <a:off x="12192000" y="0"/>
            <a:ext cx="2855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d17c6257a2_1_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AntConc Approach</a:t>
            </a:r>
            <a:endParaRPr/>
          </a:p>
        </p:txBody>
      </p:sp>
      <p:sp>
        <p:nvSpPr>
          <p:cNvPr id="156" name="Google Shape;156;g2d17c6257a2_1_21"/>
          <p:cNvSpPr txBox="1">
            <a:spLocks noGrp="1"/>
          </p:cNvSpPr>
          <p:nvPr>
            <p:ph type="body" idx="1"/>
          </p:nvPr>
        </p:nvSpPr>
        <p:spPr>
          <a:xfrm>
            <a:off x="981725" y="1753875"/>
            <a:ext cx="10515600" cy="4351200"/>
          </a:xfrm>
          <a:prstGeom prst="rect">
            <a:avLst/>
          </a:prstGeom>
        </p:spPr>
        <p:txBody>
          <a:bodyPr spcFirstLastPara="1" wrap="square" lIns="91425" tIns="45700" rIns="91425" bIns="45700" anchor="t" anchorCtr="0">
            <a:normAutofit/>
          </a:bodyPr>
          <a:lstStyle/>
          <a:p>
            <a:pPr marL="457200" lvl="0" indent="-355600" algn="l" rtl="0">
              <a:lnSpc>
                <a:spcPct val="115000"/>
              </a:lnSpc>
              <a:spcBef>
                <a:spcPts val="0"/>
              </a:spcBef>
              <a:spcAft>
                <a:spcPts val="0"/>
              </a:spcAft>
              <a:buSzPts val="2000"/>
              <a:buChar char="●"/>
            </a:pPr>
            <a:r>
              <a:rPr lang="en-US" sz="2000">
                <a:latin typeface="Arial"/>
                <a:ea typeface="Arial"/>
                <a:cs typeface="Arial"/>
                <a:sym typeface="Arial"/>
              </a:rPr>
              <a:t>AntConc is a free tool for corpus linguistics research (Anthony, 2023).   </a:t>
            </a:r>
            <a:endParaRPr sz="2000">
              <a:latin typeface="Arial"/>
              <a:ea typeface="Arial"/>
              <a:cs typeface="Arial"/>
              <a:sym typeface="Arial"/>
            </a:endParaRPr>
          </a:p>
          <a:p>
            <a:pPr marL="457200" lvl="0" indent="-355600" algn="l" rtl="0">
              <a:lnSpc>
                <a:spcPct val="115000"/>
              </a:lnSpc>
              <a:spcBef>
                <a:spcPts val="0"/>
              </a:spcBef>
              <a:spcAft>
                <a:spcPts val="0"/>
              </a:spcAft>
              <a:buClr>
                <a:srgbClr val="0D0D0D"/>
              </a:buClr>
              <a:buSzPts val="2000"/>
              <a:buFont typeface="Roboto"/>
              <a:buChar char="●"/>
            </a:pPr>
            <a:r>
              <a:rPr lang="en-US" sz="2000">
                <a:solidFill>
                  <a:srgbClr val="0D0D0D"/>
                </a:solidFill>
                <a:highlight>
                  <a:srgbClr val="FFFFFF"/>
                </a:highlight>
                <a:latin typeface="Roboto"/>
                <a:ea typeface="Roboto"/>
                <a:cs typeface="Roboto"/>
                <a:sym typeface="Roboto"/>
              </a:rPr>
              <a:t>The AntConc approach involves using a text analysis software called AntConc to analyze linguistic patterns in a dataset. It offers tools for tasks like concordancing, collocation analysis, and word frequency analysis, making it popular for linguistic research.</a:t>
            </a:r>
            <a:endParaRPr sz="2000">
              <a:solidFill>
                <a:srgbClr val="0D0D0D"/>
              </a:solidFill>
              <a:highlight>
                <a:srgbClr val="FFFFFF"/>
              </a:highlight>
              <a:latin typeface="Roboto"/>
              <a:ea typeface="Roboto"/>
              <a:cs typeface="Roboto"/>
              <a:sym typeface="Roboto"/>
            </a:endParaRPr>
          </a:p>
          <a:p>
            <a:pPr marL="457200" lvl="0" indent="-355600" algn="l" rtl="0">
              <a:lnSpc>
                <a:spcPct val="115000"/>
              </a:lnSpc>
              <a:spcBef>
                <a:spcPts val="0"/>
              </a:spcBef>
              <a:spcAft>
                <a:spcPts val="0"/>
              </a:spcAft>
              <a:buClr>
                <a:srgbClr val="0D0D0D"/>
              </a:buClr>
              <a:buSzPts val="2000"/>
              <a:buChar char="●"/>
            </a:pPr>
            <a:r>
              <a:rPr lang="en-US" sz="2000">
                <a:solidFill>
                  <a:srgbClr val="0D0D0D"/>
                </a:solidFill>
                <a:highlight>
                  <a:srgbClr val="FFFFFF"/>
                </a:highlight>
                <a:latin typeface="Arial"/>
                <a:ea typeface="Arial"/>
                <a:cs typeface="Arial"/>
                <a:sym typeface="Arial"/>
              </a:rPr>
              <a:t>AntConc include concordancing, which displays every occurrence of a word along with its context in the dataset, collocation analysis, which identifies words frequently occurring together, and word frequency analysis, which highlights the most commonly used words in the text. </a:t>
            </a:r>
            <a:endParaRPr sz="2000">
              <a:solidFill>
                <a:srgbClr val="0D0D0D"/>
              </a:solidFill>
              <a:highlight>
                <a:srgbClr val="FFFFFF"/>
              </a:highlight>
              <a:latin typeface="Arial"/>
              <a:ea typeface="Arial"/>
              <a:cs typeface="Arial"/>
              <a:sym typeface="Arial"/>
            </a:endParaRPr>
          </a:p>
          <a:p>
            <a:pPr marL="457200" lvl="0" indent="-355600" algn="l" rtl="0">
              <a:lnSpc>
                <a:spcPct val="115000"/>
              </a:lnSpc>
              <a:spcBef>
                <a:spcPts val="0"/>
              </a:spcBef>
              <a:spcAft>
                <a:spcPts val="0"/>
              </a:spcAft>
              <a:buClr>
                <a:srgbClr val="0D0D0D"/>
              </a:buClr>
              <a:buSzPts val="2000"/>
              <a:buChar char="●"/>
            </a:pPr>
            <a:r>
              <a:rPr lang="en-US" sz="2000">
                <a:solidFill>
                  <a:srgbClr val="0D0D0D"/>
                </a:solidFill>
                <a:highlight>
                  <a:srgbClr val="FFFFFF"/>
                </a:highlight>
                <a:latin typeface="Arial"/>
                <a:ea typeface="Arial"/>
                <a:cs typeface="Arial"/>
                <a:sym typeface="Arial"/>
              </a:rPr>
              <a:t>Researchers often use AntConc to uncover linguistic patterns, identify recurring themes, and gain insights into the structure and content of a corpus.</a:t>
            </a:r>
            <a:endParaRPr sz="2000">
              <a:solidFill>
                <a:srgbClr val="0D0D0D"/>
              </a:solidFill>
              <a:highlight>
                <a:srgbClr val="FFFFFF"/>
              </a:highlight>
              <a:latin typeface="Arial"/>
              <a:ea typeface="Arial"/>
              <a:cs typeface="Arial"/>
              <a:sym typeface="Arial"/>
            </a:endParaRPr>
          </a:p>
        </p:txBody>
      </p:sp>
      <p:pic>
        <p:nvPicPr>
          <p:cNvPr id="157" name="Google Shape;157;g2d17c6257a2_1_21" title="AntConc Approach Slide.mp3">
            <a:hlinkClick r:id="rId3"/>
          </p:cNvPr>
          <p:cNvPicPr preferRelativeResize="0"/>
          <p:nvPr/>
        </p:nvPicPr>
        <p:blipFill>
          <a:blip r:embed="rId4">
            <a:alphaModFix/>
          </a:blip>
          <a:stretch>
            <a:fillRect/>
          </a:stretch>
        </p:blipFill>
        <p:spPr>
          <a:xfrm>
            <a:off x="152400" y="6257475"/>
            <a:ext cx="448125" cy="44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t>The stop list we used in AntConc</a:t>
            </a:r>
            <a:endParaRPr/>
          </a:p>
        </p:txBody>
      </p:sp>
      <p:pic>
        <p:nvPicPr>
          <p:cNvPr id="163" name="Google Shape;163;p10"/>
          <p:cNvPicPr preferRelativeResize="0"/>
          <p:nvPr/>
        </p:nvPicPr>
        <p:blipFill>
          <a:blip r:embed="rId3">
            <a:alphaModFix/>
          </a:blip>
          <a:stretch>
            <a:fillRect/>
          </a:stretch>
        </p:blipFill>
        <p:spPr>
          <a:xfrm>
            <a:off x="1121800" y="1945678"/>
            <a:ext cx="9862874" cy="414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d17c6257a2_1_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AntConc Outcomes</a:t>
            </a:r>
            <a:endParaRPr/>
          </a:p>
          <a:p>
            <a:pPr marL="0" lvl="0" indent="0" algn="l" rtl="0">
              <a:lnSpc>
                <a:spcPct val="90000"/>
              </a:lnSpc>
              <a:spcBef>
                <a:spcPts val="0"/>
              </a:spcBef>
              <a:spcAft>
                <a:spcPts val="0"/>
              </a:spcAft>
              <a:buClr>
                <a:schemeClr val="dk1"/>
              </a:buClr>
              <a:buSzPts val="4400"/>
              <a:buFont typeface="Calibri"/>
              <a:buNone/>
            </a:pPr>
            <a:r>
              <a:rPr lang="en-US"/>
              <a:t>Word list </a:t>
            </a:r>
            <a:endParaRPr/>
          </a:p>
        </p:txBody>
      </p:sp>
      <p:sp>
        <p:nvSpPr>
          <p:cNvPr id="169" name="Google Shape;169;g2d17c6257a2_1_1"/>
          <p:cNvSpPr txBox="1">
            <a:spLocks noGrp="1"/>
          </p:cNvSpPr>
          <p:nvPr>
            <p:ph type="body" idx="1"/>
          </p:nvPr>
        </p:nvSpPr>
        <p:spPr>
          <a:xfrm>
            <a:off x="838200" y="1825625"/>
            <a:ext cx="5273700" cy="4351200"/>
          </a:xfrm>
          <a:prstGeom prst="rect">
            <a:avLst/>
          </a:prstGeom>
          <a:noFill/>
          <a:ln>
            <a:noFill/>
          </a:ln>
        </p:spPr>
        <p:txBody>
          <a:bodyPr spcFirstLastPara="1" wrap="square" lIns="91425" tIns="45700" rIns="91425" bIns="45700" anchor="t" anchorCtr="0">
            <a:normAutofit/>
          </a:bodyPr>
          <a:lstStyle/>
          <a:p>
            <a:pPr marL="457200" lvl="0" indent="-355600" algn="l" rtl="0">
              <a:lnSpc>
                <a:spcPct val="115000"/>
              </a:lnSpc>
              <a:spcBef>
                <a:spcPts val="0"/>
              </a:spcBef>
              <a:spcAft>
                <a:spcPts val="0"/>
              </a:spcAft>
              <a:buSzPts val="2000"/>
              <a:buChar char="•"/>
            </a:pPr>
            <a:r>
              <a:rPr lang="en-US" sz="2000">
                <a:latin typeface="Arial"/>
                <a:ea typeface="Arial"/>
                <a:cs typeface="Arial"/>
                <a:sym typeface="Arial"/>
              </a:rPr>
              <a:t>In the top 20 words by advisor condition, None has five verbs: can, get, go, need, and got. CMU has four verbs: can, get, go, and got. DOLL has five verbs: go, get, need, got, and buy.  </a:t>
            </a:r>
            <a:endParaRPr sz="2000">
              <a:latin typeface="Arial"/>
              <a:ea typeface="Arial"/>
              <a:cs typeface="Arial"/>
              <a:sym typeface="Arial"/>
            </a:endParaRPr>
          </a:p>
          <a:p>
            <a:pPr marL="457200" lvl="0" indent="-355600" algn="l" rtl="0">
              <a:lnSpc>
                <a:spcPct val="115000"/>
              </a:lnSpc>
              <a:spcBef>
                <a:spcPts val="0"/>
              </a:spcBef>
              <a:spcAft>
                <a:spcPts val="0"/>
              </a:spcAft>
              <a:buSzPts val="2000"/>
              <a:buChar char="•"/>
            </a:pPr>
            <a:r>
              <a:rPr lang="en-US" sz="2000">
                <a:latin typeface="Arial"/>
                <a:ea typeface="Arial"/>
                <a:cs typeface="Arial"/>
                <a:sym typeface="Arial"/>
              </a:rPr>
              <a:t>Surprisingly, DOLL condition did not have the word “can” on the list. </a:t>
            </a:r>
            <a:endParaRPr sz="2000">
              <a:latin typeface="Arial"/>
              <a:ea typeface="Arial"/>
              <a:cs typeface="Arial"/>
              <a:sym typeface="Arial"/>
            </a:endParaRPr>
          </a:p>
          <a:p>
            <a:pPr marL="457200" lvl="0" indent="-355600" algn="l" rtl="0">
              <a:lnSpc>
                <a:spcPct val="115000"/>
              </a:lnSpc>
              <a:spcBef>
                <a:spcPts val="0"/>
              </a:spcBef>
              <a:spcAft>
                <a:spcPts val="0"/>
              </a:spcAft>
              <a:buSzPts val="2000"/>
              <a:buChar char="•"/>
            </a:pPr>
            <a:r>
              <a:rPr lang="en-US" sz="2000">
                <a:latin typeface="Arial"/>
                <a:ea typeface="Arial"/>
                <a:cs typeface="Arial"/>
                <a:sym typeface="Arial"/>
              </a:rPr>
              <a:t>Get and go are the most common words in all three conditions’ top 3 verbs.  </a:t>
            </a:r>
            <a:endParaRPr sz="2000">
              <a:latin typeface="Arial"/>
              <a:ea typeface="Arial"/>
              <a:cs typeface="Arial"/>
              <a:sym typeface="Arial"/>
            </a:endParaRPr>
          </a:p>
          <a:p>
            <a:pPr marL="457200" lvl="0" indent="-355600" algn="l" rtl="0">
              <a:lnSpc>
                <a:spcPct val="115000"/>
              </a:lnSpc>
              <a:spcBef>
                <a:spcPts val="0"/>
              </a:spcBef>
              <a:spcAft>
                <a:spcPts val="0"/>
              </a:spcAft>
              <a:buSzPts val="2000"/>
              <a:buFont typeface="Arial"/>
              <a:buChar char="•"/>
            </a:pPr>
            <a:r>
              <a:rPr lang="en-US" sz="2000">
                <a:latin typeface="Arial"/>
                <a:ea typeface="Arial"/>
                <a:cs typeface="Arial"/>
                <a:sym typeface="Arial"/>
              </a:rPr>
              <a:t>It also shows many teams did not talk much and the data quality is not great. </a:t>
            </a:r>
            <a:endParaRPr sz="2000">
              <a:latin typeface="Arial"/>
              <a:ea typeface="Arial"/>
              <a:cs typeface="Arial"/>
              <a:sym typeface="Arial"/>
            </a:endParaRPr>
          </a:p>
          <a:p>
            <a:pPr marL="914400" lvl="1" indent="-228600" algn="l" rtl="0">
              <a:lnSpc>
                <a:spcPct val="90000"/>
              </a:lnSpc>
              <a:spcBef>
                <a:spcPts val="0"/>
              </a:spcBef>
              <a:spcAft>
                <a:spcPts val="0"/>
              </a:spcAft>
              <a:buClr>
                <a:schemeClr val="accent1"/>
              </a:buClr>
              <a:buSzPts val="1800"/>
              <a:buNone/>
            </a:pPr>
            <a:endParaRPr sz="2000">
              <a:solidFill>
                <a:schemeClr val="accent1"/>
              </a:solidFill>
              <a:latin typeface="Arial"/>
              <a:ea typeface="Arial"/>
              <a:cs typeface="Arial"/>
              <a:sym typeface="Arial"/>
            </a:endParaRPr>
          </a:p>
        </p:txBody>
      </p:sp>
      <p:graphicFrame>
        <p:nvGraphicFramePr>
          <p:cNvPr id="171" name="Google Shape;171;g2d17c6257a2_1_1"/>
          <p:cNvGraphicFramePr/>
          <p:nvPr/>
        </p:nvGraphicFramePr>
        <p:xfrm>
          <a:off x="7014400" y="511250"/>
          <a:ext cx="4972050" cy="5927482"/>
        </p:xfrm>
        <a:graphic>
          <a:graphicData uri="http://schemas.openxmlformats.org/drawingml/2006/table">
            <a:tbl>
              <a:tblPr>
                <a:noFill/>
                <a:tableStyleId>{B9CD31A0-14F0-4EAA-BBA3-CA368247C209}</a:tableStyleId>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828675">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tblGrid>
              <a:tr h="263525">
                <a:tc gridSpan="2">
                  <a:txBody>
                    <a:bodyPr/>
                    <a:lstStyle/>
                    <a:p>
                      <a:pPr marL="0" lvl="0" indent="0" algn="ctr" rtl="0">
                        <a:lnSpc>
                          <a:spcPct val="115000"/>
                        </a:lnSpc>
                        <a:spcBef>
                          <a:spcPts val="0"/>
                        </a:spcBef>
                        <a:spcAft>
                          <a:spcPts val="0"/>
                        </a:spcAft>
                        <a:buNone/>
                      </a:pPr>
                      <a:r>
                        <a:rPr lang="en-US" sz="1200"/>
                        <a:t>None</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lvl="0" indent="0" algn="ctr" rtl="0">
                        <a:lnSpc>
                          <a:spcPct val="115000"/>
                        </a:lnSpc>
                        <a:spcBef>
                          <a:spcPts val="0"/>
                        </a:spcBef>
                        <a:spcAft>
                          <a:spcPts val="0"/>
                        </a:spcAft>
                        <a:buNone/>
                      </a:pPr>
                      <a:r>
                        <a:rPr lang="en-US" sz="1200"/>
                        <a:t>CMU</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en-US"/>
                    </a:p>
                  </a:txBody>
                  <a:tcPr/>
                </a:tc>
                <a:tc gridSpan="2">
                  <a:txBody>
                    <a:bodyPr/>
                    <a:lstStyle/>
                    <a:p>
                      <a:pPr marL="0" lvl="0" indent="0" algn="ctr" rtl="0">
                        <a:lnSpc>
                          <a:spcPct val="115000"/>
                        </a:lnSpc>
                        <a:spcBef>
                          <a:spcPts val="0"/>
                        </a:spcBef>
                        <a:spcAft>
                          <a:spcPts val="0"/>
                        </a:spcAft>
                        <a:buNone/>
                      </a:pPr>
                      <a:r>
                        <a:rPr lang="en-US" sz="1200"/>
                        <a:t>DOLL</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63525">
                <a:tc>
                  <a:txBody>
                    <a:bodyPr/>
                    <a:lstStyle/>
                    <a:p>
                      <a:pPr marL="0" lvl="0" indent="0" algn="ctr" rtl="0">
                        <a:lnSpc>
                          <a:spcPct val="115000"/>
                        </a:lnSpc>
                        <a:spcBef>
                          <a:spcPts val="0"/>
                        </a:spcBef>
                        <a:spcAft>
                          <a:spcPts val="0"/>
                        </a:spcAft>
                        <a:buNone/>
                      </a:pPr>
                      <a:r>
                        <a:rPr lang="en-US" sz="1200"/>
                        <a:t>Type</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200"/>
                        <a:t>Freq</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200"/>
                        <a:t>Type</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200"/>
                        <a:t>Freq</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200"/>
                        <a:t>Type</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tcPr>
                </a:tc>
                <a:tc>
                  <a:txBody>
                    <a:bodyPr/>
                    <a:lstStyle/>
                    <a:p>
                      <a:pPr marL="0" lvl="0" indent="0" algn="ctr" rtl="0">
                        <a:lnSpc>
                          <a:spcPct val="115000"/>
                        </a:lnSpc>
                        <a:spcBef>
                          <a:spcPts val="0"/>
                        </a:spcBef>
                        <a:spcAft>
                          <a:spcPts val="0"/>
                        </a:spcAft>
                        <a:buNone/>
                      </a:pPr>
                      <a:r>
                        <a:rPr lang="en-US" sz="1200"/>
                        <a:t>Freq</a:t>
                      </a:r>
                      <a:endParaRPr sz="1200">
                        <a:latin typeface="Times New Roman"/>
                        <a:ea typeface="Times New Roman"/>
                        <a:cs typeface="Times New Roman"/>
                        <a:sym typeface="Times New Roman"/>
                      </a:endParaRPr>
                    </a:p>
                  </a:txBody>
                  <a:tcPr marL="12700" marR="12700" marT="12700" marB="63500" anchor="ctr">
                    <a:lnT w="63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263525">
                <a:tc>
                  <a:txBody>
                    <a:bodyPr/>
                    <a:lstStyle/>
                    <a:p>
                      <a:pPr marL="0" lvl="0" indent="0" algn="ctr" rtl="0">
                        <a:lnSpc>
                          <a:spcPct val="115000"/>
                        </a:lnSpc>
                        <a:spcBef>
                          <a:spcPts val="0"/>
                        </a:spcBef>
                        <a:spcAft>
                          <a:spcPts val="0"/>
                        </a:spcAft>
                        <a:buNone/>
                      </a:pPr>
                      <a:r>
                        <a:rPr lang="en-US" sz="1200">
                          <a:highlight>
                            <a:srgbClr val="FFFF00"/>
                          </a:highlight>
                        </a:rPr>
                        <a:t>can</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133</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ok</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122</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ok</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275</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02"/>
                  </a:ext>
                </a:extLst>
              </a:tr>
              <a:tr h="263525">
                <a:tc>
                  <a:txBody>
                    <a:bodyPr/>
                    <a:lstStyle/>
                    <a:p>
                      <a:pPr marL="0" lvl="0" indent="0" algn="ctr" rtl="0">
                        <a:lnSpc>
                          <a:spcPct val="115000"/>
                        </a:lnSpc>
                        <a:spcBef>
                          <a:spcPts val="0"/>
                        </a:spcBef>
                        <a:spcAft>
                          <a:spcPts val="0"/>
                        </a:spcAft>
                        <a:buNone/>
                      </a:pPr>
                      <a:r>
                        <a:rPr lang="en-US" sz="1200"/>
                        <a:t>forest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110</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can</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118</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ready</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178</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03"/>
                  </a:ext>
                </a:extLst>
              </a:tr>
              <a:tr h="263525">
                <a:tc>
                  <a:txBody>
                    <a:bodyPr/>
                    <a:lstStyle/>
                    <a:p>
                      <a:pPr marL="0" lvl="0" indent="0" algn="ctr" rtl="0">
                        <a:lnSpc>
                          <a:spcPct val="115000"/>
                        </a:lnSpc>
                        <a:spcBef>
                          <a:spcPts val="0"/>
                        </a:spcBef>
                        <a:spcAft>
                          <a:spcPts val="0"/>
                        </a:spcAft>
                        <a:buNone/>
                      </a:pPr>
                      <a:r>
                        <a:rPr lang="en-US" sz="1200"/>
                        <a:t>ok</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110</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desert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81</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bomb</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160</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04"/>
                  </a:ext>
                </a:extLst>
              </a:tr>
              <a:tr h="263525">
                <a:tc>
                  <a:txBody>
                    <a:bodyPr/>
                    <a:lstStyle/>
                    <a:p>
                      <a:pPr marL="0" lvl="0" indent="0" algn="ctr" rtl="0">
                        <a:lnSpc>
                          <a:spcPct val="115000"/>
                        </a:lnSpc>
                        <a:spcBef>
                          <a:spcPts val="0"/>
                        </a:spcBef>
                        <a:spcAft>
                          <a:spcPts val="0"/>
                        </a:spcAft>
                        <a:buNone/>
                      </a:pPr>
                      <a:r>
                        <a:rPr lang="en-US" sz="1200"/>
                        <a:t>one</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95</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bomb</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66</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go</a:t>
                      </a:r>
                      <a:endParaRPr sz="1200">
                        <a:highlight>
                          <a:srgbClr val="FFFF00"/>
                        </a:highlight>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129</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05"/>
                  </a:ext>
                </a:extLst>
              </a:tr>
              <a:tr h="263525">
                <a:tc>
                  <a:txBody>
                    <a:bodyPr/>
                    <a:lstStyle/>
                    <a:p>
                      <a:pPr marL="0" lvl="0" indent="0" algn="ctr" rtl="0">
                        <a:lnSpc>
                          <a:spcPct val="115000"/>
                        </a:lnSpc>
                        <a:spcBef>
                          <a:spcPts val="0"/>
                        </a:spcBef>
                        <a:spcAft>
                          <a:spcPts val="0"/>
                        </a:spcAft>
                        <a:buNone/>
                      </a:pPr>
                      <a:r>
                        <a:rPr lang="en-US" sz="1200"/>
                        <a:t>desert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91</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forest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59</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get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128</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06"/>
                  </a:ext>
                </a:extLst>
              </a:tr>
              <a:tr h="263525">
                <a:tc>
                  <a:txBody>
                    <a:bodyPr/>
                    <a:lstStyle/>
                    <a:p>
                      <a:pPr marL="0" lvl="0" indent="0" algn="ctr" rtl="0">
                        <a:lnSpc>
                          <a:spcPct val="115000"/>
                        </a:lnSpc>
                        <a:spcBef>
                          <a:spcPts val="0"/>
                        </a:spcBef>
                        <a:spcAft>
                          <a:spcPts val="0"/>
                        </a:spcAft>
                        <a:buNone/>
                      </a:pPr>
                      <a:r>
                        <a:rPr lang="en-US" sz="1200"/>
                        <a:t>bomb</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88</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im</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57</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one</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123</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07"/>
                  </a:ext>
                </a:extLst>
              </a:tr>
              <a:tr h="263525">
                <a:tc>
                  <a:txBody>
                    <a:bodyPr/>
                    <a:lstStyle/>
                    <a:p>
                      <a:pPr marL="0" lvl="0" indent="0" algn="ctr" rtl="0">
                        <a:lnSpc>
                          <a:spcPct val="115000"/>
                        </a:lnSpc>
                        <a:spcBef>
                          <a:spcPts val="0"/>
                        </a:spcBef>
                        <a:spcAft>
                          <a:spcPts val="0"/>
                        </a:spcAft>
                        <a:buNone/>
                      </a:pPr>
                      <a:r>
                        <a:rPr lang="en-US" sz="1200"/>
                        <a:t>s</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88</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s</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57</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forest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122</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08"/>
                  </a:ext>
                </a:extLst>
              </a:tr>
              <a:tr h="263525">
                <a:tc>
                  <a:txBody>
                    <a:bodyPr/>
                    <a:lstStyle/>
                    <a:p>
                      <a:pPr marL="0" lvl="0" indent="0" algn="ctr" rtl="0">
                        <a:lnSpc>
                          <a:spcPct val="115000"/>
                        </a:lnSpc>
                        <a:spcBef>
                          <a:spcPts val="0"/>
                        </a:spcBef>
                        <a:spcAft>
                          <a:spcPts val="0"/>
                        </a:spcAft>
                        <a:buNone/>
                      </a:pPr>
                      <a:r>
                        <a:rPr lang="en-US" sz="1200"/>
                        <a:t>im</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83</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get</a:t>
                      </a:r>
                      <a:endParaRPr sz="1200">
                        <a:highlight>
                          <a:srgbClr val="FFFF00"/>
                        </a:highlight>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56</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s</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120</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09"/>
                  </a:ext>
                </a:extLst>
              </a:tr>
              <a:tr h="263525">
                <a:tc>
                  <a:txBody>
                    <a:bodyPr/>
                    <a:lstStyle/>
                    <a:p>
                      <a:pPr marL="0" lvl="0" indent="0" algn="ctr" rtl="0">
                        <a:lnSpc>
                          <a:spcPct val="115000"/>
                        </a:lnSpc>
                        <a:spcBef>
                          <a:spcPts val="0"/>
                        </a:spcBef>
                        <a:spcAft>
                          <a:spcPts val="0"/>
                        </a:spcAft>
                        <a:buNone/>
                      </a:pPr>
                      <a:r>
                        <a:rPr lang="en-US" sz="1200"/>
                        <a:t>solo</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71</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ill</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56</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shop</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107</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0"/>
                  </a:ext>
                </a:extLst>
              </a:tr>
              <a:tr h="263525">
                <a:tc>
                  <a:txBody>
                    <a:bodyPr/>
                    <a:lstStyle/>
                    <a:p>
                      <a:pPr marL="0" lvl="0" indent="0" algn="ctr" rtl="0">
                        <a:lnSpc>
                          <a:spcPct val="115000"/>
                        </a:lnSpc>
                        <a:spcBef>
                          <a:spcPts val="0"/>
                        </a:spcBef>
                        <a:spcAft>
                          <a:spcPts val="0"/>
                        </a:spcAft>
                        <a:buNone/>
                      </a:pPr>
                      <a:r>
                        <a:rPr lang="en-US" sz="1200">
                          <a:highlight>
                            <a:srgbClr val="FFFF00"/>
                          </a:highlight>
                        </a:rPr>
                        <a:t>get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69</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just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55</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desert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106</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1"/>
                  </a:ext>
                </a:extLst>
              </a:tr>
              <a:tr h="263525">
                <a:tc>
                  <a:txBody>
                    <a:bodyPr/>
                    <a:lstStyle/>
                    <a:p>
                      <a:pPr marL="0" lvl="0" indent="0" algn="ctr" rtl="0">
                        <a:lnSpc>
                          <a:spcPct val="115000"/>
                        </a:lnSpc>
                        <a:spcBef>
                          <a:spcPts val="0"/>
                        </a:spcBef>
                        <a:spcAft>
                          <a:spcPts val="0"/>
                        </a:spcAft>
                        <a:buNone/>
                      </a:pPr>
                      <a:r>
                        <a:rPr lang="en-US" sz="1200">
                          <a:highlight>
                            <a:srgbClr val="FFFF00"/>
                          </a:highlight>
                        </a:rPr>
                        <a:t>go</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65</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done</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54</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need</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104</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2"/>
                  </a:ext>
                </a:extLst>
              </a:tr>
              <a:tr h="263525">
                <a:tc>
                  <a:txBody>
                    <a:bodyPr/>
                    <a:lstStyle/>
                    <a:p>
                      <a:pPr marL="0" lvl="0" indent="0" algn="ctr" rtl="0">
                        <a:lnSpc>
                          <a:spcPct val="115000"/>
                        </a:lnSpc>
                        <a:spcBef>
                          <a:spcPts val="0"/>
                        </a:spcBef>
                        <a:spcAft>
                          <a:spcPts val="0"/>
                        </a:spcAft>
                        <a:buNone/>
                      </a:pPr>
                      <a:r>
                        <a:rPr lang="en-US" sz="1200"/>
                        <a:t>town</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64</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one</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53</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im</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93</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3"/>
                  </a:ext>
                </a:extLst>
              </a:tr>
              <a:tr h="263525">
                <a:tc>
                  <a:txBody>
                    <a:bodyPr/>
                    <a:lstStyle/>
                    <a:p>
                      <a:pPr marL="0" lvl="0" indent="0" algn="ctr" rtl="0">
                        <a:lnSpc>
                          <a:spcPct val="115000"/>
                        </a:lnSpc>
                        <a:spcBef>
                          <a:spcPts val="0"/>
                        </a:spcBef>
                        <a:spcAft>
                          <a:spcPts val="0"/>
                        </a:spcAft>
                        <a:buNone/>
                      </a:pPr>
                      <a:r>
                        <a:rPr lang="en-US" sz="1200"/>
                        <a:t>ill</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62</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town</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52</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got</a:t>
                      </a:r>
                      <a:endParaRPr sz="1200">
                        <a:highlight>
                          <a:srgbClr val="FFFF00"/>
                        </a:highlight>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88</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4"/>
                  </a:ext>
                </a:extLst>
              </a:tr>
              <a:tr h="263525">
                <a:tc>
                  <a:txBody>
                    <a:bodyPr/>
                    <a:lstStyle/>
                    <a:p>
                      <a:pPr marL="0" lvl="0" indent="0" algn="ctr" rtl="0">
                        <a:lnSpc>
                          <a:spcPct val="115000"/>
                        </a:lnSpc>
                        <a:spcBef>
                          <a:spcPts val="0"/>
                        </a:spcBef>
                        <a:spcAft>
                          <a:spcPts val="0"/>
                        </a:spcAft>
                        <a:buNone/>
                      </a:pPr>
                      <a:r>
                        <a:rPr lang="en-US" sz="1200">
                          <a:highlight>
                            <a:srgbClr val="FFFF00"/>
                          </a:highlight>
                        </a:rPr>
                        <a:t>need</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62</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go</a:t>
                      </a:r>
                      <a:endParaRPr sz="1200">
                        <a:highlight>
                          <a:srgbClr val="FFFF00"/>
                        </a:highlight>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50</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bombs</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83</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5"/>
                  </a:ext>
                </a:extLst>
              </a:tr>
              <a:tr h="263525">
                <a:tc>
                  <a:txBody>
                    <a:bodyPr/>
                    <a:lstStyle/>
                    <a:p>
                      <a:pPr marL="0" lvl="0" indent="0" algn="ctr" rtl="0">
                        <a:lnSpc>
                          <a:spcPct val="115000"/>
                        </a:lnSpc>
                        <a:spcBef>
                          <a:spcPts val="0"/>
                        </a:spcBef>
                        <a:spcAft>
                          <a:spcPts val="0"/>
                        </a:spcAft>
                        <a:buNone/>
                      </a:pPr>
                      <a:r>
                        <a:rPr lang="en-US" sz="1200">
                          <a:highlight>
                            <a:srgbClr val="FFFF00"/>
                          </a:highlight>
                        </a:rPr>
                        <a:t>got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58</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got</a:t>
                      </a:r>
                      <a:endParaRPr sz="1200">
                        <a:highlight>
                          <a:srgbClr val="FFFF00"/>
                        </a:highlight>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48</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highlight>
                            <a:srgbClr val="FFFF00"/>
                          </a:highlight>
                        </a:rPr>
                        <a:t>buy</a:t>
                      </a:r>
                      <a:endParaRPr sz="1200">
                        <a:highlight>
                          <a:srgbClr val="FFFF00"/>
                        </a:highlight>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82</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6"/>
                  </a:ext>
                </a:extLst>
              </a:tr>
              <a:tr h="263525">
                <a:tc>
                  <a:txBody>
                    <a:bodyPr/>
                    <a:lstStyle/>
                    <a:p>
                      <a:pPr marL="0" lvl="0" indent="0" algn="ctr" rtl="0">
                        <a:lnSpc>
                          <a:spcPct val="115000"/>
                        </a:lnSpc>
                        <a:spcBef>
                          <a:spcPts val="0"/>
                        </a:spcBef>
                        <a:spcAft>
                          <a:spcPts val="0"/>
                        </a:spcAft>
                        <a:buNone/>
                      </a:pPr>
                      <a:r>
                        <a:rPr lang="en-US" sz="1200"/>
                        <a:t>just</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57</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yeah</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42</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alpha</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76</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7"/>
                  </a:ext>
                </a:extLst>
              </a:tr>
              <a:tr h="263525">
                <a:tc>
                  <a:txBody>
                    <a:bodyPr/>
                    <a:lstStyle/>
                    <a:p>
                      <a:pPr marL="0" lvl="0" indent="0" algn="ctr" rtl="0">
                        <a:lnSpc>
                          <a:spcPct val="115000"/>
                        </a:lnSpc>
                        <a:spcBef>
                          <a:spcPts val="0"/>
                        </a:spcBef>
                        <a:spcAft>
                          <a:spcPts val="0"/>
                        </a:spcAft>
                        <a:buNone/>
                      </a:pPr>
                      <a:r>
                        <a:rPr lang="en-US" sz="1200"/>
                        <a:t>done</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56</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min</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41</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oh</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76</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8"/>
                  </a:ext>
                </a:extLst>
              </a:tr>
              <a:tr h="263525">
                <a:tc>
                  <a:txBody>
                    <a:bodyPr/>
                    <a:lstStyle/>
                    <a:p>
                      <a:pPr marL="0" lvl="0" indent="0" algn="ctr" rtl="0">
                        <a:lnSpc>
                          <a:spcPct val="115000"/>
                        </a:lnSpc>
                        <a:spcBef>
                          <a:spcPts val="0"/>
                        </a:spcBef>
                        <a:spcAft>
                          <a:spcPts val="0"/>
                        </a:spcAft>
                        <a:buNone/>
                      </a:pPr>
                      <a:r>
                        <a:rPr lang="en-US" sz="1200"/>
                        <a:t>yeah</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51</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solo</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40</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red</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73</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19"/>
                  </a:ext>
                </a:extLst>
              </a:tr>
              <a:tr h="263525">
                <a:tc>
                  <a:txBody>
                    <a:bodyPr/>
                    <a:lstStyle/>
                    <a:p>
                      <a:pPr marL="0" lvl="0" indent="0" algn="ctr" rtl="0">
                        <a:lnSpc>
                          <a:spcPct val="115000"/>
                        </a:lnSpc>
                        <a:spcBef>
                          <a:spcPts val="0"/>
                        </a:spcBef>
                        <a:spcAft>
                          <a:spcPts val="0"/>
                        </a:spcAft>
                        <a:buNone/>
                      </a:pPr>
                      <a:r>
                        <a:rPr lang="en-US" sz="1200"/>
                        <a:t>hi</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46</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time</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34</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green</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70</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20"/>
                  </a:ext>
                </a:extLst>
              </a:tr>
              <a:tr h="263525">
                <a:tc>
                  <a:txBody>
                    <a:bodyPr/>
                    <a:lstStyle/>
                    <a:p>
                      <a:pPr marL="0" lvl="0" indent="0" algn="ctr" rtl="0">
                        <a:lnSpc>
                          <a:spcPct val="115000"/>
                        </a:lnSpc>
                        <a:spcBef>
                          <a:spcPts val="0"/>
                        </a:spcBef>
                        <a:spcAft>
                          <a:spcPts val="0"/>
                        </a:spcAft>
                        <a:buNone/>
                      </a:pPr>
                      <a:r>
                        <a:rPr lang="en-US" sz="1200"/>
                        <a:t>ll</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43</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guys</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33</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ll</a:t>
                      </a:r>
                      <a:endParaRPr sz="1200">
                        <a:latin typeface="Times New Roman"/>
                        <a:ea typeface="Times New Roman"/>
                        <a:cs typeface="Times New Roman"/>
                        <a:sym typeface="Times New Roman"/>
                      </a:endParaRPr>
                    </a:p>
                  </a:txBody>
                  <a:tcPr marL="12700" marR="12700" marT="12700" marB="63500" anchor="ctr"/>
                </a:tc>
                <a:tc>
                  <a:txBody>
                    <a:bodyPr/>
                    <a:lstStyle/>
                    <a:p>
                      <a:pPr marL="0" lvl="0" indent="0" algn="ctr" rtl="0">
                        <a:lnSpc>
                          <a:spcPct val="115000"/>
                        </a:lnSpc>
                        <a:spcBef>
                          <a:spcPts val="0"/>
                        </a:spcBef>
                        <a:spcAft>
                          <a:spcPts val="0"/>
                        </a:spcAft>
                        <a:buNone/>
                      </a:pPr>
                      <a:r>
                        <a:rPr lang="en-US" sz="1200"/>
                        <a:t>70</a:t>
                      </a:r>
                      <a:endParaRPr sz="1200">
                        <a:latin typeface="Times New Roman"/>
                        <a:ea typeface="Times New Roman"/>
                        <a:cs typeface="Times New Roman"/>
                        <a:sym typeface="Times New Roman"/>
                      </a:endParaRPr>
                    </a:p>
                  </a:txBody>
                  <a:tcPr marL="12700" marR="12700" marT="12700" marB="63500" anchor="ctr"/>
                </a:tc>
                <a:extLst>
                  <a:ext uri="{0D108BD9-81ED-4DB2-BD59-A6C34878D82A}">
                    <a16:rowId xmlns:a16="http://schemas.microsoft.com/office/drawing/2014/main" val="1002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d17c6257a2_1_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AntConc outcomes_Wordcloud</a:t>
            </a:r>
            <a:endParaRPr/>
          </a:p>
        </p:txBody>
      </p:sp>
      <p:sp>
        <p:nvSpPr>
          <p:cNvPr id="177" name="Google Shape;177;g2d17c6257a2_1_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ctr" rtl="0">
              <a:lnSpc>
                <a:spcPct val="100000"/>
              </a:lnSpc>
              <a:spcBef>
                <a:spcPts val="0"/>
              </a:spcBef>
              <a:spcAft>
                <a:spcPts val="0"/>
              </a:spcAft>
              <a:buNone/>
            </a:pPr>
            <a:endParaRPr/>
          </a:p>
          <a:p>
            <a:pPr marL="0" lvl="0" indent="0" algn="l" rtl="0">
              <a:spcBef>
                <a:spcPts val="1000"/>
              </a:spcBef>
              <a:spcAft>
                <a:spcPts val="0"/>
              </a:spcAft>
              <a:buNone/>
            </a:pPr>
            <a:endParaRPr/>
          </a:p>
        </p:txBody>
      </p:sp>
      <p:pic>
        <p:nvPicPr>
          <p:cNvPr id="178" name="Google Shape;178;g2d17c6257a2_1_31"/>
          <p:cNvPicPr preferRelativeResize="0"/>
          <p:nvPr/>
        </p:nvPicPr>
        <p:blipFill>
          <a:blip r:embed="rId3">
            <a:alphaModFix/>
          </a:blip>
          <a:stretch>
            <a:fillRect/>
          </a:stretch>
        </p:blipFill>
        <p:spPr>
          <a:xfrm>
            <a:off x="838200" y="1825613"/>
            <a:ext cx="3760151" cy="1880075"/>
          </a:xfrm>
          <a:prstGeom prst="rect">
            <a:avLst/>
          </a:prstGeom>
          <a:noFill/>
          <a:ln>
            <a:noFill/>
          </a:ln>
        </p:spPr>
      </p:pic>
      <p:pic>
        <p:nvPicPr>
          <p:cNvPr id="179" name="Google Shape;179;g2d17c6257a2_1_31"/>
          <p:cNvPicPr preferRelativeResize="0"/>
          <p:nvPr/>
        </p:nvPicPr>
        <p:blipFill>
          <a:blip r:embed="rId4">
            <a:alphaModFix/>
          </a:blip>
          <a:stretch>
            <a:fillRect/>
          </a:stretch>
        </p:blipFill>
        <p:spPr>
          <a:xfrm>
            <a:off x="4077550" y="4107975"/>
            <a:ext cx="4137724" cy="2068850"/>
          </a:xfrm>
          <a:prstGeom prst="rect">
            <a:avLst/>
          </a:prstGeom>
          <a:noFill/>
          <a:ln>
            <a:noFill/>
          </a:ln>
        </p:spPr>
      </p:pic>
      <p:pic>
        <p:nvPicPr>
          <p:cNvPr id="180" name="Google Shape;180;g2d17c6257a2_1_31"/>
          <p:cNvPicPr preferRelativeResize="0"/>
          <p:nvPr/>
        </p:nvPicPr>
        <p:blipFill>
          <a:blip r:embed="rId5">
            <a:alphaModFix/>
          </a:blip>
          <a:stretch>
            <a:fillRect/>
          </a:stretch>
        </p:blipFill>
        <p:spPr>
          <a:xfrm>
            <a:off x="7593650" y="1825625"/>
            <a:ext cx="3760151" cy="1880062"/>
          </a:xfrm>
          <a:prstGeom prst="rect">
            <a:avLst/>
          </a:prstGeom>
          <a:noFill/>
          <a:ln>
            <a:noFill/>
          </a:ln>
        </p:spPr>
      </p:pic>
      <p:sp>
        <p:nvSpPr>
          <p:cNvPr id="181" name="Google Shape;181;g2d17c6257a2_1_31"/>
          <p:cNvSpPr txBox="1"/>
          <p:nvPr/>
        </p:nvSpPr>
        <p:spPr>
          <a:xfrm>
            <a:off x="4554825" y="3592938"/>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Calibri"/>
                <a:ea typeface="Calibri"/>
                <a:cs typeface="Calibri"/>
                <a:sym typeface="Calibri"/>
              </a:rPr>
              <a:t>CMU</a:t>
            </a:r>
            <a:endParaRPr/>
          </a:p>
        </p:txBody>
      </p:sp>
      <p:sp>
        <p:nvSpPr>
          <p:cNvPr id="182" name="Google Shape;182;g2d17c6257a2_1_31"/>
          <p:cNvSpPr txBox="1"/>
          <p:nvPr/>
        </p:nvSpPr>
        <p:spPr>
          <a:xfrm>
            <a:off x="8316675" y="3592938"/>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Calibri"/>
                <a:ea typeface="Calibri"/>
                <a:cs typeface="Calibri"/>
                <a:sym typeface="Calibri"/>
              </a:rPr>
              <a:t>DOLL</a:t>
            </a:r>
            <a:endParaRPr/>
          </a:p>
        </p:txBody>
      </p:sp>
      <p:sp>
        <p:nvSpPr>
          <p:cNvPr id="183" name="Google Shape;183;g2d17c6257a2_1_31"/>
          <p:cNvSpPr txBox="1"/>
          <p:nvPr/>
        </p:nvSpPr>
        <p:spPr>
          <a:xfrm>
            <a:off x="1069675" y="3592938"/>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dk1"/>
                </a:solidFill>
                <a:latin typeface="Calibri"/>
                <a:ea typeface="Calibri"/>
                <a:cs typeface="Calibri"/>
                <a:sym typeface="Calibri"/>
              </a:rPr>
              <a:t>None</a:t>
            </a:r>
            <a:endParaRPr/>
          </a:p>
        </p:txBody>
      </p:sp>
      <p:sp>
        <p:nvSpPr>
          <p:cNvPr id="184" name="Google Shape;184;g2d17c6257a2_1_31"/>
          <p:cNvSpPr txBox="1"/>
          <p:nvPr/>
        </p:nvSpPr>
        <p:spPr>
          <a:xfrm>
            <a:off x="8337875" y="46400"/>
            <a:ext cx="3669600" cy="15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chemeClr val="dk1"/>
                </a:solidFill>
                <a:latin typeface="Calibri"/>
                <a:ea typeface="Calibri"/>
                <a:cs typeface="Calibri"/>
                <a:sym typeface="Calibri"/>
              </a:rPr>
              <a:t>The wordclouds below show that players talk similarly about navigation a lot, such as desert, forest, town, and shop.</a:t>
            </a:r>
            <a:endParaRPr sz="2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d17c6257a2_1_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Machine Learning Approach</a:t>
            </a:r>
            <a:endParaRPr dirty="0"/>
          </a:p>
        </p:txBody>
      </p:sp>
      <p:sp>
        <p:nvSpPr>
          <p:cNvPr id="190" name="Google Shape;190;g2d17c6257a2_1_36"/>
          <p:cNvSpPr txBox="1">
            <a:spLocks noGrp="1"/>
          </p:cNvSpPr>
          <p:nvPr>
            <p:ph type="body" idx="1"/>
          </p:nvPr>
        </p:nvSpPr>
        <p:spPr>
          <a:xfrm>
            <a:off x="838200" y="1825625"/>
            <a:ext cx="10632300" cy="45573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sz="2400"/>
              <a:t>Machine Learning Approach Evaluation:</a:t>
            </a:r>
            <a:endParaRPr sz="2400"/>
          </a:p>
          <a:p>
            <a:pPr marL="914400" lvl="1" indent="-381000" algn="l" rtl="0">
              <a:spcBef>
                <a:spcPts val="0"/>
              </a:spcBef>
              <a:spcAft>
                <a:spcPts val="0"/>
              </a:spcAft>
              <a:buSzPts val="2400"/>
              <a:buChar char="○"/>
            </a:pPr>
            <a:r>
              <a:rPr lang="en-US" sz="2400"/>
              <a:t>Accuracy rate of 13% indicates challenges in predicting message themes.</a:t>
            </a:r>
            <a:endParaRPr/>
          </a:p>
          <a:p>
            <a:pPr marL="914400" lvl="1" indent="-381000" algn="l" rtl="0">
              <a:spcBef>
                <a:spcPts val="0"/>
              </a:spcBef>
              <a:spcAft>
                <a:spcPts val="0"/>
              </a:spcAft>
              <a:buSzPts val="2400"/>
              <a:buChar char="○"/>
            </a:pPr>
            <a:r>
              <a:rPr lang="en-US" sz="2400"/>
              <a:t>Despite limitations, the analysis provides valuable insights into dataset complexities.</a:t>
            </a:r>
            <a:endParaRPr sz="2400"/>
          </a:p>
          <a:p>
            <a:pPr marL="914400" lvl="0" indent="0" algn="l" rtl="0">
              <a:spcBef>
                <a:spcPts val="1000"/>
              </a:spcBef>
              <a:spcAft>
                <a:spcPts val="0"/>
              </a:spcAft>
              <a:buNone/>
            </a:pPr>
            <a:endParaRPr/>
          </a:p>
          <a:p>
            <a:pPr marL="457200" lvl="0" indent="-381000" algn="l" rtl="0">
              <a:spcBef>
                <a:spcPts val="1000"/>
              </a:spcBef>
              <a:spcAft>
                <a:spcPts val="0"/>
              </a:spcAft>
              <a:buSzPts val="2400"/>
              <a:buChar char="●"/>
            </a:pPr>
            <a:r>
              <a:rPr lang="en-US" sz="2400"/>
              <a:t>Verb Analysis and Clustering:  </a:t>
            </a:r>
            <a:endParaRPr sz="2400"/>
          </a:p>
          <a:p>
            <a:pPr marL="914400" lvl="1" indent="-381000" algn="l" rtl="0">
              <a:spcBef>
                <a:spcPts val="0"/>
              </a:spcBef>
              <a:spcAft>
                <a:spcPts val="0"/>
              </a:spcAft>
              <a:buSzPts val="2400"/>
              <a:buChar char="○"/>
            </a:pPr>
            <a:r>
              <a:rPr lang="en-US" sz="2400"/>
              <a:t>Identified most common verb n-grams and grouped them into clusters.</a:t>
            </a:r>
            <a:endParaRPr/>
          </a:p>
          <a:p>
            <a:pPr marL="914400" lvl="1" indent="-381000" algn="l" rtl="0">
              <a:spcBef>
                <a:spcPts val="0"/>
              </a:spcBef>
              <a:spcAft>
                <a:spcPts val="0"/>
              </a:spcAft>
              <a:buSzPts val="2400"/>
              <a:buChar char="○"/>
            </a:pPr>
            <a:r>
              <a:rPr lang="en-US" sz="2400"/>
              <a:t>Clusters reveal distinct communication patterns and planning strategies within teams.</a:t>
            </a:r>
            <a:endParaRPr sz="2400"/>
          </a:p>
          <a:p>
            <a:pPr marL="457200" lvl="0" indent="0" algn="l" rtl="0">
              <a:spcBef>
                <a:spcPts val="1000"/>
              </a:spcBef>
              <a:spcAft>
                <a:spcPts val="0"/>
              </a:spcAft>
              <a:buNone/>
            </a:pPr>
            <a:endParaRPr/>
          </a:p>
          <a:p>
            <a:pPr marL="0" lvl="0" indent="0" algn="l" rtl="0">
              <a:spcBef>
                <a:spcPts val="1000"/>
              </a:spcBef>
              <a:spcAft>
                <a:spcPts val="0"/>
              </a:spcAft>
              <a:buNone/>
            </a:pPr>
            <a:endParaRPr/>
          </a:p>
        </p:txBody>
      </p:sp>
      <p:pic>
        <p:nvPicPr>
          <p:cNvPr id="191" name="Google Shape;191;g2d17c6257a2_1_36" title="E University Dr 11.mp3">
            <a:hlinkClick r:id="rId3"/>
          </p:cNvPr>
          <p:cNvPicPr preferRelativeResize="0"/>
          <p:nvPr/>
        </p:nvPicPr>
        <p:blipFill>
          <a:blip r:embed="rId4">
            <a:alphaModFix/>
          </a:blip>
          <a:stretch>
            <a:fillRect/>
          </a:stretch>
        </p:blipFill>
        <p:spPr>
          <a:xfrm>
            <a:off x="152400" y="6382925"/>
            <a:ext cx="322675" cy="322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d17c6257a2_1_41"/>
          <p:cNvSpPr txBox="1">
            <a:spLocks noGrp="1"/>
          </p:cNvSpPr>
          <p:nvPr>
            <p:ph type="title"/>
          </p:nvPr>
        </p:nvSpPr>
        <p:spPr>
          <a:xfrm>
            <a:off x="838200" y="2156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Machine Learning Outcomes</a:t>
            </a:r>
            <a:endParaRPr/>
          </a:p>
        </p:txBody>
      </p:sp>
      <p:sp>
        <p:nvSpPr>
          <p:cNvPr id="197" name="Google Shape;197;g2d17c6257a2_1_41"/>
          <p:cNvSpPr txBox="1">
            <a:spLocks noGrp="1"/>
          </p:cNvSpPr>
          <p:nvPr>
            <p:ph type="body" idx="1"/>
          </p:nvPr>
        </p:nvSpPr>
        <p:spPr>
          <a:xfrm>
            <a:off x="798150" y="1541375"/>
            <a:ext cx="10595700" cy="4665300"/>
          </a:xfrm>
          <a:prstGeom prst="rect">
            <a:avLst/>
          </a:prstGeom>
        </p:spPr>
        <p:txBody>
          <a:bodyPr spcFirstLastPara="1" wrap="square" lIns="91425" tIns="45700" rIns="91425" bIns="45700" anchor="t" anchorCtr="0">
            <a:noAutofit/>
          </a:bodyPr>
          <a:lstStyle/>
          <a:p>
            <a:pPr marL="457200" lvl="0" indent="-329565" algn="l" rtl="0">
              <a:lnSpc>
                <a:spcPct val="100000"/>
              </a:lnSpc>
              <a:spcBef>
                <a:spcPts val="1000"/>
              </a:spcBef>
              <a:spcAft>
                <a:spcPts val="0"/>
              </a:spcAft>
              <a:buSzPts val="1590"/>
              <a:buChar char="●"/>
            </a:pPr>
            <a:r>
              <a:rPr lang="en-US" sz="2440" b="1"/>
              <a:t>ML Approach Outcome</a:t>
            </a:r>
            <a:r>
              <a:rPr lang="en-US" sz="2440"/>
              <a:t>: Achieved a 13% accuracy rate in predicting message themes.</a:t>
            </a:r>
            <a:endParaRPr sz="2440"/>
          </a:p>
          <a:p>
            <a:pPr marL="457200" lvl="0" indent="-329565" algn="l" rtl="0">
              <a:lnSpc>
                <a:spcPct val="100000"/>
              </a:lnSpc>
              <a:spcBef>
                <a:spcPts val="0"/>
              </a:spcBef>
              <a:spcAft>
                <a:spcPts val="0"/>
              </a:spcAft>
              <a:buSzPts val="1590"/>
              <a:buChar char="●"/>
            </a:pPr>
            <a:r>
              <a:rPr lang="en-US" sz="2440" b="1"/>
              <a:t>Dataset Analysis</a:t>
            </a:r>
            <a:r>
              <a:rPr lang="en-US" sz="2440"/>
              <a:t>: Utilized verb extraction, n-gram analysis, and clustering to understand prevalent actions and communication patterns.</a:t>
            </a:r>
            <a:endParaRPr sz="2440"/>
          </a:p>
          <a:p>
            <a:pPr marL="457200" lvl="0" indent="-329565" algn="l" rtl="0">
              <a:lnSpc>
                <a:spcPct val="100000"/>
              </a:lnSpc>
              <a:spcBef>
                <a:spcPts val="0"/>
              </a:spcBef>
              <a:spcAft>
                <a:spcPts val="0"/>
              </a:spcAft>
              <a:buSzPts val="1590"/>
              <a:buChar char="●"/>
            </a:pPr>
            <a:r>
              <a:rPr lang="en-US" sz="2440" b="1"/>
              <a:t>Planning Strategies</a:t>
            </a:r>
            <a:r>
              <a:rPr lang="en-US" sz="2440"/>
              <a:t>: Identified action-oriented discussions, diverse planning approaches, and communication styles within team interactions.</a:t>
            </a:r>
            <a:endParaRPr sz="2440"/>
          </a:p>
          <a:p>
            <a:pPr marL="457200" lvl="0" indent="-329565" algn="l" rtl="0">
              <a:lnSpc>
                <a:spcPct val="100000"/>
              </a:lnSpc>
              <a:spcBef>
                <a:spcPts val="0"/>
              </a:spcBef>
              <a:spcAft>
                <a:spcPts val="0"/>
              </a:spcAft>
              <a:buSzPts val="1590"/>
              <a:buChar char="●"/>
            </a:pPr>
            <a:r>
              <a:rPr lang="en-US" sz="2440" b="1"/>
              <a:t>Practical Implications</a:t>
            </a:r>
            <a:r>
              <a:rPr lang="en-US" sz="2440"/>
              <a:t>: Provided valuable insights for improving team coordination, workflow prioritization, and task execution based on verb usage and clustering findings.</a:t>
            </a:r>
            <a:endParaRPr sz="2440"/>
          </a:p>
        </p:txBody>
      </p:sp>
      <p:pic>
        <p:nvPicPr>
          <p:cNvPr id="198" name="Google Shape;198;g2d17c6257a2_1_41" title="E University Dr 12.mp3">
            <a:hlinkClick r:id="rId3"/>
          </p:cNvPr>
          <p:cNvPicPr preferRelativeResize="0"/>
          <p:nvPr/>
        </p:nvPicPr>
        <p:blipFill>
          <a:blip r:embed="rId4">
            <a:alphaModFix/>
          </a:blip>
          <a:stretch>
            <a:fillRect/>
          </a:stretch>
        </p:blipFill>
        <p:spPr>
          <a:xfrm>
            <a:off x="152400" y="6329225"/>
            <a:ext cx="376375" cy="37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Challenges</a:t>
            </a:r>
            <a:endParaRPr/>
          </a:p>
        </p:txBody>
      </p:sp>
      <p:sp>
        <p:nvSpPr>
          <p:cNvPr id="204" name="Google Shape;204;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20000"/>
          </a:bodyPr>
          <a:lstStyle/>
          <a:p>
            <a:pPr marL="457200" lvl="0" indent="-342900" algn="l" rtl="0">
              <a:lnSpc>
                <a:spcPct val="90000"/>
              </a:lnSpc>
              <a:spcBef>
                <a:spcPts val="0"/>
              </a:spcBef>
              <a:spcAft>
                <a:spcPts val="0"/>
              </a:spcAft>
              <a:buSzPts val="1800"/>
              <a:buChar char="●"/>
            </a:pPr>
            <a:r>
              <a:rPr lang="en-US"/>
              <a:t>When participants say things, not every sentence is a grammatically correct full sentence. They sometimes break one sentence into several parts, which creates difficulty in coding and counting.</a:t>
            </a:r>
            <a:endParaRPr/>
          </a:p>
          <a:p>
            <a:pPr marL="457200" lvl="0" indent="-342900" algn="l" rtl="0">
              <a:lnSpc>
                <a:spcPct val="90000"/>
              </a:lnSpc>
              <a:spcBef>
                <a:spcPts val="0"/>
              </a:spcBef>
              <a:spcAft>
                <a:spcPts val="0"/>
              </a:spcAft>
              <a:buSzPts val="1800"/>
              <a:buChar char="●"/>
            </a:pPr>
            <a:r>
              <a:rPr lang="en-US"/>
              <a:t>In the manual coding approach, two coders had extremely low agreement rates, and we did not proceed with this method due to new instructions to explore more advanced data analysis methods. There is a lack of a team planning framework to categorize the themes we came up with from the dataset. </a:t>
            </a:r>
            <a:endParaRPr/>
          </a:p>
          <a:p>
            <a:pPr marL="457200" lvl="0" indent="-342900" algn="l" rtl="0">
              <a:lnSpc>
                <a:spcPct val="90000"/>
              </a:lnSpc>
              <a:spcBef>
                <a:spcPts val="0"/>
              </a:spcBef>
              <a:spcAft>
                <a:spcPts val="0"/>
              </a:spcAft>
              <a:buSzPts val="1800"/>
              <a:buChar char="●"/>
            </a:pPr>
            <a:r>
              <a:rPr lang="en-US"/>
              <a:t>In the AntConc approach, we could not find a solution to find all the verbs in the dataset. The internet’s solution and using verbs.csv did not help. </a:t>
            </a:r>
            <a:endParaRPr/>
          </a:p>
          <a:p>
            <a:pPr marL="457200" lvl="0" indent="-342900" algn="l" rtl="0">
              <a:lnSpc>
                <a:spcPct val="90000"/>
              </a:lnSpc>
              <a:spcBef>
                <a:spcPts val="0"/>
              </a:spcBef>
              <a:spcAft>
                <a:spcPts val="0"/>
              </a:spcAft>
              <a:buSzPts val="1800"/>
              <a:buChar char="●"/>
            </a:pPr>
            <a:r>
              <a:rPr lang="en-US"/>
              <a:t>In the machine learning approach, though the chatGPT can automatically process a large dataset, the current chatGPTmodel has low accuracy in classifying the chat text. </a:t>
            </a:r>
            <a:endParaRPr/>
          </a:p>
        </p:txBody>
      </p:sp>
      <p:pic>
        <p:nvPicPr>
          <p:cNvPr id="206" name="Google Shape;206;p12" title="E University Dr 13.mp3">
            <a:hlinkClick r:id="rId3"/>
          </p:cNvPr>
          <p:cNvPicPr preferRelativeResize="0"/>
          <p:nvPr/>
        </p:nvPicPr>
        <p:blipFill>
          <a:blip r:embed="rId4">
            <a:alphaModFix/>
          </a:blip>
          <a:stretch>
            <a:fillRect/>
          </a:stretch>
        </p:blipFill>
        <p:spPr>
          <a:xfrm>
            <a:off x="152400" y="6329363"/>
            <a:ext cx="376237" cy="3762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Partial References</a:t>
            </a:r>
            <a:endParaRPr/>
          </a:p>
        </p:txBody>
      </p:sp>
      <p:sp>
        <p:nvSpPr>
          <p:cNvPr id="212" name="Google Shape;212;p13"/>
          <p:cNvSpPr txBox="1">
            <a:spLocks noGrp="1"/>
          </p:cNvSpPr>
          <p:nvPr>
            <p:ph type="body" idx="1"/>
          </p:nvPr>
        </p:nvSpPr>
        <p:spPr>
          <a:xfrm>
            <a:off x="838200" y="1841275"/>
            <a:ext cx="10515600" cy="4351200"/>
          </a:xfrm>
          <a:prstGeom prst="rect">
            <a:avLst/>
          </a:prstGeom>
          <a:noFill/>
          <a:ln>
            <a:noFill/>
          </a:ln>
        </p:spPr>
        <p:txBody>
          <a:bodyPr spcFirstLastPara="1" wrap="square" lIns="91425" tIns="45700" rIns="91425" bIns="45700" anchor="t" anchorCtr="0">
            <a:noAutofit/>
          </a:bodyPr>
          <a:lstStyle/>
          <a:p>
            <a:pPr marL="457200" lvl="0" indent="-355600" algn="l" rtl="0">
              <a:lnSpc>
                <a:spcPct val="90000"/>
              </a:lnSpc>
              <a:spcBef>
                <a:spcPts val="0"/>
              </a:spcBef>
              <a:spcAft>
                <a:spcPts val="0"/>
              </a:spcAft>
              <a:buClr>
                <a:srgbClr val="0D0D0D"/>
              </a:buClr>
              <a:buSzPts val="2000"/>
              <a:buChar char="●"/>
            </a:pPr>
            <a:r>
              <a:rPr lang="en-US" sz="2000" i="0">
                <a:solidFill>
                  <a:srgbClr val="222222"/>
                </a:solidFill>
                <a:latin typeface="Arial"/>
                <a:ea typeface="Arial"/>
                <a:cs typeface="Arial"/>
                <a:sym typeface="Arial"/>
              </a:rPr>
              <a:t>Anthony, L. (2023). AntConc (Version 4.2.4) [Computer Software]. Tokyo, Japan: Waseda University. Available from </a:t>
            </a:r>
            <a:r>
              <a:rPr lang="en-US" sz="2000" i="0" u="sng">
                <a:solidFill>
                  <a:schemeClr val="hlink"/>
                </a:solidFill>
                <a:latin typeface="Arial"/>
                <a:ea typeface="Arial"/>
                <a:cs typeface="Arial"/>
                <a:sym typeface="Arial"/>
                <a:hlinkClick r:id="rId3"/>
              </a:rPr>
              <a:t>https://www.laurenceanthony.net/software</a:t>
            </a:r>
            <a:endParaRPr sz="2000">
              <a:solidFill>
                <a:srgbClr val="222222"/>
              </a:solidFill>
              <a:latin typeface="Arial"/>
              <a:ea typeface="Arial"/>
              <a:cs typeface="Arial"/>
              <a:sym typeface="Arial"/>
            </a:endParaRPr>
          </a:p>
          <a:p>
            <a:pPr marL="457200" lvl="0" indent="-355600" algn="l" rtl="0">
              <a:lnSpc>
                <a:spcPct val="90000"/>
              </a:lnSpc>
              <a:spcBef>
                <a:spcPts val="0"/>
              </a:spcBef>
              <a:spcAft>
                <a:spcPts val="0"/>
              </a:spcAft>
              <a:buClr>
                <a:srgbClr val="222222"/>
              </a:buClr>
              <a:buSzPts val="2000"/>
              <a:buFont typeface="Arial"/>
              <a:buChar char="●"/>
            </a:pPr>
            <a:r>
              <a:rPr lang="en-US" sz="2000">
                <a:solidFill>
                  <a:srgbClr val="222222"/>
                </a:solidFill>
                <a:highlight>
                  <a:srgbClr val="FFFFFF"/>
                </a:highlight>
                <a:latin typeface="Arial"/>
                <a:ea typeface="Arial"/>
                <a:cs typeface="Arial"/>
                <a:sym typeface="Arial"/>
              </a:rPr>
              <a:t>DeChurch, L. A., &amp; Haas, C. D. (2008). Examining team planning through an episodic lens: Effects of deliberate, contingency, and reactive planning on team effectiveness. </a:t>
            </a:r>
            <a:r>
              <a:rPr lang="en-US" sz="2000" i="1">
                <a:solidFill>
                  <a:srgbClr val="222222"/>
                </a:solidFill>
                <a:highlight>
                  <a:srgbClr val="FFFFFF"/>
                </a:highlight>
                <a:latin typeface="Arial"/>
                <a:ea typeface="Arial"/>
                <a:cs typeface="Arial"/>
                <a:sym typeface="Arial"/>
              </a:rPr>
              <a:t>Small Group Research</a:t>
            </a:r>
            <a:r>
              <a:rPr lang="en-US" sz="2000">
                <a:solidFill>
                  <a:srgbClr val="222222"/>
                </a:solidFill>
                <a:highlight>
                  <a:srgbClr val="FFFFFF"/>
                </a:highlight>
                <a:latin typeface="Arial"/>
                <a:ea typeface="Arial"/>
                <a:cs typeface="Arial"/>
                <a:sym typeface="Arial"/>
              </a:rPr>
              <a:t>, </a:t>
            </a:r>
            <a:r>
              <a:rPr lang="en-US" sz="2000" i="1">
                <a:solidFill>
                  <a:srgbClr val="222222"/>
                </a:solidFill>
                <a:highlight>
                  <a:srgbClr val="FFFFFF"/>
                </a:highlight>
                <a:latin typeface="Arial"/>
                <a:ea typeface="Arial"/>
                <a:cs typeface="Arial"/>
                <a:sym typeface="Arial"/>
              </a:rPr>
              <a:t>39</a:t>
            </a:r>
            <a:r>
              <a:rPr lang="en-US" sz="2000">
                <a:solidFill>
                  <a:srgbClr val="222222"/>
                </a:solidFill>
                <a:highlight>
                  <a:srgbClr val="FFFFFF"/>
                </a:highlight>
                <a:latin typeface="Arial"/>
                <a:ea typeface="Arial"/>
                <a:cs typeface="Arial"/>
                <a:sym typeface="Arial"/>
              </a:rPr>
              <a:t>(5), 542-568.</a:t>
            </a:r>
            <a:endParaRPr sz="2000">
              <a:solidFill>
                <a:srgbClr val="222222"/>
              </a:solidFill>
              <a:highlight>
                <a:srgbClr val="FFFFFF"/>
              </a:highlight>
              <a:latin typeface="Arial"/>
              <a:ea typeface="Arial"/>
              <a:cs typeface="Arial"/>
              <a:sym typeface="Arial"/>
            </a:endParaRPr>
          </a:p>
          <a:p>
            <a:pPr marL="457200" lvl="0" indent="-355600" algn="l" rtl="0">
              <a:lnSpc>
                <a:spcPct val="90000"/>
              </a:lnSpc>
              <a:spcBef>
                <a:spcPts val="0"/>
              </a:spcBef>
              <a:spcAft>
                <a:spcPts val="0"/>
              </a:spcAft>
              <a:buClr>
                <a:srgbClr val="222222"/>
              </a:buClr>
              <a:buSzPts val="2000"/>
              <a:buChar char="●"/>
            </a:pPr>
            <a:r>
              <a:rPr lang="en-US" sz="2000">
                <a:solidFill>
                  <a:srgbClr val="222222"/>
                </a:solidFill>
                <a:highlight>
                  <a:srgbClr val="FFFFFF"/>
                </a:highlight>
                <a:latin typeface="Arial"/>
                <a:ea typeface="Arial"/>
                <a:cs typeface="Arial"/>
                <a:sym typeface="Arial"/>
              </a:rPr>
              <a:t>Szwarc, E., Nielsen, I., Smutnicki, C., Bocewicz, G., Banaszak, Z., &amp; Bilski, J. (2021). Competence-oriented project team planning–university case study. </a:t>
            </a:r>
            <a:r>
              <a:rPr lang="en-US" sz="2000" i="1">
                <a:solidFill>
                  <a:srgbClr val="222222"/>
                </a:solidFill>
                <a:highlight>
                  <a:srgbClr val="FFFFFF"/>
                </a:highlight>
                <a:latin typeface="Arial"/>
                <a:ea typeface="Arial"/>
                <a:cs typeface="Arial"/>
                <a:sym typeface="Arial"/>
              </a:rPr>
              <a:t>Journal of Information and Telecommunication</a:t>
            </a:r>
            <a:r>
              <a:rPr lang="en-US" sz="2000">
                <a:solidFill>
                  <a:srgbClr val="222222"/>
                </a:solidFill>
                <a:highlight>
                  <a:srgbClr val="FFFFFF"/>
                </a:highlight>
                <a:latin typeface="Arial"/>
                <a:ea typeface="Arial"/>
                <a:cs typeface="Arial"/>
                <a:sym typeface="Arial"/>
              </a:rPr>
              <a:t>, </a:t>
            </a:r>
            <a:r>
              <a:rPr lang="en-US" sz="2000" i="1">
                <a:solidFill>
                  <a:srgbClr val="222222"/>
                </a:solidFill>
                <a:highlight>
                  <a:srgbClr val="FFFFFF"/>
                </a:highlight>
                <a:latin typeface="Arial"/>
                <a:ea typeface="Arial"/>
                <a:cs typeface="Arial"/>
                <a:sym typeface="Arial"/>
              </a:rPr>
              <a:t>5</a:t>
            </a:r>
            <a:r>
              <a:rPr lang="en-US" sz="2000">
                <a:solidFill>
                  <a:srgbClr val="222222"/>
                </a:solidFill>
                <a:highlight>
                  <a:srgbClr val="FFFFFF"/>
                </a:highlight>
                <a:latin typeface="Arial"/>
                <a:ea typeface="Arial"/>
                <a:cs typeface="Arial"/>
                <a:sym typeface="Arial"/>
              </a:rPr>
              <a:t>(3), 310-333.</a:t>
            </a:r>
            <a:endParaRPr sz="2000">
              <a:solidFill>
                <a:srgbClr val="222222"/>
              </a:solidFill>
              <a:highlight>
                <a:srgbClr val="FFFFFF"/>
              </a:highlight>
              <a:latin typeface="Arial"/>
              <a:ea typeface="Arial"/>
              <a:cs typeface="Arial"/>
              <a:sym typeface="Arial"/>
            </a:endParaRPr>
          </a:p>
          <a:p>
            <a:pPr marL="457200" lvl="0" indent="-355600" algn="l" rtl="0">
              <a:lnSpc>
                <a:spcPct val="90000"/>
              </a:lnSpc>
              <a:spcBef>
                <a:spcPts val="0"/>
              </a:spcBef>
              <a:spcAft>
                <a:spcPts val="0"/>
              </a:spcAft>
              <a:buClr>
                <a:srgbClr val="222222"/>
              </a:buClr>
              <a:buSzPts val="2000"/>
              <a:buChar char="●"/>
            </a:pPr>
            <a:r>
              <a:rPr lang="en-US" sz="2000">
                <a:solidFill>
                  <a:srgbClr val="222222"/>
                </a:solidFill>
                <a:highlight>
                  <a:srgbClr val="FFFFFF"/>
                </a:highlight>
                <a:latin typeface="Arial"/>
                <a:ea typeface="Arial"/>
                <a:cs typeface="Arial"/>
                <a:sym typeface="Arial"/>
              </a:rPr>
              <a:t>Evain, J. N., Perrot, A., Vincent, A., Cejka, J. C., Bauer, C., Duclos, A., ... &amp; Lilot, M. (2019). Team planning discussion and clinical performance: a prospective, randomised, controlled simulation trial. </a:t>
            </a:r>
            <a:r>
              <a:rPr lang="en-US" sz="2000" i="1">
                <a:solidFill>
                  <a:srgbClr val="222222"/>
                </a:solidFill>
                <a:highlight>
                  <a:srgbClr val="FFFFFF"/>
                </a:highlight>
                <a:latin typeface="Arial"/>
                <a:ea typeface="Arial"/>
                <a:cs typeface="Arial"/>
                <a:sym typeface="Arial"/>
              </a:rPr>
              <a:t>Anaesthesia</a:t>
            </a:r>
            <a:r>
              <a:rPr lang="en-US" sz="2000">
                <a:solidFill>
                  <a:srgbClr val="222222"/>
                </a:solidFill>
                <a:highlight>
                  <a:srgbClr val="FFFFFF"/>
                </a:highlight>
                <a:latin typeface="Arial"/>
                <a:ea typeface="Arial"/>
                <a:cs typeface="Arial"/>
                <a:sym typeface="Arial"/>
              </a:rPr>
              <a:t>, </a:t>
            </a:r>
            <a:r>
              <a:rPr lang="en-US" sz="2000" i="1">
                <a:solidFill>
                  <a:srgbClr val="222222"/>
                </a:solidFill>
                <a:highlight>
                  <a:srgbClr val="FFFFFF"/>
                </a:highlight>
                <a:latin typeface="Arial"/>
                <a:ea typeface="Arial"/>
                <a:cs typeface="Arial"/>
                <a:sym typeface="Arial"/>
              </a:rPr>
              <a:t>74</a:t>
            </a:r>
            <a:r>
              <a:rPr lang="en-US" sz="2000">
                <a:solidFill>
                  <a:srgbClr val="222222"/>
                </a:solidFill>
                <a:highlight>
                  <a:srgbClr val="FFFFFF"/>
                </a:highlight>
                <a:latin typeface="Arial"/>
                <a:ea typeface="Arial"/>
                <a:cs typeface="Arial"/>
                <a:sym typeface="Arial"/>
              </a:rPr>
              <a:t>(4), 488-496.</a:t>
            </a:r>
            <a:endParaRPr sz="2000">
              <a:solidFill>
                <a:srgbClr val="222222"/>
              </a:solidFill>
              <a:highlight>
                <a:srgbClr val="FFFFFF"/>
              </a:highlight>
              <a:latin typeface="Arial"/>
              <a:ea typeface="Arial"/>
              <a:cs typeface="Arial"/>
              <a:sym typeface="Arial"/>
            </a:endParaRPr>
          </a:p>
          <a:p>
            <a:pPr marL="457200" lvl="0" indent="-355600" algn="l" rtl="0">
              <a:lnSpc>
                <a:spcPct val="90000"/>
              </a:lnSpc>
              <a:spcBef>
                <a:spcPts val="0"/>
              </a:spcBef>
              <a:spcAft>
                <a:spcPts val="0"/>
              </a:spcAft>
              <a:buClr>
                <a:srgbClr val="222222"/>
              </a:buClr>
              <a:buSzPts val="2000"/>
              <a:buFont typeface="Arial"/>
              <a:buChar char="●"/>
            </a:pPr>
            <a:r>
              <a:rPr lang="en-US" sz="2000">
                <a:solidFill>
                  <a:srgbClr val="222222"/>
                </a:solidFill>
                <a:highlight>
                  <a:srgbClr val="FFFFFF"/>
                </a:highlight>
                <a:latin typeface="Arial"/>
                <a:ea typeface="Arial"/>
                <a:cs typeface="Arial"/>
                <a:sym typeface="Arial"/>
              </a:rPr>
              <a:t>Kinnerk, P., Kearney, P. E., Harvey, S., &amp; Lyons, M. (2023). An investigation of high-performance team sport coaches’ planning practices. </a:t>
            </a:r>
            <a:r>
              <a:rPr lang="en-US" sz="2000" i="1">
                <a:solidFill>
                  <a:srgbClr val="222222"/>
                </a:solidFill>
                <a:highlight>
                  <a:srgbClr val="FFFFFF"/>
                </a:highlight>
                <a:latin typeface="Arial"/>
                <a:ea typeface="Arial"/>
                <a:cs typeface="Arial"/>
                <a:sym typeface="Arial"/>
              </a:rPr>
              <a:t>Sports Coaching Review</a:t>
            </a:r>
            <a:r>
              <a:rPr lang="en-US" sz="2000">
                <a:solidFill>
                  <a:srgbClr val="222222"/>
                </a:solidFill>
                <a:highlight>
                  <a:srgbClr val="FFFFFF"/>
                </a:highlight>
                <a:latin typeface="Arial"/>
                <a:ea typeface="Arial"/>
                <a:cs typeface="Arial"/>
                <a:sym typeface="Arial"/>
              </a:rPr>
              <a:t>, </a:t>
            </a:r>
            <a:r>
              <a:rPr lang="en-US" sz="2000" i="1">
                <a:solidFill>
                  <a:srgbClr val="222222"/>
                </a:solidFill>
                <a:highlight>
                  <a:srgbClr val="FFFFFF"/>
                </a:highlight>
                <a:latin typeface="Arial"/>
                <a:ea typeface="Arial"/>
                <a:cs typeface="Arial"/>
                <a:sym typeface="Arial"/>
              </a:rPr>
              <a:t>12</a:t>
            </a:r>
            <a:r>
              <a:rPr lang="en-US" sz="2000">
                <a:solidFill>
                  <a:srgbClr val="222222"/>
                </a:solidFill>
                <a:highlight>
                  <a:srgbClr val="FFFFFF"/>
                </a:highlight>
                <a:latin typeface="Arial"/>
                <a:ea typeface="Arial"/>
                <a:cs typeface="Arial"/>
                <a:sym typeface="Arial"/>
              </a:rPr>
              <a:t>(3), 253-280.</a:t>
            </a:r>
            <a:endParaRPr sz="2000">
              <a:solidFill>
                <a:srgbClr val="222222"/>
              </a:solidFill>
              <a:highlight>
                <a:srgbClr val="FFFFFF"/>
              </a:highlight>
              <a:latin typeface="Arial"/>
              <a:ea typeface="Arial"/>
              <a:cs typeface="Arial"/>
              <a:sym typeface="Arial"/>
            </a:endParaRPr>
          </a:p>
          <a:p>
            <a:pPr marL="457200" lvl="0" indent="-228600" algn="l" rtl="0">
              <a:lnSpc>
                <a:spcPct val="90000"/>
              </a:lnSpc>
              <a:spcBef>
                <a:spcPts val="0"/>
              </a:spcBef>
              <a:spcAft>
                <a:spcPts val="0"/>
              </a:spcAft>
              <a:buClr>
                <a:srgbClr val="0D0D0D"/>
              </a:buClr>
              <a:buSzPts val="2162"/>
              <a:buFont typeface="Times New Roman"/>
              <a:buNone/>
            </a:pPr>
            <a:endParaRPr sz="2000">
              <a:solidFill>
                <a:srgbClr val="0D0D0D"/>
              </a:solidFill>
              <a:highlight>
                <a:srgbClr val="FFFFFF"/>
              </a:highlight>
              <a:latin typeface="Arial"/>
              <a:ea typeface="Arial"/>
              <a:cs typeface="Arial"/>
              <a:sym typeface="Arial"/>
            </a:endParaRPr>
          </a:p>
          <a:p>
            <a:pPr marL="457200" lvl="0" indent="-228600" algn="l" rtl="0">
              <a:lnSpc>
                <a:spcPct val="90000"/>
              </a:lnSpc>
              <a:spcBef>
                <a:spcPts val="0"/>
              </a:spcBef>
              <a:spcAft>
                <a:spcPts val="0"/>
              </a:spcAft>
              <a:buClr>
                <a:srgbClr val="0D0D0D"/>
              </a:buClr>
              <a:buSzPts val="2162"/>
              <a:buFont typeface="Times New Roman"/>
              <a:buNone/>
            </a:pPr>
            <a:endParaRPr sz="2000">
              <a:solidFill>
                <a:srgbClr val="0D0D0D"/>
              </a:solidFill>
              <a:highlight>
                <a:srgbClr val="FFFFFF"/>
              </a:highlight>
              <a:latin typeface="Arial"/>
              <a:ea typeface="Arial"/>
              <a:cs typeface="Arial"/>
              <a:sym typeface="Arial"/>
            </a:endParaRPr>
          </a:p>
        </p:txBody>
      </p:sp>
      <p:pic>
        <p:nvPicPr>
          <p:cNvPr id="214" name="Google Shape;214;p13" title="References.mp3">
            <a:hlinkClick r:id="rId4"/>
          </p:cNvPr>
          <p:cNvPicPr preferRelativeResize="0"/>
          <p:nvPr/>
        </p:nvPicPr>
        <p:blipFill>
          <a:blip r:embed="rId5">
            <a:alphaModFix/>
          </a:blip>
          <a:stretch>
            <a:fillRect/>
          </a:stretch>
        </p:blipFill>
        <p:spPr>
          <a:xfrm>
            <a:off x="152400" y="6344875"/>
            <a:ext cx="360725" cy="36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d17c6257a2_9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g2d17c6257a2_9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800"/>
              <a:buNone/>
            </a:pPr>
            <a:r>
              <a:rPr lang="en-US"/>
              <a:t>Team planning is essential for team success. </a:t>
            </a:r>
            <a:endParaRPr/>
          </a:p>
          <a:p>
            <a:pPr marL="0" lvl="0" indent="0" algn="l" rtl="0">
              <a:lnSpc>
                <a:spcPct val="90000"/>
              </a:lnSpc>
              <a:spcBef>
                <a:spcPts val="0"/>
              </a:spcBef>
              <a:spcAft>
                <a:spcPts val="0"/>
              </a:spcAft>
              <a:buClr>
                <a:schemeClr val="accent1"/>
              </a:buClr>
              <a:buSzPts val="2800"/>
              <a:buNone/>
            </a:pPr>
            <a:endParaRPr/>
          </a:p>
          <a:p>
            <a:pPr marL="0" lvl="0" indent="0" algn="l" rtl="0">
              <a:lnSpc>
                <a:spcPct val="90000"/>
              </a:lnSpc>
              <a:spcBef>
                <a:spcPts val="0"/>
              </a:spcBef>
              <a:spcAft>
                <a:spcPts val="0"/>
              </a:spcAft>
              <a:buClr>
                <a:schemeClr val="accent1"/>
              </a:buClr>
              <a:buSzPts val="2800"/>
              <a:buNone/>
            </a:pPr>
            <a:r>
              <a:rPr lang="en-US"/>
              <a:t>Game scenario: A team of 3 members aim to defuse bombs to save a town, and an AI advisor is tasked to help the team improve their teamwork. The team can only communicate with text chat in the shop before going to the field to execute the plan or return to the shop during the game. </a:t>
            </a:r>
            <a:endParaRPr/>
          </a:p>
          <a:p>
            <a:pPr marL="0" lvl="0" indent="0" algn="l" rtl="0">
              <a:lnSpc>
                <a:spcPct val="90000"/>
              </a:lnSpc>
              <a:spcBef>
                <a:spcPts val="0"/>
              </a:spcBef>
              <a:spcAft>
                <a:spcPts val="0"/>
              </a:spcAft>
              <a:buClr>
                <a:schemeClr val="accent1"/>
              </a:buClr>
              <a:buSzPts val="2800"/>
              <a:buNone/>
            </a:pPr>
            <a:endParaRPr/>
          </a:p>
          <a:p>
            <a:pPr marL="0" lvl="0" indent="0" algn="l" rtl="0">
              <a:lnSpc>
                <a:spcPct val="90000"/>
              </a:lnSpc>
              <a:spcBef>
                <a:spcPts val="0"/>
              </a:spcBef>
              <a:spcAft>
                <a:spcPts val="0"/>
              </a:spcAft>
              <a:buClr>
                <a:schemeClr val="accent1"/>
              </a:buClr>
              <a:buSzPts val="2800"/>
              <a:buNone/>
            </a:pPr>
            <a:r>
              <a:rPr lang="en-US"/>
              <a:t>Research question: </a:t>
            </a:r>
            <a:endParaRPr/>
          </a:p>
          <a:p>
            <a:pPr marL="457200" lvl="0" indent="-342900" algn="l" rtl="0">
              <a:lnSpc>
                <a:spcPct val="90000"/>
              </a:lnSpc>
              <a:spcBef>
                <a:spcPts val="0"/>
              </a:spcBef>
              <a:spcAft>
                <a:spcPts val="0"/>
              </a:spcAft>
              <a:buSzPts val="1800"/>
              <a:buChar char="•"/>
            </a:pPr>
            <a:r>
              <a:rPr lang="en-US"/>
              <a:t>What themes do teams talk about in their planning across different AI advisor conditions?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d17c6257a2_9_8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Literature</a:t>
            </a:r>
            <a:endParaRPr/>
          </a:p>
        </p:txBody>
      </p:sp>
      <p:sp>
        <p:nvSpPr>
          <p:cNvPr id="97" name="Google Shape;97;g2d17c6257a2_9_80"/>
          <p:cNvSpPr txBox="1"/>
          <p:nvPr/>
        </p:nvSpPr>
        <p:spPr>
          <a:xfrm>
            <a:off x="4581525" y="2473325"/>
            <a:ext cx="4762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2d17c6257a2_9_8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5125" algn="l" rtl="0">
              <a:lnSpc>
                <a:spcPct val="90000"/>
              </a:lnSpc>
              <a:spcBef>
                <a:spcPts val="1000"/>
              </a:spcBef>
              <a:spcAft>
                <a:spcPts val="0"/>
              </a:spcAft>
              <a:buSzPts val="2150"/>
              <a:buChar char="●"/>
            </a:pPr>
            <a:r>
              <a:rPr lang="en-US" sz="2550"/>
              <a:t>Marks et al. (2001) taxonomy distinguishes between proactive, reactive, and contingency planning procedures when examining team planning tactics. These procedures can affect team performance and coordination at various stages of job completion (</a:t>
            </a:r>
            <a:r>
              <a:rPr lang="en-US" sz="2400">
                <a:solidFill>
                  <a:srgbClr val="222222"/>
                </a:solidFill>
                <a:highlight>
                  <a:srgbClr val="FFFFFF"/>
                </a:highlight>
                <a:latin typeface="Arial"/>
                <a:ea typeface="Arial"/>
                <a:cs typeface="Arial"/>
                <a:sym typeface="Arial"/>
              </a:rPr>
              <a:t>DeChurch &amp; Haas, 2008).</a:t>
            </a:r>
            <a:endParaRPr sz="2400">
              <a:solidFill>
                <a:srgbClr val="222222"/>
              </a:solidFill>
              <a:highlight>
                <a:srgbClr val="FFFFFF"/>
              </a:highlight>
              <a:latin typeface="Arial"/>
              <a:ea typeface="Arial"/>
              <a:cs typeface="Arial"/>
              <a:sym typeface="Arial"/>
            </a:endParaRPr>
          </a:p>
          <a:p>
            <a:pPr marL="457200" lvl="0" indent="0" algn="l" rtl="0">
              <a:lnSpc>
                <a:spcPct val="90000"/>
              </a:lnSpc>
              <a:spcBef>
                <a:spcPts val="1000"/>
              </a:spcBef>
              <a:spcAft>
                <a:spcPts val="0"/>
              </a:spcAft>
              <a:buNone/>
            </a:pPr>
            <a:endParaRPr sz="2400">
              <a:solidFill>
                <a:srgbClr val="222222"/>
              </a:solidFill>
              <a:highlight>
                <a:srgbClr val="FFFFFF"/>
              </a:highlight>
              <a:latin typeface="Arial"/>
              <a:ea typeface="Arial"/>
              <a:cs typeface="Arial"/>
              <a:sym typeface="Arial"/>
            </a:endParaRPr>
          </a:p>
          <a:p>
            <a:pPr marL="457200" lvl="0" indent="-358775" algn="l" rtl="0">
              <a:lnSpc>
                <a:spcPct val="90000"/>
              </a:lnSpc>
              <a:spcBef>
                <a:spcPts val="0"/>
              </a:spcBef>
              <a:spcAft>
                <a:spcPts val="0"/>
              </a:spcAft>
              <a:buClr>
                <a:srgbClr val="222222"/>
              </a:buClr>
              <a:buSzPts val="2050"/>
              <a:buFont typeface="Arial"/>
              <a:buChar char="●"/>
            </a:pPr>
            <a:r>
              <a:rPr lang="en-US" sz="2450">
                <a:solidFill>
                  <a:srgbClr val="0D0D0D"/>
                </a:solidFill>
                <a:highlight>
                  <a:srgbClr val="FFFFFF"/>
                </a:highlight>
                <a:latin typeface="Roboto"/>
                <a:ea typeface="Roboto"/>
                <a:cs typeface="Roboto"/>
                <a:sym typeface="Roboto"/>
              </a:rPr>
              <a:t>Regarding proactive and reactive approaches to project scheduling under uncertainty, competence frameworks is essential in mitigating disruptions. It introduces sufficient conditions for the existence of admissible solutions, particularly in the context of competency-based redundancy in project teams.(</a:t>
            </a:r>
            <a:r>
              <a:rPr lang="en-US" sz="2400">
                <a:solidFill>
                  <a:srgbClr val="222222"/>
                </a:solidFill>
                <a:highlight>
                  <a:srgbClr val="FFFFFF"/>
                </a:highlight>
                <a:latin typeface="Arial"/>
                <a:ea typeface="Arial"/>
                <a:cs typeface="Arial"/>
                <a:sym typeface="Arial"/>
              </a:rPr>
              <a:t>Szwarc et al., 2021)</a:t>
            </a:r>
            <a:endParaRPr sz="2450">
              <a:solidFill>
                <a:srgbClr val="222222"/>
              </a:solidFill>
              <a:highlight>
                <a:srgbClr val="FFFFFF"/>
              </a:highlight>
              <a:latin typeface="Arial"/>
              <a:ea typeface="Arial"/>
              <a:cs typeface="Arial"/>
              <a:sym typeface="Arial"/>
            </a:endParaRPr>
          </a:p>
        </p:txBody>
      </p:sp>
      <p:pic>
        <p:nvPicPr>
          <p:cNvPr id="99" name="Google Shape;99;g2d17c6257a2_9_80" title="Literature 1.mp3">
            <a:hlinkClick r:id="rId3"/>
          </p:cNvPr>
          <p:cNvPicPr preferRelativeResize="0"/>
          <p:nvPr/>
        </p:nvPicPr>
        <p:blipFill>
          <a:blip r:embed="rId4">
            <a:alphaModFix/>
          </a:blip>
          <a:stretch>
            <a:fillRect/>
          </a:stretch>
        </p:blipFill>
        <p:spPr>
          <a:xfrm>
            <a:off x="152400" y="6329225"/>
            <a:ext cx="376375" cy="37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d17c6257a2_9_16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1000"/>
              </a:spcBef>
              <a:spcAft>
                <a:spcPts val="0"/>
              </a:spcAft>
              <a:buSzPts val="2400"/>
              <a:buChar char="●"/>
            </a:pPr>
            <a:r>
              <a:rPr lang="en-US" sz="2400">
                <a:solidFill>
                  <a:srgbClr val="0D0D0D"/>
                </a:solidFill>
                <a:highlight>
                  <a:srgbClr val="FFFFFF"/>
                </a:highlight>
                <a:latin typeface="Arial"/>
                <a:ea typeface="Arial"/>
                <a:cs typeface="Arial"/>
                <a:sym typeface="Arial"/>
              </a:rPr>
              <a:t>In a study in anaesthesia and critical care, a brief planning discussion before a simulated critical situation significantly improved clinical performance. Similarly, exploring how human-AI teams engage in planning discussions and adapt their strategies could shed light on optimizing performance in high-stakes scenarios like bomb disposal (</a:t>
            </a:r>
            <a:r>
              <a:rPr lang="en-US" sz="2400">
                <a:solidFill>
                  <a:srgbClr val="222222"/>
                </a:solidFill>
                <a:highlight>
                  <a:srgbClr val="FFFFFF"/>
                </a:highlight>
                <a:latin typeface="Arial"/>
                <a:ea typeface="Arial"/>
                <a:cs typeface="Arial"/>
                <a:sym typeface="Arial"/>
              </a:rPr>
              <a:t>Evain &amp; Lilot, 2019). </a:t>
            </a:r>
            <a:endParaRPr sz="2400">
              <a:solidFill>
                <a:srgbClr val="0D0D0D"/>
              </a:solidFill>
              <a:highlight>
                <a:srgbClr val="FFFFFF"/>
              </a:highlight>
              <a:latin typeface="Arial"/>
              <a:ea typeface="Arial"/>
              <a:cs typeface="Arial"/>
              <a:sym typeface="Arial"/>
            </a:endParaRPr>
          </a:p>
          <a:p>
            <a:pPr marL="457200" lvl="0" indent="0" algn="l" rtl="0">
              <a:lnSpc>
                <a:spcPct val="90000"/>
              </a:lnSpc>
              <a:spcBef>
                <a:spcPts val="1000"/>
              </a:spcBef>
              <a:spcAft>
                <a:spcPts val="0"/>
              </a:spcAft>
              <a:buSzPts val="1800"/>
              <a:buNone/>
            </a:pPr>
            <a:endParaRPr sz="2400">
              <a:latin typeface="Arial"/>
              <a:ea typeface="Arial"/>
              <a:cs typeface="Arial"/>
              <a:sym typeface="Arial"/>
            </a:endParaRPr>
          </a:p>
          <a:p>
            <a:pPr marL="457200" lvl="0" indent="-381000" algn="l" rtl="0">
              <a:lnSpc>
                <a:spcPct val="90000"/>
              </a:lnSpc>
              <a:spcBef>
                <a:spcPts val="1000"/>
              </a:spcBef>
              <a:spcAft>
                <a:spcPts val="0"/>
              </a:spcAft>
              <a:buSzPts val="2400"/>
              <a:buChar char="●"/>
            </a:pPr>
            <a:r>
              <a:rPr lang="en-US" sz="2400">
                <a:latin typeface="Arial"/>
                <a:ea typeface="Arial"/>
                <a:cs typeface="Arial"/>
                <a:sym typeface="Arial"/>
              </a:rPr>
              <a:t>An in-depth exploration of team sport coaches' planning practices highlighted the importance of explicit learning intentions, sequencing of practice session content, and contextual factors influencing planning. Planning processes in coaching needs for a deeper understanding of individual session planning in team sports coaching (</a:t>
            </a:r>
            <a:r>
              <a:rPr lang="en-US" sz="2400">
                <a:solidFill>
                  <a:srgbClr val="222222"/>
                </a:solidFill>
                <a:highlight>
                  <a:srgbClr val="FFFFFF"/>
                </a:highlight>
                <a:latin typeface="Arial"/>
                <a:ea typeface="Arial"/>
                <a:cs typeface="Arial"/>
                <a:sym typeface="Arial"/>
              </a:rPr>
              <a:t>Kinnerk &amp; Lyons, 2023). </a:t>
            </a:r>
            <a:endParaRPr sz="2400">
              <a:latin typeface="Arial"/>
              <a:ea typeface="Arial"/>
              <a:cs typeface="Arial"/>
              <a:sym typeface="Arial"/>
            </a:endParaRPr>
          </a:p>
        </p:txBody>
      </p:sp>
      <p:sp>
        <p:nvSpPr>
          <p:cNvPr id="105" name="Google Shape;105;g2d17c6257a2_9_16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Literature (cont’d)</a:t>
            </a:r>
            <a:endParaRPr/>
          </a:p>
        </p:txBody>
      </p:sp>
      <p:pic>
        <p:nvPicPr>
          <p:cNvPr id="106" name="Google Shape;106;g2d17c6257a2_9_161" title="Literature slide 2.mp3">
            <a:hlinkClick r:id="rId3"/>
          </p:cNvPr>
          <p:cNvPicPr preferRelativeResize="0"/>
          <p:nvPr/>
        </p:nvPicPr>
        <p:blipFill>
          <a:blip r:embed="rId4">
            <a:alphaModFix/>
          </a:blip>
          <a:stretch>
            <a:fillRect/>
          </a:stretch>
        </p:blipFill>
        <p:spPr>
          <a:xfrm>
            <a:off x="152400" y="6329225"/>
            <a:ext cx="376375"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d17c6257a2_9_24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Environmental Scan</a:t>
            </a:r>
            <a:endParaRPr/>
          </a:p>
        </p:txBody>
      </p:sp>
      <p:sp>
        <p:nvSpPr>
          <p:cNvPr id="112" name="Google Shape;112;g2d17c6257a2_9_24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accent1"/>
              </a:buClr>
              <a:buSzPct val="100000"/>
              <a:buNone/>
            </a:pPr>
            <a:r>
              <a:rPr lang="en-US"/>
              <a:t>What else is available that accomplishes similar tasks?</a:t>
            </a:r>
            <a:endParaRPr/>
          </a:p>
          <a:p>
            <a:pPr marL="457200" lvl="0" indent="-334326" algn="l" rtl="0">
              <a:lnSpc>
                <a:spcPct val="90000"/>
              </a:lnSpc>
              <a:spcBef>
                <a:spcPts val="0"/>
              </a:spcBef>
              <a:spcAft>
                <a:spcPts val="0"/>
              </a:spcAft>
              <a:buSzPct val="64285"/>
              <a:buAutoNum type="arabicPeriod"/>
            </a:pPr>
            <a:r>
              <a:rPr lang="en-US"/>
              <a:t>Python environment programming language and documentation</a:t>
            </a:r>
            <a:endParaRPr/>
          </a:p>
          <a:p>
            <a:pPr marL="457200" lvl="0" indent="-334326" algn="l" rtl="0">
              <a:lnSpc>
                <a:spcPct val="90000"/>
              </a:lnSpc>
              <a:spcBef>
                <a:spcPts val="0"/>
              </a:spcBef>
              <a:spcAft>
                <a:spcPts val="0"/>
              </a:spcAft>
              <a:buSzPct val="64285"/>
              <a:buAutoNum type="arabicPeriod"/>
            </a:pPr>
            <a:r>
              <a:rPr lang="en-US"/>
              <a:t>NLP concepts such as Linguistic Theory, Tokenization, semantic analysis</a:t>
            </a:r>
            <a:endParaRPr/>
          </a:p>
          <a:p>
            <a:pPr marL="457200" lvl="0" indent="-334326" algn="l" rtl="0">
              <a:lnSpc>
                <a:spcPct val="90000"/>
              </a:lnSpc>
              <a:spcBef>
                <a:spcPts val="0"/>
              </a:spcBef>
              <a:spcAft>
                <a:spcPts val="0"/>
              </a:spcAft>
              <a:buSzPct val="64285"/>
              <a:buAutoNum type="arabicPeriod"/>
            </a:pPr>
            <a:r>
              <a:rPr lang="en-US"/>
              <a:t>ChatGPT APIs to generate specific codes and themes</a:t>
            </a:r>
            <a:endParaRPr/>
          </a:p>
          <a:p>
            <a:pPr marL="457200" lvl="0" indent="-334326" algn="l" rtl="0">
              <a:lnSpc>
                <a:spcPct val="90000"/>
              </a:lnSpc>
              <a:spcBef>
                <a:spcPts val="0"/>
              </a:spcBef>
              <a:spcAft>
                <a:spcPts val="0"/>
              </a:spcAft>
              <a:buSzPct val="64285"/>
              <a:buAutoNum type="arabicPeriod"/>
            </a:pPr>
            <a:r>
              <a:rPr lang="en-US"/>
              <a:t>Academic Journals and Dataset</a:t>
            </a:r>
            <a:endParaRPr/>
          </a:p>
          <a:p>
            <a:pPr marL="0" lvl="0" indent="0" algn="l" rtl="0">
              <a:lnSpc>
                <a:spcPct val="90000"/>
              </a:lnSpc>
              <a:spcBef>
                <a:spcPts val="1000"/>
              </a:spcBef>
              <a:spcAft>
                <a:spcPts val="0"/>
              </a:spcAft>
              <a:buClr>
                <a:schemeClr val="accent1"/>
              </a:buClr>
              <a:buSzPct val="100000"/>
              <a:buNone/>
            </a:pPr>
            <a:endParaRPr/>
          </a:p>
          <a:p>
            <a:pPr marL="0" lvl="0" indent="0" algn="l" rtl="0">
              <a:lnSpc>
                <a:spcPct val="90000"/>
              </a:lnSpc>
              <a:spcBef>
                <a:spcPts val="1000"/>
              </a:spcBef>
              <a:spcAft>
                <a:spcPts val="0"/>
              </a:spcAft>
              <a:buClr>
                <a:schemeClr val="accent1"/>
              </a:buClr>
              <a:buSzPct val="100000"/>
              <a:buNone/>
            </a:pPr>
            <a:r>
              <a:rPr lang="en-US"/>
              <a:t>What does your project address that others do not?</a:t>
            </a:r>
            <a:endParaRPr/>
          </a:p>
          <a:p>
            <a:pPr marL="457200" lvl="0" indent="-334326" algn="l" rtl="0">
              <a:lnSpc>
                <a:spcPct val="90000"/>
              </a:lnSpc>
              <a:spcBef>
                <a:spcPts val="1000"/>
              </a:spcBef>
              <a:spcAft>
                <a:spcPts val="0"/>
              </a:spcAft>
              <a:buSzPct val="64285"/>
              <a:buAutoNum type="arabicPeriod"/>
            </a:pPr>
            <a:r>
              <a:rPr lang="en-US"/>
              <a:t>We are using LLM (gpt4) APIs to automatically code our training dataset instead of manual coding, and for further topic analysis.</a:t>
            </a:r>
            <a:endParaRPr/>
          </a:p>
          <a:p>
            <a:pPr marL="457200" lvl="0" indent="-334326" algn="l" rtl="0">
              <a:lnSpc>
                <a:spcPct val="90000"/>
              </a:lnSpc>
              <a:spcBef>
                <a:spcPts val="0"/>
              </a:spcBef>
              <a:spcAft>
                <a:spcPts val="0"/>
              </a:spcAft>
              <a:buSzPct val="64285"/>
              <a:buAutoNum type="arabicPeriod"/>
            </a:pPr>
            <a:r>
              <a:rPr lang="en-US"/>
              <a:t>Addresses the specific challenges of effective communication, resource allocation, task assignment, and in-game coordination within team planning, focusing on promoting collaboration, communication, and flexibility to enhance overall team performance and adaptability.</a:t>
            </a:r>
            <a:endParaRPr/>
          </a:p>
        </p:txBody>
      </p:sp>
      <p:pic>
        <p:nvPicPr>
          <p:cNvPr id="114" name="Google Shape;114;g2d17c6257a2_9_240" title="E University Dr 9.mp3">
            <a:hlinkClick r:id="rId3"/>
          </p:cNvPr>
          <p:cNvPicPr preferRelativeResize="0"/>
          <p:nvPr/>
        </p:nvPicPr>
        <p:blipFill>
          <a:blip r:embed="rId4">
            <a:alphaModFix/>
          </a:blip>
          <a:stretch>
            <a:fillRect/>
          </a:stretch>
        </p:blipFill>
        <p:spPr>
          <a:xfrm>
            <a:off x="152400" y="6329225"/>
            <a:ext cx="376375" cy="376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d17c6257a2_9_32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NLP Principles and Theories</a:t>
            </a:r>
            <a:endParaRPr/>
          </a:p>
        </p:txBody>
      </p:sp>
      <p:sp>
        <p:nvSpPr>
          <p:cNvPr id="120" name="Google Shape;120;g2d17c6257a2_9_321"/>
          <p:cNvSpPr txBox="1">
            <a:spLocks noGrp="1"/>
          </p:cNvSpPr>
          <p:nvPr>
            <p:ph type="body" idx="1"/>
          </p:nvPr>
        </p:nvSpPr>
        <p:spPr>
          <a:xfrm>
            <a:off x="838200" y="1825625"/>
            <a:ext cx="10515600" cy="4520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800"/>
              <a:buNone/>
            </a:pPr>
            <a:r>
              <a:rPr lang="en-US" sz="1400">
                <a:solidFill>
                  <a:srgbClr val="0D0D0D"/>
                </a:solidFill>
                <a:latin typeface="Arial"/>
                <a:ea typeface="Arial"/>
                <a:cs typeface="Arial"/>
                <a:sym typeface="Arial"/>
              </a:rPr>
              <a:t>The following principles and theories are necessary for our project. </a:t>
            </a:r>
            <a:endParaRPr sz="1400">
              <a:solidFill>
                <a:srgbClr val="0D0D0D"/>
              </a:solidFill>
              <a:latin typeface="Arial"/>
              <a:ea typeface="Arial"/>
              <a:cs typeface="Arial"/>
              <a:sym typeface="Arial"/>
            </a:endParaRPr>
          </a:p>
          <a:p>
            <a:pPr marL="457200" lvl="0" indent="-317500" algn="l" rtl="0">
              <a:lnSpc>
                <a:spcPct val="115000"/>
              </a:lnSpc>
              <a:spcBef>
                <a:spcPts val="0"/>
              </a:spcBef>
              <a:spcAft>
                <a:spcPts val="0"/>
              </a:spcAft>
              <a:buClr>
                <a:srgbClr val="0D0D0D"/>
              </a:buClr>
              <a:buSzPts val="1400"/>
              <a:buFont typeface="Arial"/>
              <a:buAutoNum type="arabicPeriod"/>
            </a:pPr>
            <a:r>
              <a:rPr lang="en-US" sz="1400" b="1">
                <a:solidFill>
                  <a:srgbClr val="0D0D0D"/>
                </a:solidFill>
                <a:latin typeface="Arial"/>
                <a:ea typeface="Arial"/>
                <a:cs typeface="Arial"/>
                <a:sym typeface="Arial"/>
              </a:rPr>
              <a:t>Linguistic Theory:</a:t>
            </a:r>
            <a:r>
              <a:rPr lang="en-US" sz="1400">
                <a:solidFill>
                  <a:srgbClr val="0D0D0D"/>
                </a:solidFill>
                <a:latin typeface="Arial"/>
                <a:ea typeface="Arial"/>
                <a:cs typeface="Arial"/>
                <a:sym typeface="Arial"/>
              </a:rPr>
              <a:t> Linguistic theories provide the foundation for understanding the structure and meaning of human language. They include syntax (the structure of sentences), semantics (the meaning of words and sentences), and pragmatics (the context in which language is used).</a:t>
            </a:r>
            <a:endParaRPr sz="1400">
              <a:solidFill>
                <a:srgbClr val="0D0D0D"/>
              </a:solidFill>
              <a:latin typeface="Arial"/>
              <a:ea typeface="Arial"/>
              <a:cs typeface="Arial"/>
              <a:sym typeface="Arial"/>
            </a:endParaRPr>
          </a:p>
          <a:p>
            <a:pPr marL="457200" marR="0" lvl="0" indent="-317500" algn="l" rtl="0">
              <a:lnSpc>
                <a:spcPct val="115000"/>
              </a:lnSpc>
              <a:spcBef>
                <a:spcPts val="0"/>
              </a:spcBef>
              <a:spcAft>
                <a:spcPts val="0"/>
              </a:spcAft>
              <a:buClr>
                <a:srgbClr val="0D0D0D"/>
              </a:buClr>
              <a:buSzPts val="1400"/>
              <a:buChar char="-"/>
            </a:pPr>
            <a:r>
              <a:rPr lang="en-US" sz="1400">
                <a:solidFill>
                  <a:srgbClr val="0D0D0D"/>
                </a:solidFill>
                <a:highlight>
                  <a:schemeClr val="accent4"/>
                </a:highlight>
                <a:latin typeface="Arial"/>
                <a:ea typeface="Arial"/>
                <a:cs typeface="Arial"/>
                <a:sym typeface="Arial"/>
              </a:rPr>
              <a:t>Our project deals with syntax, semantics, and pragmatics. </a:t>
            </a:r>
            <a:endParaRPr sz="1400">
              <a:solidFill>
                <a:srgbClr val="0D0D0D"/>
              </a:solidFill>
              <a:highlight>
                <a:srgbClr val="FF9900"/>
              </a:highlight>
              <a:latin typeface="Arial"/>
              <a:ea typeface="Arial"/>
              <a:cs typeface="Arial"/>
              <a:sym typeface="Arial"/>
            </a:endParaRPr>
          </a:p>
          <a:p>
            <a:pPr marL="457200" marR="0" lvl="0" indent="-317500" algn="l" rtl="0">
              <a:lnSpc>
                <a:spcPct val="115000"/>
              </a:lnSpc>
              <a:spcBef>
                <a:spcPts val="0"/>
              </a:spcBef>
              <a:spcAft>
                <a:spcPts val="0"/>
              </a:spcAft>
              <a:buClr>
                <a:srgbClr val="0D0D0D"/>
              </a:buClr>
              <a:buSzPts val="1400"/>
              <a:buAutoNum type="arabicPeriod"/>
            </a:pPr>
            <a:r>
              <a:rPr lang="en-US" sz="1400" b="1">
                <a:solidFill>
                  <a:srgbClr val="0D0D0D"/>
                </a:solidFill>
                <a:latin typeface="Arial"/>
                <a:ea typeface="Arial"/>
                <a:cs typeface="Arial"/>
                <a:sym typeface="Arial"/>
              </a:rPr>
              <a:t>Part-of-Speech (POS) Tagging:</a:t>
            </a:r>
            <a:r>
              <a:rPr lang="en-US" sz="1400">
                <a:solidFill>
                  <a:srgbClr val="0D0D0D"/>
                </a:solidFill>
                <a:latin typeface="Arial"/>
                <a:ea typeface="Arial"/>
                <a:cs typeface="Arial"/>
                <a:sym typeface="Arial"/>
              </a:rPr>
              <a:t> POS tagging involves labeling each word in a sentence with its corresponding part of speech (e.g., noun, verb, adjective). This information is essential for understanding the grammatical structure of sentences.</a:t>
            </a:r>
            <a:endParaRPr sz="1400">
              <a:solidFill>
                <a:srgbClr val="0D0D0D"/>
              </a:solidFill>
              <a:latin typeface="Arial"/>
              <a:ea typeface="Arial"/>
              <a:cs typeface="Arial"/>
              <a:sym typeface="Arial"/>
            </a:endParaRPr>
          </a:p>
          <a:p>
            <a:pPr marL="457200" lvl="0" indent="-317500" algn="l" rtl="0">
              <a:lnSpc>
                <a:spcPct val="115000"/>
              </a:lnSpc>
              <a:spcBef>
                <a:spcPts val="0"/>
              </a:spcBef>
              <a:spcAft>
                <a:spcPts val="0"/>
              </a:spcAft>
              <a:buClr>
                <a:srgbClr val="0D0D0D"/>
              </a:buClr>
              <a:buSzPts val="1400"/>
              <a:buChar char="-"/>
            </a:pPr>
            <a:r>
              <a:rPr lang="en-US" sz="1400">
                <a:solidFill>
                  <a:srgbClr val="0D0D0D"/>
                </a:solidFill>
                <a:highlight>
                  <a:schemeClr val="accent4"/>
                </a:highlight>
                <a:latin typeface="Arial"/>
                <a:ea typeface="Arial"/>
                <a:cs typeface="Arial"/>
                <a:sym typeface="Arial"/>
              </a:rPr>
              <a:t>We tried to identify the most frequently used verbs. </a:t>
            </a:r>
            <a:endParaRPr sz="1400">
              <a:solidFill>
                <a:srgbClr val="0D0D0D"/>
              </a:solidFill>
              <a:latin typeface="Arial"/>
              <a:ea typeface="Arial"/>
              <a:cs typeface="Arial"/>
              <a:sym typeface="Arial"/>
            </a:endParaRPr>
          </a:p>
          <a:p>
            <a:pPr marL="457200" marR="0" lvl="0" indent="-317500" algn="l" rtl="0">
              <a:lnSpc>
                <a:spcPct val="115000"/>
              </a:lnSpc>
              <a:spcBef>
                <a:spcPts val="0"/>
              </a:spcBef>
              <a:spcAft>
                <a:spcPts val="0"/>
              </a:spcAft>
              <a:buClr>
                <a:srgbClr val="0D0D0D"/>
              </a:buClr>
              <a:buSzPts val="1400"/>
              <a:buAutoNum type="arabicPeriod"/>
            </a:pPr>
            <a:r>
              <a:rPr lang="en-US" sz="1400" b="1">
                <a:solidFill>
                  <a:srgbClr val="0D0D0D"/>
                </a:solidFill>
                <a:latin typeface="Arial"/>
                <a:ea typeface="Arial"/>
                <a:cs typeface="Arial"/>
                <a:sym typeface="Arial"/>
              </a:rPr>
              <a:t>Machine Learning and Deep Learning</a:t>
            </a:r>
            <a:r>
              <a:rPr lang="en-US" sz="1400">
                <a:solidFill>
                  <a:srgbClr val="0D0D0D"/>
                </a:solidFill>
                <a:latin typeface="Arial"/>
                <a:ea typeface="Arial"/>
                <a:cs typeface="Arial"/>
                <a:sym typeface="Arial"/>
              </a:rPr>
              <a:t>: Machine learning and deep learning techniques play a significant role in NLP, enabling computers to learn patterns and relationships in language data. Models like recurrent neural networks (RNNs), convolutional neural networks (CNNs), and transformer-based architectures (e.g., BERT, GPT) have shown remarkable performance in various NLP tasks.</a:t>
            </a:r>
            <a:endParaRPr sz="1400">
              <a:solidFill>
                <a:srgbClr val="0D0D0D"/>
              </a:solidFill>
              <a:latin typeface="Arial"/>
              <a:ea typeface="Arial"/>
              <a:cs typeface="Arial"/>
              <a:sym typeface="Arial"/>
            </a:endParaRPr>
          </a:p>
          <a:p>
            <a:pPr marL="457200" marR="0" lvl="0" indent="-317500" algn="l" rtl="0">
              <a:lnSpc>
                <a:spcPct val="115000"/>
              </a:lnSpc>
              <a:spcBef>
                <a:spcPts val="0"/>
              </a:spcBef>
              <a:spcAft>
                <a:spcPts val="0"/>
              </a:spcAft>
              <a:buClr>
                <a:srgbClr val="0D0D0D"/>
              </a:buClr>
              <a:buSzPts val="1400"/>
              <a:buChar char="-"/>
            </a:pPr>
            <a:r>
              <a:rPr lang="en-US" sz="1400">
                <a:solidFill>
                  <a:srgbClr val="0D0D0D"/>
                </a:solidFill>
                <a:highlight>
                  <a:schemeClr val="accent4"/>
                </a:highlight>
                <a:latin typeface="Arial"/>
                <a:ea typeface="Arial"/>
                <a:cs typeface="Arial"/>
                <a:sym typeface="Arial"/>
              </a:rPr>
              <a:t>We tried using chatGPT to classify the text chat themes. </a:t>
            </a:r>
            <a:endParaRPr sz="1400">
              <a:solidFill>
                <a:srgbClr val="0D0D0D"/>
              </a:solidFill>
              <a:highlight>
                <a:schemeClr val="accent4"/>
              </a:highlight>
              <a:latin typeface="Arial"/>
              <a:ea typeface="Arial"/>
              <a:cs typeface="Arial"/>
              <a:sym typeface="Arial"/>
            </a:endParaRPr>
          </a:p>
          <a:p>
            <a:pPr marL="457200" marR="0" lvl="0" indent="-317500" algn="l" rtl="0">
              <a:lnSpc>
                <a:spcPct val="115000"/>
              </a:lnSpc>
              <a:spcBef>
                <a:spcPts val="0"/>
              </a:spcBef>
              <a:spcAft>
                <a:spcPts val="0"/>
              </a:spcAft>
              <a:buClr>
                <a:srgbClr val="0D0D0D"/>
              </a:buClr>
              <a:buSzPts val="1400"/>
              <a:buAutoNum type="arabicPeriod"/>
            </a:pPr>
            <a:r>
              <a:rPr lang="en-US" sz="1400" b="1">
                <a:solidFill>
                  <a:srgbClr val="0D0D0D"/>
                </a:solidFill>
                <a:latin typeface="Arial"/>
                <a:ea typeface="Arial"/>
                <a:cs typeface="Arial"/>
                <a:sym typeface="Arial"/>
              </a:rPr>
              <a:t>Language Models:</a:t>
            </a:r>
            <a:r>
              <a:rPr lang="en-US" sz="1400">
                <a:solidFill>
                  <a:srgbClr val="0D0D0D"/>
                </a:solidFill>
                <a:latin typeface="Arial"/>
                <a:ea typeface="Arial"/>
                <a:cs typeface="Arial"/>
                <a:sym typeface="Arial"/>
              </a:rPr>
              <a:t> Language models are statistical models that learn the probability of sequences of words. They are used for tasks such as language generation, machine translation, and text summarization.</a:t>
            </a:r>
            <a:endParaRPr sz="1400">
              <a:solidFill>
                <a:srgbClr val="0D0D0D"/>
              </a:solidFill>
              <a:latin typeface="Arial"/>
              <a:ea typeface="Arial"/>
              <a:cs typeface="Arial"/>
              <a:sym typeface="Arial"/>
            </a:endParaRPr>
          </a:p>
          <a:p>
            <a:pPr marL="457200" marR="0" lvl="0" indent="-317500" algn="l" rtl="0">
              <a:lnSpc>
                <a:spcPct val="115000"/>
              </a:lnSpc>
              <a:spcBef>
                <a:spcPts val="0"/>
              </a:spcBef>
              <a:spcAft>
                <a:spcPts val="0"/>
              </a:spcAft>
              <a:buClr>
                <a:srgbClr val="0D0D0D"/>
              </a:buClr>
              <a:buSzPts val="1400"/>
              <a:buChar char="-"/>
            </a:pPr>
            <a:r>
              <a:rPr lang="en-US" sz="1400">
                <a:solidFill>
                  <a:srgbClr val="0D0D0D"/>
                </a:solidFill>
                <a:highlight>
                  <a:schemeClr val="accent4"/>
                </a:highlight>
                <a:latin typeface="Arial"/>
                <a:ea typeface="Arial"/>
                <a:cs typeface="Arial"/>
                <a:sym typeface="Arial"/>
              </a:rPr>
              <a:t>We analyzed the frequency of words.</a:t>
            </a:r>
            <a:r>
              <a:rPr lang="en-US" sz="1400">
                <a:solidFill>
                  <a:srgbClr val="0D0D0D"/>
                </a:solidFill>
                <a:highlight>
                  <a:srgbClr val="FF9900"/>
                </a:highlight>
                <a:latin typeface="Arial"/>
                <a:ea typeface="Arial"/>
                <a:cs typeface="Arial"/>
                <a:sym typeface="Arial"/>
              </a:rPr>
              <a:t> </a:t>
            </a:r>
            <a:endParaRPr sz="1400">
              <a:solidFill>
                <a:srgbClr val="0D0D0D"/>
              </a:solidFill>
              <a:highlight>
                <a:srgbClr val="FF9900"/>
              </a:highlight>
              <a:latin typeface="Arial"/>
              <a:ea typeface="Arial"/>
              <a:cs typeface="Arial"/>
              <a:sym typeface="Arial"/>
            </a:endParaRPr>
          </a:p>
          <a:p>
            <a:pPr marL="457200" marR="0" lvl="0" indent="-317500" algn="l" rtl="0">
              <a:lnSpc>
                <a:spcPct val="115000"/>
              </a:lnSpc>
              <a:spcBef>
                <a:spcPts val="0"/>
              </a:spcBef>
              <a:spcAft>
                <a:spcPts val="0"/>
              </a:spcAft>
              <a:buClr>
                <a:srgbClr val="0D0D0D"/>
              </a:buClr>
              <a:buSzPts val="1400"/>
              <a:buAutoNum type="arabicPeriod"/>
            </a:pPr>
            <a:r>
              <a:rPr lang="en-US" sz="1400" b="1">
                <a:solidFill>
                  <a:srgbClr val="0D0D0D"/>
                </a:solidFill>
                <a:latin typeface="Arial"/>
                <a:ea typeface="Arial"/>
                <a:cs typeface="Arial"/>
                <a:sym typeface="Arial"/>
              </a:rPr>
              <a:t>Pragmatics:</a:t>
            </a:r>
            <a:r>
              <a:rPr lang="en-US" sz="1400">
                <a:solidFill>
                  <a:srgbClr val="0D0D0D"/>
                </a:solidFill>
                <a:latin typeface="Arial"/>
                <a:ea typeface="Arial"/>
                <a:cs typeface="Arial"/>
                <a:sym typeface="Arial"/>
              </a:rPr>
              <a:t> Pragmatics deals with the study of language in use and the context in which communication takes place. It considers factors such as speaker intentions, implicature, and conversational implicature. </a:t>
            </a:r>
            <a:endParaRPr sz="1400">
              <a:solidFill>
                <a:srgbClr val="0D0D0D"/>
              </a:solidFill>
              <a:latin typeface="Arial"/>
              <a:ea typeface="Arial"/>
              <a:cs typeface="Arial"/>
              <a:sym typeface="Arial"/>
            </a:endParaRPr>
          </a:p>
          <a:p>
            <a:pPr marL="457200" lvl="0" indent="-317500" algn="l" rtl="0">
              <a:lnSpc>
                <a:spcPct val="115000"/>
              </a:lnSpc>
              <a:spcBef>
                <a:spcPts val="0"/>
              </a:spcBef>
              <a:spcAft>
                <a:spcPts val="0"/>
              </a:spcAft>
              <a:buClr>
                <a:srgbClr val="0D0D0D"/>
              </a:buClr>
              <a:buSzPts val="1400"/>
              <a:buFont typeface="Arial"/>
              <a:buChar char="-"/>
            </a:pPr>
            <a:r>
              <a:rPr lang="en-US" sz="1400">
                <a:solidFill>
                  <a:srgbClr val="0D0D0D"/>
                </a:solidFill>
                <a:highlight>
                  <a:schemeClr val="accent4"/>
                </a:highlight>
                <a:latin typeface="Arial"/>
                <a:ea typeface="Arial"/>
                <a:cs typeface="Arial"/>
                <a:sym typeface="Arial"/>
              </a:rPr>
              <a:t>My knowledge of the game context help me interpret the data. </a:t>
            </a:r>
            <a:endParaRPr sz="1400">
              <a:solidFill>
                <a:srgbClr val="0D0D0D"/>
              </a:solidFill>
              <a:highlight>
                <a:schemeClr val="accent4"/>
              </a:highlight>
              <a:latin typeface="Arial"/>
              <a:ea typeface="Arial"/>
              <a:cs typeface="Arial"/>
              <a:sym typeface="Arial"/>
            </a:endParaRPr>
          </a:p>
        </p:txBody>
      </p:sp>
      <p:sp>
        <p:nvSpPr>
          <p:cNvPr id="121" name="Google Shape;121;g2d17c6257a2_9_321"/>
          <p:cNvSpPr txBox="1"/>
          <p:nvPr/>
        </p:nvSpPr>
        <p:spPr>
          <a:xfrm>
            <a:off x="12192000" y="157075"/>
            <a:ext cx="2631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g2d17c6257a2_9_321" title="NLP Principles and Theories.mp3">
            <a:hlinkClick r:id="rId3"/>
          </p:cNvPr>
          <p:cNvPicPr preferRelativeResize="0"/>
          <p:nvPr/>
        </p:nvPicPr>
        <p:blipFill>
          <a:blip r:embed="rId4">
            <a:alphaModFix/>
          </a:blip>
          <a:stretch>
            <a:fillRect/>
          </a:stretch>
        </p:blipFill>
        <p:spPr>
          <a:xfrm>
            <a:off x="152400" y="6498125"/>
            <a:ext cx="207475" cy="20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d17c6257a2_9_4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Tools were used?</a:t>
            </a:r>
            <a:endParaRPr/>
          </a:p>
        </p:txBody>
      </p:sp>
      <p:sp>
        <p:nvSpPr>
          <p:cNvPr id="128" name="Google Shape;128;g2d17c6257a2_9_402"/>
          <p:cNvSpPr txBox="1">
            <a:spLocks noGrp="1"/>
          </p:cNvSpPr>
          <p:nvPr>
            <p:ph type="body" idx="1"/>
          </p:nvPr>
        </p:nvSpPr>
        <p:spPr>
          <a:xfrm>
            <a:off x="812225" y="1860550"/>
            <a:ext cx="10515600" cy="4442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800"/>
              <a:buNone/>
            </a:pPr>
            <a:r>
              <a:rPr lang="en-US"/>
              <a:t>What Tools did you use? </a:t>
            </a:r>
            <a:endParaRPr/>
          </a:p>
          <a:p>
            <a:pPr marL="457200" lvl="0" indent="-342900" algn="l" rtl="0">
              <a:lnSpc>
                <a:spcPct val="90000"/>
              </a:lnSpc>
              <a:spcBef>
                <a:spcPts val="0"/>
              </a:spcBef>
              <a:spcAft>
                <a:spcPts val="0"/>
              </a:spcAft>
              <a:buSzPts val="1800"/>
              <a:buAutoNum type="arabicPeriod"/>
            </a:pPr>
            <a:r>
              <a:rPr lang="en-US"/>
              <a:t>Python - Sklearn, ngram, nltk, Keras, Pandas</a:t>
            </a:r>
            <a:endParaRPr/>
          </a:p>
          <a:p>
            <a:pPr marL="457200" lvl="0" indent="-342900" algn="l" rtl="0">
              <a:lnSpc>
                <a:spcPct val="90000"/>
              </a:lnSpc>
              <a:spcBef>
                <a:spcPts val="0"/>
              </a:spcBef>
              <a:spcAft>
                <a:spcPts val="0"/>
              </a:spcAft>
              <a:buSzPts val="1800"/>
              <a:buAutoNum type="arabicPeriod"/>
            </a:pPr>
            <a:r>
              <a:rPr lang="en-US"/>
              <a:t>Chatgpt API</a:t>
            </a:r>
            <a:endParaRPr/>
          </a:p>
          <a:p>
            <a:pPr marL="457200" lvl="0" indent="-342900" algn="l" rtl="0">
              <a:lnSpc>
                <a:spcPct val="90000"/>
              </a:lnSpc>
              <a:spcBef>
                <a:spcPts val="0"/>
              </a:spcBef>
              <a:spcAft>
                <a:spcPts val="0"/>
              </a:spcAft>
              <a:buSzPts val="1800"/>
              <a:buAutoNum type="arabicPeriod"/>
            </a:pPr>
            <a:r>
              <a:rPr lang="en-US"/>
              <a:t>Microsoft Excel - To manipulate filter and sort the data</a:t>
            </a:r>
            <a:endParaRPr/>
          </a:p>
          <a:p>
            <a:pPr marL="457200" lvl="0" indent="-342900" algn="l" rtl="0">
              <a:lnSpc>
                <a:spcPct val="90000"/>
              </a:lnSpc>
              <a:spcBef>
                <a:spcPts val="0"/>
              </a:spcBef>
              <a:spcAft>
                <a:spcPts val="0"/>
              </a:spcAft>
              <a:buSzPts val="1800"/>
              <a:buAutoNum type="arabicPeriod"/>
            </a:pPr>
            <a:r>
              <a:rPr lang="en-US"/>
              <a:t>AntConc: Professor recommended this tool, and it turns out to be useful. </a:t>
            </a:r>
            <a:endParaRPr/>
          </a:p>
          <a:p>
            <a:pPr marL="0" lvl="0" indent="0" algn="l" rtl="0">
              <a:lnSpc>
                <a:spcPct val="90000"/>
              </a:lnSpc>
              <a:spcBef>
                <a:spcPts val="0"/>
              </a:spcBef>
              <a:spcAft>
                <a:spcPts val="0"/>
              </a:spcAft>
              <a:buSzPts val="1800"/>
              <a:buNone/>
            </a:pPr>
            <a:endParaRPr/>
          </a:p>
          <a:p>
            <a:pPr marL="0" lvl="0" indent="0" algn="l" rtl="0">
              <a:lnSpc>
                <a:spcPct val="100000"/>
              </a:lnSpc>
              <a:spcBef>
                <a:spcPts val="0"/>
              </a:spcBef>
              <a:spcAft>
                <a:spcPts val="0"/>
              </a:spcAft>
              <a:buSzPts val="2800"/>
              <a:buNone/>
            </a:pPr>
            <a:r>
              <a:rPr lang="en-US" i="1"/>
              <a:t>Did you use common NLP tools? Why? Why not?</a:t>
            </a:r>
            <a:endParaRPr/>
          </a:p>
          <a:p>
            <a:pPr marL="0" lvl="0" indent="0" algn="l" rtl="0">
              <a:lnSpc>
                <a:spcPct val="100000"/>
              </a:lnSpc>
              <a:spcBef>
                <a:spcPts val="0"/>
              </a:spcBef>
              <a:spcAft>
                <a:spcPts val="0"/>
              </a:spcAft>
              <a:buClr>
                <a:schemeClr val="dk1"/>
              </a:buClr>
              <a:buSzPts val="1800"/>
              <a:buFont typeface="Arial"/>
              <a:buNone/>
            </a:pPr>
            <a:r>
              <a:rPr lang="en-US" sz="2300"/>
              <a:t>Among the Common NLP tools we used only Text classification and Standard Python Pandas Data manipulation. There was no need to use common nlp tools such as Text blob, pytorch.</a:t>
            </a:r>
            <a:endParaRPr sz="2300"/>
          </a:p>
        </p:txBody>
      </p:sp>
      <p:pic>
        <p:nvPicPr>
          <p:cNvPr id="129" name="Google Shape;129;g2d17c6257a2_9_402" title="E University Dr 10.mp3">
            <a:hlinkClick r:id="rId3"/>
          </p:cNvPr>
          <p:cNvPicPr preferRelativeResize="0"/>
          <p:nvPr/>
        </p:nvPicPr>
        <p:blipFill>
          <a:blip r:embed="rId4">
            <a:alphaModFix/>
          </a:blip>
          <a:stretch>
            <a:fillRect/>
          </a:stretch>
        </p:blipFill>
        <p:spPr>
          <a:xfrm>
            <a:off x="152400" y="6455350"/>
            <a:ext cx="250250" cy="25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d17c6257a2_9_48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Description, Collection, Processing, &amp; Analysis	</a:t>
            </a:r>
            <a:endParaRPr/>
          </a:p>
        </p:txBody>
      </p:sp>
      <p:sp>
        <p:nvSpPr>
          <p:cNvPr id="135" name="Google Shape;135;g2d17c6257a2_9_48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20000"/>
          </a:bodyPr>
          <a:lstStyle/>
          <a:p>
            <a:pPr marL="457200" lvl="0" indent="-342898" algn="l" rtl="0">
              <a:lnSpc>
                <a:spcPct val="90000"/>
              </a:lnSpc>
              <a:spcBef>
                <a:spcPts val="500"/>
              </a:spcBef>
              <a:spcAft>
                <a:spcPts val="0"/>
              </a:spcAft>
              <a:buSzPts val="1800"/>
              <a:buChar char="●"/>
            </a:pPr>
            <a:r>
              <a:rPr lang="en-US"/>
              <a:t>The data consists of 1160 games of 3-member team with a valid end-of-game status report on the testbed. </a:t>
            </a:r>
            <a:endParaRPr/>
          </a:p>
          <a:p>
            <a:pPr marL="457200" lvl="0" indent="-342898" algn="l" rtl="0">
              <a:lnSpc>
                <a:spcPct val="90000"/>
              </a:lnSpc>
              <a:spcBef>
                <a:spcPts val="0"/>
              </a:spcBef>
              <a:spcAft>
                <a:spcPts val="0"/>
              </a:spcAft>
              <a:buSzPts val="1800"/>
              <a:buChar char="●"/>
            </a:pPr>
            <a:r>
              <a:rPr lang="en-US"/>
              <a:t>3 minutes of recon at the field, planning at the shop, and execution in the field, and interactive planning and execution. </a:t>
            </a:r>
            <a:endParaRPr/>
          </a:p>
          <a:p>
            <a:pPr marL="914400" lvl="1" indent="-342900" algn="l" rtl="0">
              <a:lnSpc>
                <a:spcPct val="90000"/>
              </a:lnSpc>
              <a:spcBef>
                <a:spcPts val="0"/>
              </a:spcBef>
              <a:spcAft>
                <a:spcPts val="0"/>
              </a:spcAft>
              <a:buSzPts val="1800"/>
              <a:buChar char="○"/>
            </a:pPr>
            <a:r>
              <a:rPr lang="en-US"/>
              <a:t>Team needs to work together to reach high score</a:t>
            </a:r>
            <a:endParaRPr/>
          </a:p>
          <a:p>
            <a:pPr marL="457200" lvl="0" indent="-342900" algn="l" rtl="0">
              <a:lnSpc>
                <a:spcPct val="90000"/>
              </a:lnSpc>
              <a:spcBef>
                <a:spcPts val="0"/>
              </a:spcBef>
              <a:spcAft>
                <a:spcPts val="0"/>
              </a:spcAft>
              <a:buSzPts val="1800"/>
              <a:buChar char="●"/>
            </a:pPr>
            <a:r>
              <a:rPr lang="en-US"/>
              <a:t>Data Collection: </a:t>
            </a:r>
            <a:endParaRPr/>
          </a:p>
          <a:p>
            <a:pPr marL="914400" lvl="1" indent="-342900" algn="l" rtl="0">
              <a:lnSpc>
                <a:spcPct val="90000"/>
              </a:lnSpc>
              <a:spcBef>
                <a:spcPts val="0"/>
              </a:spcBef>
              <a:spcAft>
                <a:spcPts val="0"/>
              </a:spcAft>
              <a:buSzPts val="1800"/>
              <a:buChar char="○"/>
            </a:pPr>
            <a:r>
              <a:rPr lang="en-US"/>
              <a:t>The data was collected in Fall 2023 from the DARPA ASIST program. </a:t>
            </a:r>
            <a:endParaRPr/>
          </a:p>
          <a:p>
            <a:pPr marL="457200" lvl="0" indent="-342900" algn="l" rtl="0">
              <a:lnSpc>
                <a:spcPct val="90000"/>
              </a:lnSpc>
              <a:spcBef>
                <a:spcPts val="0"/>
              </a:spcBef>
              <a:spcAft>
                <a:spcPts val="0"/>
              </a:spcAft>
              <a:buSzPts val="1800"/>
              <a:buChar char="●"/>
            </a:pPr>
            <a:r>
              <a:rPr lang="en-US"/>
              <a:t>Pre-Processing: </a:t>
            </a:r>
            <a:endParaRPr/>
          </a:p>
          <a:p>
            <a:pPr marL="914400" lvl="1" indent="-342900" algn="l" rtl="0">
              <a:lnSpc>
                <a:spcPct val="90000"/>
              </a:lnSpc>
              <a:spcBef>
                <a:spcPts val="0"/>
              </a:spcBef>
              <a:spcAft>
                <a:spcPts val="0"/>
              </a:spcAft>
              <a:buSzPts val="1800"/>
              <a:buChar char="○"/>
            </a:pPr>
            <a:r>
              <a:rPr lang="en-US"/>
              <a:t>The data are extracted from testbed logs and organized into csv files with timestamps and message contents; we turned the csv files into txt.  </a:t>
            </a:r>
            <a:endParaRPr/>
          </a:p>
          <a:p>
            <a:pPr marL="914400" lvl="1" indent="-342900" algn="l" rtl="0">
              <a:lnSpc>
                <a:spcPct val="90000"/>
              </a:lnSpc>
              <a:spcBef>
                <a:spcPts val="0"/>
              </a:spcBef>
              <a:spcAft>
                <a:spcPts val="0"/>
              </a:spcAft>
              <a:buSzPts val="1800"/>
              <a:buChar char="○"/>
            </a:pPr>
            <a:r>
              <a:rPr lang="en-US"/>
              <a:t>In the AntConc approach, we used stoplist. </a:t>
            </a:r>
            <a:endParaRPr/>
          </a:p>
          <a:p>
            <a:pPr marL="457200" lvl="0" indent="-342900" algn="l" rtl="0">
              <a:lnSpc>
                <a:spcPct val="90000"/>
              </a:lnSpc>
              <a:spcBef>
                <a:spcPts val="0"/>
              </a:spcBef>
              <a:spcAft>
                <a:spcPts val="0"/>
              </a:spcAft>
              <a:buSzPts val="1800"/>
              <a:buChar char="●"/>
            </a:pPr>
            <a:r>
              <a:rPr lang="en-US"/>
              <a:t>Analysis:</a:t>
            </a:r>
            <a:endParaRPr/>
          </a:p>
          <a:p>
            <a:pPr marL="914400" lvl="1" indent="-342900" algn="l" rtl="0">
              <a:lnSpc>
                <a:spcPct val="90000"/>
              </a:lnSpc>
              <a:spcBef>
                <a:spcPts val="0"/>
              </a:spcBef>
              <a:spcAft>
                <a:spcPts val="0"/>
              </a:spcAft>
              <a:buSzPts val="1800"/>
              <a:buChar char="○"/>
            </a:pPr>
            <a:r>
              <a:rPr lang="en-US"/>
              <a:t>We used three approaches for analysis: (a) manual coding; (b) AntConc; (c) Machine learning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900">
                <a:latin typeface="Arial"/>
                <a:ea typeface="Arial"/>
                <a:cs typeface="Arial"/>
                <a:sym typeface="Arial"/>
              </a:rPr>
              <a:t>Manual coding approach: Codebook Example</a:t>
            </a:r>
            <a:endParaRPr sz="3900">
              <a:latin typeface="Arial"/>
              <a:ea typeface="Arial"/>
              <a:cs typeface="Arial"/>
              <a:sym typeface="Arial"/>
            </a:endParaRPr>
          </a:p>
        </p:txBody>
      </p:sp>
      <p:pic>
        <p:nvPicPr>
          <p:cNvPr id="142" name="Google Shape;142;p9"/>
          <p:cNvPicPr preferRelativeResize="0"/>
          <p:nvPr/>
        </p:nvPicPr>
        <p:blipFill rotWithShape="1">
          <a:blip r:embed="rId3">
            <a:alphaModFix/>
          </a:blip>
          <a:srcRect/>
          <a:stretch/>
        </p:blipFill>
        <p:spPr>
          <a:xfrm>
            <a:off x="2577675" y="1400288"/>
            <a:ext cx="7515225" cy="4572000"/>
          </a:xfrm>
          <a:prstGeom prst="rect">
            <a:avLst/>
          </a:prstGeom>
          <a:noFill/>
          <a:ln>
            <a:noFill/>
          </a:ln>
        </p:spPr>
      </p:pic>
      <p:sp>
        <p:nvSpPr>
          <p:cNvPr id="143" name="Google Shape;143;p9"/>
          <p:cNvSpPr txBox="1"/>
          <p:nvPr/>
        </p:nvSpPr>
        <p:spPr>
          <a:xfrm>
            <a:off x="848800" y="5972300"/>
            <a:ext cx="10825200" cy="4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complete table of codebook: </a:t>
            </a:r>
            <a:r>
              <a:rPr lang="en-US" sz="2400" b="0" i="0" u="sng" strike="noStrike" cap="none">
                <a:solidFill>
                  <a:schemeClr val="hlink"/>
                </a:solidFill>
                <a:latin typeface="Calibri"/>
                <a:ea typeface="Calibri"/>
                <a:cs typeface="Calibri"/>
                <a:sym typeface="Calibri"/>
                <a:hlinkClick r:id="rId4"/>
              </a:rPr>
              <a:t>link here</a:t>
            </a:r>
            <a:r>
              <a:rPr lang="en-US" sz="2400" b="0" i="0" u="none" strike="noStrike" cap="none">
                <a:solidFill>
                  <a:schemeClr val="dk1"/>
                </a:solidFill>
                <a:latin typeface="Calibri"/>
                <a:ea typeface="Calibri"/>
                <a:cs typeface="Calibri"/>
                <a:sym typeface="Calibri"/>
              </a:rPr>
              <a:t>; Data sheet: </a:t>
            </a:r>
            <a:r>
              <a:rPr lang="en-US" sz="2400" b="0" i="0" u="sng" strike="noStrike" cap="none">
                <a:solidFill>
                  <a:schemeClr val="hlink"/>
                </a:solidFill>
                <a:latin typeface="Calibri"/>
                <a:ea typeface="Calibri"/>
                <a:cs typeface="Calibri"/>
                <a:sym typeface="Calibri"/>
                <a:hlinkClick r:id="rId5"/>
              </a:rPr>
              <a:t>link here</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2111</Words>
  <Application>Microsoft Macintosh PowerPoint</Application>
  <PresentationFormat>Widescreen</PresentationFormat>
  <Paragraphs>249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Roboto</vt:lpstr>
      <vt:lpstr>Times New Roman</vt:lpstr>
      <vt:lpstr>Calibri</vt:lpstr>
      <vt:lpstr>Office Theme</vt:lpstr>
      <vt:lpstr>Investigating team planning strategies of the human-AI teams in a bomb disposal game</vt:lpstr>
      <vt:lpstr>Introduction</vt:lpstr>
      <vt:lpstr>Literature</vt:lpstr>
      <vt:lpstr>Literature (cont’d)</vt:lpstr>
      <vt:lpstr>Environmental Scan</vt:lpstr>
      <vt:lpstr>NLP Principles and Theories</vt:lpstr>
      <vt:lpstr>What Tools were used?</vt:lpstr>
      <vt:lpstr>Data Description, Collection, Processing, &amp; Analysis </vt:lpstr>
      <vt:lpstr>Manual coding approach: Codebook Example</vt:lpstr>
      <vt:lpstr>Manual coding outcomes</vt:lpstr>
      <vt:lpstr>AntConc Approach</vt:lpstr>
      <vt:lpstr>The stop list we used in AntConc</vt:lpstr>
      <vt:lpstr>AntConc Outcomes Word list </vt:lpstr>
      <vt:lpstr>AntConc outcomes_Wordcloud</vt:lpstr>
      <vt:lpstr>Machine Learning Approach</vt:lpstr>
      <vt:lpstr>Machine Learning Outcomes</vt:lpstr>
      <vt:lpstr>Challenges</vt:lpstr>
      <vt:lpstr>Partial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team planning strategies of the human-AI teams in a bomb disposal game</dc:title>
  <dc:creator>Brian Atkinson</dc:creator>
  <cp:lastModifiedBy>Prithvi Prathapan</cp:lastModifiedBy>
  <cp:revision>1</cp:revision>
  <dcterms:created xsi:type="dcterms:W3CDTF">2021-11-28T18:29:33Z</dcterms:created>
  <dcterms:modified xsi:type="dcterms:W3CDTF">2024-05-02T06:56:28Z</dcterms:modified>
</cp:coreProperties>
</file>