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5" Type="http://schemas.openxmlformats.org/officeDocument/2006/relationships/slideLayout" Target="../slideLayouts/slideLayout1.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7" Type="http://schemas.openxmlformats.org/officeDocument/2006/relationships/slideLayout" Target="../slideLayouts/slideLayout1.xml"/><Relationship Id="rId8"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7-1.pn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8-1.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99" y="2034540"/>
            <a:ext cx="7477601" cy="3471863"/>
          </a:xfrm>
          <a:prstGeom prst="rect">
            <a:avLst/>
          </a:prstGeom>
          <a:noFill/>
          <a:ln/>
        </p:spPr>
        <p:txBody>
          <a:bodyPr wrap="square" rtlCol="0" anchor="t"/>
          <a:lstStyle/>
          <a:p>
            <a:pPr indent="0" marL="0">
              <a:lnSpc>
                <a:spcPts val="5468"/>
              </a:lnSpc>
              <a:buNone/>
            </a:pPr>
            <a:r>
              <a:rPr lang="en-US" sz="4374" b="1" spc="-131" kern="0" dirty="0">
                <a:solidFill>
                  <a:srgbClr val="FFFFFF"/>
                </a:solidFill>
                <a:latin typeface="Inter" pitchFamily="34" charset="0"/>
                <a:ea typeface="Inter" pitchFamily="34" charset="-122"/>
                <a:cs typeface="Inter" pitchFamily="34" charset="-120"/>
              </a:rPr>
              <a:t>Eduvault : Journeying Through the Pinnacle of Secondary Education - Where Grades 11 &amp; 12 Thrive in Excellence and Innovation.</a:t>
            </a:r>
            <a:endParaRPr lang="en-US" sz="4374" dirty="0"/>
          </a:p>
        </p:txBody>
      </p:sp>
      <p:sp>
        <p:nvSpPr>
          <p:cNvPr id="6" name="Text 3"/>
          <p:cNvSpPr/>
          <p:nvPr/>
        </p:nvSpPr>
        <p:spPr>
          <a:xfrm>
            <a:off x="833199" y="5839658"/>
            <a:ext cx="7477601" cy="355402"/>
          </a:xfrm>
          <a:prstGeom prst="rect">
            <a:avLst/>
          </a:prstGeom>
          <a:noFill/>
          <a:ln/>
        </p:spPr>
        <p:txBody>
          <a:bodyPr wrap="none" rtlCol="0" anchor="t"/>
          <a:lstStyle/>
          <a:p>
            <a:pPr indent="0" marL="0">
              <a:lnSpc>
                <a:spcPts val="2799"/>
              </a:lnSpc>
              <a:buNone/>
            </a:pPr>
            <a:endParaRPr lang="en-US" sz="1750"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r>
          <p:cNvPicPr>
            <a:picLocks noChangeAspect="1"/>
          </p:cNvPicPr>
          <p:nvPr/>
        </p:nvPicPr>
        <p:blipFill>
          <a:blip r:embed="rId1"/>
          <a:stretch>
            <a:fillRect/>
          </a:stretch>
        </p:blipFill>
        <p:spPr>
          <a:xfrm>
            <a:off x="0" y="0"/>
            <a:ext cx="3657600" cy="8229600"/>
          </a:xfrm>
          <a:prstGeom prst="rect">
            <a:avLst/>
          </a:prstGeom>
        </p:spPr>
      </p:pic>
      <p:sp>
        <p:nvSpPr>
          <p:cNvPr id="5" name="Text 2"/>
          <p:cNvSpPr/>
          <p:nvPr/>
        </p:nvSpPr>
        <p:spPr>
          <a:xfrm>
            <a:off x="5116116" y="602099"/>
            <a:ext cx="8055650" cy="1059894"/>
          </a:xfrm>
          <a:prstGeom prst="rect">
            <a:avLst/>
          </a:prstGeom>
          <a:noFill/>
          <a:ln/>
        </p:spPr>
        <p:txBody>
          <a:bodyPr wrap="square" rtlCol="0" anchor="t"/>
          <a:lstStyle/>
          <a:p>
            <a:pPr indent="0" marL="0">
              <a:lnSpc>
                <a:spcPts val="4173"/>
              </a:lnSpc>
              <a:buNone/>
            </a:pPr>
            <a:r>
              <a:rPr lang="en-US" sz="3338" b="1" spc="-100" kern="0" dirty="0">
                <a:solidFill>
                  <a:srgbClr val="FFFFFF"/>
                </a:solidFill>
                <a:latin typeface="Inter" pitchFamily="34" charset="0"/>
                <a:ea typeface="Inter" pitchFamily="34" charset="-122"/>
                <a:cs typeface="Inter" pitchFamily="34" charset="-120"/>
              </a:rPr>
              <a:t>Describe Your Problem Statement and Solution</a:t>
            </a:r>
            <a:endParaRPr lang="en-US" sz="3338" dirty="0"/>
          </a:p>
        </p:txBody>
      </p:sp>
      <p:sp>
        <p:nvSpPr>
          <p:cNvPr id="6" name="Shape 3"/>
          <p:cNvSpPr/>
          <p:nvPr/>
        </p:nvSpPr>
        <p:spPr>
          <a:xfrm>
            <a:off x="5353526" y="1916311"/>
            <a:ext cx="33814" cy="5711190"/>
          </a:xfrm>
          <a:prstGeom prst="roundRect">
            <a:avLst>
              <a:gd name="adj" fmla="val 225697"/>
            </a:avLst>
          </a:prstGeom>
          <a:solidFill>
            <a:srgbClr val="2A1999"/>
          </a:solidFill>
          <a:ln/>
        </p:spPr>
      </p:sp>
      <p:sp>
        <p:nvSpPr>
          <p:cNvPr id="7" name="Shape 4"/>
          <p:cNvSpPr/>
          <p:nvPr/>
        </p:nvSpPr>
        <p:spPr>
          <a:xfrm>
            <a:off x="5561171" y="2222540"/>
            <a:ext cx="593527" cy="33814"/>
          </a:xfrm>
          <a:prstGeom prst="roundRect">
            <a:avLst>
              <a:gd name="adj" fmla="val 225697"/>
            </a:avLst>
          </a:prstGeom>
          <a:solidFill>
            <a:srgbClr val="2A1999"/>
          </a:solidFill>
          <a:ln/>
        </p:spPr>
      </p:sp>
      <p:sp>
        <p:nvSpPr>
          <p:cNvPr id="8" name="Shape 5"/>
          <p:cNvSpPr/>
          <p:nvPr/>
        </p:nvSpPr>
        <p:spPr>
          <a:xfrm>
            <a:off x="5179695" y="2048827"/>
            <a:ext cx="381476" cy="381476"/>
          </a:xfrm>
          <a:prstGeom prst="roundRect">
            <a:avLst>
              <a:gd name="adj" fmla="val 20006"/>
            </a:avLst>
          </a:prstGeom>
          <a:solidFill>
            <a:srgbClr val="110080"/>
          </a:solidFill>
          <a:ln w="7620">
            <a:solidFill>
              <a:srgbClr val="2A1999"/>
            </a:solidFill>
            <a:prstDash val="solid"/>
          </a:ln>
        </p:spPr>
      </p:sp>
      <p:sp>
        <p:nvSpPr>
          <p:cNvPr id="9" name="Text 6"/>
          <p:cNvSpPr/>
          <p:nvPr/>
        </p:nvSpPr>
        <p:spPr>
          <a:xfrm>
            <a:off x="5311973" y="2080498"/>
            <a:ext cx="116919" cy="318016"/>
          </a:xfrm>
          <a:prstGeom prst="rect">
            <a:avLst/>
          </a:prstGeom>
          <a:noFill/>
          <a:ln/>
        </p:spPr>
        <p:txBody>
          <a:bodyPr wrap="none" rtlCol="0" anchor="t"/>
          <a:lstStyle/>
          <a:p>
            <a:pPr algn="ctr" indent="0" marL="0">
              <a:lnSpc>
                <a:spcPts val="2504"/>
              </a:lnSpc>
              <a:buNone/>
            </a:pPr>
            <a:r>
              <a:rPr lang="en-US" sz="2003" b="1" spc="-60" kern="0" dirty="0">
                <a:solidFill>
                  <a:srgbClr val="E5E0DF"/>
                </a:solidFill>
                <a:latin typeface="Inter" pitchFamily="34" charset="0"/>
                <a:ea typeface="Inter" pitchFamily="34" charset="-122"/>
                <a:cs typeface="Inter" pitchFamily="34" charset="-120"/>
              </a:rPr>
              <a:t>1</a:t>
            </a:r>
            <a:endParaRPr lang="en-US" sz="2003" dirty="0"/>
          </a:p>
        </p:txBody>
      </p:sp>
      <p:sp>
        <p:nvSpPr>
          <p:cNvPr id="10" name="Text 7"/>
          <p:cNvSpPr/>
          <p:nvPr/>
        </p:nvSpPr>
        <p:spPr>
          <a:xfrm>
            <a:off x="6303169" y="2085856"/>
            <a:ext cx="2119908" cy="265033"/>
          </a:xfrm>
          <a:prstGeom prst="rect">
            <a:avLst/>
          </a:prstGeom>
          <a:noFill/>
          <a:ln/>
        </p:spPr>
        <p:txBody>
          <a:bodyPr wrap="none" rtlCol="0" anchor="t"/>
          <a:lstStyle/>
          <a:p>
            <a:pPr algn="l" indent="0" marL="0">
              <a:lnSpc>
                <a:spcPts val="2087"/>
              </a:lnSpc>
              <a:buNone/>
            </a:pPr>
            <a:r>
              <a:rPr lang="en-US" sz="1669" b="1" spc="-50" kern="0" dirty="0">
                <a:solidFill>
                  <a:srgbClr val="E5E0DF"/>
                </a:solidFill>
                <a:latin typeface="Inter" pitchFamily="34" charset="0"/>
                <a:ea typeface="Inter" pitchFamily="34" charset="-122"/>
                <a:cs typeface="Inter" pitchFamily="34" charset="-120"/>
              </a:rPr>
              <a:t>Identifying the Issue</a:t>
            </a:r>
            <a:endParaRPr lang="en-US" sz="1669" dirty="0"/>
          </a:p>
        </p:txBody>
      </p:sp>
      <p:sp>
        <p:nvSpPr>
          <p:cNvPr id="11" name="Text 8"/>
          <p:cNvSpPr/>
          <p:nvPr/>
        </p:nvSpPr>
        <p:spPr>
          <a:xfrm>
            <a:off x="6303169" y="2452568"/>
            <a:ext cx="6868597" cy="1084898"/>
          </a:xfrm>
          <a:prstGeom prst="rect">
            <a:avLst/>
          </a:prstGeom>
          <a:noFill/>
          <a:ln/>
        </p:spPr>
        <p:txBody>
          <a:bodyPr wrap="square" rtlCol="0" anchor="t"/>
          <a:lstStyle/>
          <a:p>
            <a:pPr algn="l" indent="0" marL="0">
              <a:lnSpc>
                <a:spcPts val="2137"/>
              </a:lnSpc>
              <a:buNone/>
            </a:pPr>
            <a:r>
              <a:rPr lang="en-US" sz="1335" spc="-27" kern="0" dirty="0">
                <a:solidFill>
                  <a:srgbClr val="E5E0DF"/>
                </a:solidFill>
                <a:latin typeface="Inter" pitchFamily="34" charset="0"/>
                <a:ea typeface="Inter" pitchFamily="34" charset="-122"/>
                <a:cs typeface="Inter" pitchFamily="34" charset="-120"/>
              </a:rPr>
              <a:t>Class 12 students preparing for competitive exams like JEE, KCET, COMEDK, NEET, and board exams face challenges such as scattered learning resources, difficulty accessing quality content, lack of personalized support, privacy concerns, and limited promotion of educational platforms.</a:t>
            </a:r>
            <a:endParaRPr lang="en-US" sz="1335" dirty="0"/>
          </a:p>
        </p:txBody>
      </p:sp>
      <p:sp>
        <p:nvSpPr>
          <p:cNvPr id="12" name="Shape 9"/>
          <p:cNvSpPr/>
          <p:nvPr/>
        </p:nvSpPr>
        <p:spPr>
          <a:xfrm>
            <a:off x="5561171" y="4182785"/>
            <a:ext cx="593527" cy="33814"/>
          </a:xfrm>
          <a:prstGeom prst="roundRect">
            <a:avLst>
              <a:gd name="adj" fmla="val 225697"/>
            </a:avLst>
          </a:prstGeom>
          <a:solidFill>
            <a:srgbClr val="2A1999"/>
          </a:solidFill>
          <a:ln/>
        </p:spPr>
      </p:sp>
      <p:sp>
        <p:nvSpPr>
          <p:cNvPr id="13" name="Shape 10"/>
          <p:cNvSpPr/>
          <p:nvPr/>
        </p:nvSpPr>
        <p:spPr>
          <a:xfrm>
            <a:off x="5179695" y="4009073"/>
            <a:ext cx="381476" cy="381476"/>
          </a:xfrm>
          <a:prstGeom prst="roundRect">
            <a:avLst>
              <a:gd name="adj" fmla="val 20006"/>
            </a:avLst>
          </a:prstGeom>
          <a:solidFill>
            <a:srgbClr val="110080"/>
          </a:solidFill>
          <a:ln w="7620">
            <a:solidFill>
              <a:srgbClr val="2A1999"/>
            </a:solidFill>
            <a:prstDash val="solid"/>
          </a:ln>
        </p:spPr>
      </p:sp>
      <p:sp>
        <p:nvSpPr>
          <p:cNvPr id="14" name="Text 11"/>
          <p:cNvSpPr/>
          <p:nvPr/>
        </p:nvSpPr>
        <p:spPr>
          <a:xfrm>
            <a:off x="5294114" y="4040743"/>
            <a:ext cx="152638" cy="318016"/>
          </a:xfrm>
          <a:prstGeom prst="rect">
            <a:avLst/>
          </a:prstGeom>
          <a:noFill/>
          <a:ln/>
        </p:spPr>
        <p:txBody>
          <a:bodyPr wrap="none" rtlCol="0" anchor="t"/>
          <a:lstStyle/>
          <a:p>
            <a:pPr algn="ctr" indent="0" marL="0">
              <a:lnSpc>
                <a:spcPts val="2504"/>
              </a:lnSpc>
              <a:buNone/>
            </a:pPr>
            <a:r>
              <a:rPr lang="en-US" sz="2003" b="1" spc="-60" kern="0" dirty="0">
                <a:solidFill>
                  <a:srgbClr val="E5E0DF"/>
                </a:solidFill>
                <a:latin typeface="Inter" pitchFamily="34" charset="0"/>
                <a:ea typeface="Inter" pitchFamily="34" charset="-122"/>
                <a:cs typeface="Inter" pitchFamily="34" charset="-120"/>
              </a:rPr>
              <a:t>2</a:t>
            </a:r>
            <a:endParaRPr lang="en-US" sz="2003" dirty="0"/>
          </a:p>
        </p:txBody>
      </p:sp>
      <p:sp>
        <p:nvSpPr>
          <p:cNvPr id="15" name="Text 12"/>
          <p:cNvSpPr/>
          <p:nvPr/>
        </p:nvSpPr>
        <p:spPr>
          <a:xfrm>
            <a:off x="6303169" y="4046101"/>
            <a:ext cx="2119908" cy="265033"/>
          </a:xfrm>
          <a:prstGeom prst="rect">
            <a:avLst/>
          </a:prstGeom>
          <a:noFill/>
          <a:ln/>
        </p:spPr>
        <p:txBody>
          <a:bodyPr wrap="none" rtlCol="0" anchor="t"/>
          <a:lstStyle/>
          <a:p>
            <a:pPr algn="l" indent="0" marL="0">
              <a:lnSpc>
                <a:spcPts val="2087"/>
              </a:lnSpc>
              <a:buNone/>
            </a:pPr>
            <a:r>
              <a:rPr lang="en-US" sz="1669" b="1" spc="-50" kern="0" dirty="0">
                <a:solidFill>
                  <a:srgbClr val="E5E0DF"/>
                </a:solidFill>
                <a:latin typeface="Inter" pitchFamily="34" charset="0"/>
                <a:ea typeface="Inter" pitchFamily="34" charset="-122"/>
                <a:cs typeface="Inter" pitchFamily="34" charset="-120"/>
              </a:rPr>
              <a:t>Proposing Solutions</a:t>
            </a:r>
            <a:endParaRPr lang="en-US" sz="1669" dirty="0"/>
          </a:p>
        </p:txBody>
      </p:sp>
      <p:sp>
        <p:nvSpPr>
          <p:cNvPr id="16" name="Text 13"/>
          <p:cNvSpPr/>
          <p:nvPr/>
        </p:nvSpPr>
        <p:spPr>
          <a:xfrm>
            <a:off x="6303169" y="4412813"/>
            <a:ext cx="6868597" cy="1356122"/>
          </a:xfrm>
          <a:prstGeom prst="rect">
            <a:avLst/>
          </a:prstGeom>
          <a:noFill/>
          <a:ln/>
        </p:spPr>
        <p:txBody>
          <a:bodyPr wrap="square" rtlCol="0" anchor="t"/>
          <a:lstStyle/>
          <a:p>
            <a:pPr algn="l" indent="0" marL="0">
              <a:lnSpc>
                <a:spcPts val="2137"/>
              </a:lnSpc>
              <a:buNone/>
            </a:pPr>
            <a:r>
              <a:rPr lang="en-US" sz="1335" spc="-27" kern="0" dirty="0">
                <a:solidFill>
                  <a:srgbClr val="E5E0DF"/>
                </a:solidFill>
                <a:latin typeface="Inter" pitchFamily="34" charset="0"/>
                <a:ea typeface="Inter" pitchFamily="34" charset="-122"/>
                <a:cs typeface="Inter" pitchFamily="34" charset="-120"/>
              </a:rPr>
              <a:t>Create Eduvault, an online platform addressing these challenges by offering centralized study materials, curated video resources, interactive quizzes, personalized college suggestions, and a chatbot for academic assistance. Eduvault aims to empower students with easy access to high-quality resources, personalized support, and a secure learning environment, enhancing their academic performance and achieving educational goals.</a:t>
            </a:r>
            <a:endParaRPr lang="en-US" sz="1335" dirty="0"/>
          </a:p>
        </p:txBody>
      </p:sp>
      <p:sp>
        <p:nvSpPr>
          <p:cNvPr id="17" name="Shape 14"/>
          <p:cNvSpPr/>
          <p:nvPr/>
        </p:nvSpPr>
        <p:spPr>
          <a:xfrm>
            <a:off x="5561171" y="6414254"/>
            <a:ext cx="593527" cy="33814"/>
          </a:xfrm>
          <a:prstGeom prst="roundRect">
            <a:avLst>
              <a:gd name="adj" fmla="val 225697"/>
            </a:avLst>
          </a:prstGeom>
          <a:solidFill>
            <a:srgbClr val="2A1999"/>
          </a:solidFill>
          <a:ln/>
        </p:spPr>
      </p:sp>
      <p:sp>
        <p:nvSpPr>
          <p:cNvPr id="18" name="Shape 15"/>
          <p:cNvSpPr/>
          <p:nvPr/>
        </p:nvSpPr>
        <p:spPr>
          <a:xfrm>
            <a:off x="5179695" y="6240542"/>
            <a:ext cx="381476" cy="381476"/>
          </a:xfrm>
          <a:prstGeom prst="roundRect">
            <a:avLst>
              <a:gd name="adj" fmla="val 20006"/>
            </a:avLst>
          </a:prstGeom>
          <a:solidFill>
            <a:srgbClr val="110080"/>
          </a:solidFill>
          <a:ln w="7620">
            <a:solidFill>
              <a:srgbClr val="2A1999"/>
            </a:solidFill>
            <a:prstDash val="solid"/>
          </a:ln>
        </p:spPr>
      </p:sp>
      <p:sp>
        <p:nvSpPr>
          <p:cNvPr id="19" name="Text 16"/>
          <p:cNvSpPr/>
          <p:nvPr/>
        </p:nvSpPr>
        <p:spPr>
          <a:xfrm>
            <a:off x="5290304" y="6272212"/>
            <a:ext cx="160139" cy="318016"/>
          </a:xfrm>
          <a:prstGeom prst="rect">
            <a:avLst/>
          </a:prstGeom>
          <a:noFill/>
          <a:ln/>
        </p:spPr>
        <p:txBody>
          <a:bodyPr wrap="none" rtlCol="0" anchor="t"/>
          <a:lstStyle/>
          <a:p>
            <a:pPr algn="ctr" indent="0" marL="0">
              <a:lnSpc>
                <a:spcPts val="2504"/>
              </a:lnSpc>
              <a:buNone/>
            </a:pPr>
            <a:r>
              <a:rPr lang="en-US" sz="2003" b="1" spc="-60" kern="0" dirty="0">
                <a:solidFill>
                  <a:srgbClr val="E5E0DF"/>
                </a:solidFill>
                <a:latin typeface="Inter" pitchFamily="34" charset="0"/>
                <a:ea typeface="Inter" pitchFamily="34" charset="-122"/>
                <a:cs typeface="Inter" pitchFamily="34" charset="-120"/>
              </a:rPr>
              <a:t>3</a:t>
            </a:r>
            <a:endParaRPr lang="en-US" sz="2003" dirty="0"/>
          </a:p>
        </p:txBody>
      </p:sp>
      <p:sp>
        <p:nvSpPr>
          <p:cNvPr id="20" name="Text 17"/>
          <p:cNvSpPr/>
          <p:nvPr/>
        </p:nvSpPr>
        <p:spPr>
          <a:xfrm>
            <a:off x="6303169" y="6277570"/>
            <a:ext cx="2255758" cy="265033"/>
          </a:xfrm>
          <a:prstGeom prst="rect">
            <a:avLst/>
          </a:prstGeom>
          <a:noFill/>
          <a:ln/>
        </p:spPr>
        <p:txBody>
          <a:bodyPr wrap="none" rtlCol="0" anchor="t"/>
          <a:lstStyle/>
          <a:p>
            <a:pPr algn="l" indent="0" marL="0">
              <a:lnSpc>
                <a:spcPts val="2087"/>
              </a:lnSpc>
              <a:buNone/>
            </a:pPr>
            <a:r>
              <a:rPr lang="en-US" sz="1669" b="1" spc="-50" kern="0" dirty="0">
                <a:solidFill>
                  <a:srgbClr val="E5E0DF"/>
                </a:solidFill>
                <a:latin typeface="Inter" pitchFamily="34" charset="0"/>
                <a:ea typeface="Inter" pitchFamily="34" charset="-122"/>
                <a:cs typeface="Inter" pitchFamily="34" charset="-120"/>
              </a:rPr>
              <a:t>Ensuring Effectiveness</a:t>
            </a:r>
            <a:endParaRPr lang="en-US" sz="1669" dirty="0"/>
          </a:p>
        </p:txBody>
      </p:sp>
      <p:sp>
        <p:nvSpPr>
          <p:cNvPr id="21" name="Text 18"/>
          <p:cNvSpPr/>
          <p:nvPr/>
        </p:nvSpPr>
        <p:spPr>
          <a:xfrm>
            <a:off x="6303169" y="6644283"/>
            <a:ext cx="6868597" cy="813673"/>
          </a:xfrm>
          <a:prstGeom prst="rect">
            <a:avLst/>
          </a:prstGeom>
          <a:noFill/>
          <a:ln/>
        </p:spPr>
        <p:txBody>
          <a:bodyPr wrap="square" rtlCol="0" anchor="t"/>
          <a:lstStyle/>
          <a:p>
            <a:pPr algn="l" indent="0" marL="0">
              <a:lnSpc>
                <a:spcPts val="2137"/>
              </a:lnSpc>
              <a:buNone/>
            </a:pPr>
            <a:r>
              <a:rPr lang="en-US" sz="1335" spc="-27" kern="0" dirty="0">
                <a:solidFill>
                  <a:srgbClr val="E5E0DF"/>
                </a:solidFill>
                <a:latin typeface="Inter" pitchFamily="34" charset="0"/>
                <a:ea typeface="Inter" pitchFamily="34" charset="-122"/>
                <a:cs typeface="Inter" pitchFamily="34" charset="-120"/>
              </a:rPr>
              <a:t>It is crucial to ensure that the proposed solutions directly target the identified problems and are thoroughly tested to guarantee their effectiveness in providing substantial support to the students.</a:t>
            </a:r>
            <a:endParaRPr lang="en-US" sz="1335" dirty="0"/>
          </a:p>
        </p:txBody>
      </p:sp>
      <p:pic>
        <p:nvPicPr>
          <p:cNvPr id="22"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2037993" y="2773561"/>
            <a:ext cx="8532257" cy="694373"/>
          </a:xfrm>
          <a:prstGeom prst="rect">
            <a:avLst/>
          </a:prstGeom>
          <a:noFill/>
          <a:ln/>
        </p:spPr>
        <p:txBody>
          <a:bodyPr wrap="none" rtlCol="0" anchor="t"/>
          <a:lstStyle/>
          <a:p>
            <a:pPr indent="0" marL="0">
              <a:lnSpc>
                <a:spcPts val="5468"/>
              </a:lnSpc>
              <a:buNone/>
            </a:pPr>
            <a:r>
              <a:rPr lang="en-US" sz="4374" b="1" spc="-131" kern="0" dirty="0">
                <a:solidFill>
                  <a:srgbClr val="FFFFFF"/>
                </a:solidFill>
                <a:latin typeface="Inter" pitchFamily="34" charset="0"/>
                <a:ea typeface="Inter" pitchFamily="34" charset="-122"/>
                <a:cs typeface="Inter" pitchFamily="34" charset="-120"/>
              </a:rPr>
              <a:t>Webpage Functionality Explained</a:t>
            </a:r>
            <a:endParaRPr lang="en-US" sz="4374" dirty="0"/>
          </a:p>
        </p:txBody>
      </p:sp>
      <p:pic>
        <p:nvPicPr>
          <p:cNvPr id="5" name="Image 0" descr="preencoded.png">    </p:cNvPr>
          <p:cNvPicPr>
            <a:picLocks noChangeAspect="1"/>
          </p:cNvPicPr>
          <p:nvPr/>
        </p:nvPicPr>
        <p:blipFill>
          <a:blip r:embed="rId1"/>
          <a:stretch>
            <a:fillRect/>
          </a:stretch>
        </p:blipFill>
        <p:spPr>
          <a:xfrm>
            <a:off x="2065734" y="3910965"/>
            <a:ext cx="124897" cy="166568"/>
          </a:xfrm>
          <a:prstGeom prst="rect">
            <a:avLst/>
          </a:prstGeom>
        </p:spPr>
      </p:pic>
      <p:sp>
        <p:nvSpPr>
          <p:cNvPr id="6" name="Text 3"/>
          <p:cNvSpPr/>
          <p:nvPr/>
        </p:nvSpPr>
        <p:spPr>
          <a:xfrm>
            <a:off x="2371249" y="3801189"/>
            <a:ext cx="10221158" cy="399812"/>
          </a:xfrm>
          <a:prstGeom prst="rect">
            <a:avLst/>
          </a:prstGeom>
          <a:noFill/>
          <a:ln/>
        </p:spPr>
        <p:txBody>
          <a:bodyPr wrap="none" rtlCol="0" anchor="t"/>
          <a:lstStyle/>
          <a:p>
            <a:pPr indent="0" marL="0">
              <a:lnSpc>
                <a:spcPts val="3149"/>
              </a:lnSpc>
              <a:buNone/>
            </a:pPr>
            <a:r>
              <a:rPr lang="en-US" sz="1750" spc="-35" kern="0" dirty="0">
                <a:solidFill>
                  <a:srgbClr val="E5E0DF"/>
                </a:solidFill>
                <a:latin typeface="Inter" pitchFamily="34" charset="0"/>
                <a:ea typeface="Inter" pitchFamily="34" charset="-122"/>
                <a:cs typeface="Inter" pitchFamily="34" charset="-120"/>
              </a:rPr>
              <a:t>Selecting Required Content</a:t>
            </a:r>
            <a:endParaRPr lang="en-US" sz="1750" dirty="0"/>
          </a:p>
        </p:txBody>
      </p:sp>
      <p:pic>
        <p:nvPicPr>
          <p:cNvPr id="7" name="Image 1" descr="preencoded.png">    </p:cNvPr>
          <p:cNvPicPr>
            <a:picLocks noChangeAspect="1"/>
          </p:cNvPicPr>
          <p:nvPr/>
        </p:nvPicPr>
        <p:blipFill>
          <a:blip r:embed="rId2"/>
          <a:stretch>
            <a:fillRect/>
          </a:stretch>
        </p:blipFill>
        <p:spPr>
          <a:xfrm>
            <a:off x="2065734" y="4560689"/>
            <a:ext cx="124897" cy="166568"/>
          </a:xfrm>
          <a:prstGeom prst="rect">
            <a:avLst/>
          </a:prstGeom>
        </p:spPr>
      </p:pic>
      <p:sp>
        <p:nvSpPr>
          <p:cNvPr id="8" name="Text 4"/>
          <p:cNvSpPr/>
          <p:nvPr/>
        </p:nvSpPr>
        <p:spPr>
          <a:xfrm>
            <a:off x="2371249" y="4450913"/>
            <a:ext cx="10221158" cy="399812"/>
          </a:xfrm>
          <a:prstGeom prst="rect">
            <a:avLst/>
          </a:prstGeom>
          <a:noFill/>
          <a:ln/>
        </p:spPr>
        <p:txBody>
          <a:bodyPr wrap="none" rtlCol="0" anchor="t"/>
          <a:lstStyle/>
          <a:p>
            <a:pPr indent="0" marL="0">
              <a:lnSpc>
                <a:spcPts val="3149"/>
              </a:lnSpc>
              <a:buNone/>
            </a:pPr>
            <a:r>
              <a:rPr lang="en-US" sz="1750" spc="-35" kern="0" dirty="0">
                <a:solidFill>
                  <a:srgbClr val="E5E0DF"/>
                </a:solidFill>
                <a:latin typeface="Inter" pitchFamily="34" charset="0"/>
                <a:ea typeface="Inter" pitchFamily="34" charset="-122"/>
                <a:cs typeface="Inter" pitchFamily="34" charset="-120"/>
              </a:rPr>
              <a:t>Browse On the Content you need</a:t>
            </a:r>
            <a:endParaRPr lang="en-US" sz="1750" dirty="0"/>
          </a:p>
        </p:txBody>
      </p:sp>
      <p:sp>
        <p:nvSpPr>
          <p:cNvPr id="9" name="Text 5"/>
          <p:cNvSpPr/>
          <p:nvPr/>
        </p:nvSpPr>
        <p:spPr>
          <a:xfrm>
            <a:off x="2037993" y="5100638"/>
            <a:ext cx="10554414" cy="355402"/>
          </a:xfrm>
          <a:prstGeom prst="rect">
            <a:avLst/>
          </a:prstGeom>
          <a:noFill/>
          <a:ln/>
        </p:spPr>
        <p:txBody>
          <a:bodyPr wrap="none" rtlCol="0" anchor="t"/>
          <a:lstStyle/>
          <a:p>
            <a:pPr indent="0" marL="0">
              <a:lnSpc>
                <a:spcPts val="2799"/>
              </a:lnSpc>
              <a:buNone/>
            </a:pPr>
            <a:endParaRPr lang="en-US" sz="1750" dirty="0"/>
          </a:p>
        </p:txBody>
      </p:sp>
      <p:pic>
        <p:nvPicPr>
          <p:cNvPr id="10"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2037993" y="617458"/>
            <a:ext cx="5554980" cy="694373"/>
          </a:xfrm>
          <a:prstGeom prst="rect">
            <a:avLst/>
          </a:prstGeom>
          <a:noFill/>
          <a:ln/>
        </p:spPr>
        <p:txBody>
          <a:bodyPr wrap="none" rtlCol="0" anchor="t"/>
          <a:lstStyle/>
          <a:p>
            <a:pPr indent="0" marL="0">
              <a:lnSpc>
                <a:spcPts val="5468"/>
              </a:lnSpc>
              <a:buNone/>
            </a:pPr>
            <a:r>
              <a:rPr lang="en-US" sz="4374" b="1" spc="-131" kern="0" dirty="0">
                <a:solidFill>
                  <a:srgbClr val="FFFFFF"/>
                </a:solidFill>
                <a:latin typeface="Inter" pitchFamily="34" charset="0"/>
                <a:ea typeface="Inter" pitchFamily="34" charset="-122"/>
                <a:cs typeface="Inter" pitchFamily="34" charset="-120"/>
              </a:rPr>
              <a:t>Features</a:t>
            </a:r>
            <a:endParaRPr lang="en-US" sz="4374" dirty="0"/>
          </a:p>
        </p:txBody>
      </p:sp>
      <p:sp>
        <p:nvSpPr>
          <p:cNvPr id="5" name="Text 3"/>
          <p:cNvSpPr/>
          <p:nvPr/>
        </p:nvSpPr>
        <p:spPr>
          <a:xfrm>
            <a:off x="2037993" y="1867257"/>
            <a:ext cx="2777490" cy="347186"/>
          </a:xfrm>
          <a:prstGeom prst="rect">
            <a:avLst/>
          </a:prstGeom>
          <a:noFill/>
          <a:ln/>
        </p:spPr>
        <p:txBody>
          <a:bodyPr wrap="none" rtlCol="0" anchor="t"/>
          <a:lstStyle/>
          <a:p>
            <a:pPr indent="0" marL="0">
              <a:lnSpc>
                <a:spcPts val="2734"/>
              </a:lnSpc>
              <a:buNone/>
            </a:pPr>
            <a:r>
              <a:rPr lang="en-US" sz="2187" b="1" spc="-66" kern="0" dirty="0">
                <a:solidFill>
                  <a:srgbClr val="FFFFFF"/>
                </a:solidFill>
                <a:latin typeface="Inter" pitchFamily="34" charset="0"/>
                <a:ea typeface="Inter" pitchFamily="34" charset="-122"/>
                <a:cs typeface="Inter" pitchFamily="34" charset="-120"/>
              </a:rPr>
              <a:t>Login-Less System</a:t>
            </a:r>
            <a:endParaRPr lang="en-US" sz="2187" dirty="0"/>
          </a:p>
        </p:txBody>
      </p:sp>
      <p:sp>
        <p:nvSpPr>
          <p:cNvPr id="6" name="Text 4"/>
          <p:cNvSpPr/>
          <p:nvPr/>
        </p:nvSpPr>
        <p:spPr>
          <a:xfrm>
            <a:off x="2037993" y="2436614"/>
            <a:ext cx="3379470" cy="4975622"/>
          </a:xfrm>
          <a:prstGeom prst="rect">
            <a:avLst/>
          </a:prstGeom>
          <a:noFill/>
          <a:ln/>
        </p:spPr>
        <p:txBody>
          <a:bodyPr wrap="squar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We've adopted a login-less system for easy access to educational resources, prioritizing convenience and efficiency. This approach removes barriers, allowing students to access our extensive study materials seamlessly, saving time and fostering uninterrupted learning. Our goal is to empower students with quick, barrier-free access to resources, facilitating academic excellence and growth.</a:t>
            </a:r>
            <a:endParaRPr lang="en-US" sz="1750" dirty="0"/>
          </a:p>
        </p:txBody>
      </p:sp>
      <p:sp>
        <p:nvSpPr>
          <p:cNvPr id="7" name="Text 5"/>
          <p:cNvSpPr/>
          <p:nvPr/>
        </p:nvSpPr>
        <p:spPr>
          <a:xfrm>
            <a:off x="5967055" y="1867257"/>
            <a:ext cx="2777490" cy="347186"/>
          </a:xfrm>
          <a:prstGeom prst="rect">
            <a:avLst/>
          </a:prstGeom>
          <a:noFill/>
          <a:ln/>
        </p:spPr>
        <p:txBody>
          <a:bodyPr wrap="none" rtlCol="0" anchor="t"/>
          <a:lstStyle/>
          <a:p>
            <a:pPr indent="0" marL="0">
              <a:lnSpc>
                <a:spcPts val="2734"/>
              </a:lnSpc>
              <a:buNone/>
            </a:pPr>
            <a:r>
              <a:rPr lang="en-US" sz="2187" b="1" spc="-66" kern="0" dirty="0">
                <a:solidFill>
                  <a:srgbClr val="FFFFFF"/>
                </a:solidFill>
                <a:latin typeface="Inter" pitchFamily="34" charset="0"/>
                <a:ea typeface="Inter" pitchFamily="34" charset="-122"/>
                <a:cs typeface="Inter" pitchFamily="34" charset="-120"/>
              </a:rPr>
              <a:t>Quizzes</a:t>
            </a:r>
            <a:endParaRPr lang="en-US" sz="2187" dirty="0"/>
          </a:p>
        </p:txBody>
      </p:sp>
      <p:sp>
        <p:nvSpPr>
          <p:cNvPr id="8" name="Text 6"/>
          <p:cNvSpPr/>
          <p:nvPr/>
        </p:nvSpPr>
        <p:spPr>
          <a:xfrm>
            <a:off x="5967055" y="2436614"/>
            <a:ext cx="3045381" cy="3909417"/>
          </a:xfrm>
          <a:prstGeom prst="rect">
            <a:avLst/>
          </a:prstGeom>
          <a:noFill/>
          <a:ln/>
        </p:spPr>
        <p:txBody>
          <a:bodyPr wrap="squar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Our platform offers interactive quizzes covering various subjects and exams, providing personalized college recommendations based on quiz performance. After completing a quiz, students receive detailed analyses and suggestions tailored to their academic abilities and aspirations.</a:t>
            </a:r>
            <a:endParaRPr lang="en-US" sz="1750" dirty="0"/>
          </a:p>
        </p:txBody>
      </p:sp>
      <p:sp>
        <p:nvSpPr>
          <p:cNvPr id="9" name="Text 7"/>
          <p:cNvSpPr/>
          <p:nvPr/>
        </p:nvSpPr>
        <p:spPr>
          <a:xfrm>
            <a:off x="9562028" y="1867257"/>
            <a:ext cx="2777490" cy="347186"/>
          </a:xfrm>
          <a:prstGeom prst="rect">
            <a:avLst/>
          </a:prstGeom>
          <a:noFill/>
          <a:ln/>
        </p:spPr>
        <p:txBody>
          <a:bodyPr wrap="none" rtlCol="0" anchor="t"/>
          <a:lstStyle/>
          <a:p>
            <a:pPr indent="0" marL="0">
              <a:lnSpc>
                <a:spcPts val="2734"/>
              </a:lnSpc>
              <a:buNone/>
            </a:pPr>
            <a:r>
              <a:rPr lang="en-US" sz="2187" b="1" spc="-66" kern="0" dirty="0">
                <a:solidFill>
                  <a:srgbClr val="FFFFFF"/>
                </a:solidFill>
                <a:latin typeface="Inter" pitchFamily="34" charset="0"/>
                <a:ea typeface="Inter" pitchFamily="34" charset="-122"/>
                <a:cs typeface="Inter" pitchFamily="34" charset="-120"/>
              </a:rPr>
              <a:t>Chatbot</a:t>
            </a:r>
            <a:endParaRPr lang="en-US" sz="2187" dirty="0"/>
          </a:p>
        </p:txBody>
      </p:sp>
      <p:sp>
        <p:nvSpPr>
          <p:cNvPr id="10" name="Text 8"/>
          <p:cNvSpPr/>
          <p:nvPr/>
        </p:nvSpPr>
        <p:spPr>
          <a:xfrm>
            <a:off x="9562028" y="2436614"/>
            <a:ext cx="3045381" cy="3198614"/>
          </a:xfrm>
          <a:prstGeom prst="rect">
            <a:avLst/>
          </a:prstGeom>
          <a:noFill/>
          <a:ln/>
        </p:spPr>
        <p:txBody>
          <a:bodyPr wrap="squar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Our platform's chatbot feature provides instant academic support to students, offering guidance on various subjects and study techniques. Chatbot helps students to get immediate information regarding the competitive exam / College.</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r>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833199" y="804863"/>
            <a:ext cx="5554980" cy="694373"/>
          </a:xfrm>
          <a:prstGeom prst="rect">
            <a:avLst/>
          </a:prstGeom>
          <a:noFill/>
          <a:ln/>
        </p:spPr>
        <p:txBody>
          <a:bodyPr wrap="none" rtlCol="0" anchor="t"/>
          <a:lstStyle/>
          <a:p>
            <a:pPr indent="0" marL="0">
              <a:lnSpc>
                <a:spcPts val="5468"/>
              </a:lnSpc>
              <a:buNone/>
            </a:pPr>
            <a:r>
              <a:rPr lang="en-US" sz="4374" b="1" spc="-131" kern="0" dirty="0">
                <a:solidFill>
                  <a:srgbClr val="FFFFFF"/>
                </a:solidFill>
                <a:latin typeface="Inter" pitchFamily="34" charset="0"/>
                <a:ea typeface="Inter" pitchFamily="34" charset="-122"/>
                <a:cs typeface="Inter" pitchFamily="34" charset="-120"/>
              </a:rPr>
              <a:t>Future Scopes</a:t>
            </a:r>
            <a:endParaRPr lang="en-US" sz="4374" dirty="0"/>
          </a:p>
        </p:txBody>
      </p:sp>
      <p:sp>
        <p:nvSpPr>
          <p:cNvPr id="6" name="Shape 3"/>
          <p:cNvSpPr/>
          <p:nvPr/>
        </p:nvSpPr>
        <p:spPr>
          <a:xfrm>
            <a:off x="833199" y="2006084"/>
            <a:ext cx="499943" cy="499943"/>
          </a:xfrm>
          <a:prstGeom prst="roundRect">
            <a:avLst>
              <a:gd name="adj" fmla="val 20000"/>
            </a:avLst>
          </a:prstGeom>
          <a:solidFill>
            <a:srgbClr val="110080"/>
          </a:solidFill>
          <a:ln w="7620">
            <a:solidFill>
              <a:srgbClr val="2A1999"/>
            </a:solidFill>
            <a:prstDash val="solid"/>
          </a:ln>
        </p:spPr>
      </p:sp>
      <p:sp>
        <p:nvSpPr>
          <p:cNvPr id="7" name="Text 4"/>
          <p:cNvSpPr/>
          <p:nvPr/>
        </p:nvSpPr>
        <p:spPr>
          <a:xfrm>
            <a:off x="1006554" y="2047756"/>
            <a:ext cx="153114" cy="416481"/>
          </a:xfrm>
          <a:prstGeom prst="rect">
            <a:avLst/>
          </a:prstGeom>
          <a:noFill/>
          <a:ln/>
        </p:spPr>
        <p:txBody>
          <a:bodyPr wrap="none" rtlCol="0" anchor="t"/>
          <a:lstStyle/>
          <a:p>
            <a:pPr algn="ctr" indent="0" marL="0">
              <a:lnSpc>
                <a:spcPts val="3281"/>
              </a:lnSpc>
              <a:buNone/>
            </a:pPr>
            <a:r>
              <a:rPr lang="en-US" sz="2624" b="1" spc="-79" kern="0" dirty="0">
                <a:solidFill>
                  <a:srgbClr val="E5E0DF"/>
                </a:solidFill>
                <a:latin typeface="Inter" pitchFamily="34" charset="0"/>
                <a:ea typeface="Inter" pitchFamily="34" charset="-122"/>
                <a:cs typeface="Inter" pitchFamily="34" charset="-120"/>
              </a:rPr>
              <a:t>1</a:t>
            </a:r>
            <a:endParaRPr lang="en-US" sz="2624" dirty="0"/>
          </a:p>
        </p:txBody>
      </p:sp>
      <p:sp>
        <p:nvSpPr>
          <p:cNvPr id="8" name="Text 5"/>
          <p:cNvSpPr/>
          <p:nvPr/>
        </p:nvSpPr>
        <p:spPr>
          <a:xfrm>
            <a:off x="1555313" y="2082403"/>
            <a:ext cx="2777490" cy="347186"/>
          </a:xfrm>
          <a:prstGeom prst="rect">
            <a:avLst/>
          </a:prstGeom>
          <a:noFill/>
          <a:ln/>
        </p:spPr>
        <p:txBody>
          <a:bodyPr wrap="none" rtlCol="0" anchor="t"/>
          <a:lstStyle/>
          <a:p>
            <a:pPr indent="0" marL="0">
              <a:lnSpc>
                <a:spcPts val="2734"/>
              </a:lnSpc>
              <a:buNone/>
            </a:pPr>
            <a:r>
              <a:rPr lang="en-US" sz="2187" b="1" spc="-66" kern="0" dirty="0">
                <a:solidFill>
                  <a:srgbClr val="E5E0DF"/>
                </a:solidFill>
                <a:latin typeface="Inter" pitchFamily="34" charset="0"/>
                <a:ea typeface="Inter" pitchFamily="34" charset="-122"/>
                <a:cs typeface="Inter" pitchFamily="34" charset="-120"/>
              </a:rPr>
              <a:t>Expansion</a:t>
            </a:r>
            <a:endParaRPr lang="en-US" sz="2187" dirty="0"/>
          </a:p>
        </p:txBody>
      </p:sp>
      <p:sp>
        <p:nvSpPr>
          <p:cNvPr id="9" name="Text 6"/>
          <p:cNvSpPr/>
          <p:nvPr/>
        </p:nvSpPr>
        <p:spPr>
          <a:xfrm>
            <a:off x="1555313" y="2562820"/>
            <a:ext cx="3820001" cy="1777008"/>
          </a:xfrm>
          <a:prstGeom prst="rect">
            <a:avLst/>
          </a:prstGeom>
          <a:noFill/>
          <a:ln/>
        </p:spPr>
        <p:txBody>
          <a:bodyPr wrap="squar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There is potential to expand the platform by incorporating additional features such as career guidance, mental well-being support, and a larger repository of study materials.</a:t>
            </a:r>
            <a:endParaRPr lang="en-US" sz="1750" dirty="0"/>
          </a:p>
        </p:txBody>
      </p:sp>
      <p:sp>
        <p:nvSpPr>
          <p:cNvPr id="10" name="Shape 7"/>
          <p:cNvSpPr/>
          <p:nvPr/>
        </p:nvSpPr>
        <p:spPr>
          <a:xfrm>
            <a:off x="5597485" y="2006084"/>
            <a:ext cx="499943" cy="499943"/>
          </a:xfrm>
          <a:prstGeom prst="roundRect">
            <a:avLst>
              <a:gd name="adj" fmla="val 20000"/>
            </a:avLst>
          </a:prstGeom>
          <a:solidFill>
            <a:srgbClr val="110080"/>
          </a:solidFill>
          <a:ln w="7620">
            <a:solidFill>
              <a:srgbClr val="2A1999"/>
            </a:solidFill>
            <a:prstDash val="solid"/>
          </a:ln>
        </p:spPr>
      </p:sp>
      <p:sp>
        <p:nvSpPr>
          <p:cNvPr id="11" name="Text 8"/>
          <p:cNvSpPr/>
          <p:nvPr/>
        </p:nvSpPr>
        <p:spPr>
          <a:xfrm>
            <a:off x="5747385" y="2047756"/>
            <a:ext cx="200025" cy="416481"/>
          </a:xfrm>
          <a:prstGeom prst="rect">
            <a:avLst/>
          </a:prstGeom>
          <a:noFill/>
          <a:ln/>
        </p:spPr>
        <p:txBody>
          <a:bodyPr wrap="none" rtlCol="0" anchor="t"/>
          <a:lstStyle/>
          <a:p>
            <a:pPr algn="ctr" indent="0" marL="0">
              <a:lnSpc>
                <a:spcPts val="3281"/>
              </a:lnSpc>
              <a:buNone/>
            </a:pPr>
            <a:r>
              <a:rPr lang="en-US" sz="2624" b="1" spc="-79" kern="0" dirty="0">
                <a:solidFill>
                  <a:srgbClr val="E5E0DF"/>
                </a:solidFill>
                <a:latin typeface="Inter" pitchFamily="34" charset="0"/>
                <a:ea typeface="Inter" pitchFamily="34" charset="-122"/>
                <a:cs typeface="Inter" pitchFamily="34" charset="-120"/>
              </a:rPr>
              <a:t>2</a:t>
            </a:r>
            <a:endParaRPr lang="en-US" sz="2624" dirty="0"/>
          </a:p>
        </p:txBody>
      </p:sp>
      <p:sp>
        <p:nvSpPr>
          <p:cNvPr id="12" name="Text 9"/>
          <p:cNvSpPr/>
          <p:nvPr/>
        </p:nvSpPr>
        <p:spPr>
          <a:xfrm>
            <a:off x="6319599" y="2082403"/>
            <a:ext cx="2777490" cy="347186"/>
          </a:xfrm>
          <a:prstGeom prst="rect">
            <a:avLst/>
          </a:prstGeom>
          <a:noFill/>
          <a:ln/>
        </p:spPr>
        <p:txBody>
          <a:bodyPr wrap="none" rtlCol="0" anchor="t"/>
          <a:lstStyle/>
          <a:p>
            <a:pPr indent="0" marL="0">
              <a:lnSpc>
                <a:spcPts val="2734"/>
              </a:lnSpc>
              <a:buNone/>
            </a:pPr>
            <a:r>
              <a:rPr lang="en-US" sz="2187" b="1" spc="-66" kern="0" dirty="0">
                <a:solidFill>
                  <a:srgbClr val="E5E0DF"/>
                </a:solidFill>
                <a:latin typeface="Inter" pitchFamily="34" charset="0"/>
                <a:ea typeface="Inter" pitchFamily="34" charset="-122"/>
                <a:cs typeface="Inter" pitchFamily="34" charset="-120"/>
              </a:rPr>
              <a:t>Tests</a:t>
            </a:r>
            <a:endParaRPr lang="en-US" sz="2187" dirty="0"/>
          </a:p>
        </p:txBody>
      </p:sp>
      <p:sp>
        <p:nvSpPr>
          <p:cNvPr id="13" name="Text 10"/>
          <p:cNvSpPr/>
          <p:nvPr/>
        </p:nvSpPr>
        <p:spPr>
          <a:xfrm>
            <a:off x="6319599" y="2562820"/>
            <a:ext cx="3820001" cy="2132409"/>
          </a:xfrm>
          <a:prstGeom prst="rect">
            <a:avLst/>
          </a:prstGeom>
          <a:noFill/>
          <a:ln/>
        </p:spPr>
        <p:txBody>
          <a:bodyPr wrap="squar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Offering test series covering various subjects and providing statistical reports on performance can enhance students' logical analysis and increase their speed in solving questions.</a:t>
            </a:r>
            <a:endParaRPr lang="en-US" sz="1750" dirty="0"/>
          </a:p>
        </p:txBody>
      </p:sp>
      <p:sp>
        <p:nvSpPr>
          <p:cNvPr id="14" name="Shape 11"/>
          <p:cNvSpPr/>
          <p:nvPr/>
        </p:nvSpPr>
        <p:spPr>
          <a:xfrm>
            <a:off x="833199" y="5090993"/>
            <a:ext cx="499943" cy="499943"/>
          </a:xfrm>
          <a:prstGeom prst="roundRect">
            <a:avLst>
              <a:gd name="adj" fmla="val 20000"/>
            </a:avLst>
          </a:prstGeom>
          <a:solidFill>
            <a:srgbClr val="110080"/>
          </a:solidFill>
          <a:ln w="7620">
            <a:solidFill>
              <a:srgbClr val="2A1999"/>
            </a:solidFill>
            <a:prstDash val="solid"/>
          </a:ln>
        </p:spPr>
      </p:sp>
      <p:sp>
        <p:nvSpPr>
          <p:cNvPr id="15" name="Text 12"/>
          <p:cNvSpPr/>
          <p:nvPr/>
        </p:nvSpPr>
        <p:spPr>
          <a:xfrm>
            <a:off x="978218" y="5132665"/>
            <a:ext cx="209788" cy="416481"/>
          </a:xfrm>
          <a:prstGeom prst="rect">
            <a:avLst/>
          </a:prstGeom>
          <a:noFill/>
          <a:ln/>
        </p:spPr>
        <p:txBody>
          <a:bodyPr wrap="none" rtlCol="0" anchor="t"/>
          <a:lstStyle/>
          <a:p>
            <a:pPr algn="ctr" indent="0" marL="0">
              <a:lnSpc>
                <a:spcPts val="3281"/>
              </a:lnSpc>
              <a:buNone/>
            </a:pPr>
            <a:r>
              <a:rPr lang="en-US" sz="2624" b="1" spc="-79" kern="0" dirty="0">
                <a:solidFill>
                  <a:srgbClr val="E5E0DF"/>
                </a:solidFill>
                <a:latin typeface="Inter" pitchFamily="34" charset="0"/>
                <a:ea typeface="Inter" pitchFamily="34" charset="-122"/>
                <a:cs typeface="Inter" pitchFamily="34" charset="-120"/>
              </a:rPr>
              <a:t>3</a:t>
            </a:r>
            <a:endParaRPr lang="en-US" sz="2624" dirty="0"/>
          </a:p>
        </p:txBody>
      </p:sp>
      <p:sp>
        <p:nvSpPr>
          <p:cNvPr id="16" name="Text 13"/>
          <p:cNvSpPr/>
          <p:nvPr/>
        </p:nvSpPr>
        <p:spPr>
          <a:xfrm>
            <a:off x="1555313" y="5167313"/>
            <a:ext cx="2777490" cy="347186"/>
          </a:xfrm>
          <a:prstGeom prst="rect">
            <a:avLst/>
          </a:prstGeom>
          <a:noFill/>
          <a:ln/>
        </p:spPr>
        <p:txBody>
          <a:bodyPr wrap="none" rtlCol="0" anchor="t"/>
          <a:lstStyle/>
          <a:p>
            <a:pPr indent="0" marL="0">
              <a:lnSpc>
                <a:spcPts val="2734"/>
              </a:lnSpc>
              <a:buNone/>
            </a:pPr>
            <a:r>
              <a:rPr lang="en-US" sz="2187" b="1" spc="-66" kern="0" dirty="0">
                <a:solidFill>
                  <a:srgbClr val="E5E0DF"/>
                </a:solidFill>
                <a:latin typeface="Inter" pitchFamily="34" charset="0"/>
                <a:ea typeface="Inter" pitchFamily="34" charset="-122"/>
                <a:cs typeface="Inter" pitchFamily="34" charset="-120"/>
              </a:rPr>
              <a:t>UI/UX Design</a:t>
            </a:r>
            <a:endParaRPr lang="en-US" sz="2187" dirty="0"/>
          </a:p>
        </p:txBody>
      </p:sp>
      <p:sp>
        <p:nvSpPr>
          <p:cNvPr id="17" name="Text 14"/>
          <p:cNvSpPr/>
          <p:nvPr/>
        </p:nvSpPr>
        <p:spPr>
          <a:xfrm>
            <a:off x="1555313" y="5647730"/>
            <a:ext cx="3820001" cy="1777008"/>
          </a:xfrm>
          <a:prstGeom prst="rect">
            <a:avLst/>
          </a:prstGeom>
          <a:noFill/>
          <a:ln/>
        </p:spPr>
        <p:txBody>
          <a:bodyPr wrap="squar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A well-designed UI/UX not only makes navigation intuitive but also enhances the overall experience, encouraging students to interact with the platform more effectively.</a:t>
            </a:r>
            <a:endParaRPr lang="en-US" sz="1750" dirty="0"/>
          </a:p>
        </p:txBody>
      </p:sp>
      <p:sp>
        <p:nvSpPr>
          <p:cNvPr id="18" name="Shape 15"/>
          <p:cNvSpPr/>
          <p:nvPr/>
        </p:nvSpPr>
        <p:spPr>
          <a:xfrm>
            <a:off x="5597485" y="5090993"/>
            <a:ext cx="499943" cy="499943"/>
          </a:xfrm>
          <a:prstGeom prst="roundRect">
            <a:avLst>
              <a:gd name="adj" fmla="val 20000"/>
            </a:avLst>
          </a:prstGeom>
          <a:solidFill>
            <a:srgbClr val="110080"/>
          </a:solidFill>
          <a:ln w="7620">
            <a:solidFill>
              <a:srgbClr val="2A1999"/>
            </a:solidFill>
            <a:prstDash val="solid"/>
          </a:ln>
        </p:spPr>
      </p:sp>
      <p:sp>
        <p:nvSpPr>
          <p:cNvPr id="19" name="Text 16"/>
          <p:cNvSpPr/>
          <p:nvPr/>
        </p:nvSpPr>
        <p:spPr>
          <a:xfrm>
            <a:off x="5739408" y="5132665"/>
            <a:ext cx="215979" cy="416481"/>
          </a:xfrm>
          <a:prstGeom prst="rect">
            <a:avLst/>
          </a:prstGeom>
          <a:noFill/>
          <a:ln/>
        </p:spPr>
        <p:txBody>
          <a:bodyPr wrap="none" rtlCol="0" anchor="t"/>
          <a:lstStyle/>
          <a:p>
            <a:pPr algn="ctr" indent="0" marL="0">
              <a:lnSpc>
                <a:spcPts val="3281"/>
              </a:lnSpc>
              <a:buNone/>
            </a:pPr>
            <a:r>
              <a:rPr lang="en-US" sz="2624" b="1" spc="-79" kern="0" dirty="0">
                <a:solidFill>
                  <a:srgbClr val="E5E0DF"/>
                </a:solidFill>
                <a:latin typeface="Inter" pitchFamily="34" charset="0"/>
                <a:ea typeface="Inter" pitchFamily="34" charset="-122"/>
                <a:cs typeface="Inter" pitchFamily="34" charset="-120"/>
              </a:rPr>
              <a:t>4</a:t>
            </a:r>
            <a:endParaRPr lang="en-US" sz="2624" dirty="0"/>
          </a:p>
        </p:txBody>
      </p:sp>
      <p:sp>
        <p:nvSpPr>
          <p:cNvPr id="20" name="Text 17"/>
          <p:cNvSpPr/>
          <p:nvPr/>
        </p:nvSpPr>
        <p:spPr>
          <a:xfrm>
            <a:off x="6319599" y="5167313"/>
            <a:ext cx="2777490" cy="347186"/>
          </a:xfrm>
          <a:prstGeom prst="rect">
            <a:avLst/>
          </a:prstGeom>
          <a:noFill/>
          <a:ln/>
        </p:spPr>
        <p:txBody>
          <a:bodyPr wrap="none" rtlCol="0" anchor="t"/>
          <a:lstStyle/>
          <a:p>
            <a:pPr indent="0" marL="0">
              <a:lnSpc>
                <a:spcPts val="2734"/>
              </a:lnSpc>
              <a:buNone/>
            </a:pPr>
            <a:r>
              <a:rPr lang="en-US" sz="2187" b="1" spc="-66" kern="0" dirty="0">
                <a:solidFill>
                  <a:srgbClr val="E5E0DF"/>
                </a:solidFill>
                <a:latin typeface="Inter" pitchFamily="34" charset="0"/>
                <a:ea typeface="Inter" pitchFamily="34" charset="-122"/>
                <a:cs typeface="Inter" pitchFamily="34" charset="-120"/>
              </a:rPr>
              <a:t>Student Space</a:t>
            </a:r>
            <a:endParaRPr lang="en-US" sz="2187" dirty="0"/>
          </a:p>
        </p:txBody>
      </p:sp>
      <p:sp>
        <p:nvSpPr>
          <p:cNvPr id="21" name="Text 18"/>
          <p:cNvSpPr/>
          <p:nvPr/>
        </p:nvSpPr>
        <p:spPr>
          <a:xfrm>
            <a:off x="6319599" y="5647730"/>
            <a:ext cx="3820001" cy="1777008"/>
          </a:xfrm>
          <a:prstGeom prst="rect">
            <a:avLst/>
          </a:prstGeom>
          <a:noFill/>
          <a:ln/>
        </p:spPr>
        <p:txBody>
          <a:bodyPr wrap="squar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We can implement student communities or spaces where students can share an invite link to study together, accessing the resources available on the website.</a:t>
            </a:r>
            <a:endParaRPr lang="en-US" sz="1750" dirty="0"/>
          </a:p>
        </p:txBody>
      </p:sp>
      <p:pic>
        <p:nvPicPr>
          <p:cNvPr id="22"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r>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833199" y="934760"/>
            <a:ext cx="5554980" cy="694373"/>
          </a:xfrm>
          <a:prstGeom prst="rect">
            <a:avLst/>
          </a:prstGeom>
          <a:noFill/>
          <a:ln/>
        </p:spPr>
        <p:txBody>
          <a:bodyPr wrap="none" rtlCol="0" anchor="t"/>
          <a:lstStyle/>
          <a:p>
            <a:pPr indent="0" marL="0">
              <a:lnSpc>
                <a:spcPts val="5468"/>
              </a:lnSpc>
              <a:buNone/>
            </a:pPr>
            <a:r>
              <a:rPr lang="en-US" sz="4374" b="1" spc="-131" kern="0" dirty="0">
                <a:solidFill>
                  <a:srgbClr val="FFFFFF"/>
                </a:solidFill>
                <a:latin typeface="Inter" pitchFamily="34" charset="0"/>
                <a:ea typeface="Inter" pitchFamily="34" charset="-122"/>
                <a:cs typeface="Inter" pitchFamily="34" charset="-120"/>
              </a:rPr>
              <a:t>Current Problems</a:t>
            </a:r>
            <a:endParaRPr lang="en-US" sz="4374" dirty="0"/>
          </a:p>
        </p:txBody>
      </p:sp>
      <p:pic>
        <p:nvPicPr>
          <p:cNvPr id="6" name="Image 1" descr="preencoded.png">    </p:cNvPr>
          <p:cNvPicPr>
            <a:picLocks noChangeAspect="1"/>
          </p:cNvPicPr>
          <p:nvPr/>
        </p:nvPicPr>
        <p:blipFill>
          <a:blip r:embed="rId2"/>
          <a:stretch>
            <a:fillRect/>
          </a:stretch>
        </p:blipFill>
        <p:spPr>
          <a:xfrm>
            <a:off x="833199" y="1962388"/>
            <a:ext cx="1110972" cy="1777484"/>
          </a:xfrm>
          <a:prstGeom prst="rect">
            <a:avLst/>
          </a:prstGeom>
        </p:spPr>
      </p:pic>
      <p:sp>
        <p:nvSpPr>
          <p:cNvPr id="7" name="Text 3"/>
          <p:cNvSpPr/>
          <p:nvPr/>
        </p:nvSpPr>
        <p:spPr>
          <a:xfrm>
            <a:off x="2277428" y="2184559"/>
            <a:ext cx="2777490" cy="347186"/>
          </a:xfrm>
          <a:prstGeom prst="rect">
            <a:avLst/>
          </a:prstGeom>
          <a:noFill/>
          <a:ln/>
        </p:spPr>
        <p:txBody>
          <a:bodyPr wrap="none" rtlCol="0" anchor="t"/>
          <a:lstStyle/>
          <a:p>
            <a:pPr algn="l" indent="0" marL="0">
              <a:lnSpc>
                <a:spcPts val="2734"/>
              </a:lnSpc>
              <a:buNone/>
            </a:pPr>
            <a:r>
              <a:rPr lang="en-US" sz="2187" b="1" spc="-66" kern="0" dirty="0">
                <a:solidFill>
                  <a:srgbClr val="E5E0DF"/>
                </a:solidFill>
                <a:latin typeface="Inter" pitchFamily="34" charset="0"/>
                <a:ea typeface="Inter" pitchFamily="34" charset="-122"/>
                <a:cs typeface="Inter" pitchFamily="34" charset="-120"/>
              </a:rPr>
              <a:t>Limited Feature Set</a:t>
            </a:r>
            <a:endParaRPr lang="en-US" sz="2187" dirty="0"/>
          </a:p>
        </p:txBody>
      </p:sp>
      <p:sp>
        <p:nvSpPr>
          <p:cNvPr id="8" name="Text 4"/>
          <p:cNvSpPr/>
          <p:nvPr/>
        </p:nvSpPr>
        <p:spPr>
          <a:xfrm>
            <a:off x="2277428" y="2664976"/>
            <a:ext cx="7862173" cy="710803"/>
          </a:xfrm>
          <a:prstGeom prst="rect">
            <a:avLst/>
          </a:prstGeom>
          <a:noFill/>
          <a:ln/>
        </p:spPr>
        <p:txBody>
          <a:bodyPr wrap="square" rtlCol="0" anchor="t"/>
          <a:lstStyle/>
          <a:p>
            <a:pPr algn="l" indent="0" marL="0">
              <a:lnSpc>
                <a:spcPts val="2799"/>
              </a:lnSpc>
              <a:buNone/>
            </a:pPr>
            <a:r>
              <a:rPr lang="en-US" sz="1750" spc="-35" kern="0" dirty="0">
                <a:solidFill>
                  <a:srgbClr val="E5E0DF"/>
                </a:solidFill>
                <a:latin typeface="Inter" pitchFamily="34" charset="0"/>
                <a:ea typeface="Inter" pitchFamily="34" charset="-122"/>
                <a:cs typeface="Inter" pitchFamily="34" charset="-120"/>
              </a:rPr>
              <a:t>The current platform lacks crucial features such as career guidance and mental well-being support.</a:t>
            </a:r>
            <a:endParaRPr lang="en-US" sz="1750" dirty="0"/>
          </a:p>
        </p:txBody>
      </p:sp>
      <p:pic>
        <p:nvPicPr>
          <p:cNvPr id="9" name="Image 2" descr="preencoded.png">    </p:cNvPr>
          <p:cNvPicPr>
            <a:picLocks noChangeAspect="1"/>
          </p:cNvPicPr>
          <p:nvPr/>
        </p:nvPicPr>
        <p:blipFill>
          <a:blip r:embed="rId3"/>
          <a:stretch>
            <a:fillRect/>
          </a:stretch>
        </p:blipFill>
        <p:spPr>
          <a:xfrm>
            <a:off x="833199" y="3739872"/>
            <a:ext cx="1110972" cy="1777484"/>
          </a:xfrm>
          <a:prstGeom prst="rect">
            <a:avLst/>
          </a:prstGeom>
        </p:spPr>
      </p:pic>
      <p:sp>
        <p:nvSpPr>
          <p:cNvPr id="10" name="Text 5"/>
          <p:cNvSpPr/>
          <p:nvPr/>
        </p:nvSpPr>
        <p:spPr>
          <a:xfrm>
            <a:off x="2277428" y="3962043"/>
            <a:ext cx="3422213" cy="347186"/>
          </a:xfrm>
          <a:prstGeom prst="rect">
            <a:avLst/>
          </a:prstGeom>
          <a:noFill/>
          <a:ln/>
        </p:spPr>
        <p:txBody>
          <a:bodyPr wrap="none" rtlCol="0" anchor="t"/>
          <a:lstStyle/>
          <a:p>
            <a:pPr algn="l" indent="0" marL="0">
              <a:lnSpc>
                <a:spcPts val="2734"/>
              </a:lnSpc>
              <a:buNone/>
            </a:pPr>
            <a:r>
              <a:rPr lang="en-US" sz="2187" b="1" spc="-66" kern="0" dirty="0">
                <a:solidFill>
                  <a:srgbClr val="E5E0DF"/>
                </a:solidFill>
                <a:latin typeface="Inter" pitchFamily="34" charset="0"/>
                <a:ea typeface="Inter" pitchFamily="34" charset="-122"/>
                <a:cs typeface="Inter" pitchFamily="34" charset="-120"/>
              </a:rPr>
              <a:t>Limiting to Science Course</a:t>
            </a:r>
            <a:endParaRPr lang="en-US" sz="2187" dirty="0"/>
          </a:p>
        </p:txBody>
      </p:sp>
      <p:sp>
        <p:nvSpPr>
          <p:cNvPr id="11" name="Text 6"/>
          <p:cNvSpPr/>
          <p:nvPr/>
        </p:nvSpPr>
        <p:spPr>
          <a:xfrm>
            <a:off x="2277428" y="4442460"/>
            <a:ext cx="7862173" cy="355402"/>
          </a:xfrm>
          <a:prstGeom prst="rect">
            <a:avLst/>
          </a:prstGeom>
          <a:noFill/>
          <a:ln/>
        </p:spPr>
        <p:txBody>
          <a:bodyPr wrap="none" rtlCol="0" anchor="t"/>
          <a:lstStyle/>
          <a:p>
            <a:pPr algn="l" indent="0" marL="0">
              <a:lnSpc>
                <a:spcPts val="2799"/>
              </a:lnSpc>
              <a:buNone/>
            </a:pPr>
            <a:r>
              <a:rPr lang="en-US" sz="1750" spc="-35" kern="0" dirty="0">
                <a:solidFill>
                  <a:srgbClr val="E5E0DF"/>
                </a:solidFill>
                <a:latin typeface="Inter" pitchFamily="34" charset="0"/>
                <a:ea typeface="Inter" pitchFamily="34" charset="-122"/>
                <a:cs typeface="Inter" pitchFamily="34" charset="-120"/>
              </a:rPr>
              <a:t>Students who have chosen science as their core subjects benefit from this.</a:t>
            </a:r>
            <a:endParaRPr lang="en-US" sz="1750" dirty="0"/>
          </a:p>
        </p:txBody>
      </p:sp>
      <p:pic>
        <p:nvPicPr>
          <p:cNvPr id="12" name="Image 3" descr="preencoded.png">    </p:cNvPr>
          <p:cNvPicPr>
            <a:picLocks noChangeAspect="1"/>
          </p:cNvPicPr>
          <p:nvPr/>
        </p:nvPicPr>
        <p:blipFill>
          <a:blip r:embed="rId4"/>
          <a:stretch>
            <a:fillRect/>
          </a:stretch>
        </p:blipFill>
        <p:spPr>
          <a:xfrm>
            <a:off x="833199" y="5517356"/>
            <a:ext cx="1110972" cy="1777484"/>
          </a:xfrm>
          <a:prstGeom prst="rect">
            <a:avLst/>
          </a:prstGeom>
        </p:spPr>
      </p:pic>
      <p:sp>
        <p:nvSpPr>
          <p:cNvPr id="13" name="Text 7"/>
          <p:cNvSpPr/>
          <p:nvPr/>
        </p:nvSpPr>
        <p:spPr>
          <a:xfrm>
            <a:off x="2277428" y="5739527"/>
            <a:ext cx="2777490" cy="347186"/>
          </a:xfrm>
          <a:prstGeom prst="rect">
            <a:avLst/>
          </a:prstGeom>
          <a:noFill/>
          <a:ln/>
        </p:spPr>
        <p:txBody>
          <a:bodyPr wrap="none" rtlCol="0" anchor="t"/>
          <a:lstStyle/>
          <a:p>
            <a:pPr algn="l" indent="0" marL="0">
              <a:lnSpc>
                <a:spcPts val="2734"/>
              </a:lnSpc>
              <a:buNone/>
            </a:pPr>
            <a:r>
              <a:rPr lang="en-US" sz="2187" b="1" spc="-66" kern="0" dirty="0">
                <a:solidFill>
                  <a:srgbClr val="E5E0DF"/>
                </a:solidFill>
                <a:latin typeface="Inter" pitchFamily="34" charset="0"/>
                <a:ea typeface="Inter" pitchFamily="34" charset="-122"/>
                <a:cs typeface="Inter" pitchFamily="34" charset="-120"/>
              </a:rPr>
              <a:t>Technical Challenges</a:t>
            </a:r>
            <a:endParaRPr lang="en-US" sz="2187" dirty="0"/>
          </a:p>
        </p:txBody>
      </p:sp>
      <p:sp>
        <p:nvSpPr>
          <p:cNvPr id="14" name="Text 8"/>
          <p:cNvSpPr/>
          <p:nvPr/>
        </p:nvSpPr>
        <p:spPr>
          <a:xfrm>
            <a:off x="2277428" y="6219944"/>
            <a:ext cx="7862173" cy="710803"/>
          </a:xfrm>
          <a:prstGeom prst="rect">
            <a:avLst/>
          </a:prstGeom>
          <a:noFill/>
          <a:ln/>
        </p:spPr>
        <p:txBody>
          <a:bodyPr wrap="square" rtlCol="0" anchor="t"/>
          <a:lstStyle/>
          <a:p>
            <a:pPr algn="l" indent="0" marL="0">
              <a:lnSpc>
                <a:spcPts val="2799"/>
              </a:lnSpc>
              <a:buNone/>
            </a:pPr>
            <a:r>
              <a:rPr lang="en-US" sz="1750" spc="-35" kern="0" dirty="0">
                <a:solidFill>
                  <a:srgbClr val="E5E0DF"/>
                </a:solidFill>
                <a:latin typeface="Inter" pitchFamily="34" charset="0"/>
                <a:ea typeface="Inter" pitchFamily="34" charset="-122"/>
                <a:cs typeface="Inter" pitchFamily="34" charset="-120"/>
              </a:rPr>
              <a:t>Addressing technical challenges to ensure a seamless user-friendly experience for students.</a:t>
            </a:r>
            <a:endParaRPr lang="en-US" sz="1750" dirty="0"/>
          </a:p>
        </p:txBody>
      </p:sp>
      <p:pic>
        <p:nvPicPr>
          <p:cNvPr id="15"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2037993" y="682704"/>
            <a:ext cx="9108996" cy="694373"/>
          </a:xfrm>
          <a:prstGeom prst="rect">
            <a:avLst/>
          </a:prstGeom>
          <a:noFill/>
          <a:ln/>
        </p:spPr>
        <p:txBody>
          <a:bodyPr wrap="none" rtlCol="0" anchor="t"/>
          <a:lstStyle/>
          <a:p>
            <a:pPr indent="0" marL="0">
              <a:lnSpc>
                <a:spcPts val="5468"/>
              </a:lnSpc>
              <a:buNone/>
            </a:pPr>
            <a:r>
              <a:rPr lang="en-US" sz="4374" b="1" spc="-131" kern="0" dirty="0">
                <a:solidFill>
                  <a:srgbClr val="FFFFFF"/>
                </a:solidFill>
                <a:latin typeface="Inter" pitchFamily="34" charset="0"/>
                <a:ea typeface="Inter" pitchFamily="34" charset="-122"/>
                <a:cs typeface="Inter" pitchFamily="34" charset="-120"/>
              </a:rPr>
              <a:t>Conclusion: Empowering Education</a:t>
            </a:r>
            <a:endParaRPr lang="en-US" sz="4374" dirty="0"/>
          </a:p>
        </p:txBody>
      </p:sp>
      <p:sp>
        <p:nvSpPr>
          <p:cNvPr id="5" name="Text 3"/>
          <p:cNvSpPr/>
          <p:nvPr/>
        </p:nvSpPr>
        <p:spPr>
          <a:xfrm>
            <a:off x="2037993" y="1821418"/>
            <a:ext cx="10554414" cy="1421606"/>
          </a:xfrm>
          <a:prstGeom prst="rect">
            <a:avLst/>
          </a:prstGeom>
          <a:noFill/>
          <a:ln/>
        </p:spPr>
        <p:txBody>
          <a:bodyPr wrap="squar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In this presentation, we've explored the transformative potential of Eduvault in revolutionizing the educational landscape for students. By offering a comprehensive suite of features, including centralized study materials, personalized quizzes, AI-powered chatbot assistance, and student communities, Eduvault strives to empower students in their academic journey.</a:t>
            </a:r>
            <a:endParaRPr lang="en-US" sz="1750" dirty="0"/>
          </a:p>
        </p:txBody>
      </p:sp>
      <p:sp>
        <p:nvSpPr>
          <p:cNvPr id="6" name="Text 4"/>
          <p:cNvSpPr/>
          <p:nvPr/>
        </p:nvSpPr>
        <p:spPr>
          <a:xfrm>
            <a:off x="2037993" y="3492937"/>
            <a:ext cx="10554414" cy="1421606"/>
          </a:xfrm>
          <a:prstGeom prst="rect">
            <a:avLst/>
          </a:prstGeom>
          <a:noFill/>
          <a:ln/>
        </p:spPr>
        <p:txBody>
          <a:bodyPr wrap="squar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As we look to the future, Eduvault remains committed to fostering a collaborative and innovative learning environment that transcends traditional boundaries. Our dedication to enhancing user experience through intuitive UI/UX design ensures that students can seamlessly navigate the platform and engage with its wealth of resources.</a:t>
            </a:r>
            <a:endParaRPr lang="en-US" sz="1750" dirty="0"/>
          </a:p>
        </p:txBody>
      </p:sp>
      <p:sp>
        <p:nvSpPr>
          <p:cNvPr id="7" name="Text 5"/>
          <p:cNvSpPr/>
          <p:nvPr/>
        </p:nvSpPr>
        <p:spPr>
          <a:xfrm>
            <a:off x="2037993" y="5164455"/>
            <a:ext cx="10554414" cy="1066205"/>
          </a:xfrm>
          <a:prstGeom prst="rect">
            <a:avLst/>
          </a:prstGeom>
          <a:noFill/>
          <a:ln/>
        </p:spPr>
        <p:txBody>
          <a:bodyPr wrap="squar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With Eduvault, the possibilities for academic success are limitless. By harnessing the power of technology and embracing a student-centric approach, we aim to equip the next generation with the tools and resources they need to excel academically and thrive in an ever-evolving world.</a:t>
            </a:r>
            <a:endParaRPr lang="en-US" sz="1750" dirty="0"/>
          </a:p>
        </p:txBody>
      </p:sp>
      <p:sp>
        <p:nvSpPr>
          <p:cNvPr id="8" name="Text 6"/>
          <p:cNvSpPr/>
          <p:nvPr/>
        </p:nvSpPr>
        <p:spPr>
          <a:xfrm>
            <a:off x="2037993" y="6480572"/>
            <a:ext cx="10554414" cy="1066205"/>
          </a:xfrm>
          <a:prstGeom prst="rect">
            <a:avLst/>
          </a:prstGeom>
          <a:noFill/>
          <a:ln/>
        </p:spPr>
        <p:txBody>
          <a:bodyPr wrap="square" rtlCol="0" anchor="t"/>
          <a:lstStyle/>
          <a:p>
            <a:pPr indent="0" marL="0">
              <a:lnSpc>
                <a:spcPts val="2799"/>
              </a:lnSpc>
              <a:buNone/>
            </a:pPr>
            <a:r>
              <a:rPr lang="en-US" sz="1750" spc="-35" kern="0" dirty="0">
                <a:solidFill>
                  <a:srgbClr val="E5E0DF"/>
                </a:solidFill>
                <a:latin typeface="Inter" pitchFamily="34" charset="0"/>
                <a:ea typeface="Inter" pitchFamily="34" charset="-122"/>
                <a:cs typeface="Inter" pitchFamily="34" charset="-120"/>
              </a:rPr>
              <a:t>Thank you for joining us on this journey towards a brighter future in education with Eduvault. Together, let's continue to inspire learning, foster curiosity, and empower students to reach new heights of achievement.</a:t>
            </a:r>
            <a:endParaRPr lang="en-US" sz="1750" dirty="0"/>
          </a:p>
        </p:txBody>
      </p:sp>
      <p:pic>
        <p:nvPicPr>
          <p:cNvPr id="9"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2037993" y="3767614"/>
            <a:ext cx="6750010" cy="694373"/>
          </a:xfrm>
          <a:prstGeom prst="rect">
            <a:avLst/>
          </a:prstGeom>
          <a:noFill/>
          <a:ln/>
        </p:spPr>
        <p:txBody>
          <a:bodyPr wrap="none" rtlCol="0" anchor="t"/>
          <a:lstStyle/>
          <a:p>
            <a:pPr indent="0" marL="0">
              <a:lnSpc>
                <a:spcPts val="5468"/>
              </a:lnSpc>
              <a:buNone/>
            </a:pPr>
            <a:r>
              <a:rPr lang="en-US" sz="4374" b="1" spc="-131" kern="0" dirty="0">
                <a:solidFill>
                  <a:srgbClr val="FFFFFF"/>
                </a:solidFill>
                <a:latin typeface="Inter" pitchFamily="34" charset="0"/>
                <a:ea typeface="Inter" pitchFamily="34" charset="-122"/>
                <a:cs typeface="Inter" pitchFamily="34" charset="-120"/>
              </a:rPr>
              <a:t>                                    Thank You</a:t>
            </a:r>
            <a:endParaRPr lang="en-US" sz="4374" dirty="0"/>
          </a:p>
        </p:txBody>
      </p:sp>
      <p:pic>
        <p:nvPicPr>
          <p:cNvPr id="5"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2024-03-20T17:31:35Z</dcterms:created>
  <dcterms:modified xsi:type="dcterms:W3CDTF">2024-03-20T17:31:35Z</dcterms:modified>
</cp:coreProperties>
</file>