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56" r:id="rId3"/>
    <p:sldId id="258" r:id="rId4"/>
    <p:sldId id="259" r:id="rId5"/>
    <p:sldId id="260" r:id="rId6"/>
    <p:sldId id="268" r:id="rId7"/>
    <p:sldId id="267" r:id="rId8"/>
    <p:sldId id="261" r:id="rId9"/>
    <p:sldId id="269" r:id="rId10"/>
    <p:sldId id="265" r:id="rId11"/>
    <p:sldId id="266" r:id="rId12"/>
    <p:sldId id="270"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6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15426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25303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96545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47683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txBody>
          <a:bodyPr/>
          <a:lstStyle/>
          <a:p>
            <a:endParaRPr lang="en-IN" dirty="0"/>
          </a:p>
        </p:txBody>
      </p:sp>
      <p:sp>
        <p:nvSpPr>
          <p:cNvPr id="6" name="Text 3"/>
          <p:cNvSpPr/>
          <p:nvPr/>
        </p:nvSpPr>
        <p:spPr>
          <a:xfrm>
            <a:off x="4537710" y="3084314"/>
            <a:ext cx="5554980" cy="694373"/>
          </a:xfrm>
          <a:prstGeom prst="rect">
            <a:avLst/>
          </a:prstGeom>
          <a:noFill/>
          <a:ln/>
        </p:spPr>
        <p:txBody>
          <a:bodyPr wrap="none" rtlCol="0" anchor="t"/>
          <a:lstStyle/>
          <a:p>
            <a:pPr marL="0" indent="0" algn="ctr">
              <a:lnSpc>
                <a:spcPts val="5468"/>
              </a:lnSpc>
              <a:buNone/>
            </a:pPr>
            <a:r>
              <a:rPr lang="en-US" sz="7200" b="1" kern="0" spc="-131" dirty="0">
                <a:solidFill>
                  <a:srgbClr val="FFFFFF"/>
                </a:solidFill>
                <a:latin typeface="Arial" panose="020B0604020202020204" pitchFamily="34" charset="0"/>
                <a:ea typeface="Inter" pitchFamily="34" charset="-122"/>
                <a:cs typeface="Arial" panose="020B0604020202020204" pitchFamily="34" charset="0"/>
              </a:rPr>
              <a:t>QuickFixSociety</a:t>
            </a:r>
          </a:p>
          <a:p>
            <a:pPr marL="0" indent="0" algn="ctr">
              <a:lnSpc>
                <a:spcPts val="5468"/>
              </a:lnSpc>
              <a:buNone/>
            </a:pPr>
            <a:r>
              <a:rPr lang="en-US" sz="1800" i="1" kern="0" dirty="0">
                <a:effectLst/>
                <a:latin typeface="Arial" panose="020B0604020202020204" pitchFamily="34" charset="0"/>
                <a:ea typeface="Times New Roman" panose="02020603050405020304" pitchFamily="18" charset="0"/>
                <a:cs typeface="Arial" panose="020B0604020202020204" pitchFamily="34" charset="0"/>
              </a:rPr>
              <a:t> </a:t>
            </a:r>
            <a:endParaRPr lang="en-US" sz="4400" b="1" kern="0" spc="-131" dirty="0">
              <a:solidFill>
                <a:srgbClr val="FFFFFF"/>
              </a:solidFill>
              <a:latin typeface="Inter" pitchFamily="34" charset="0"/>
              <a:ea typeface="Inter" pitchFamily="34" charset="-122"/>
            </a:endParaRPr>
          </a:p>
        </p:txBody>
      </p:sp>
      <p:sp>
        <p:nvSpPr>
          <p:cNvPr id="7" name="Text 4"/>
          <p:cNvSpPr/>
          <p:nvPr/>
        </p:nvSpPr>
        <p:spPr>
          <a:xfrm>
            <a:off x="2037993" y="4450913"/>
            <a:ext cx="10554414" cy="355402"/>
          </a:xfrm>
          <a:prstGeom prst="rect">
            <a:avLst/>
          </a:prstGeom>
          <a:noFill/>
          <a:ln/>
        </p:spPr>
        <p:txBody>
          <a:bodyPr wrap="none" rtlCol="0" anchor="t"/>
          <a:lstStyle/>
          <a:p>
            <a:pPr marL="0" indent="0" algn="ctr">
              <a:lnSpc>
                <a:spcPts val="2799"/>
              </a:lnSpc>
              <a:buNone/>
            </a:pPr>
            <a:endParaRPr lang="en-US" sz="1750" dirty="0"/>
          </a:p>
        </p:txBody>
      </p:sp>
      <p:sp>
        <p:nvSpPr>
          <p:cNvPr id="9" name="TextBox 8">
            <a:extLst>
              <a:ext uri="{FF2B5EF4-FFF2-40B4-BE49-F238E27FC236}">
                <a16:creationId xmlns:a16="http://schemas.microsoft.com/office/drawing/2014/main" id="{43BA3C7F-777E-5324-A592-FD1E86960564}"/>
              </a:ext>
            </a:extLst>
          </p:cNvPr>
          <p:cNvSpPr txBox="1"/>
          <p:nvPr/>
        </p:nvSpPr>
        <p:spPr>
          <a:xfrm>
            <a:off x="12027049" y="5927464"/>
            <a:ext cx="2904565" cy="2031325"/>
          </a:xfrm>
          <a:prstGeom prst="rect">
            <a:avLst/>
          </a:prstGeom>
          <a:noFill/>
        </p:spPr>
        <p:txBody>
          <a:bodyPr wrap="square" rtlCol="0">
            <a:spAutoFit/>
          </a:bodyPr>
          <a:lstStyle/>
          <a:p>
            <a:r>
              <a:rPr lang="en-IN" b="1" kern="0" spc="-131" dirty="0">
                <a:solidFill>
                  <a:srgbClr val="FFFFFF"/>
                </a:solidFill>
                <a:latin typeface="Arial" panose="020B0604020202020204" pitchFamily="34" charset="0"/>
                <a:ea typeface="Inter" pitchFamily="34" charset="-122"/>
                <a:cs typeface="Arial" panose="020B0604020202020204" pitchFamily="34" charset="0"/>
              </a:rPr>
              <a:t>Presentation By:</a:t>
            </a:r>
          </a:p>
          <a:p>
            <a:r>
              <a:rPr lang="en-IN" b="1" kern="0" spc="-131" dirty="0">
                <a:solidFill>
                  <a:srgbClr val="FFFFFF"/>
                </a:solidFill>
                <a:latin typeface="Arial" panose="020B0604020202020204" pitchFamily="34" charset="0"/>
                <a:ea typeface="Inter" pitchFamily="34" charset="-122"/>
                <a:cs typeface="Arial" panose="020B0604020202020204" pitchFamily="34" charset="0"/>
              </a:rPr>
              <a:t>Srinidhi</a:t>
            </a:r>
          </a:p>
          <a:p>
            <a:r>
              <a:rPr lang="en-IN" b="1" kern="0" spc="-131" dirty="0">
                <a:solidFill>
                  <a:srgbClr val="FFFFFF"/>
                </a:solidFill>
                <a:latin typeface="Arial" panose="020B0604020202020204" pitchFamily="34" charset="0"/>
                <a:ea typeface="Inter" pitchFamily="34" charset="-122"/>
                <a:cs typeface="Arial" panose="020B0604020202020204" pitchFamily="34" charset="0"/>
              </a:rPr>
              <a:t>Spoorthi Muralidhar Jogi</a:t>
            </a:r>
          </a:p>
          <a:p>
            <a:r>
              <a:rPr lang="en-IN" b="1" kern="0" spc="-131" dirty="0">
                <a:solidFill>
                  <a:srgbClr val="FFFFFF"/>
                </a:solidFill>
                <a:latin typeface="Arial" panose="020B0604020202020204" pitchFamily="34" charset="0"/>
                <a:ea typeface="Inter" pitchFamily="34" charset="-122"/>
                <a:cs typeface="Arial" panose="020B0604020202020204" pitchFamily="34" charset="0"/>
              </a:rPr>
              <a:t>Sudarshan J</a:t>
            </a:r>
          </a:p>
          <a:p>
            <a:r>
              <a:rPr lang="en-IN" b="1" kern="0" spc="-131" dirty="0">
                <a:solidFill>
                  <a:srgbClr val="FFFFFF"/>
                </a:solidFill>
                <a:latin typeface="Arial" panose="020B0604020202020204" pitchFamily="34" charset="0"/>
                <a:ea typeface="Inter" pitchFamily="34" charset="-122"/>
                <a:cs typeface="Arial" panose="020B0604020202020204" pitchFamily="34" charset="0"/>
              </a:rPr>
              <a:t>Sushan Shetty</a:t>
            </a:r>
          </a:p>
          <a:p>
            <a:r>
              <a:rPr lang="en-IN" b="1" kern="0" spc="-131" dirty="0">
                <a:solidFill>
                  <a:srgbClr val="FFFFFF"/>
                </a:solidFill>
                <a:latin typeface="Arial" panose="020B0604020202020204" pitchFamily="34" charset="0"/>
                <a:ea typeface="Inter" pitchFamily="34" charset="-122"/>
                <a:cs typeface="Arial" panose="020B0604020202020204" pitchFamily="34" charset="0"/>
              </a:rPr>
              <a:t>Thrisha Santhosh</a:t>
            </a:r>
          </a:p>
          <a:p>
            <a:r>
              <a:rPr lang="en-IN" b="1" kern="0" spc="-131" dirty="0">
                <a:solidFill>
                  <a:srgbClr val="FFFFFF"/>
                </a:solidFill>
                <a:latin typeface="Arial" panose="020B0604020202020204" pitchFamily="34" charset="0"/>
                <a:ea typeface="Inter" pitchFamily="34" charset="-122"/>
                <a:cs typeface="Arial" panose="020B0604020202020204" pitchFamily="34" charset="0"/>
              </a:rPr>
              <a:t>Utsavi S Rai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92822"/>
          </a:xfrm>
          <a:prstGeom prst="rect">
            <a:avLst/>
          </a:prstGeom>
          <a:solidFill>
            <a:srgbClr val="272525"/>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0" y="0"/>
            <a:ext cx="3657600" cy="8292822"/>
          </a:xfrm>
          <a:prstGeom prst="rect">
            <a:avLst/>
          </a:prstGeom>
        </p:spPr>
      </p:pic>
      <p:sp>
        <p:nvSpPr>
          <p:cNvPr id="5" name="Text 2"/>
          <p:cNvSpPr/>
          <p:nvPr/>
        </p:nvSpPr>
        <p:spPr>
          <a:xfrm>
            <a:off x="5449967" y="427673"/>
            <a:ext cx="7388066" cy="972026"/>
          </a:xfrm>
          <a:prstGeom prst="rect">
            <a:avLst/>
          </a:prstGeom>
          <a:noFill/>
          <a:ln/>
        </p:spPr>
        <p:txBody>
          <a:bodyPr wrap="square" rtlCol="0" anchor="t"/>
          <a:lstStyle/>
          <a:p>
            <a:pPr marL="0" indent="0">
              <a:lnSpc>
                <a:spcPts val="5468"/>
              </a:lnSpc>
              <a:buNone/>
            </a:pPr>
            <a:r>
              <a:rPr lang="en-US" sz="3200" b="1" kern="0" spc="-131" dirty="0">
                <a:solidFill>
                  <a:srgbClr val="FFFFFF"/>
                </a:solidFill>
                <a:latin typeface="Inter" pitchFamily="34" charset="0"/>
                <a:ea typeface="Inter" pitchFamily="34" charset="-122"/>
                <a:cs typeface="Inter" pitchFamily="34" charset="-120"/>
              </a:rPr>
              <a:t>Future Scopes:</a:t>
            </a:r>
            <a:endParaRPr lang="en-US" sz="3200" dirty="0"/>
          </a:p>
        </p:txBody>
      </p:sp>
      <p:sp>
        <p:nvSpPr>
          <p:cNvPr id="6" name="Shape 3"/>
          <p:cNvSpPr/>
          <p:nvPr/>
        </p:nvSpPr>
        <p:spPr>
          <a:xfrm>
            <a:off x="5667732" y="1632942"/>
            <a:ext cx="31075" cy="6232208"/>
          </a:xfrm>
          <a:prstGeom prst="roundRect">
            <a:avLst>
              <a:gd name="adj" fmla="val 225238"/>
            </a:avLst>
          </a:prstGeom>
          <a:solidFill>
            <a:srgbClr val="2A1999"/>
          </a:solidFill>
          <a:ln/>
        </p:spPr>
      </p:sp>
      <p:sp>
        <p:nvSpPr>
          <p:cNvPr id="7" name="Shape 4"/>
          <p:cNvSpPr/>
          <p:nvPr/>
        </p:nvSpPr>
        <p:spPr>
          <a:xfrm>
            <a:off x="5858173" y="1913751"/>
            <a:ext cx="544354" cy="31075"/>
          </a:xfrm>
          <a:prstGeom prst="roundRect">
            <a:avLst>
              <a:gd name="adj" fmla="val 225238"/>
            </a:avLst>
          </a:prstGeom>
          <a:solidFill>
            <a:srgbClr val="2A1999"/>
          </a:solidFill>
          <a:ln/>
        </p:spPr>
      </p:sp>
      <p:sp>
        <p:nvSpPr>
          <p:cNvPr id="8" name="Shape 5"/>
          <p:cNvSpPr/>
          <p:nvPr/>
        </p:nvSpPr>
        <p:spPr>
          <a:xfrm>
            <a:off x="5508248" y="1754386"/>
            <a:ext cx="349925" cy="349925"/>
          </a:xfrm>
          <a:prstGeom prst="roundRect">
            <a:avLst>
              <a:gd name="adj" fmla="val 20002"/>
            </a:avLst>
          </a:prstGeom>
          <a:solidFill>
            <a:srgbClr val="110080"/>
          </a:solidFill>
          <a:ln w="7620">
            <a:solidFill>
              <a:srgbClr val="2A1999"/>
            </a:solidFill>
            <a:prstDash val="solid"/>
          </a:ln>
        </p:spPr>
      </p:sp>
      <p:sp>
        <p:nvSpPr>
          <p:cNvPr id="9" name="Text 6"/>
          <p:cNvSpPr/>
          <p:nvPr/>
        </p:nvSpPr>
        <p:spPr>
          <a:xfrm>
            <a:off x="5629573" y="1783437"/>
            <a:ext cx="107156"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1</a:t>
            </a:r>
            <a:endParaRPr lang="en-US" sz="1837" dirty="0"/>
          </a:p>
        </p:txBody>
      </p:sp>
      <p:sp>
        <p:nvSpPr>
          <p:cNvPr id="10" name="Text 7"/>
          <p:cNvSpPr/>
          <p:nvPr/>
        </p:nvSpPr>
        <p:spPr>
          <a:xfrm>
            <a:off x="6538674" y="1788438"/>
            <a:ext cx="2705695" cy="243007"/>
          </a:xfrm>
          <a:prstGeom prst="rect">
            <a:avLst/>
          </a:prstGeom>
          <a:noFill/>
          <a:ln/>
        </p:spPr>
        <p:txBody>
          <a:bodyPr wrap="none" rtlCol="0" anchor="t"/>
          <a:lstStyle/>
          <a:p>
            <a:pPr marL="0" indent="0" algn="l">
              <a:lnSpc>
                <a:spcPts val="1914"/>
              </a:lnSpc>
              <a:buNone/>
            </a:pPr>
            <a:r>
              <a:rPr lang="en-IN" sz="2000" b="1" kern="0" spc="-46" dirty="0">
                <a:solidFill>
                  <a:srgbClr val="E5E0DF"/>
                </a:solidFill>
                <a:latin typeface="Inter" pitchFamily="34" charset="0"/>
                <a:ea typeface="Inter" pitchFamily="34" charset="-122"/>
              </a:rPr>
              <a:t>Messaging and Communication</a:t>
            </a:r>
            <a:endParaRPr lang="en-US" sz="2000" b="1" kern="0" spc="-46" dirty="0">
              <a:solidFill>
                <a:srgbClr val="E5E0DF"/>
              </a:solidFill>
              <a:latin typeface="Inter" pitchFamily="34" charset="0"/>
              <a:ea typeface="Inter" pitchFamily="34" charset="-122"/>
            </a:endParaRPr>
          </a:p>
        </p:txBody>
      </p:sp>
      <p:sp>
        <p:nvSpPr>
          <p:cNvPr id="11" name="Text 8"/>
          <p:cNvSpPr/>
          <p:nvPr/>
        </p:nvSpPr>
        <p:spPr>
          <a:xfrm>
            <a:off x="6538674" y="2124670"/>
            <a:ext cx="6299359" cy="1243608"/>
          </a:xfrm>
          <a:prstGeom prst="rect">
            <a:avLst/>
          </a:prstGeom>
          <a:noFill/>
          <a:ln/>
        </p:spPr>
        <p:txBody>
          <a:bodyPr wrap="square" rtlCol="0" anchor="t"/>
          <a:lstStyle/>
          <a:p>
            <a:pPr marL="0" indent="0" algn="l">
              <a:lnSpc>
                <a:spcPts val="1960"/>
              </a:lnSpc>
              <a:buNone/>
            </a:pPr>
            <a:r>
              <a:rPr lang="en-US" dirty="0">
                <a:solidFill>
                  <a:schemeClr val="bg1"/>
                </a:solidFill>
              </a:rPr>
              <a:t>Facilitating communication between users and service providers through messaging features to discuss details and negotiate terms.</a:t>
            </a:r>
            <a:endParaRPr lang="en-US" sz="1600" dirty="0">
              <a:solidFill>
                <a:schemeClr val="bg1"/>
              </a:solidFill>
            </a:endParaRPr>
          </a:p>
        </p:txBody>
      </p:sp>
      <p:sp>
        <p:nvSpPr>
          <p:cNvPr id="12" name="Shape 9"/>
          <p:cNvSpPr/>
          <p:nvPr/>
        </p:nvSpPr>
        <p:spPr>
          <a:xfrm>
            <a:off x="5858173" y="3960078"/>
            <a:ext cx="544354" cy="31075"/>
          </a:xfrm>
          <a:prstGeom prst="roundRect">
            <a:avLst>
              <a:gd name="adj" fmla="val 225238"/>
            </a:avLst>
          </a:prstGeom>
          <a:solidFill>
            <a:srgbClr val="2A1999"/>
          </a:solidFill>
          <a:ln/>
        </p:spPr>
      </p:sp>
      <p:sp>
        <p:nvSpPr>
          <p:cNvPr id="13" name="Shape 10"/>
          <p:cNvSpPr/>
          <p:nvPr/>
        </p:nvSpPr>
        <p:spPr>
          <a:xfrm>
            <a:off x="5508248" y="3800713"/>
            <a:ext cx="349925" cy="349925"/>
          </a:xfrm>
          <a:prstGeom prst="roundRect">
            <a:avLst>
              <a:gd name="adj" fmla="val 20002"/>
            </a:avLst>
          </a:prstGeom>
          <a:solidFill>
            <a:srgbClr val="110080"/>
          </a:solidFill>
          <a:ln w="7620">
            <a:solidFill>
              <a:srgbClr val="2A1999"/>
            </a:solidFill>
            <a:prstDash val="solid"/>
          </a:ln>
        </p:spPr>
      </p:sp>
      <p:sp>
        <p:nvSpPr>
          <p:cNvPr id="14" name="Text 11"/>
          <p:cNvSpPr/>
          <p:nvPr/>
        </p:nvSpPr>
        <p:spPr>
          <a:xfrm>
            <a:off x="5613142" y="3829764"/>
            <a:ext cx="140018"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2</a:t>
            </a:r>
            <a:endParaRPr lang="en-US" sz="1837" dirty="0"/>
          </a:p>
        </p:txBody>
      </p:sp>
      <p:sp>
        <p:nvSpPr>
          <p:cNvPr id="15" name="Text 12"/>
          <p:cNvSpPr/>
          <p:nvPr/>
        </p:nvSpPr>
        <p:spPr>
          <a:xfrm>
            <a:off x="6538674" y="3834765"/>
            <a:ext cx="2017038" cy="243007"/>
          </a:xfrm>
          <a:prstGeom prst="rect">
            <a:avLst/>
          </a:prstGeom>
          <a:noFill/>
          <a:ln/>
        </p:spPr>
        <p:txBody>
          <a:bodyPr wrap="none" rtlCol="0" anchor="t"/>
          <a:lstStyle/>
          <a:p>
            <a:pPr marL="0" indent="0" algn="l">
              <a:lnSpc>
                <a:spcPts val="1914"/>
              </a:lnSpc>
              <a:buNone/>
            </a:pPr>
            <a:r>
              <a:rPr lang="en-IN" sz="2000" b="1" kern="0" spc="-46" dirty="0">
                <a:solidFill>
                  <a:srgbClr val="E5E0DF"/>
                </a:solidFill>
                <a:latin typeface="Inter" pitchFamily="34" charset="0"/>
                <a:ea typeface="Inter" pitchFamily="34" charset="-122"/>
              </a:rPr>
              <a:t>Payment Integration:</a:t>
            </a:r>
            <a:endParaRPr lang="en-US" sz="2000" b="1" kern="0" spc="-46" dirty="0">
              <a:solidFill>
                <a:srgbClr val="E5E0DF"/>
              </a:solidFill>
              <a:latin typeface="Inter" pitchFamily="34" charset="0"/>
              <a:ea typeface="Inter" pitchFamily="34" charset="-122"/>
            </a:endParaRPr>
          </a:p>
        </p:txBody>
      </p:sp>
      <p:sp>
        <p:nvSpPr>
          <p:cNvPr id="16" name="Text 13"/>
          <p:cNvSpPr/>
          <p:nvPr/>
        </p:nvSpPr>
        <p:spPr>
          <a:xfrm>
            <a:off x="6538674" y="4170998"/>
            <a:ext cx="6299359" cy="1243608"/>
          </a:xfrm>
          <a:prstGeom prst="rect">
            <a:avLst/>
          </a:prstGeom>
          <a:noFill/>
          <a:ln/>
        </p:spPr>
        <p:txBody>
          <a:bodyPr wrap="square" rtlCol="0" anchor="t"/>
          <a:lstStyle/>
          <a:p>
            <a:pPr marL="0" indent="0" algn="l">
              <a:lnSpc>
                <a:spcPts val="1960"/>
              </a:lnSpc>
              <a:buNone/>
            </a:pPr>
            <a:r>
              <a:rPr lang="en-US" dirty="0">
                <a:solidFill>
                  <a:schemeClr val="bg1"/>
                </a:solidFill>
              </a:rPr>
              <a:t>Incorporating secure payment processing to allow for transactions between users and service providers directly on the platform</a:t>
            </a:r>
            <a:r>
              <a:rPr lang="en-US" sz="1400" dirty="0"/>
              <a:t>.</a:t>
            </a:r>
            <a:endParaRPr lang="en-US" sz="1225" dirty="0"/>
          </a:p>
        </p:txBody>
      </p:sp>
      <p:sp>
        <p:nvSpPr>
          <p:cNvPr id="17" name="Shape 14"/>
          <p:cNvSpPr/>
          <p:nvPr/>
        </p:nvSpPr>
        <p:spPr>
          <a:xfrm>
            <a:off x="5858173" y="5664837"/>
            <a:ext cx="544354" cy="31075"/>
          </a:xfrm>
          <a:prstGeom prst="roundRect">
            <a:avLst>
              <a:gd name="adj" fmla="val 225238"/>
            </a:avLst>
          </a:prstGeom>
          <a:solidFill>
            <a:srgbClr val="2A1999"/>
          </a:solidFill>
          <a:ln/>
        </p:spPr>
      </p:sp>
      <p:sp>
        <p:nvSpPr>
          <p:cNvPr id="18" name="Shape 15"/>
          <p:cNvSpPr/>
          <p:nvPr/>
        </p:nvSpPr>
        <p:spPr>
          <a:xfrm>
            <a:off x="5561766" y="5489875"/>
            <a:ext cx="349925" cy="349925"/>
          </a:xfrm>
          <a:prstGeom prst="roundRect">
            <a:avLst>
              <a:gd name="adj" fmla="val 20002"/>
            </a:avLst>
          </a:prstGeom>
          <a:solidFill>
            <a:srgbClr val="110080"/>
          </a:solidFill>
          <a:ln w="7620">
            <a:solidFill>
              <a:srgbClr val="2A1999"/>
            </a:solidFill>
            <a:prstDash val="solid"/>
          </a:ln>
        </p:spPr>
      </p:sp>
      <p:sp>
        <p:nvSpPr>
          <p:cNvPr id="19" name="Text 16"/>
          <p:cNvSpPr/>
          <p:nvPr/>
        </p:nvSpPr>
        <p:spPr>
          <a:xfrm>
            <a:off x="5609689" y="5503508"/>
            <a:ext cx="146923"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3</a:t>
            </a:r>
            <a:endParaRPr lang="en-US" sz="1837" dirty="0"/>
          </a:p>
        </p:txBody>
      </p:sp>
      <p:sp>
        <p:nvSpPr>
          <p:cNvPr id="20" name="Text 17"/>
          <p:cNvSpPr/>
          <p:nvPr/>
        </p:nvSpPr>
        <p:spPr>
          <a:xfrm>
            <a:off x="6538674" y="5527855"/>
            <a:ext cx="2875240" cy="243007"/>
          </a:xfrm>
          <a:prstGeom prst="rect">
            <a:avLst/>
          </a:prstGeom>
          <a:noFill/>
          <a:ln/>
        </p:spPr>
        <p:txBody>
          <a:bodyPr wrap="none" rtlCol="0" anchor="t"/>
          <a:lstStyle/>
          <a:p>
            <a:pPr marL="0" indent="0" algn="l">
              <a:lnSpc>
                <a:spcPts val="1914"/>
              </a:lnSpc>
              <a:buNone/>
            </a:pPr>
            <a:r>
              <a:rPr lang="en-US" sz="2000" b="1" kern="0" spc="-46" dirty="0">
                <a:solidFill>
                  <a:srgbClr val="E5E0DF"/>
                </a:solidFill>
                <a:latin typeface="Inter" pitchFamily="34" charset="0"/>
                <a:ea typeface="Inter" pitchFamily="34" charset="-122"/>
              </a:rPr>
              <a:t>Localized Content and Support</a:t>
            </a:r>
            <a:r>
              <a:rPr lang="en-US" sz="1600" dirty="0"/>
              <a:t>:</a:t>
            </a:r>
          </a:p>
        </p:txBody>
      </p:sp>
      <p:sp>
        <p:nvSpPr>
          <p:cNvPr id="21" name="Text 18"/>
          <p:cNvSpPr/>
          <p:nvPr/>
        </p:nvSpPr>
        <p:spPr>
          <a:xfrm>
            <a:off x="6538673" y="5897810"/>
            <a:ext cx="6299359" cy="1492329"/>
          </a:xfrm>
          <a:prstGeom prst="rect">
            <a:avLst/>
          </a:prstGeom>
          <a:noFill/>
          <a:ln/>
        </p:spPr>
        <p:txBody>
          <a:bodyPr wrap="square" rtlCol="0" anchor="t"/>
          <a:lstStyle/>
          <a:p>
            <a:pPr marL="0" indent="0" algn="l">
              <a:lnSpc>
                <a:spcPts val="1960"/>
              </a:lnSpc>
              <a:buNone/>
            </a:pPr>
            <a:r>
              <a:rPr lang="en-US" dirty="0">
                <a:solidFill>
                  <a:schemeClr val="bg1"/>
                </a:solidFill>
              </a:rPr>
              <a:t>Tailor content and support services to specific geographic regions or communities to better meet the unique needs and preferences of local users. Provide localized information, language support, and culturally relevant features to enhance engagement and relevance.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5" name="Text 2"/>
          <p:cNvSpPr/>
          <p:nvPr/>
        </p:nvSpPr>
        <p:spPr>
          <a:xfrm>
            <a:off x="1812145" y="1600460"/>
            <a:ext cx="6665952" cy="833199"/>
          </a:xfrm>
          <a:prstGeom prst="rect">
            <a:avLst/>
          </a:prstGeom>
          <a:noFill/>
          <a:ln/>
        </p:spPr>
        <p:txBody>
          <a:bodyPr wrap="none" rtlCol="0" anchor="t"/>
          <a:lstStyle/>
          <a:p>
            <a:pPr marL="0" indent="0">
              <a:lnSpc>
                <a:spcPts val="6561"/>
              </a:lnSpc>
              <a:buNone/>
            </a:pPr>
            <a:r>
              <a:rPr lang="en-US" sz="5249" b="1" kern="0" spc="-157" dirty="0">
                <a:solidFill>
                  <a:srgbClr val="FFFFFF"/>
                </a:solidFill>
                <a:latin typeface="Inter" pitchFamily="34" charset="0"/>
                <a:ea typeface="Inter" pitchFamily="34" charset="-122"/>
                <a:cs typeface="Inter" pitchFamily="34" charset="-120"/>
              </a:rPr>
              <a:t>CONCLUSION </a:t>
            </a:r>
            <a:endParaRPr lang="en-US" sz="5249" dirty="0"/>
          </a:p>
        </p:txBody>
      </p:sp>
      <p:sp>
        <p:nvSpPr>
          <p:cNvPr id="6" name="Text 3"/>
          <p:cNvSpPr/>
          <p:nvPr/>
        </p:nvSpPr>
        <p:spPr>
          <a:xfrm>
            <a:off x="2247311" y="3131048"/>
            <a:ext cx="9306402" cy="3498091"/>
          </a:xfrm>
          <a:prstGeom prst="rect">
            <a:avLst/>
          </a:prstGeom>
          <a:noFill/>
          <a:ln/>
        </p:spPr>
        <p:txBody>
          <a:bodyPr wrap="square" rtlCol="0" anchor="t"/>
          <a:lstStyle/>
          <a:p>
            <a:pPr marL="0" indent="0">
              <a:lnSpc>
                <a:spcPts val="2799"/>
              </a:lnSpc>
              <a:buNone/>
            </a:pPr>
            <a:r>
              <a:rPr lang="en-US" sz="2800" kern="0" spc="-35" dirty="0">
                <a:solidFill>
                  <a:srgbClr val="E5E0DF"/>
                </a:solidFill>
                <a:latin typeface="Inter" pitchFamily="34" charset="0"/>
                <a:ea typeface="Inter" pitchFamily="34" charset="-122"/>
                <a:cs typeface="Inter" pitchFamily="34" charset="-120"/>
              </a:rPr>
              <a:t>By understanding the needs of both service providers and users, designing intuitive interfaces, ensuring functionality across devices, and implementing seamless payment and communication systems, a successful platform can be developed. </a:t>
            </a:r>
          </a:p>
          <a:p>
            <a:pPr marL="0" indent="0">
              <a:lnSpc>
                <a:spcPts val="2799"/>
              </a:lnSpc>
              <a:buNone/>
            </a:pPr>
            <a:endParaRPr lang="en-US" sz="2800" kern="0" spc="-35" dirty="0">
              <a:solidFill>
                <a:srgbClr val="E5E0DF"/>
              </a:solidFill>
              <a:latin typeface="Inter" pitchFamily="34" charset="0"/>
              <a:ea typeface="Inter" pitchFamily="34" charset="-122"/>
              <a:cs typeface="Inter" pitchFamily="34" charset="-120"/>
            </a:endParaRPr>
          </a:p>
          <a:p>
            <a:pPr marL="0" indent="0">
              <a:lnSpc>
                <a:spcPts val="2799"/>
              </a:lnSpc>
              <a:buNone/>
            </a:pPr>
            <a:r>
              <a:rPr lang="en-US" sz="2800" kern="0" spc="-35" dirty="0">
                <a:solidFill>
                  <a:srgbClr val="E5E0DF"/>
                </a:solidFill>
                <a:latin typeface="Inter" pitchFamily="34" charset="0"/>
                <a:ea typeface="Inter" pitchFamily="34" charset="-122"/>
                <a:cs typeface="Inter" pitchFamily="34" charset="-120"/>
              </a:rPr>
              <a:t>Continuous iteration based on user feedback and market trends is crucial for maintaining relevance and competitiveness in the ever-evolving landscape of local service connections.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2577"/>
          </a:xfrm>
          <a:prstGeom prst="rect">
            <a:avLst/>
          </a:prstGeom>
          <a:solidFill>
            <a:srgbClr val="272525"/>
          </a:solidFill>
          <a:ln/>
        </p:spPr>
      </p:sp>
      <p:sp>
        <p:nvSpPr>
          <p:cNvPr id="4" name="Text 2"/>
          <p:cNvSpPr/>
          <p:nvPr/>
        </p:nvSpPr>
        <p:spPr>
          <a:xfrm>
            <a:off x="3492698" y="442555"/>
            <a:ext cx="7645003" cy="1006078"/>
          </a:xfrm>
          <a:prstGeom prst="rect">
            <a:avLst/>
          </a:prstGeom>
          <a:noFill/>
          <a:ln/>
        </p:spPr>
        <p:txBody>
          <a:bodyPr wrap="square" rtlCol="0" anchor="t"/>
          <a:lstStyle/>
          <a:p>
            <a:pPr marL="0" indent="0">
              <a:lnSpc>
                <a:spcPts val="3960"/>
              </a:lnSpc>
              <a:buNone/>
            </a:pPr>
            <a:endParaRPr lang="en-US" sz="3168" dirty="0"/>
          </a:p>
        </p:txBody>
      </p:sp>
      <p:sp>
        <p:nvSpPr>
          <p:cNvPr id="6" name="TextBox 5">
            <a:extLst>
              <a:ext uri="{FF2B5EF4-FFF2-40B4-BE49-F238E27FC236}">
                <a16:creationId xmlns:a16="http://schemas.microsoft.com/office/drawing/2014/main" id="{1BFF6D1A-1A28-C5E1-187B-82D017BFB9ED}"/>
              </a:ext>
            </a:extLst>
          </p:cNvPr>
          <p:cNvSpPr txBox="1"/>
          <p:nvPr/>
        </p:nvSpPr>
        <p:spPr>
          <a:xfrm>
            <a:off x="4943137" y="3560802"/>
            <a:ext cx="5152913" cy="1107996"/>
          </a:xfrm>
          <a:prstGeom prst="rect">
            <a:avLst/>
          </a:prstGeom>
          <a:noFill/>
        </p:spPr>
        <p:txBody>
          <a:bodyPr wrap="square" rtlCol="0">
            <a:spAutoFit/>
          </a:bodyPr>
          <a:lstStyle/>
          <a:p>
            <a:r>
              <a:rPr lang="en-IN" sz="6600" dirty="0">
                <a:solidFill>
                  <a:schemeClr val="bg1"/>
                </a:solidFill>
              </a:rPr>
              <a:t>THANK YOU</a:t>
            </a:r>
          </a:p>
        </p:txBody>
      </p:sp>
    </p:spTree>
    <p:extLst>
      <p:ext uri="{BB962C8B-B14F-4D97-AF65-F5344CB8AC3E}">
        <p14:creationId xmlns:p14="http://schemas.microsoft.com/office/powerpoint/2010/main" val="60463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58284"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5905948" y="1067991"/>
            <a:ext cx="8530814" cy="2319576"/>
          </a:xfrm>
          <a:prstGeom prst="rect">
            <a:avLst/>
          </a:prstGeom>
          <a:noFill/>
          <a:ln/>
        </p:spPr>
        <p:txBody>
          <a:bodyPr wrap="square" rtlCol="0" anchor="t"/>
          <a:lstStyle/>
          <a:p>
            <a:pPr marL="0" indent="0">
              <a:lnSpc>
                <a:spcPts val="5468"/>
              </a:lnSpc>
              <a:buNone/>
            </a:pPr>
            <a:r>
              <a:rPr lang="en-US" sz="3200" b="1" kern="0" spc="-131" dirty="0">
                <a:solidFill>
                  <a:srgbClr val="FFFFFF"/>
                </a:solidFill>
                <a:latin typeface="Arial" panose="020B0604020202020204" pitchFamily="34" charset="0"/>
                <a:ea typeface="Inter" pitchFamily="34" charset="-122"/>
                <a:cs typeface="Arial" panose="020B0604020202020204" pitchFamily="34" charset="0"/>
              </a:rPr>
              <a:t>Empowering communities by facilitating access to information about local service providers :</a:t>
            </a:r>
          </a:p>
          <a:p>
            <a:pPr marL="0" indent="0">
              <a:lnSpc>
                <a:spcPts val="5372"/>
              </a:lnSpc>
              <a:buNone/>
            </a:pPr>
            <a:endParaRPr lang="en-US" sz="4298" dirty="0"/>
          </a:p>
        </p:txBody>
      </p:sp>
      <p:sp>
        <p:nvSpPr>
          <p:cNvPr id="6" name="Text 3"/>
          <p:cNvSpPr/>
          <p:nvPr/>
        </p:nvSpPr>
        <p:spPr>
          <a:xfrm>
            <a:off x="6168628" y="3544863"/>
            <a:ext cx="7779544" cy="1163955"/>
          </a:xfrm>
          <a:prstGeom prst="rect">
            <a:avLst/>
          </a:prstGeom>
          <a:noFill/>
          <a:ln/>
        </p:spPr>
        <p:txBody>
          <a:bodyPr wrap="square" rtlCol="0" anchor="t"/>
          <a:lstStyle/>
          <a:p>
            <a:pPr marL="0" indent="0">
              <a:lnSpc>
                <a:spcPts val="2292"/>
              </a:lnSpc>
              <a:buNone/>
            </a:pPr>
            <a:r>
              <a:rPr lang="en-US" sz="2000" kern="0" spc="-29" dirty="0">
                <a:solidFill>
                  <a:srgbClr val="E5E0DF"/>
                </a:solidFill>
                <a:latin typeface="Inter" pitchFamily="34" charset="0"/>
                <a:ea typeface="Inter" pitchFamily="34" charset="-122"/>
                <a:cs typeface="Inter" pitchFamily="34" charset="-120"/>
              </a:rPr>
              <a:t>QuickFixSociety is a revolutionary platform designed to seamlessly connect residents with local service providers, offering a wide range of services and solutions. By leveraging cutting-edge technology and innovative community-based strategies, QuickFixSociety aims to simplify the process of finding and hiring trusted professionals for various tasks and projects.</a:t>
            </a:r>
            <a:endParaRPr lang="en-US" sz="2000" dirty="0"/>
          </a:p>
        </p:txBody>
      </p:sp>
      <p:sp>
        <p:nvSpPr>
          <p:cNvPr id="7" name="Text 4"/>
          <p:cNvSpPr/>
          <p:nvPr/>
        </p:nvSpPr>
        <p:spPr>
          <a:xfrm>
            <a:off x="6168628" y="5309628"/>
            <a:ext cx="7779544" cy="1454944"/>
          </a:xfrm>
          <a:prstGeom prst="rect">
            <a:avLst/>
          </a:prstGeom>
          <a:noFill/>
          <a:ln/>
        </p:spPr>
        <p:txBody>
          <a:bodyPr wrap="square" rtlCol="0" anchor="t"/>
          <a:lstStyle/>
          <a:p>
            <a:pPr marL="0" indent="0">
              <a:lnSpc>
                <a:spcPts val="2292"/>
              </a:lnSpc>
              <a:buNone/>
            </a:pPr>
            <a:r>
              <a:rPr lang="en-US" sz="2000" kern="0" spc="-29" dirty="0">
                <a:solidFill>
                  <a:srgbClr val="E5E0DF"/>
                </a:solidFill>
                <a:latin typeface="Inter" pitchFamily="34" charset="0"/>
                <a:ea typeface="Inter" pitchFamily="34" charset="-122"/>
                <a:cs typeface="Inter" pitchFamily="34" charset="-120"/>
              </a:rPr>
              <a:t>With QuickFixSociety, residents can easily browse through a diverse network of service providers, view their credentials and customer reviews, and conveniently book appointments or request quotes. This platform fosters a sense of community while promoting local businesses and skilled individuals, ultimately creating a win-win situation for both residents and service providers.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5163671" cy="8229600"/>
          </a:xfrm>
          <a:prstGeom prst="rect">
            <a:avLst/>
          </a:prstGeom>
        </p:spPr>
      </p:pic>
      <p:sp>
        <p:nvSpPr>
          <p:cNvPr id="5" name="Text 2"/>
          <p:cNvSpPr/>
          <p:nvPr/>
        </p:nvSpPr>
        <p:spPr>
          <a:xfrm>
            <a:off x="6230064" y="1172408"/>
            <a:ext cx="7656671" cy="1239441"/>
          </a:xfrm>
          <a:prstGeom prst="rect">
            <a:avLst/>
          </a:prstGeom>
          <a:noFill/>
          <a:ln/>
        </p:spPr>
        <p:txBody>
          <a:bodyPr wrap="square" rtlCol="0" anchor="t"/>
          <a:lstStyle/>
          <a:p>
            <a:pPr marL="0" indent="0">
              <a:lnSpc>
                <a:spcPts val="4880"/>
              </a:lnSpc>
              <a:buNone/>
            </a:pPr>
            <a:r>
              <a:rPr lang="en-US" sz="3904" b="1" kern="0" spc="-117" dirty="0">
                <a:solidFill>
                  <a:srgbClr val="FFFFFF"/>
                </a:solidFill>
                <a:latin typeface="Inter" pitchFamily="34" charset="0"/>
                <a:ea typeface="Inter" pitchFamily="34" charset="-122"/>
                <a:cs typeface="Inter" pitchFamily="34" charset="-120"/>
              </a:rPr>
              <a:t>The Problem: Difficulty in Finding Local Service Providers</a:t>
            </a:r>
            <a:endParaRPr lang="en-US" sz="3904" dirty="0"/>
          </a:p>
        </p:txBody>
      </p:sp>
      <p:sp>
        <p:nvSpPr>
          <p:cNvPr id="6" name="Text 3"/>
          <p:cNvSpPr/>
          <p:nvPr/>
        </p:nvSpPr>
        <p:spPr>
          <a:xfrm>
            <a:off x="6230064" y="2709267"/>
            <a:ext cx="7656671" cy="2221111"/>
          </a:xfrm>
          <a:prstGeom prst="rect">
            <a:avLst/>
          </a:prstGeom>
          <a:noFill/>
          <a:ln/>
        </p:spPr>
        <p:txBody>
          <a:bodyPr wrap="square" rtlCol="0" anchor="t"/>
          <a:lstStyle/>
          <a:p>
            <a:pPr marL="0" indent="0">
              <a:lnSpc>
                <a:spcPts val="2499"/>
              </a:lnSpc>
              <a:buNone/>
            </a:pPr>
            <a:r>
              <a:rPr lang="en-US" kern="0" spc="-31" dirty="0">
                <a:solidFill>
                  <a:srgbClr val="E5E0DF"/>
                </a:solidFill>
                <a:latin typeface="Inter" pitchFamily="34" charset="0"/>
                <a:ea typeface="Inter" pitchFamily="34" charset="-122"/>
                <a:cs typeface="Inter" pitchFamily="34" charset="-120"/>
              </a:rPr>
              <a:t>Many residents often find themselves struggling to locate reliable local service providers to fulfill their needs. The process of searching for trusted professionals can be daunting and time-consuming, often leading to frustration and uncertainty. It is not uncommon for individuals to encounter challenges such as lack of transparent information, difficulty in assessing the credibility of providers, and limited options in their vicinity. This difficulty can hinder the efficient resolution of various household and personal requirements, causing unnecessary stress and inconvenience.</a:t>
            </a:r>
            <a:endParaRPr lang="en-US" dirty="0"/>
          </a:p>
        </p:txBody>
      </p:sp>
      <p:sp>
        <p:nvSpPr>
          <p:cNvPr id="7" name="Text 4"/>
          <p:cNvSpPr/>
          <p:nvPr/>
        </p:nvSpPr>
        <p:spPr>
          <a:xfrm>
            <a:off x="6208550" y="5238728"/>
            <a:ext cx="7656671" cy="1903809"/>
          </a:xfrm>
          <a:prstGeom prst="rect">
            <a:avLst/>
          </a:prstGeom>
          <a:noFill/>
          <a:ln/>
        </p:spPr>
        <p:txBody>
          <a:bodyPr wrap="square" rtlCol="0" anchor="t"/>
          <a:lstStyle/>
          <a:p>
            <a:pPr marL="0" indent="0">
              <a:lnSpc>
                <a:spcPts val="2499"/>
              </a:lnSpc>
              <a:buNone/>
            </a:pPr>
            <a:r>
              <a:rPr lang="en-US" kern="0" spc="-31" dirty="0">
                <a:solidFill>
                  <a:srgbClr val="E5E0DF"/>
                </a:solidFill>
                <a:latin typeface="Inter" pitchFamily="34" charset="0"/>
                <a:ea typeface="Inter" pitchFamily="34" charset="-122"/>
                <a:cs typeface="Inter" pitchFamily="34" charset="-120"/>
              </a:rPr>
              <a:t>Furthermore, the absence of a centralized platform to discover, evaluate, and engage with local service providers impacts the overall user experience. Residents face the challenge of navigating through multiple sources, making it arduous to identify dependable professionals who can address their specific needs efficiently. This lack of streamlined access to reliable service providers creates a significant obstacle in accessing essential services, be it home maintenance, repairs, or specialized tasks.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674025" y="537329"/>
            <a:ext cx="9282351" cy="1221105"/>
          </a:xfrm>
          <a:prstGeom prst="rect">
            <a:avLst/>
          </a:prstGeom>
          <a:noFill/>
          <a:ln/>
        </p:spPr>
        <p:txBody>
          <a:bodyPr wrap="square" rtlCol="0" anchor="t"/>
          <a:lstStyle/>
          <a:p>
            <a:pPr marL="0" indent="0">
              <a:lnSpc>
                <a:spcPts val="4809"/>
              </a:lnSpc>
              <a:buNone/>
            </a:pPr>
            <a:r>
              <a:rPr lang="en-US" sz="3847" b="1" kern="0" spc="-115" dirty="0">
                <a:solidFill>
                  <a:srgbClr val="FFFFFF"/>
                </a:solidFill>
                <a:latin typeface="Inter" pitchFamily="34" charset="0"/>
                <a:ea typeface="Inter" pitchFamily="34" charset="-122"/>
                <a:cs typeface="Inter" pitchFamily="34" charset="-120"/>
              </a:rPr>
              <a:t>Our solution: Connecting residents with trusted service providers</a:t>
            </a:r>
            <a:endParaRPr lang="en-US" sz="3847" dirty="0"/>
          </a:p>
        </p:txBody>
      </p:sp>
      <p:sp>
        <p:nvSpPr>
          <p:cNvPr id="5" name="Shape 3"/>
          <p:cNvSpPr/>
          <p:nvPr/>
        </p:nvSpPr>
        <p:spPr>
          <a:xfrm>
            <a:off x="2674025" y="2350651"/>
            <a:ext cx="341948" cy="341948"/>
          </a:xfrm>
          <a:prstGeom prst="roundRect">
            <a:avLst>
              <a:gd name="adj" fmla="val 25717"/>
            </a:avLst>
          </a:prstGeom>
          <a:solidFill>
            <a:srgbClr val="110080"/>
          </a:solidFill>
          <a:ln w="7620">
            <a:solidFill>
              <a:srgbClr val="2A1999"/>
            </a:solidFill>
            <a:prstDash val="solid"/>
          </a:ln>
        </p:spPr>
      </p:sp>
      <p:sp>
        <p:nvSpPr>
          <p:cNvPr id="6" name="Text 4"/>
          <p:cNvSpPr/>
          <p:nvPr/>
        </p:nvSpPr>
        <p:spPr>
          <a:xfrm>
            <a:off x="3211354" y="2368987"/>
            <a:ext cx="2896910" cy="305395"/>
          </a:xfrm>
          <a:prstGeom prst="rect">
            <a:avLst/>
          </a:prstGeom>
          <a:noFill/>
          <a:ln/>
        </p:spPr>
        <p:txBody>
          <a:bodyPr wrap="none" rtlCol="0" anchor="t"/>
          <a:lstStyle/>
          <a:p>
            <a:pPr marL="0" indent="0">
              <a:lnSpc>
                <a:spcPts val="2404"/>
              </a:lnSpc>
              <a:buNone/>
            </a:pPr>
            <a:r>
              <a:rPr lang="en-US" sz="1923" b="1" kern="0" spc="-58" dirty="0">
                <a:solidFill>
                  <a:srgbClr val="E5E0DF"/>
                </a:solidFill>
                <a:latin typeface="Inter" pitchFamily="34" charset="0"/>
                <a:ea typeface="Inter" pitchFamily="34" charset="-122"/>
                <a:cs typeface="Inter" pitchFamily="34" charset="-120"/>
              </a:rPr>
              <a:t>Trustworthy Connections</a:t>
            </a:r>
            <a:endParaRPr lang="en-US" sz="1923" dirty="0"/>
          </a:p>
        </p:txBody>
      </p:sp>
      <p:sp>
        <p:nvSpPr>
          <p:cNvPr id="7" name="Text 5"/>
          <p:cNvSpPr/>
          <p:nvPr/>
        </p:nvSpPr>
        <p:spPr>
          <a:xfrm>
            <a:off x="3211354" y="2791539"/>
            <a:ext cx="4173589" cy="1640612"/>
          </a:xfrm>
          <a:prstGeom prst="rect">
            <a:avLst/>
          </a:prstGeom>
          <a:noFill/>
          <a:ln/>
        </p:spPr>
        <p:txBody>
          <a:bodyPr wrap="square" rtlCol="0" anchor="t"/>
          <a:lstStyle/>
          <a:p>
            <a:pPr marL="0" indent="0">
              <a:lnSpc>
                <a:spcPts val="2462"/>
              </a:lnSpc>
              <a:buNone/>
            </a:pPr>
            <a:r>
              <a:rPr lang="en-US" kern="0" spc="-31" dirty="0">
                <a:solidFill>
                  <a:srgbClr val="E5E0DF"/>
                </a:solidFill>
                <a:latin typeface="Inter" pitchFamily="34" charset="0"/>
                <a:ea typeface="Inter" pitchFamily="34" charset="-122"/>
                <a:cs typeface="Inter" pitchFamily="34" charset="-120"/>
              </a:rPr>
              <a:t>We understand the importance of providing residents with access to trusted and reliable service providers. Our platform ensures that users can connect with professionals who have been vetted for quality and reliability.</a:t>
            </a:r>
            <a:endParaRPr lang="en-US" dirty="0"/>
          </a:p>
        </p:txBody>
      </p:sp>
      <p:sp>
        <p:nvSpPr>
          <p:cNvPr id="8" name="Shape 6"/>
          <p:cNvSpPr/>
          <p:nvPr/>
        </p:nvSpPr>
        <p:spPr>
          <a:xfrm>
            <a:off x="8180190" y="2330292"/>
            <a:ext cx="341948" cy="341948"/>
          </a:xfrm>
          <a:prstGeom prst="roundRect">
            <a:avLst>
              <a:gd name="adj" fmla="val 25717"/>
            </a:avLst>
          </a:prstGeom>
          <a:solidFill>
            <a:srgbClr val="110080"/>
          </a:solidFill>
          <a:ln w="7620">
            <a:solidFill>
              <a:srgbClr val="2A1999"/>
            </a:solidFill>
            <a:prstDash val="solid"/>
          </a:ln>
        </p:spPr>
      </p:sp>
      <p:sp>
        <p:nvSpPr>
          <p:cNvPr id="9" name="Text 7"/>
          <p:cNvSpPr/>
          <p:nvPr/>
        </p:nvSpPr>
        <p:spPr>
          <a:xfrm>
            <a:off x="8673226" y="2330292"/>
            <a:ext cx="2560320" cy="305395"/>
          </a:xfrm>
          <a:prstGeom prst="rect">
            <a:avLst/>
          </a:prstGeom>
          <a:noFill/>
          <a:ln/>
        </p:spPr>
        <p:txBody>
          <a:bodyPr wrap="none" rtlCol="0" anchor="t"/>
          <a:lstStyle/>
          <a:p>
            <a:pPr marL="0" indent="0">
              <a:lnSpc>
                <a:spcPts val="2404"/>
              </a:lnSpc>
              <a:buNone/>
            </a:pPr>
            <a:r>
              <a:rPr lang="en-US" sz="1923" b="1" kern="0" spc="-58" dirty="0">
                <a:solidFill>
                  <a:srgbClr val="E5E0DF"/>
                </a:solidFill>
                <a:latin typeface="Inter" pitchFamily="34" charset="0"/>
                <a:ea typeface="Inter" pitchFamily="34" charset="-122"/>
                <a:cs typeface="Inter" pitchFamily="34" charset="-120"/>
              </a:rPr>
              <a:t>Convenience and Ease</a:t>
            </a:r>
            <a:endParaRPr lang="en-US" sz="1923" dirty="0"/>
          </a:p>
        </p:txBody>
      </p:sp>
      <p:sp>
        <p:nvSpPr>
          <p:cNvPr id="10" name="Text 8"/>
          <p:cNvSpPr/>
          <p:nvPr/>
        </p:nvSpPr>
        <p:spPr>
          <a:xfrm>
            <a:off x="8703315" y="2791539"/>
            <a:ext cx="4722229" cy="1758434"/>
          </a:xfrm>
          <a:prstGeom prst="rect">
            <a:avLst/>
          </a:prstGeom>
          <a:noFill/>
          <a:ln/>
        </p:spPr>
        <p:txBody>
          <a:bodyPr wrap="square" rtlCol="0" anchor="t"/>
          <a:lstStyle/>
          <a:p>
            <a:pPr marL="0" indent="0">
              <a:lnSpc>
                <a:spcPts val="2462"/>
              </a:lnSpc>
              <a:buNone/>
            </a:pPr>
            <a:r>
              <a:rPr lang="en-US" kern="0" spc="-31" dirty="0">
                <a:solidFill>
                  <a:srgbClr val="E5E0DF"/>
                </a:solidFill>
                <a:latin typeface="Inter" pitchFamily="34" charset="0"/>
                <a:ea typeface="Inter" pitchFamily="34" charset="-122"/>
                <a:cs typeface="Inter" pitchFamily="34" charset="-120"/>
              </a:rPr>
              <a:t>Our goal is to make the process of finding local service providers as seamless as possible for residents. With just a few clicks, users can discover a network of professionals who are ready to address their needs promptly and efficiently.</a:t>
            </a:r>
            <a:endParaRPr lang="en-US" dirty="0"/>
          </a:p>
        </p:txBody>
      </p:sp>
      <p:sp>
        <p:nvSpPr>
          <p:cNvPr id="11" name="Shape 9"/>
          <p:cNvSpPr/>
          <p:nvPr/>
        </p:nvSpPr>
        <p:spPr>
          <a:xfrm>
            <a:off x="4549377" y="5007820"/>
            <a:ext cx="341948" cy="341948"/>
          </a:xfrm>
          <a:prstGeom prst="roundRect">
            <a:avLst>
              <a:gd name="adj" fmla="val 25717"/>
            </a:avLst>
          </a:prstGeom>
          <a:solidFill>
            <a:srgbClr val="110080"/>
          </a:solidFill>
          <a:ln w="7620">
            <a:solidFill>
              <a:srgbClr val="2A1999"/>
            </a:solidFill>
            <a:prstDash val="solid"/>
          </a:ln>
        </p:spPr>
      </p:sp>
      <p:sp>
        <p:nvSpPr>
          <p:cNvPr id="12" name="Text 10"/>
          <p:cNvSpPr/>
          <p:nvPr/>
        </p:nvSpPr>
        <p:spPr>
          <a:xfrm>
            <a:off x="5064772" y="4987790"/>
            <a:ext cx="2499717" cy="305395"/>
          </a:xfrm>
          <a:prstGeom prst="rect">
            <a:avLst/>
          </a:prstGeom>
          <a:noFill/>
          <a:ln/>
        </p:spPr>
        <p:txBody>
          <a:bodyPr wrap="none" rtlCol="0" anchor="t"/>
          <a:lstStyle/>
          <a:p>
            <a:pPr marL="0" indent="0">
              <a:lnSpc>
                <a:spcPts val="2404"/>
              </a:lnSpc>
              <a:buNone/>
            </a:pPr>
            <a:r>
              <a:rPr lang="en-US" sz="1923" b="1" kern="0" spc="-58" dirty="0">
                <a:solidFill>
                  <a:srgbClr val="E5E0DF"/>
                </a:solidFill>
                <a:latin typeface="Inter" pitchFamily="34" charset="0"/>
                <a:ea typeface="Inter" pitchFamily="34" charset="-122"/>
                <a:cs typeface="Inter" pitchFamily="34" charset="-120"/>
              </a:rPr>
              <a:t>Login-Less Website</a:t>
            </a:r>
            <a:endParaRPr lang="en-US" sz="1923" dirty="0"/>
          </a:p>
        </p:txBody>
      </p:sp>
      <p:sp>
        <p:nvSpPr>
          <p:cNvPr id="13" name="Text 11"/>
          <p:cNvSpPr/>
          <p:nvPr/>
        </p:nvSpPr>
        <p:spPr>
          <a:xfrm>
            <a:off x="5064772" y="5427226"/>
            <a:ext cx="6168774" cy="2573872"/>
          </a:xfrm>
          <a:prstGeom prst="rect">
            <a:avLst/>
          </a:prstGeom>
          <a:noFill/>
          <a:ln/>
        </p:spPr>
        <p:txBody>
          <a:bodyPr wrap="square" rtlCol="0" anchor="t"/>
          <a:lstStyle/>
          <a:p>
            <a:pPr marL="0" indent="0">
              <a:lnSpc>
                <a:spcPts val="2462"/>
              </a:lnSpc>
              <a:buNone/>
            </a:pPr>
            <a:r>
              <a:rPr lang="en-US" b="0" i="0" dirty="0">
                <a:solidFill>
                  <a:srgbClr val="ECECEC"/>
                </a:solidFill>
                <a:effectLst/>
                <a:latin typeface="Söhne"/>
              </a:rPr>
              <a:t>We offer residents a login-less website, prioritizing their privacy and security. Using token-based authentication, HTTPS encryption, and IP whitelisting, we ensure their personal details are safe without the hassle of logging in. Our platform also encrypts sensitive data, manages sessions securely, maintains audit trails, and undergoes regular security audits for continuous protection.</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2577"/>
          </a:xfrm>
          <a:prstGeom prst="rect">
            <a:avLst/>
          </a:prstGeom>
          <a:solidFill>
            <a:srgbClr val="272525"/>
          </a:solidFill>
          <a:ln/>
        </p:spPr>
      </p:sp>
      <p:sp>
        <p:nvSpPr>
          <p:cNvPr id="4" name="Text 2"/>
          <p:cNvSpPr/>
          <p:nvPr/>
        </p:nvSpPr>
        <p:spPr>
          <a:xfrm>
            <a:off x="3492698" y="442555"/>
            <a:ext cx="7645003" cy="1006078"/>
          </a:xfrm>
          <a:prstGeom prst="rect">
            <a:avLst/>
          </a:prstGeom>
          <a:noFill/>
          <a:ln/>
        </p:spPr>
        <p:txBody>
          <a:bodyPr wrap="square" rtlCol="0" anchor="t"/>
          <a:lstStyle/>
          <a:p>
            <a:pPr marL="0" indent="0">
              <a:lnSpc>
                <a:spcPts val="3960"/>
              </a:lnSpc>
              <a:buNone/>
            </a:pPr>
            <a:endParaRPr lang="en-US" sz="3168" dirty="0"/>
          </a:p>
        </p:txBody>
      </p:sp>
      <p:sp>
        <p:nvSpPr>
          <p:cNvPr id="11" name="TextBox 10">
            <a:extLst>
              <a:ext uri="{FF2B5EF4-FFF2-40B4-BE49-F238E27FC236}">
                <a16:creationId xmlns:a16="http://schemas.microsoft.com/office/drawing/2014/main" id="{2B8673C0-D50E-88C2-79A4-9CD7C2A03DB8}"/>
              </a:ext>
            </a:extLst>
          </p:cNvPr>
          <p:cNvSpPr txBox="1"/>
          <p:nvPr/>
        </p:nvSpPr>
        <p:spPr>
          <a:xfrm>
            <a:off x="1337535" y="442555"/>
            <a:ext cx="11123407" cy="707886"/>
          </a:xfrm>
          <a:prstGeom prst="rect">
            <a:avLst/>
          </a:prstGeom>
          <a:noFill/>
        </p:spPr>
        <p:txBody>
          <a:bodyPr wrap="square" rtlCol="0">
            <a:spAutoFit/>
          </a:bodyPr>
          <a:lstStyle/>
          <a:p>
            <a:r>
              <a:rPr lang="en-IN" sz="4000" dirty="0">
                <a:solidFill>
                  <a:schemeClr val="bg1"/>
                </a:solidFill>
              </a:rPr>
              <a:t>FUNCTIONALITY:</a:t>
            </a:r>
          </a:p>
        </p:txBody>
      </p:sp>
      <p:sp>
        <p:nvSpPr>
          <p:cNvPr id="12" name="TextBox 11">
            <a:extLst>
              <a:ext uri="{FF2B5EF4-FFF2-40B4-BE49-F238E27FC236}">
                <a16:creationId xmlns:a16="http://schemas.microsoft.com/office/drawing/2014/main" id="{99F45931-1D26-A58F-E61D-E653CAC04630}"/>
              </a:ext>
            </a:extLst>
          </p:cNvPr>
          <p:cNvSpPr txBox="1"/>
          <p:nvPr/>
        </p:nvSpPr>
        <p:spPr>
          <a:xfrm>
            <a:off x="1097280" y="1505748"/>
            <a:ext cx="12930692" cy="5262979"/>
          </a:xfrm>
          <a:prstGeom prst="rect">
            <a:avLst/>
          </a:prstGeom>
          <a:noFill/>
        </p:spPr>
        <p:txBody>
          <a:bodyPr wrap="square" rtlCol="0">
            <a:spAutoFit/>
          </a:bodyPr>
          <a:lstStyle/>
          <a:p>
            <a:pPr marL="342900" indent="-342900">
              <a:buFont typeface="+mj-lt"/>
              <a:buAutoNum type="arabicPeriod"/>
            </a:pPr>
            <a:r>
              <a:rPr lang="en-US" sz="2400" dirty="0">
                <a:solidFill>
                  <a:schemeClr val="bg1"/>
                </a:solidFill>
              </a:rPr>
              <a:t>The homepage welcomes users with a clean and inviting layout. It features a search bar prominently placed at the top, allowing users to quickly enter the service they need and their location. Below the search bar, there are categories or popular services listed, providing quick access for those who may not have a specific service in mind.</a:t>
            </a:r>
          </a:p>
          <a:p>
            <a:pPr marL="342900" indent="-342900">
              <a:buFont typeface="+mj-lt"/>
              <a:buAutoNum type="arabicPeriod"/>
            </a:pPr>
            <a:endParaRPr lang="en-US" sz="2400" dirty="0">
              <a:solidFill>
                <a:schemeClr val="bg1"/>
              </a:solidFill>
            </a:endParaRPr>
          </a:p>
          <a:p>
            <a:pPr marL="342900" indent="-342900">
              <a:buFont typeface="+mj-lt"/>
              <a:buAutoNum type="arabicPeriod"/>
            </a:pPr>
            <a:r>
              <a:rPr lang="en-US" sz="2400" dirty="0">
                <a:solidFill>
                  <a:schemeClr val="bg1"/>
                </a:solidFill>
              </a:rPr>
              <a:t>A streamlined navigation menu is positioned either at the top or along the side of the page, offering easy access to different sections such as Home, Services, About Us, Contact, and possibly a Blog or FAQ section. This ensures that users can navigate the site effortlessly and find the information they need</a:t>
            </a:r>
          </a:p>
          <a:p>
            <a:pPr marL="342900" indent="-342900">
              <a:buFont typeface="+mj-lt"/>
              <a:buAutoNum type="arabicPeriod"/>
            </a:pPr>
            <a:endParaRPr lang="en-US" sz="2400" dirty="0">
              <a:solidFill>
                <a:schemeClr val="bg1"/>
              </a:solidFill>
            </a:endParaRPr>
          </a:p>
          <a:p>
            <a:pPr marL="342900" indent="-342900">
              <a:buFont typeface="+mj-lt"/>
              <a:buAutoNum type="arabicPeriod"/>
            </a:pPr>
            <a:r>
              <a:rPr lang="en-US" sz="2400" dirty="0">
                <a:solidFill>
                  <a:schemeClr val="bg1"/>
                </a:solidFill>
              </a:rPr>
              <a:t>Service Listings: Once users search for a specific service or browse through categories, they are presented with a grid or list of service providers in their area. Each listing includes essential details such as the business name, service offered, location, ratings, and reviews. Users can click on a listing to view more detailed information about the provider.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2577"/>
          </a:xfrm>
          <a:prstGeom prst="rect">
            <a:avLst/>
          </a:prstGeom>
          <a:solidFill>
            <a:srgbClr val="272525"/>
          </a:solidFill>
          <a:ln/>
        </p:spPr>
      </p:sp>
      <p:sp>
        <p:nvSpPr>
          <p:cNvPr id="4" name="Text 2"/>
          <p:cNvSpPr/>
          <p:nvPr/>
        </p:nvSpPr>
        <p:spPr>
          <a:xfrm>
            <a:off x="3492698" y="442555"/>
            <a:ext cx="7645003" cy="1006078"/>
          </a:xfrm>
          <a:prstGeom prst="rect">
            <a:avLst/>
          </a:prstGeom>
          <a:noFill/>
          <a:ln/>
        </p:spPr>
        <p:txBody>
          <a:bodyPr wrap="square" rtlCol="0" anchor="t"/>
          <a:lstStyle/>
          <a:p>
            <a:pPr marL="0" indent="0">
              <a:lnSpc>
                <a:spcPts val="3960"/>
              </a:lnSpc>
              <a:buNone/>
            </a:pPr>
            <a:endParaRPr lang="en-US" sz="3168" dirty="0"/>
          </a:p>
        </p:txBody>
      </p:sp>
      <p:sp>
        <p:nvSpPr>
          <p:cNvPr id="11" name="TextBox 10">
            <a:extLst>
              <a:ext uri="{FF2B5EF4-FFF2-40B4-BE49-F238E27FC236}">
                <a16:creationId xmlns:a16="http://schemas.microsoft.com/office/drawing/2014/main" id="{2B8673C0-D50E-88C2-79A4-9CD7C2A03DB8}"/>
              </a:ext>
            </a:extLst>
          </p:cNvPr>
          <p:cNvSpPr txBox="1"/>
          <p:nvPr/>
        </p:nvSpPr>
        <p:spPr>
          <a:xfrm>
            <a:off x="1337535" y="442555"/>
            <a:ext cx="11123407" cy="707886"/>
          </a:xfrm>
          <a:prstGeom prst="rect">
            <a:avLst/>
          </a:prstGeom>
          <a:noFill/>
        </p:spPr>
        <p:txBody>
          <a:bodyPr wrap="square" rtlCol="0">
            <a:spAutoFit/>
          </a:bodyPr>
          <a:lstStyle/>
          <a:p>
            <a:r>
              <a:rPr lang="en-IN" sz="4000" dirty="0">
                <a:solidFill>
                  <a:schemeClr val="bg1"/>
                </a:solidFill>
              </a:rPr>
              <a:t>FUNCTIONALITY:</a:t>
            </a:r>
          </a:p>
        </p:txBody>
      </p:sp>
      <p:sp>
        <p:nvSpPr>
          <p:cNvPr id="12" name="TextBox 11">
            <a:extLst>
              <a:ext uri="{FF2B5EF4-FFF2-40B4-BE49-F238E27FC236}">
                <a16:creationId xmlns:a16="http://schemas.microsoft.com/office/drawing/2014/main" id="{99F45931-1D26-A58F-E61D-E653CAC04630}"/>
              </a:ext>
            </a:extLst>
          </p:cNvPr>
          <p:cNvSpPr txBox="1"/>
          <p:nvPr/>
        </p:nvSpPr>
        <p:spPr>
          <a:xfrm>
            <a:off x="1097280" y="1633447"/>
            <a:ext cx="12930692" cy="3354765"/>
          </a:xfrm>
          <a:prstGeom prst="rect">
            <a:avLst/>
          </a:prstGeom>
          <a:noFill/>
        </p:spPr>
        <p:txBody>
          <a:bodyPr wrap="square" rtlCol="0">
            <a:spAutoFit/>
          </a:bodyPr>
          <a:lstStyle/>
          <a:p>
            <a:endParaRPr lang="en-US" sz="2000" dirty="0">
              <a:solidFill>
                <a:schemeClr val="bg1"/>
              </a:solidFill>
            </a:endParaRPr>
          </a:p>
          <a:p>
            <a:r>
              <a:rPr lang="en-US" sz="2400" dirty="0">
                <a:solidFill>
                  <a:schemeClr val="bg1"/>
                </a:solidFill>
              </a:rPr>
              <a:t>4. Provider Profiles: Clicking on a provider's listing takes users to a dedicated profile page for that business or professional. Here, they can find more in-depth information about the services offered, pricing, contact details, business hours, and any special offers. Additionally, user reviews and ratings are prominently displayed to help users make informed decisions. </a:t>
            </a:r>
          </a:p>
          <a:p>
            <a:pPr marL="342900" indent="-342900">
              <a:buFont typeface="+mj-lt"/>
              <a:buAutoNum type="arabicPeriod"/>
            </a:pPr>
            <a:endParaRPr lang="en-US" sz="2400" dirty="0">
              <a:solidFill>
                <a:schemeClr val="bg1"/>
              </a:solidFill>
            </a:endParaRPr>
          </a:p>
          <a:p>
            <a:r>
              <a:rPr lang="en-US" sz="2400" dirty="0">
                <a:solidFill>
                  <a:schemeClr val="bg1"/>
                </a:solidFill>
              </a:rPr>
              <a:t>5. Search Filters and Sorting Options: To further refine their search results, users can utilize filters such as location, price range, availability, and ratings. Sorting options may include sorting by relevance, distance, or highest ratings, allowing users to find the most suitable service providers quickly</a:t>
            </a:r>
            <a:endParaRPr lang="en-IN" sz="2400" dirty="0">
              <a:solidFill>
                <a:schemeClr val="bg1"/>
              </a:solidFill>
            </a:endParaRPr>
          </a:p>
        </p:txBody>
      </p:sp>
    </p:spTree>
    <p:extLst>
      <p:ext uri="{BB962C8B-B14F-4D97-AF65-F5344CB8AC3E}">
        <p14:creationId xmlns:p14="http://schemas.microsoft.com/office/powerpoint/2010/main" val="17536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2577"/>
          </a:xfrm>
          <a:prstGeom prst="rect">
            <a:avLst/>
          </a:prstGeom>
          <a:solidFill>
            <a:srgbClr val="272525"/>
          </a:solidFill>
          <a:ln/>
        </p:spPr>
      </p:sp>
      <p:sp>
        <p:nvSpPr>
          <p:cNvPr id="4" name="Text 2"/>
          <p:cNvSpPr/>
          <p:nvPr/>
        </p:nvSpPr>
        <p:spPr>
          <a:xfrm>
            <a:off x="3492698" y="442555"/>
            <a:ext cx="7645003" cy="1006078"/>
          </a:xfrm>
          <a:prstGeom prst="rect">
            <a:avLst/>
          </a:prstGeom>
          <a:noFill/>
          <a:ln/>
        </p:spPr>
        <p:txBody>
          <a:bodyPr wrap="square" rtlCol="0" anchor="t"/>
          <a:lstStyle/>
          <a:p>
            <a:pPr marL="0" indent="0">
              <a:lnSpc>
                <a:spcPts val="3960"/>
              </a:lnSpc>
              <a:buNone/>
            </a:pPr>
            <a:endParaRPr lang="en-US" sz="3168" dirty="0"/>
          </a:p>
        </p:txBody>
      </p:sp>
      <p:sp>
        <p:nvSpPr>
          <p:cNvPr id="5" name="TextBox 4">
            <a:extLst>
              <a:ext uri="{FF2B5EF4-FFF2-40B4-BE49-F238E27FC236}">
                <a16:creationId xmlns:a16="http://schemas.microsoft.com/office/drawing/2014/main" id="{F878F810-ED63-0242-79D9-864A763B4670}"/>
              </a:ext>
            </a:extLst>
          </p:cNvPr>
          <p:cNvSpPr txBox="1"/>
          <p:nvPr/>
        </p:nvSpPr>
        <p:spPr>
          <a:xfrm>
            <a:off x="4346089" y="3621678"/>
            <a:ext cx="7831567" cy="707886"/>
          </a:xfrm>
          <a:prstGeom prst="rect">
            <a:avLst/>
          </a:prstGeom>
          <a:noFill/>
        </p:spPr>
        <p:txBody>
          <a:bodyPr wrap="square" rtlCol="0">
            <a:spAutoFit/>
          </a:bodyPr>
          <a:lstStyle/>
          <a:p>
            <a:r>
              <a:rPr lang="en-IN" sz="4000" dirty="0">
                <a:solidFill>
                  <a:schemeClr val="bg1"/>
                </a:solidFill>
              </a:rPr>
              <a:t>WORKING OF THE WEBSITE</a:t>
            </a:r>
          </a:p>
        </p:txBody>
      </p:sp>
    </p:spTree>
    <p:extLst>
      <p:ext uri="{BB962C8B-B14F-4D97-AF65-F5344CB8AC3E}">
        <p14:creationId xmlns:p14="http://schemas.microsoft.com/office/powerpoint/2010/main" val="239196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sp>
      <p:sp>
        <p:nvSpPr>
          <p:cNvPr id="6" name="Text 3"/>
          <p:cNvSpPr/>
          <p:nvPr/>
        </p:nvSpPr>
        <p:spPr>
          <a:xfrm>
            <a:off x="2037993" y="1965484"/>
            <a:ext cx="10554414"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Benefits for residents: Convenient and reliable service options</a:t>
            </a:r>
            <a:endParaRPr lang="en-US" sz="4374" dirty="0"/>
          </a:p>
        </p:txBody>
      </p:sp>
      <p:sp>
        <p:nvSpPr>
          <p:cNvPr id="7" name="Text 4"/>
          <p:cNvSpPr/>
          <p:nvPr/>
        </p:nvSpPr>
        <p:spPr>
          <a:xfrm>
            <a:off x="2393394" y="3687485"/>
            <a:ext cx="10199013"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E5E0DF"/>
                </a:solidFill>
                <a:latin typeface="Inter" pitchFamily="34" charset="0"/>
                <a:ea typeface="Inter" pitchFamily="34" charset="-122"/>
                <a:cs typeface="Inter" pitchFamily="34" charset="-120"/>
              </a:rPr>
              <a:t>Convenient Service Options:</a:t>
            </a:r>
            <a:r>
              <a:rPr lang="en-US" sz="1750" kern="0" spc="-35" dirty="0">
                <a:solidFill>
                  <a:srgbClr val="E5E0DF"/>
                </a:solidFill>
                <a:latin typeface="Inter" pitchFamily="34" charset="0"/>
                <a:ea typeface="Inter" pitchFamily="34" charset="-122"/>
                <a:cs typeface="Inter" pitchFamily="34" charset="-120"/>
              </a:rPr>
              <a:t> Residents can easily find and request a wide range of services, including home maintenance, repairs, and professional services, with just a few clicks.</a:t>
            </a:r>
            <a:endParaRPr lang="en-US" sz="1750" dirty="0"/>
          </a:p>
        </p:txBody>
      </p:sp>
      <p:sp>
        <p:nvSpPr>
          <p:cNvPr id="8" name="Text 5"/>
          <p:cNvSpPr/>
          <p:nvPr/>
        </p:nvSpPr>
        <p:spPr>
          <a:xfrm>
            <a:off x="2393394" y="4575929"/>
            <a:ext cx="10199013"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E5E0DF"/>
                </a:solidFill>
                <a:latin typeface="Inter" pitchFamily="34" charset="0"/>
                <a:ea typeface="Inter" pitchFamily="34" charset="-122"/>
                <a:cs typeface="Inter" pitchFamily="34" charset="-120"/>
              </a:rPr>
              <a:t>Reliable Service Providers:</a:t>
            </a:r>
            <a:r>
              <a:rPr lang="en-US" sz="1750" kern="0" spc="-35" dirty="0">
                <a:solidFill>
                  <a:srgbClr val="E5E0DF"/>
                </a:solidFill>
                <a:latin typeface="Inter" pitchFamily="34" charset="0"/>
                <a:ea typeface="Inter" pitchFamily="34" charset="-122"/>
                <a:cs typeface="Inter" pitchFamily="34" charset="-120"/>
              </a:rPr>
              <a:t> We ensure that residents have access to trustworthy and vetted service providers, guaranteeing high-quality and dependable services.</a:t>
            </a:r>
            <a:endParaRPr lang="en-US" sz="1750" dirty="0"/>
          </a:p>
        </p:txBody>
      </p:sp>
      <p:sp>
        <p:nvSpPr>
          <p:cNvPr id="9" name="Text 6"/>
          <p:cNvSpPr/>
          <p:nvPr/>
        </p:nvSpPr>
        <p:spPr>
          <a:xfrm>
            <a:off x="2393394" y="5464373"/>
            <a:ext cx="10199013"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E5E0DF"/>
                </a:solidFill>
                <a:latin typeface="Inter" pitchFamily="34" charset="0"/>
                <a:ea typeface="Inter" pitchFamily="34" charset="-122"/>
                <a:cs typeface="Inter" pitchFamily="34" charset="-120"/>
              </a:rPr>
              <a:t>Peace of Mind:</a:t>
            </a:r>
            <a:r>
              <a:rPr lang="en-US" sz="1750" kern="0" spc="-35" dirty="0">
                <a:solidFill>
                  <a:srgbClr val="E5E0DF"/>
                </a:solidFill>
                <a:latin typeface="Inter" pitchFamily="34" charset="0"/>
                <a:ea typeface="Inter" pitchFamily="34" charset="-122"/>
                <a:cs typeface="Inter" pitchFamily="34" charset="-120"/>
              </a:rPr>
              <a:t> By using QuickFixSociety, residents can have peace of mind knowing that they are choosing from a selection of reputable and reliable service options.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sp>
      <p:sp>
        <p:nvSpPr>
          <p:cNvPr id="6" name="Text 3"/>
          <p:cNvSpPr/>
          <p:nvPr/>
        </p:nvSpPr>
        <p:spPr>
          <a:xfrm>
            <a:off x="2037993" y="1633457"/>
            <a:ext cx="10554414"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Benefits for Service Providers: Increased Visibility and Customer Base</a:t>
            </a:r>
            <a:endParaRPr lang="en-US" sz="4374" dirty="0"/>
          </a:p>
        </p:txBody>
      </p:sp>
      <p:sp>
        <p:nvSpPr>
          <p:cNvPr id="7" name="Text 4"/>
          <p:cNvSpPr/>
          <p:nvPr/>
        </p:nvSpPr>
        <p:spPr>
          <a:xfrm>
            <a:off x="2253546" y="3657104"/>
            <a:ext cx="9558352" cy="3100590"/>
          </a:xfrm>
          <a:prstGeom prst="rect">
            <a:avLst/>
          </a:prstGeom>
          <a:noFill/>
          <a:ln/>
        </p:spPr>
        <p:txBody>
          <a:bodyPr wrap="square" rtlCol="0" anchor="t"/>
          <a:lstStyle/>
          <a:p>
            <a:pPr marL="0" indent="0">
              <a:lnSpc>
                <a:spcPts val="2799"/>
              </a:lnSpc>
              <a:buNone/>
            </a:pPr>
            <a:r>
              <a:rPr lang="en-US" sz="2000" kern="0" spc="-35" dirty="0">
                <a:solidFill>
                  <a:srgbClr val="E5E0DF"/>
                </a:solidFill>
                <a:latin typeface="Inter" pitchFamily="34" charset="0"/>
                <a:ea typeface="Inter" pitchFamily="34" charset="-122"/>
                <a:cs typeface="Inter" pitchFamily="34" charset="-120"/>
              </a:rPr>
              <a:t>Service providers joining QuickFixSociety will benefit from increased visibility in their local community. By creating a profile on our platform, they can showcase their expertise, services, and offerings to residents in need. This increased exposure leads to a growing customer base, as more residents turn to QuickFixSociety for their service needs.</a:t>
            </a:r>
          </a:p>
          <a:p>
            <a:pPr marL="0" indent="0">
              <a:lnSpc>
                <a:spcPts val="2799"/>
              </a:lnSpc>
              <a:buNone/>
            </a:pPr>
            <a:endParaRPr lang="en-US" sz="2000" kern="0" spc="-35" dirty="0">
              <a:solidFill>
                <a:srgbClr val="E5E0DF"/>
              </a:solidFill>
              <a:latin typeface="Inter" pitchFamily="34" charset="0"/>
              <a:ea typeface="Inter" pitchFamily="34" charset="-122"/>
              <a:cs typeface="Inter" pitchFamily="34" charset="-120"/>
            </a:endParaRPr>
          </a:p>
          <a:p>
            <a:pPr>
              <a:lnSpc>
                <a:spcPts val="2799"/>
              </a:lnSpc>
            </a:pPr>
            <a:r>
              <a:rPr lang="en-US" sz="2000" kern="0" spc="-35" dirty="0">
                <a:solidFill>
                  <a:srgbClr val="E5E0DF"/>
                </a:solidFill>
                <a:latin typeface="Inter" pitchFamily="34" charset="0"/>
                <a:ea typeface="Inter" pitchFamily="34" charset="-122"/>
                <a:cs typeface="Inter" pitchFamily="34" charset="-120"/>
              </a:rPr>
              <a:t>Additionally, service providers can receive direct feedback and ratings from satisfied customers, building trust and credibility within the community. Our user-friendly platform also allows for seamless communication, appointment scheduling, and transparent pricing, contributing to an improved overall customer experience for both parties.</a:t>
            </a:r>
            <a:endParaRPr lang="en-US" sz="2000" dirty="0"/>
          </a:p>
          <a:p>
            <a:pPr marL="0" indent="0">
              <a:lnSpc>
                <a:spcPts val="2799"/>
              </a:lnSpc>
              <a:buNone/>
            </a:pPr>
            <a:endParaRPr lang="en-US" sz="1750" dirty="0"/>
          </a:p>
        </p:txBody>
      </p:sp>
      <p:sp>
        <p:nvSpPr>
          <p:cNvPr id="8" name="Text 5"/>
          <p:cNvSpPr/>
          <p:nvPr/>
        </p:nvSpPr>
        <p:spPr>
          <a:xfrm>
            <a:off x="2393394" y="4575929"/>
            <a:ext cx="10199013" cy="799624"/>
          </a:xfrm>
          <a:prstGeom prst="rect">
            <a:avLst/>
          </a:prstGeom>
          <a:noFill/>
          <a:ln/>
        </p:spPr>
        <p:txBody>
          <a:bodyPr wrap="square" rtlCol="0" anchor="t"/>
          <a:lstStyle/>
          <a:p>
            <a:pPr marL="342900" indent="-342900" algn="l">
              <a:lnSpc>
                <a:spcPts val="3149"/>
              </a:lnSpc>
              <a:buSzPct val="100000"/>
              <a:buChar char="•"/>
            </a:pPr>
            <a:endParaRPr lang="en-US" sz="1750" dirty="0"/>
          </a:p>
        </p:txBody>
      </p:sp>
      <p:sp>
        <p:nvSpPr>
          <p:cNvPr id="9" name="Text 6"/>
          <p:cNvSpPr/>
          <p:nvPr/>
        </p:nvSpPr>
        <p:spPr>
          <a:xfrm>
            <a:off x="2393394" y="5464373"/>
            <a:ext cx="10199013" cy="799624"/>
          </a:xfrm>
          <a:prstGeom prst="rect">
            <a:avLst/>
          </a:prstGeom>
          <a:noFill/>
          <a:ln/>
        </p:spPr>
        <p:txBody>
          <a:bodyPr wrap="square" rtlCol="0" anchor="t"/>
          <a:lstStyle/>
          <a:p>
            <a:pPr marL="342900" indent="-342900" algn="l">
              <a:lnSpc>
                <a:spcPts val="3149"/>
              </a:lnSpc>
              <a:buSzPct val="100000"/>
              <a:buChar char="•"/>
            </a:pPr>
            <a:endParaRPr lang="en-US" sz="1750" dirty="0"/>
          </a:p>
        </p:txBody>
      </p:sp>
    </p:spTree>
    <p:extLst>
      <p:ext uri="{BB962C8B-B14F-4D97-AF65-F5344CB8AC3E}">
        <p14:creationId xmlns:p14="http://schemas.microsoft.com/office/powerpoint/2010/main" val="2943852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1161</Words>
  <Application>Microsoft Office PowerPoint</Application>
  <PresentationFormat>Custom</PresentationFormat>
  <Paragraphs>69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Inter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Sushan Shetty</cp:lastModifiedBy>
  <cp:revision>5</cp:revision>
  <cp:lastPrinted>2024-03-21T15:42:53Z</cp:lastPrinted>
  <dcterms:created xsi:type="dcterms:W3CDTF">2024-03-21T14:48:43Z</dcterms:created>
  <dcterms:modified xsi:type="dcterms:W3CDTF">2024-03-22T05:20:15Z</dcterms:modified>
</cp:coreProperties>
</file>