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4" r:id="rId8"/>
    <p:sldId id="266" r:id="rId9"/>
    <p:sldId id="267" r:id="rId10"/>
    <p:sldId id="268" r:id="rId11"/>
    <p:sldId id="271" r:id="rId12"/>
    <p:sldId id="272" r:id="rId13"/>
    <p:sldId id="270" r:id="rId14"/>
    <p:sldId id="301" r:id="rId15"/>
    <p:sldId id="274" r:id="rId16"/>
    <p:sldId id="275" r:id="rId17"/>
    <p:sldId id="276" r:id="rId18"/>
    <p:sldId id="296" r:id="rId19"/>
    <p:sldId id="280" r:id="rId20"/>
    <p:sldId id="287" r:id="rId21"/>
    <p:sldId id="292" r:id="rId22"/>
    <p:sldId id="278" r:id="rId23"/>
    <p:sldId id="277" r:id="rId24"/>
    <p:sldId id="279" r:id="rId25"/>
    <p:sldId id="283" r:id="rId26"/>
    <p:sldId id="284" r:id="rId27"/>
    <p:sldId id="298" r:id="rId28"/>
    <p:sldId id="297" r:id="rId29"/>
    <p:sldId id="299" r:id="rId30"/>
    <p:sldId id="300" r:id="rId31"/>
    <p:sldId id="303" r:id="rId32"/>
    <p:sldId id="305" r:id="rId33"/>
    <p:sldId id="306" r:id="rId34"/>
    <p:sldId id="285" r:id="rId35"/>
    <p:sldId id="286" r:id="rId36"/>
    <p:sldId id="288" r:id="rId37"/>
    <p:sldId id="289" r:id="rId38"/>
    <p:sldId id="294" r:id="rId39"/>
    <p:sldId id="295" r:id="rId40"/>
    <p:sldId id="263" r:id="rId41"/>
    <p:sldId id="265" r:id="rId42"/>
    <p:sldId id="29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4342" dt="2021-04-30T17:12:58.305"/>
    <p1510:client id="{00C626F9-66A4-E796-551D-9316C04CC0FB}" v="428" dt="2021-04-30T04:32:28.875"/>
    <p1510:client id="{053E955A-C769-AA83-717C-A638BAC65566}" v="241" dt="2021-04-25T12:05:02.687"/>
    <p1510:client id="{1677C09F-900E-0000-936A-713BDEC336AD}" v="16" dt="2021-04-21T16:33:47.637"/>
    <p1510:client id="{3B3E4778-C265-9803-B461-B36FC5A7C05B}" v="59" dt="2021-04-30T17:18:14.816"/>
    <p1510:client id="{43CB868F-B658-A8E3-AB05-A7FDA5480664}" v="341" dt="2021-04-30T17:30:01.588"/>
    <p1510:client id="{5631C39F-E0FF-0000-936A-7055E4291FA5}" v="437" dt="2021-04-30T04:05:44.101"/>
    <p1510:client id="{640DA00B-5C48-C072-19B4-6632C639A047}" v="2519" dt="2021-04-30T17:29:09.603"/>
    <p1510:client id="{6F69CE4E-0A83-9C07-84E1-59E29BB9FFB2}" v="145" dt="2021-04-29T22:06:36.798"/>
    <p1510:client id="{71D9B176-26A7-AFA2-02F7-6DD360FA4870}" v="15" dt="2021-05-03T04:35:43.248"/>
    <p1510:client id="{AA8EBA9F-408B-0000-8957-1FA937DC1061}" v="1" dt="2021-04-03T08:02:49.595"/>
    <p1510:client id="{BE8DED6C-A354-496E-B5E1-FA75EED66DBC}" v="23" dt="2021-04-21T21:32:54.864"/>
    <p1510:client id="{C59DF029-6B65-586E-32CF-DB17389429FE}" v="1894" dt="2021-04-30T12:17:04.585"/>
    <p1510:client id="{D746D860-E80C-40BD-89C4-95C4A1D58288}" v="1019" dt="2021-04-03T09:01:31.510"/>
    <p1510:client id="{E858C19F-70CD-0000-9384-1598ED7DFCD3}" v="684" dt="2021-04-24T11:19:19.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9080B8-10F0-4355-83AF-25378D1A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4729499-C8B5-4DBE-8D0E-89BA7C5202B0}">
      <dgm:prSet/>
      <dgm:spPr/>
      <dgm:t>
        <a:bodyPr/>
        <a:lstStyle/>
        <a:p>
          <a:r>
            <a:rPr lang="en-US"/>
            <a:t>Most standard algorithms are accuracy driven, however, in a class imbalance dataset, accuracy tells very little about the minority class.</a:t>
          </a:r>
        </a:p>
      </dgm:t>
    </dgm:pt>
    <dgm:pt modelId="{0432C000-E7DB-4E45-9E47-E552493E7802}" type="parTrans" cxnId="{3F99E44A-9F61-4812-915E-413E3438DB71}">
      <dgm:prSet/>
      <dgm:spPr/>
      <dgm:t>
        <a:bodyPr/>
        <a:lstStyle/>
        <a:p>
          <a:endParaRPr lang="en-US"/>
        </a:p>
      </dgm:t>
    </dgm:pt>
    <dgm:pt modelId="{E9CBEB01-3FF0-4DA8-9D4D-BA228D4C7363}" type="sibTrans" cxnId="{3F99E44A-9F61-4812-915E-413E3438DB71}">
      <dgm:prSet/>
      <dgm:spPr/>
      <dgm:t>
        <a:bodyPr/>
        <a:lstStyle/>
        <a:p>
          <a:endParaRPr lang="en-US"/>
        </a:p>
      </dgm:t>
    </dgm:pt>
    <dgm:pt modelId="{78AE7082-9859-4D83-A0E7-64F3F45BA9AC}">
      <dgm:prSet/>
      <dgm:spPr/>
      <dgm:t>
        <a:bodyPr/>
        <a:lstStyle/>
        <a:p>
          <a:r>
            <a:rPr lang="en-US"/>
            <a:t>Lack of information caused by small sample size.</a:t>
          </a:r>
        </a:p>
      </dgm:t>
    </dgm:pt>
    <dgm:pt modelId="{361CF8A3-7248-4236-A535-29208AA047A3}" type="parTrans" cxnId="{85E0129B-9FC9-4BFA-B3A9-18245FDB7CCA}">
      <dgm:prSet/>
      <dgm:spPr/>
      <dgm:t>
        <a:bodyPr/>
        <a:lstStyle/>
        <a:p>
          <a:endParaRPr lang="en-US"/>
        </a:p>
      </dgm:t>
    </dgm:pt>
    <dgm:pt modelId="{2742AAC2-4D0E-4F5A-91CA-C7604653B830}" type="sibTrans" cxnId="{85E0129B-9FC9-4BFA-B3A9-18245FDB7CCA}">
      <dgm:prSet/>
      <dgm:spPr/>
      <dgm:t>
        <a:bodyPr/>
        <a:lstStyle/>
        <a:p>
          <a:endParaRPr lang="en-US"/>
        </a:p>
      </dgm:t>
    </dgm:pt>
    <dgm:pt modelId="{43E21F7C-130D-417B-9754-F02B78070457}" type="pres">
      <dgm:prSet presAssocID="{DB9080B8-10F0-4355-83AF-25378D1ABC6D}" presName="root" presStyleCnt="0">
        <dgm:presLayoutVars>
          <dgm:dir/>
          <dgm:resizeHandles val="exact"/>
        </dgm:presLayoutVars>
      </dgm:prSet>
      <dgm:spPr/>
    </dgm:pt>
    <dgm:pt modelId="{0D1DCD28-73C3-4830-969A-FC3A669F6A3D}" type="pres">
      <dgm:prSet presAssocID="{D4729499-C8B5-4DBE-8D0E-89BA7C5202B0}" presName="compNode" presStyleCnt="0"/>
      <dgm:spPr/>
    </dgm:pt>
    <dgm:pt modelId="{A71EF0F0-FD35-46EB-A881-D9A1650A651E}" type="pres">
      <dgm:prSet presAssocID="{D4729499-C8B5-4DBE-8D0E-89BA7C5202B0}" presName="bgRect" presStyleLbl="bgShp" presStyleIdx="0" presStyleCnt="2"/>
      <dgm:spPr/>
    </dgm:pt>
    <dgm:pt modelId="{50522AB2-4AF8-4814-9A93-5A21E3D746D0}" type="pres">
      <dgm:prSet presAssocID="{D4729499-C8B5-4DBE-8D0E-89BA7C5202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oter"/>
        </a:ext>
      </dgm:extLst>
    </dgm:pt>
    <dgm:pt modelId="{5FECB432-4C1D-4DC0-9842-B77CA1AE69EC}" type="pres">
      <dgm:prSet presAssocID="{D4729499-C8B5-4DBE-8D0E-89BA7C5202B0}" presName="spaceRect" presStyleCnt="0"/>
      <dgm:spPr/>
    </dgm:pt>
    <dgm:pt modelId="{EEA3F35B-E3D9-47FD-91A8-B7BF8BE0C561}" type="pres">
      <dgm:prSet presAssocID="{D4729499-C8B5-4DBE-8D0E-89BA7C5202B0}" presName="parTx" presStyleLbl="revTx" presStyleIdx="0" presStyleCnt="2">
        <dgm:presLayoutVars>
          <dgm:chMax val="0"/>
          <dgm:chPref val="0"/>
        </dgm:presLayoutVars>
      </dgm:prSet>
      <dgm:spPr/>
    </dgm:pt>
    <dgm:pt modelId="{CE595367-52F7-419F-80FE-32355AFCFD48}" type="pres">
      <dgm:prSet presAssocID="{E9CBEB01-3FF0-4DA8-9D4D-BA228D4C7363}" presName="sibTrans" presStyleCnt="0"/>
      <dgm:spPr/>
    </dgm:pt>
    <dgm:pt modelId="{7B39F155-BD8C-4326-AD04-429588A61BC4}" type="pres">
      <dgm:prSet presAssocID="{78AE7082-9859-4D83-A0E7-64F3F45BA9AC}" presName="compNode" presStyleCnt="0"/>
      <dgm:spPr/>
    </dgm:pt>
    <dgm:pt modelId="{084F291E-08D2-442E-BFB2-6DEE5555BF73}" type="pres">
      <dgm:prSet presAssocID="{78AE7082-9859-4D83-A0E7-64F3F45BA9AC}" presName="bgRect" presStyleLbl="bgShp" presStyleIdx="1" presStyleCnt="2"/>
      <dgm:spPr/>
    </dgm:pt>
    <dgm:pt modelId="{BDAEBAAF-5509-497B-8B10-F25539D38EB7}" type="pres">
      <dgm:prSet presAssocID="{78AE7082-9859-4D83-A0E7-64F3F45BA9A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t Page"/>
        </a:ext>
      </dgm:extLst>
    </dgm:pt>
    <dgm:pt modelId="{D8E3C0E7-62AB-47B8-A340-40F823275376}" type="pres">
      <dgm:prSet presAssocID="{78AE7082-9859-4D83-A0E7-64F3F45BA9AC}" presName="spaceRect" presStyleCnt="0"/>
      <dgm:spPr/>
    </dgm:pt>
    <dgm:pt modelId="{6C660A37-4398-4B41-A75E-3A38236B1036}" type="pres">
      <dgm:prSet presAssocID="{78AE7082-9859-4D83-A0E7-64F3F45BA9AC}" presName="parTx" presStyleLbl="revTx" presStyleIdx="1" presStyleCnt="2">
        <dgm:presLayoutVars>
          <dgm:chMax val="0"/>
          <dgm:chPref val="0"/>
        </dgm:presLayoutVars>
      </dgm:prSet>
      <dgm:spPr/>
    </dgm:pt>
  </dgm:ptLst>
  <dgm:cxnLst>
    <dgm:cxn modelId="{000CC437-39EF-467A-AD42-B866EB0AB43E}" type="presOf" srcId="{78AE7082-9859-4D83-A0E7-64F3F45BA9AC}" destId="{6C660A37-4398-4B41-A75E-3A38236B1036}" srcOrd="0" destOrd="0" presId="urn:microsoft.com/office/officeart/2018/2/layout/IconVerticalSolidList"/>
    <dgm:cxn modelId="{3F99E44A-9F61-4812-915E-413E3438DB71}" srcId="{DB9080B8-10F0-4355-83AF-25378D1ABC6D}" destId="{D4729499-C8B5-4DBE-8D0E-89BA7C5202B0}" srcOrd="0" destOrd="0" parTransId="{0432C000-E7DB-4E45-9E47-E552493E7802}" sibTransId="{E9CBEB01-3FF0-4DA8-9D4D-BA228D4C7363}"/>
    <dgm:cxn modelId="{85E0129B-9FC9-4BFA-B3A9-18245FDB7CCA}" srcId="{DB9080B8-10F0-4355-83AF-25378D1ABC6D}" destId="{78AE7082-9859-4D83-A0E7-64F3F45BA9AC}" srcOrd="1" destOrd="0" parTransId="{361CF8A3-7248-4236-A535-29208AA047A3}" sibTransId="{2742AAC2-4D0E-4F5A-91CA-C7604653B830}"/>
    <dgm:cxn modelId="{EC09CCC9-5960-4BAB-8FD0-D48C09CB6E83}" type="presOf" srcId="{DB9080B8-10F0-4355-83AF-25378D1ABC6D}" destId="{43E21F7C-130D-417B-9754-F02B78070457}" srcOrd="0" destOrd="0" presId="urn:microsoft.com/office/officeart/2018/2/layout/IconVerticalSolidList"/>
    <dgm:cxn modelId="{110A02E5-B0A8-4253-AB06-2816FABCA7F0}" type="presOf" srcId="{D4729499-C8B5-4DBE-8D0E-89BA7C5202B0}" destId="{EEA3F35B-E3D9-47FD-91A8-B7BF8BE0C561}" srcOrd="0" destOrd="0" presId="urn:microsoft.com/office/officeart/2018/2/layout/IconVerticalSolidList"/>
    <dgm:cxn modelId="{B2ECB58D-A168-4EBC-AC98-F1E4CBC0106F}" type="presParOf" srcId="{43E21F7C-130D-417B-9754-F02B78070457}" destId="{0D1DCD28-73C3-4830-969A-FC3A669F6A3D}" srcOrd="0" destOrd="0" presId="urn:microsoft.com/office/officeart/2018/2/layout/IconVerticalSolidList"/>
    <dgm:cxn modelId="{C106994B-8670-4274-BA1D-195A81F9DC20}" type="presParOf" srcId="{0D1DCD28-73C3-4830-969A-FC3A669F6A3D}" destId="{A71EF0F0-FD35-46EB-A881-D9A1650A651E}" srcOrd="0" destOrd="0" presId="urn:microsoft.com/office/officeart/2018/2/layout/IconVerticalSolidList"/>
    <dgm:cxn modelId="{B27C69D1-2238-46E4-A10E-B85EC56AC521}" type="presParOf" srcId="{0D1DCD28-73C3-4830-969A-FC3A669F6A3D}" destId="{50522AB2-4AF8-4814-9A93-5A21E3D746D0}" srcOrd="1" destOrd="0" presId="urn:microsoft.com/office/officeart/2018/2/layout/IconVerticalSolidList"/>
    <dgm:cxn modelId="{B4BC1C0C-0292-4347-92D6-0283BACFBA85}" type="presParOf" srcId="{0D1DCD28-73C3-4830-969A-FC3A669F6A3D}" destId="{5FECB432-4C1D-4DC0-9842-B77CA1AE69EC}" srcOrd="2" destOrd="0" presId="urn:microsoft.com/office/officeart/2018/2/layout/IconVerticalSolidList"/>
    <dgm:cxn modelId="{85E68E10-0D2C-43EB-A787-6F5F082DB7D0}" type="presParOf" srcId="{0D1DCD28-73C3-4830-969A-FC3A669F6A3D}" destId="{EEA3F35B-E3D9-47FD-91A8-B7BF8BE0C561}" srcOrd="3" destOrd="0" presId="urn:microsoft.com/office/officeart/2018/2/layout/IconVerticalSolidList"/>
    <dgm:cxn modelId="{E78E6A15-2895-4DEA-A746-D95141445F19}" type="presParOf" srcId="{43E21F7C-130D-417B-9754-F02B78070457}" destId="{CE595367-52F7-419F-80FE-32355AFCFD48}" srcOrd="1" destOrd="0" presId="urn:microsoft.com/office/officeart/2018/2/layout/IconVerticalSolidList"/>
    <dgm:cxn modelId="{974FC3D6-6EAF-4D65-9E8A-3D1005F4B676}" type="presParOf" srcId="{43E21F7C-130D-417B-9754-F02B78070457}" destId="{7B39F155-BD8C-4326-AD04-429588A61BC4}" srcOrd="2" destOrd="0" presId="urn:microsoft.com/office/officeart/2018/2/layout/IconVerticalSolidList"/>
    <dgm:cxn modelId="{EEA9EA2E-C8C2-4CFE-8FBB-3D0201BA046F}" type="presParOf" srcId="{7B39F155-BD8C-4326-AD04-429588A61BC4}" destId="{084F291E-08D2-442E-BFB2-6DEE5555BF73}" srcOrd="0" destOrd="0" presId="urn:microsoft.com/office/officeart/2018/2/layout/IconVerticalSolidList"/>
    <dgm:cxn modelId="{F247AA64-E04A-4453-BF88-37AF574135A3}" type="presParOf" srcId="{7B39F155-BD8C-4326-AD04-429588A61BC4}" destId="{BDAEBAAF-5509-497B-8B10-F25539D38EB7}" srcOrd="1" destOrd="0" presId="urn:microsoft.com/office/officeart/2018/2/layout/IconVerticalSolidList"/>
    <dgm:cxn modelId="{D348CB2D-53B6-4D9A-9F43-62E28B101856}" type="presParOf" srcId="{7B39F155-BD8C-4326-AD04-429588A61BC4}" destId="{D8E3C0E7-62AB-47B8-A340-40F823275376}" srcOrd="2" destOrd="0" presId="urn:microsoft.com/office/officeart/2018/2/layout/IconVerticalSolidList"/>
    <dgm:cxn modelId="{A25FBADE-68A8-481F-A126-389D36C9C8A4}" type="presParOf" srcId="{7B39F155-BD8C-4326-AD04-429588A61BC4}" destId="{6C660A37-4398-4B41-A75E-3A38236B10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E0ECAA-18EA-437B-8C27-ECE50DF4874A}"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267757C-E89E-4DC6-8C72-028C37A118CC}">
      <dgm:prSet phldr="0"/>
      <dgm:spPr/>
      <dgm:t>
        <a:bodyPr/>
        <a:lstStyle/>
        <a:p>
          <a:pPr rtl="0"/>
          <a:r>
            <a:rPr lang="en-US">
              <a:latin typeface="Calibri Light" panose="020F0302020204030204"/>
            </a:rPr>
            <a:t>KNN with weighted distances.</a:t>
          </a:r>
          <a:br>
            <a:rPr lang="en-US">
              <a:latin typeface="Calibri Light" panose="020F0302020204030204"/>
            </a:rPr>
          </a:br>
          <a:r>
            <a:rPr lang="en-US">
              <a:latin typeface="Calibri Light" panose="020F0302020204030204"/>
            </a:rPr>
            <a:t>More weights to the closer points.</a:t>
          </a:r>
          <a:endParaRPr lang="en-US"/>
        </a:p>
      </dgm:t>
    </dgm:pt>
    <dgm:pt modelId="{03568B14-86C3-44ED-A31F-29EECD519378}" type="parTrans" cxnId="{CD2CD8B2-926C-492E-9DF6-311B6D125968}">
      <dgm:prSet/>
      <dgm:spPr/>
      <dgm:t>
        <a:bodyPr/>
        <a:lstStyle/>
        <a:p>
          <a:endParaRPr lang="en-US"/>
        </a:p>
      </dgm:t>
    </dgm:pt>
    <dgm:pt modelId="{B4147C23-10AC-467D-8C46-FA61502F51AB}" type="sibTrans" cxnId="{CD2CD8B2-926C-492E-9DF6-311B6D125968}">
      <dgm:prSet/>
      <dgm:spPr/>
      <dgm:t>
        <a:bodyPr/>
        <a:lstStyle/>
        <a:p>
          <a:endParaRPr lang="en-US"/>
        </a:p>
      </dgm:t>
    </dgm:pt>
    <dgm:pt modelId="{13E57925-E4B2-40F3-A6DC-79135F9D0586}">
      <dgm:prSet/>
      <dgm:spPr/>
      <dgm:t>
        <a:bodyPr/>
        <a:lstStyle/>
        <a:p>
          <a:pPr rtl="0"/>
          <a:r>
            <a:rPr lang="en-US">
              <a:latin typeface="Calibri Light" panose="020F0302020204030204"/>
            </a:rPr>
            <a:t>Local Outlier Factor</a:t>
          </a:r>
          <a:endParaRPr lang="en-US"/>
        </a:p>
      </dgm:t>
    </dgm:pt>
    <dgm:pt modelId="{1A7EA183-5492-46EB-8649-3512F80741E6}" type="parTrans" cxnId="{7229208B-C16D-41EA-965C-16DDEEB5C617}">
      <dgm:prSet/>
      <dgm:spPr/>
      <dgm:t>
        <a:bodyPr/>
        <a:lstStyle/>
        <a:p>
          <a:endParaRPr lang="en-US"/>
        </a:p>
      </dgm:t>
    </dgm:pt>
    <dgm:pt modelId="{7F2512DD-C0DA-4105-83BE-FA5350047D36}" type="sibTrans" cxnId="{7229208B-C16D-41EA-965C-16DDEEB5C617}">
      <dgm:prSet/>
      <dgm:spPr/>
      <dgm:t>
        <a:bodyPr/>
        <a:lstStyle/>
        <a:p>
          <a:endParaRPr lang="en-US"/>
        </a:p>
      </dgm:t>
    </dgm:pt>
    <dgm:pt modelId="{15CA83BE-3E97-4060-AF39-554E10A3434B}" type="pres">
      <dgm:prSet presAssocID="{19E0ECAA-18EA-437B-8C27-ECE50DF4874A}" presName="root" presStyleCnt="0">
        <dgm:presLayoutVars>
          <dgm:dir/>
          <dgm:resizeHandles val="exact"/>
        </dgm:presLayoutVars>
      </dgm:prSet>
      <dgm:spPr/>
    </dgm:pt>
    <dgm:pt modelId="{04173106-9F17-42F5-9191-24E1BBB635F6}" type="pres">
      <dgm:prSet presAssocID="{D267757C-E89E-4DC6-8C72-028C37A118CC}" presName="compNode" presStyleCnt="0"/>
      <dgm:spPr/>
    </dgm:pt>
    <dgm:pt modelId="{E26D943D-C632-4BE9-94CA-5A66FA0C5A4B}" type="pres">
      <dgm:prSet presAssocID="{D267757C-E89E-4DC6-8C72-028C37A118C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EA04F8F-D266-4D76-8B7C-711ED6A5D0D2}" type="pres">
      <dgm:prSet presAssocID="{D267757C-E89E-4DC6-8C72-028C37A118CC}" presName="spaceRect" presStyleCnt="0"/>
      <dgm:spPr/>
    </dgm:pt>
    <dgm:pt modelId="{1BDE4BDF-DA48-4231-B8E4-C23795A3D86F}" type="pres">
      <dgm:prSet presAssocID="{D267757C-E89E-4DC6-8C72-028C37A118CC}" presName="textRect" presStyleLbl="revTx" presStyleIdx="0" presStyleCnt="2">
        <dgm:presLayoutVars>
          <dgm:chMax val="1"/>
          <dgm:chPref val="1"/>
        </dgm:presLayoutVars>
      </dgm:prSet>
      <dgm:spPr/>
    </dgm:pt>
    <dgm:pt modelId="{2B32548A-8D5D-4A8D-B95F-5726E38CABFB}" type="pres">
      <dgm:prSet presAssocID="{B4147C23-10AC-467D-8C46-FA61502F51AB}" presName="sibTrans" presStyleCnt="0"/>
      <dgm:spPr/>
    </dgm:pt>
    <dgm:pt modelId="{4F7A5AA5-AFFC-478A-894C-708C8CDD93C7}" type="pres">
      <dgm:prSet presAssocID="{13E57925-E4B2-40F3-A6DC-79135F9D0586}" presName="compNode" presStyleCnt="0"/>
      <dgm:spPr/>
    </dgm:pt>
    <dgm:pt modelId="{63CCEDB8-BF3B-4F43-831A-0B92D97CCFD6}" type="pres">
      <dgm:prSet presAssocID="{13E57925-E4B2-40F3-A6DC-79135F9D058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F18B0780-49AD-4193-9A57-5D9F71A44F28}" type="pres">
      <dgm:prSet presAssocID="{13E57925-E4B2-40F3-A6DC-79135F9D0586}" presName="spaceRect" presStyleCnt="0"/>
      <dgm:spPr/>
    </dgm:pt>
    <dgm:pt modelId="{3DF414AB-C295-4A62-BDF1-E7EB6F228E93}" type="pres">
      <dgm:prSet presAssocID="{13E57925-E4B2-40F3-A6DC-79135F9D0586}" presName="textRect" presStyleLbl="revTx" presStyleIdx="1" presStyleCnt="2">
        <dgm:presLayoutVars>
          <dgm:chMax val="1"/>
          <dgm:chPref val="1"/>
        </dgm:presLayoutVars>
      </dgm:prSet>
      <dgm:spPr/>
    </dgm:pt>
  </dgm:ptLst>
  <dgm:cxnLst>
    <dgm:cxn modelId="{EBAF9D78-9798-4B4D-A757-80328CF2C1D1}" type="presOf" srcId="{D267757C-E89E-4DC6-8C72-028C37A118CC}" destId="{1BDE4BDF-DA48-4231-B8E4-C23795A3D86F}" srcOrd="0" destOrd="0" presId="urn:microsoft.com/office/officeart/2018/2/layout/IconLabelList"/>
    <dgm:cxn modelId="{7229208B-C16D-41EA-965C-16DDEEB5C617}" srcId="{19E0ECAA-18EA-437B-8C27-ECE50DF4874A}" destId="{13E57925-E4B2-40F3-A6DC-79135F9D0586}" srcOrd="1" destOrd="0" parTransId="{1A7EA183-5492-46EB-8649-3512F80741E6}" sibTransId="{7F2512DD-C0DA-4105-83BE-FA5350047D36}"/>
    <dgm:cxn modelId="{CD2CD8B2-926C-492E-9DF6-311B6D125968}" srcId="{19E0ECAA-18EA-437B-8C27-ECE50DF4874A}" destId="{D267757C-E89E-4DC6-8C72-028C37A118CC}" srcOrd="0" destOrd="0" parTransId="{03568B14-86C3-44ED-A31F-29EECD519378}" sibTransId="{B4147C23-10AC-467D-8C46-FA61502F51AB}"/>
    <dgm:cxn modelId="{4FD54DD5-DD99-4861-8792-FC029DDB7BE5}" type="presOf" srcId="{13E57925-E4B2-40F3-A6DC-79135F9D0586}" destId="{3DF414AB-C295-4A62-BDF1-E7EB6F228E93}" srcOrd="0" destOrd="0" presId="urn:microsoft.com/office/officeart/2018/2/layout/IconLabelList"/>
    <dgm:cxn modelId="{1FBC14F7-81E4-47A5-82E2-3D3E645D7582}" type="presOf" srcId="{19E0ECAA-18EA-437B-8C27-ECE50DF4874A}" destId="{15CA83BE-3E97-4060-AF39-554E10A3434B}" srcOrd="0" destOrd="0" presId="urn:microsoft.com/office/officeart/2018/2/layout/IconLabelList"/>
    <dgm:cxn modelId="{1EA25398-82F6-4906-9376-C0B4EF951EAE}" type="presParOf" srcId="{15CA83BE-3E97-4060-AF39-554E10A3434B}" destId="{04173106-9F17-42F5-9191-24E1BBB635F6}" srcOrd="0" destOrd="0" presId="urn:microsoft.com/office/officeart/2018/2/layout/IconLabelList"/>
    <dgm:cxn modelId="{03481174-F6AE-4A4B-8566-5F6C50DE4488}" type="presParOf" srcId="{04173106-9F17-42F5-9191-24E1BBB635F6}" destId="{E26D943D-C632-4BE9-94CA-5A66FA0C5A4B}" srcOrd="0" destOrd="0" presId="urn:microsoft.com/office/officeart/2018/2/layout/IconLabelList"/>
    <dgm:cxn modelId="{936364E0-5CD8-4F3A-813F-AB5629C353AB}" type="presParOf" srcId="{04173106-9F17-42F5-9191-24E1BBB635F6}" destId="{0EA04F8F-D266-4D76-8B7C-711ED6A5D0D2}" srcOrd="1" destOrd="0" presId="urn:microsoft.com/office/officeart/2018/2/layout/IconLabelList"/>
    <dgm:cxn modelId="{68B69809-7360-498B-ADAE-A3F1EBF7CBF1}" type="presParOf" srcId="{04173106-9F17-42F5-9191-24E1BBB635F6}" destId="{1BDE4BDF-DA48-4231-B8E4-C23795A3D86F}" srcOrd="2" destOrd="0" presId="urn:microsoft.com/office/officeart/2018/2/layout/IconLabelList"/>
    <dgm:cxn modelId="{ADFA7FBD-B03B-49CD-BEC1-870C01F18968}" type="presParOf" srcId="{15CA83BE-3E97-4060-AF39-554E10A3434B}" destId="{2B32548A-8D5D-4A8D-B95F-5726E38CABFB}" srcOrd="1" destOrd="0" presId="urn:microsoft.com/office/officeart/2018/2/layout/IconLabelList"/>
    <dgm:cxn modelId="{BE83D497-3555-46AA-9C18-60A711526AF6}" type="presParOf" srcId="{15CA83BE-3E97-4060-AF39-554E10A3434B}" destId="{4F7A5AA5-AFFC-478A-894C-708C8CDD93C7}" srcOrd="2" destOrd="0" presId="urn:microsoft.com/office/officeart/2018/2/layout/IconLabelList"/>
    <dgm:cxn modelId="{FACF5EC5-24AD-4B7C-9268-310D4C53FC39}" type="presParOf" srcId="{4F7A5AA5-AFFC-478A-894C-708C8CDD93C7}" destId="{63CCEDB8-BF3B-4F43-831A-0B92D97CCFD6}" srcOrd="0" destOrd="0" presId="urn:microsoft.com/office/officeart/2018/2/layout/IconLabelList"/>
    <dgm:cxn modelId="{C91AE15C-0D04-48AF-9926-71A5DF2F8FA1}" type="presParOf" srcId="{4F7A5AA5-AFFC-478A-894C-708C8CDD93C7}" destId="{F18B0780-49AD-4193-9A57-5D9F71A44F28}" srcOrd="1" destOrd="0" presId="urn:microsoft.com/office/officeart/2018/2/layout/IconLabelList"/>
    <dgm:cxn modelId="{C278F25B-1173-40E2-96A0-15E996887A34}" type="presParOf" srcId="{4F7A5AA5-AFFC-478A-894C-708C8CDD93C7}" destId="{3DF414AB-C295-4A62-BDF1-E7EB6F228E9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B142C25-EB3B-4A27-A295-50C8EFB779BA}"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539289D0-CD9F-42CF-AF89-C94603316EC9}">
      <dgm:prSet phldr="0"/>
      <dgm:spPr/>
      <dgm:t>
        <a:bodyPr/>
        <a:lstStyle/>
        <a:p>
          <a:pPr rtl="0"/>
          <a:r>
            <a:rPr lang="en-US" b="1">
              <a:latin typeface="Calibri Light" panose="020F0302020204030204"/>
            </a:rPr>
            <a:t>Local Outler Factor</a:t>
          </a:r>
        </a:p>
      </dgm:t>
    </dgm:pt>
    <dgm:pt modelId="{CB35D9F0-F787-42EF-B1F0-BAC108EB6F32}" type="parTrans" cxnId="{43F2C4C9-4A14-4D08-B8A3-19C3B423A58E}">
      <dgm:prSet/>
      <dgm:spPr/>
      <dgm:t>
        <a:bodyPr/>
        <a:lstStyle/>
        <a:p>
          <a:endParaRPr lang="en-US"/>
        </a:p>
      </dgm:t>
    </dgm:pt>
    <dgm:pt modelId="{C8C203AB-6C35-4CAA-8DBB-A27534912029}" type="sibTrans" cxnId="{43F2C4C9-4A14-4D08-B8A3-19C3B423A58E}">
      <dgm:prSet/>
      <dgm:spPr/>
      <dgm:t>
        <a:bodyPr/>
        <a:lstStyle/>
        <a:p>
          <a:endParaRPr lang="en-US"/>
        </a:p>
      </dgm:t>
    </dgm:pt>
    <dgm:pt modelId="{F40D1193-F1AB-496D-8D96-EACABB94B076}">
      <dgm:prSet phldr="0"/>
      <dgm:spPr/>
      <dgm:t>
        <a:bodyPr/>
        <a:lstStyle/>
        <a:p>
          <a:pPr rtl="0"/>
          <a:r>
            <a:rPr lang="en-US" b="1">
              <a:latin typeface="Calibri Light" panose="020F0302020204030204"/>
            </a:rPr>
            <a:t>Minority Recall: 0.37</a:t>
          </a:r>
        </a:p>
      </dgm:t>
    </dgm:pt>
    <dgm:pt modelId="{2F62C852-9BBB-44A2-A048-CE39E2DA132D}" type="parTrans" cxnId="{232344D5-55AB-424D-A252-F622E3654645}">
      <dgm:prSet/>
      <dgm:spPr/>
    </dgm:pt>
    <dgm:pt modelId="{DDA62D28-0F74-48C3-B106-7F39720BC3C9}" type="sibTrans" cxnId="{232344D5-55AB-424D-A252-F622E3654645}">
      <dgm:prSet/>
      <dgm:spPr/>
      <dgm:t>
        <a:bodyPr/>
        <a:lstStyle/>
        <a:p>
          <a:endParaRPr lang="en-US"/>
        </a:p>
      </dgm:t>
    </dgm:pt>
    <dgm:pt modelId="{1F801B34-F57D-49E8-842C-67FA7E4FA537}">
      <dgm:prSet phldr="0"/>
      <dgm:spPr/>
      <dgm:t>
        <a:bodyPr/>
        <a:lstStyle/>
        <a:p>
          <a:pPr rtl="0"/>
          <a:r>
            <a:rPr lang="en-US" b="1">
              <a:latin typeface="Calibri Light" panose="020F0302020204030204"/>
            </a:rPr>
            <a:t>Minority Precision:0.06</a:t>
          </a:r>
        </a:p>
      </dgm:t>
    </dgm:pt>
    <dgm:pt modelId="{347F3EF6-46F8-486B-BC94-770E036F8A4F}" type="parTrans" cxnId="{D571AC9E-49F3-4389-A9B7-EF1C2EA879C4}">
      <dgm:prSet/>
      <dgm:spPr/>
    </dgm:pt>
    <dgm:pt modelId="{1FE18835-30B0-494B-A4FE-92B2DBB95767}" type="sibTrans" cxnId="{D571AC9E-49F3-4389-A9B7-EF1C2EA879C4}">
      <dgm:prSet/>
      <dgm:spPr/>
      <dgm:t>
        <a:bodyPr/>
        <a:lstStyle/>
        <a:p>
          <a:endParaRPr lang="en-US"/>
        </a:p>
      </dgm:t>
    </dgm:pt>
    <dgm:pt modelId="{C3E2ACCE-CD84-4DBE-A949-6444A6B8B8CE}">
      <dgm:prSet phldr="0"/>
      <dgm:spPr/>
      <dgm:t>
        <a:bodyPr/>
        <a:lstStyle/>
        <a:p>
          <a:r>
            <a:rPr lang="en-US" b="1">
              <a:latin typeface="Calibri Light" panose="020F0302020204030204"/>
            </a:rPr>
            <a:t>ROC AUC: 0.68</a:t>
          </a:r>
          <a:endParaRPr lang="en-US"/>
        </a:p>
      </dgm:t>
    </dgm:pt>
    <dgm:pt modelId="{6C434270-7FE1-4DF4-A8E3-41861ADDA8A3}" type="parTrans" cxnId="{D570D2C9-2AEB-4C45-9421-C75DCFD49EDF}">
      <dgm:prSet/>
      <dgm:spPr/>
    </dgm:pt>
    <dgm:pt modelId="{FE40A1D4-F9FF-4616-962D-F8EE6761FE21}" type="sibTrans" cxnId="{D570D2C9-2AEB-4C45-9421-C75DCFD49EDF}">
      <dgm:prSet/>
      <dgm:spPr/>
    </dgm:pt>
    <dgm:pt modelId="{A63A6E47-8407-430A-8FC6-6ECC161E9FC5}" type="pres">
      <dgm:prSet presAssocID="{8B142C25-EB3B-4A27-A295-50C8EFB779BA}" presName="linear" presStyleCnt="0">
        <dgm:presLayoutVars>
          <dgm:dir/>
          <dgm:animLvl val="lvl"/>
          <dgm:resizeHandles val="exact"/>
        </dgm:presLayoutVars>
      </dgm:prSet>
      <dgm:spPr/>
    </dgm:pt>
    <dgm:pt modelId="{76FB2D74-18B5-4249-90CF-25C129B51B51}" type="pres">
      <dgm:prSet presAssocID="{539289D0-CD9F-42CF-AF89-C94603316EC9}" presName="parentLin" presStyleCnt="0"/>
      <dgm:spPr/>
    </dgm:pt>
    <dgm:pt modelId="{60D60A75-CD3C-406B-9113-6DDA76EBE092}" type="pres">
      <dgm:prSet presAssocID="{539289D0-CD9F-42CF-AF89-C94603316EC9}" presName="parentLeftMargin" presStyleLbl="node1" presStyleIdx="0" presStyleCnt="1"/>
      <dgm:spPr/>
    </dgm:pt>
    <dgm:pt modelId="{5DC2990A-F920-4894-83E6-4DA5F28E04B2}" type="pres">
      <dgm:prSet presAssocID="{539289D0-CD9F-42CF-AF89-C94603316EC9}" presName="parentText" presStyleLbl="node1" presStyleIdx="0" presStyleCnt="1">
        <dgm:presLayoutVars>
          <dgm:chMax val="0"/>
          <dgm:bulletEnabled val="1"/>
        </dgm:presLayoutVars>
      </dgm:prSet>
      <dgm:spPr/>
    </dgm:pt>
    <dgm:pt modelId="{C33BC26D-3DF1-4AE5-BAB6-6575137ACD0B}" type="pres">
      <dgm:prSet presAssocID="{539289D0-CD9F-42CF-AF89-C94603316EC9}" presName="negativeSpace" presStyleCnt="0"/>
      <dgm:spPr/>
    </dgm:pt>
    <dgm:pt modelId="{324DBD08-8B48-436C-964C-851F51307EB0}" type="pres">
      <dgm:prSet presAssocID="{539289D0-CD9F-42CF-AF89-C94603316EC9}" presName="childText" presStyleLbl="conFgAcc1" presStyleIdx="0" presStyleCnt="1">
        <dgm:presLayoutVars>
          <dgm:bulletEnabled val="1"/>
        </dgm:presLayoutVars>
      </dgm:prSet>
      <dgm:spPr/>
    </dgm:pt>
  </dgm:ptLst>
  <dgm:cxnLst>
    <dgm:cxn modelId="{E2E42D1B-4A64-49FA-B7BF-86DD68804397}" type="presOf" srcId="{539289D0-CD9F-42CF-AF89-C94603316EC9}" destId="{5DC2990A-F920-4894-83E6-4DA5F28E04B2}" srcOrd="1" destOrd="0" presId="urn:microsoft.com/office/officeart/2005/8/layout/list1"/>
    <dgm:cxn modelId="{50196330-DF8A-4786-A7E2-B2E5285C4253}" type="presOf" srcId="{F40D1193-F1AB-496D-8D96-EACABB94B076}" destId="{324DBD08-8B48-436C-964C-851F51307EB0}" srcOrd="0" destOrd="1" presId="urn:microsoft.com/office/officeart/2005/8/layout/list1"/>
    <dgm:cxn modelId="{713EEF3A-3167-4DAD-B904-E6ACB46DA14C}" type="presOf" srcId="{539289D0-CD9F-42CF-AF89-C94603316EC9}" destId="{60D60A75-CD3C-406B-9113-6DDA76EBE092}" srcOrd="0" destOrd="0" presId="urn:microsoft.com/office/officeart/2005/8/layout/list1"/>
    <dgm:cxn modelId="{7CFD7F89-493D-42C1-923B-53BD47BA8D11}" type="presOf" srcId="{8B142C25-EB3B-4A27-A295-50C8EFB779BA}" destId="{A63A6E47-8407-430A-8FC6-6ECC161E9FC5}" srcOrd="0" destOrd="0" presId="urn:microsoft.com/office/officeart/2005/8/layout/list1"/>
    <dgm:cxn modelId="{69F92A9C-A30E-4BB9-97DC-D1107658E4A8}" type="presOf" srcId="{1F801B34-F57D-49E8-842C-67FA7E4FA537}" destId="{324DBD08-8B48-436C-964C-851F51307EB0}" srcOrd="0" destOrd="2" presId="urn:microsoft.com/office/officeart/2005/8/layout/list1"/>
    <dgm:cxn modelId="{D571AC9E-49F3-4389-A9B7-EF1C2EA879C4}" srcId="{539289D0-CD9F-42CF-AF89-C94603316EC9}" destId="{1F801B34-F57D-49E8-842C-67FA7E4FA537}" srcOrd="2" destOrd="0" parTransId="{347F3EF6-46F8-486B-BC94-770E036F8A4F}" sibTransId="{1FE18835-30B0-494B-A4FE-92B2DBB95767}"/>
    <dgm:cxn modelId="{BCB21FB0-0EB0-45AC-B8E6-94FB267A6E01}" type="presOf" srcId="{C3E2ACCE-CD84-4DBE-A949-6444A6B8B8CE}" destId="{324DBD08-8B48-436C-964C-851F51307EB0}" srcOrd="0" destOrd="0" presId="urn:microsoft.com/office/officeart/2005/8/layout/list1"/>
    <dgm:cxn modelId="{43F2C4C9-4A14-4D08-B8A3-19C3B423A58E}" srcId="{8B142C25-EB3B-4A27-A295-50C8EFB779BA}" destId="{539289D0-CD9F-42CF-AF89-C94603316EC9}" srcOrd="0" destOrd="0" parTransId="{CB35D9F0-F787-42EF-B1F0-BAC108EB6F32}" sibTransId="{C8C203AB-6C35-4CAA-8DBB-A27534912029}"/>
    <dgm:cxn modelId="{D570D2C9-2AEB-4C45-9421-C75DCFD49EDF}" srcId="{539289D0-CD9F-42CF-AF89-C94603316EC9}" destId="{C3E2ACCE-CD84-4DBE-A949-6444A6B8B8CE}" srcOrd="0" destOrd="0" parTransId="{6C434270-7FE1-4DF4-A8E3-41861ADDA8A3}" sibTransId="{FE40A1D4-F9FF-4616-962D-F8EE6761FE21}"/>
    <dgm:cxn modelId="{232344D5-55AB-424D-A252-F622E3654645}" srcId="{539289D0-CD9F-42CF-AF89-C94603316EC9}" destId="{F40D1193-F1AB-496D-8D96-EACABB94B076}" srcOrd="1" destOrd="0" parTransId="{2F62C852-9BBB-44A2-A048-CE39E2DA132D}" sibTransId="{DDA62D28-0F74-48C3-B106-7F39720BC3C9}"/>
    <dgm:cxn modelId="{4351894D-C604-4463-8D1B-88E7720EDB60}" type="presParOf" srcId="{A63A6E47-8407-430A-8FC6-6ECC161E9FC5}" destId="{76FB2D74-18B5-4249-90CF-25C129B51B51}" srcOrd="0" destOrd="0" presId="urn:microsoft.com/office/officeart/2005/8/layout/list1"/>
    <dgm:cxn modelId="{EB28914A-EF40-4FED-9323-9F772AC4EECB}" type="presParOf" srcId="{76FB2D74-18B5-4249-90CF-25C129B51B51}" destId="{60D60A75-CD3C-406B-9113-6DDA76EBE092}" srcOrd="0" destOrd="0" presId="urn:microsoft.com/office/officeart/2005/8/layout/list1"/>
    <dgm:cxn modelId="{237834BA-9519-47B0-AAF9-C7446BA4763A}" type="presParOf" srcId="{76FB2D74-18B5-4249-90CF-25C129B51B51}" destId="{5DC2990A-F920-4894-83E6-4DA5F28E04B2}" srcOrd="1" destOrd="0" presId="urn:microsoft.com/office/officeart/2005/8/layout/list1"/>
    <dgm:cxn modelId="{BA23D93A-BCD2-4CC6-808F-3017E416F56E}" type="presParOf" srcId="{A63A6E47-8407-430A-8FC6-6ECC161E9FC5}" destId="{C33BC26D-3DF1-4AE5-BAB6-6575137ACD0B}" srcOrd="1" destOrd="0" presId="urn:microsoft.com/office/officeart/2005/8/layout/list1"/>
    <dgm:cxn modelId="{2E479783-4120-432F-864F-CF891FC01CA1}" type="presParOf" srcId="{A63A6E47-8407-430A-8FC6-6ECC161E9FC5}" destId="{324DBD08-8B48-436C-964C-851F51307EB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B142C25-EB3B-4A27-A295-50C8EFB779BA}"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539289D0-CD9F-42CF-AF89-C94603316EC9}">
      <dgm:prSet phldr="0"/>
      <dgm:spPr/>
      <dgm:t>
        <a:bodyPr/>
        <a:lstStyle/>
        <a:p>
          <a:pPr rtl="0"/>
          <a:r>
            <a:rPr lang="en-US" b="1">
              <a:latin typeface="Calibri Light" panose="020F0302020204030204"/>
            </a:rPr>
            <a:t>KNN weighted distances</a:t>
          </a:r>
        </a:p>
      </dgm:t>
    </dgm:pt>
    <dgm:pt modelId="{CB35D9F0-F787-42EF-B1F0-BAC108EB6F32}" type="parTrans" cxnId="{43F2C4C9-4A14-4D08-B8A3-19C3B423A58E}">
      <dgm:prSet/>
      <dgm:spPr/>
      <dgm:t>
        <a:bodyPr/>
        <a:lstStyle/>
        <a:p>
          <a:endParaRPr lang="en-US"/>
        </a:p>
      </dgm:t>
    </dgm:pt>
    <dgm:pt modelId="{C8C203AB-6C35-4CAA-8DBB-A27534912029}" type="sibTrans" cxnId="{43F2C4C9-4A14-4D08-B8A3-19C3B423A58E}">
      <dgm:prSet/>
      <dgm:spPr/>
      <dgm:t>
        <a:bodyPr/>
        <a:lstStyle/>
        <a:p>
          <a:endParaRPr lang="en-US"/>
        </a:p>
      </dgm:t>
    </dgm:pt>
    <dgm:pt modelId="{F40D1193-F1AB-496D-8D96-EACABB94B076}">
      <dgm:prSet phldr="0"/>
      <dgm:spPr/>
      <dgm:t>
        <a:bodyPr/>
        <a:lstStyle/>
        <a:p>
          <a:pPr rtl="0"/>
          <a:r>
            <a:rPr lang="en-US" b="1">
              <a:latin typeface="Calibri Light" panose="020F0302020204030204"/>
            </a:rPr>
            <a:t>Minority Recall: 0.79</a:t>
          </a:r>
        </a:p>
      </dgm:t>
    </dgm:pt>
    <dgm:pt modelId="{2F62C852-9BBB-44A2-A048-CE39E2DA132D}" type="parTrans" cxnId="{232344D5-55AB-424D-A252-F622E3654645}">
      <dgm:prSet/>
      <dgm:spPr/>
    </dgm:pt>
    <dgm:pt modelId="{DDA62D28-0F74-48C3-B106-7F39720BC3C9}" type="sibTrans" cxnId="{232344D5-55AB-424D-A252-F622E3654645}">
      <dgm:prSet/>
      <dgm:spPr/>
      <dgm:t>
        <a:bodyPr/>
        <a:lstStyle/>
        <a:p>
          <a:endParaRPr lang="en-US"/>
        </a:p>
      </dgm:t>
    </dgm:pt>
    <dgm:pt modelId="{1F801B34-F57D-49E8-842C-67FA7E4FA537}">
      <dgm:prSet phldr="0"/>
      <dgm:spPr/>
      <dgm:t>
        <a:bodyPr/>
        <a:lstStyle/>
        <a:p>
          <a:pPr rtl="0"/>
          <a:r>
            <a:rPr lang="en-US" b="1">
              <a:latin typeface="Calibri Light" panose="020F0302020204030204"/>
            </a:rPr>
            <a:t>Minority Precision:0.94</a:t>
          </a:r>
        </a:p>
      </dgm:t>
    </dgm:pt>
    <dgm:pt modelId="{347F3EF6-46F8-486B-BC94-770E036F8A4F}" type="parTrans" cxnId="{D571AC9E-49F3-4389-A9B7-EF1C2EA879C4}">
      <dgm:prSet/>
      <dgm:spPr/>
    </dgm:pt>
    <dgm:pt modelId="{1FE18835-30B0-494B-A4FE-92B2DBB95767}" type="sibTrans" cxnId="{D571AC9E-49F3-4389-A9B7-EF1C2EA879C4}">
      <dgm:prSet/>
      <dgm:spPr/>
      <dgm:t>
        <a:bodyPr/>
        <a:lstStyle/>
        <a:p>
          <a:endParaRPr lang="en-US"/>
        </a:p>
      </dgm:t>
    </dgm:pt>
    <dgm:pt modelId="{C3E2ACCE-CD84-4DBE-A949-6444A6B8B8CE}">
      <dgm:prSet phldr="0"/>
      <dgm:spPr/>
      <dgm:t>
        <a:bodyPr/>
        <a:lstStyle/>
        <a:p>
          <a:r>
            <a:rPr lang="en-US" b="1">
              <a:latin typeface="Calibri Light" panose="020F0302020204030204"/>
            </a:rPr>
            <a:t>ROC AUC: 0.89</a:t>
          </a:r>
          <a:endParaRPr lang="en-US"/>
        </a:p>
      </dgm:t>
    </dgm:pt>
    <dgm:pt modelId="{6C434270-7FE1-4DF4-A8E3-41861ADDA8A3}" type="parTrans" cxnId="{D570D2C9-2AEB-4C45-9421-C75DCFD49EDF}">
      <dgm:prSet/>
      <dgm:spPr/>
    </dgm:pt>
    <dgm:pt modelId="{FE40A1D4-F9FF-4616-962D-F8EE6761FE21}" type="sibTrans" cxnId="{D570D2C9-2AEB-4C45-9421-C75DCFD49EDF}">
      <dgm:prSet/>
      <dgm:spPr/>
    </dgm:pt>
    <dgm:pt modelId="{A63A6E47-8407-430A-8FC6-6ECC161E9FC5}" type="pres">
      <dgm:prSet presAssocID="{8B142C25-EB3B-4A27-A295-50C8EFB779BA}" presName="linear" presStyleCnt="0">
        <dgm:presLayoutVars>
          <dgm:dir/>
          <dgm:animLvl val="lvl"/>
          <dgm:resizeHandles val="exact"/>
        </dgm:presLayoutVars>
      </dgm:prSet>
      <dgm:spPr/>
    </dgm:pt>
    <dgm:pt modelId="{76FB2D74-18B5-4249-90CF-25C129B51B51}" type="pres">
      <dgm:prSet presAssocID="{539289D0-CD9F-42CF-AF89-C94603316EC9}" presName="parentLin" presStyleCnt="0"/>
      <dgm:spPr/>
    </dgm:pt>
    <dgm:pt modelId="{60D60A75-CD3C-406B-9113-6DDA76EBE092}" type="pres">
      <dgm:prSet presAssocID="{539289D0-CD9F-42CF-AF89-C94603316EC9}" presName="parentLeftMargin" presStyleLbl="node1" presStyleIdx="0" presStyleCnt="1"/>
      <dgm:spPr/>
    </dgm:pt>
    <dgm:pt modelId="{5DC2990A-F920-4894-83E6-4DA5F28E04B2}" type="pres">
      <dgm:prSet presAssocID="{539289D0-CD9F-42CF-AF89-C94603316EC9}" presName="parentText" presStyleLbl="node1" presStyleIdx="0" presStyleCnt="1">
        <dgm:presLayoutVars>
          <dgm:chMax val="0"/>
          <dgm:bulletEnabled val="1"/>
        </dgm:presLayoutVars>
      </dgm:prSet>
      <dgm:spPr/>
    </dgm:pt>
    <dgm:pt modelId="{C33BC26D-3DF1-4AE5-BAB6-6575137ACD0B}" type="pres">
      <dgm:prSet presAssocID="{539289D0-CD9F-42CF-AF89-C94603316EC9}" presName="negativeSpace" presStyleCnt="0"/>
      <dgm:spPr/>
    </dgm:pt>
    <dgm:pt modelId="{324DBD08-8B48-436C-964C-851F51307EB0}" type="pres">
      <dgm:prSet presAssocID="{539289D0-CD9F-42CF-AF89-C94603316EC9}" presName="childText" presStyleLbl="conFgAcc1" presStyleIdx="0" presStyleCnt="1">
        <dgm:presLayoutVars>
          <dgm:bulletEnabled val="1"/>
        </dgm:presLayoutVars>
      </dgm:prSet>
      <dgm:spPr/>
    </dgm:pt>
  </dgm:ptLst>
  <dgm:cxnLst>
    <dgm:cxn modelId="{E2E42D1B-4A64-49FA-B7BF-86DD68804397}" type="presOf" srcId="{539289D0-CD9F-42CF-AF89-C94603316EC9}" destId="{5DC2990A-F920-4894-83E6-4DA5F28E04B2}" srcOrd="1" destOrd="0" presId="urn:microsoft.com/office/officeart/2005/8/layout/list1"/>
    <dgm:cxn modelId="{50196330-DF8A-4786-A7E2-B2E5285C4253}" type="presOf" srcId="{F40D1193-F1AB-496D-8D96-EACABB94B076}" destId="{324DBD08-8B48-436C-964C-851F51307EB0}" srcOrd="0" destOrd="1" presId="urn:microsoft.com/office/officeart/2005/8/layout/list1"/>
    <dgm:cxn modelId="{713EEF3A-3167-4DAD-B904-E6ACB46DA14C}" type="presOf" srcId="{539289D0-CD9F-42CF-AF89-C94603316EC9}" destId="{60D60A75-CD3C-406B-9113-6DDA76EBE092}" srcOrd="0" destOrd="0" presId="urn:microsoft.com/office/officeart/2005/8/layout/list1"/>
    <dgm:cxn modelId="{7CFD7F89-493D-42C1-923B-53BD47BA8D11}" type="presOf" srcId="{8B142C25-EB3B-4A27-A295-50C8EFB779BA}" destId="{A63A6E47-8407-430A-8FC6-6ECC161E9FC5}" srcOrd="0" destOrd="0" presId="urn:microsoft.com/office/officeart/2005/8/layout/list1"/>
    <dgm:cxn modelId="{69F92A9C-A30E-4BB9-97DC-D1107658E4A8}" type="presOf" srcId="{1F801B34-F57D-49E8-842C-67FA7E4FA537}" destId="{324DBD08-8B48-436C-964C-851F51307EB0}" srcOrd="0" destOrd="2" presId="urn:microsoft.com/office/officeart/2005/8/layout/list1"/>
    <dgm:cxn modelId="{D571AC9E-49F3-4389-A9B7-EF1C2EA879C4}" srcId="{539289D0-CD9F-42CF-AF89-C94603316EC9}" destId="{1F801B34-F57D-49E8-842C-67FA7E4FA537}" srcOrd="2" destOrd="0" parTransId="{347F3EF6-46F8-486B-BC94-770E036F8A4F}" sibTransId="{1FE18835-30B0-494B-A4FE-92B2DBB95767}"/>
    <dgm:cxn modelId="{BCB21FB0-0EB0-45AC-B8E6-94FB267A6E01}" type="presOf" srcId="{C3E2ACCE-CD84-4DBE-A949-6444A6B8B8CE}" destId="{324DBD08-8B48-436C-964C-851F51307EB0}" srcOrd="0" destOrd="0" presId="urn:microsoft.com/office/officeart/2005/8/layout/list1"/>
    <dgm:cxn modelId="{43F2C4C9-4A14-4D08-B8A3-19C3B423A58E}" srcId="{8B142C25-EB3B-4A27-A295-50C8EFB779BA}" destId="{539289D0-CD9F-42CF-AF89-C94603316EC9}" srcOrd="0" destOrd="0" parTransId="{CB35D9F0-F787-42EF-B1F0-BAC108EB6F32}" sibTransId="{C8C203AB-6C35-4CAA-8DBB-A27534912029}"/>
    <dgm:cxn modelId="{D570D2C9-2AEB-4C45-9421-C75DCFD49EDF}" srcId="{539289D0-CD9F-42CF-AF89-C94603316EC9}" destId="{C3E2ACCE-CD84-4DBE-A949-6444A6B8B8CE}" srcOrd="0" destOrd="0" parTransId="{6C434270-7FE1-4DF4-A8E3-41861ADDA8A3}" sibTransId="{FE40A1D4-F9FF-4616-962D-F8EE6761FE21}"/>
    <dgm:cxn modelId="{232344D5-55AB-424D-A252-F622E3654645}" srcId="{539289D0-CD9F-42CF-AF89-C94603316EC9}" destId="{F40D1193-F1AB-496D-8D96-EACABB94B076}" srcOrd="1" destOrd="0" parTransId="{2F62C852-9BBB-44A2-A048-CE39E2DA132D}" sibTransId="{DDA62D28-0F74-48C3-B106-7F39720BC3C9}"/>
    <dgm:cxn modelId="{4351894D-C604-4463-8D1B-88E7720EDB60}" type="presParOf" srcId="{A63A6E47-8407-430A-8FC6-6ECC161E9FC5}" destId="{76FB2D74-18B5-4249-90CF-25C129B51B51}" srcOrd="0" destOrd="0" presId="urn:microsoft.com/office/officeart/2005/8/layout/list1"/>
    <dgm:cxn modelId="{EB28914A-EF40-4FED-9323-9F772AC4EECB}" type="presParOf" srcId="{76FB2D74-18B5-4249-90CF-25C129B51B51}" destId="{60D60A75-CD3C-406B-9113-6DDA76EBE092}" srcOrd="0" destOrd="0" presId="urn:microsoft.com/office/officeart/2005/8/layout/list1"/>
    <dgm:cxn modelId="{237834BA-9519-47B0-AAF9-C7446BA4763A}" type="presParOf" srcId="{76FB2D74-18B5-4249-90CF-25C129B51B51}" destId="{5DC2990A-F920-4894-83E6-4DA5F28E04B2}" srcOrd="1" destOrd="0" presId="urn:microsoft.com/office/officeart/2005/8/layout/list1"/>
    <dgm:cxn modelId="{BA23D93A-BCD2-4CC6-808F-3017E416F56E}" type="presParOf" srcId="{A63A6E47-8407-430A-8FC6-6ECC161E9FC5}" destId="{C33BC26D-3DF1-4AE5-BAB6-6575137ACD0B}" srcOrd="1" destOrd="0" presId="urn:microsoft.com/office/officeart/2005/8/layout/list1"/>
    <dgm:cxn modelId="{2E479783-4120-432F-864F-CF891FC01CA1}" type="presParOf" srcId="{A63A6E47-8407-430A-8FC6-6ECC161E9FC5}" destId="{324DBD08-8B48-436C-964C-851F51307EB0}"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AE40941-87CE-4143-805C-427CB4711A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4989E1-FECC-4CCE-B99D-F59F97EFA4E5}">
      <dgm:prSet/>
      <dgm:spPr/>
      <dgm:t>
        <a:bodyPr/>
        <a:lstStyle/>
        <a:p>
          <a:pPr>
            <a:lnSpc>
              <a:spcPct val="100000"/>
            </a:lnSpc>
          </a:pPr>
          <a:r>
            <a:rPr lang="en-US"/>
            <a:t>On extensive analysis we conclude that there are some inevitable challenges that come with class imbalance problem.</a:t>
          </a:r>
        </a:p>
      </dgm:t>
    </dgm:pt>
    <dgm:pt modelId="{385E1A29-5D82-4EB7-8A9A-00B760AB4E77}" type="parTrans" cxnId="{56738AFA-1136-4227-B4B9-82D04C026CBB}">
      <dgm:prSet/>
      <dgm:spPr/>
      <dgm:t>
        <a:bodyPr/>
        <a:lstStyle/>
        <a:p>
          <a:endParaRPr lang="en-US"/>
        </a:p>
      </dgm:t>
    </dgm:pt>
    <dgm:pt modelId="{2443E51D-4FDF-4823-8256-4D3F3B8C4B17}" type="sibTrans" cxnId="{56738AFA-1136-4227-B4B9-82D04C026CBB}">
      <dgm:prSet/>
      <dgm:spPr/>
      <dgm:t>
        <a:bodyPr/>
        <a:lstStyle/>
        <a:p>
          <a:endParaRPr lang="en-US"/>
        </a:p>
      </dgm:t>
    </dgm:pt>
    <dgm:pt modelId="{6671FE12-6F5D-4C96-95B2-E6B59BD3C3A0}">
      <dgm:prSet/>
      <dgm:spPr/>
      <dgm:t>
        <a:bodyPr/>
        <a:lstStyle/>
        <a:p>
          <a:pPr>
            <a:lnSpc>
              <a:spcPct val="100000"/>
            </a:lnSpc>
          </a:pPr>
          <a:r>
            <a:rPr lang="en-US"/>
            <a:t>After experimenting with various strategies it is evident that there is no </a:t>
          </a:r>
          <a:r>
            <a:rPr lang="en-US" err="1"/>
            <a:t>sureshot</a:t>
          </a:r>
          <a:r>
            <a:rPr lang="en-US"/>
            <a:t> method to eradicate the class imbalance problem.</a:t>
          </a:r>
        </a:p>
      </dgm:t>
    </dgm:pt>
    <dgm:pt modelId="{0F7759BB-D69D-425B-A062-6EC8B8924867}" type="parTrans" cxnId="{71BBF61E-0DAE-4F80-8503-1F8814D61CBB}">
      <dgm:prSet/>
      <dgm:spPr/>
      <dgm:t>
        <a:bodyPr/>
        <a:lstStyle/>
        <a:p>
          <a:endParaRPr lang="en-US"/>
        </a:p>
      </dgm:t>
    </dgm:pt>
    <dgm:pt modelId="{9B719D3A-8941-4869-8E5A-9E8FAB86B267}" type="sibTrans" cxnId="{71BBF61E-0DAE-4F80-8503-1F8814D61CBB}">
      <dgm:prSet/>
      <dgm:spPr/>
      <dgm:t>
        <a:bodyPr/>
        <a:lstStyle/>
        <a:p>
          <a:endParaRPr lang="en-US"/>
        </a:p>
      </dgm:t>
    </dgm:pt>
    <dgm:pt modelId="{CDAD2790-F9CE-4137-9FAB-EE7990A098D6}">
      <dgm:prSet/>
      <dgm:spPr/>
      <dgm:t>
        <a:bodyPr/>
        <a:lstStyle/>
        <a:p>
          <a:pPr>
            <a:lnSpc>
              <a:spcPct val="100000"/>
            </a:lnSpc>
          </a:pPr>
          <a:r>
            <a:rPr lang="en-US"/>
            <a:t>The best method</a:t>
          </a:r>
          <a:r>
            <a:rPr lang="en-US">
              <a:latin typeface="Calibri Light" panose="020F0302020204030204"/>
            </a:rPr>
            <a:t> for different</a:t>
          </a:r>
          <a:r>
            <a:rPr lang="en-US"/>
            <a:t> </a:t>
          </a:r>
          <a:r>
            <a:rPr lang="en-US">
              <a:latin typeface="Calibri Light" panose="020F0302020204030204"/>
            </a:rPr>
            <a:t>datasets are different</a:t>
          </a:r>
          <a:r>
            <a:rPr lang="en-US"/>
            <a:t>.</a:t>
          </a:r>
        </a:p>
      </dgm:t>
    </dgm:pt>
    <dgm:pt modelId="{AFC9DD97-75D2-4876-BECC-AB8DB8731D2B}" type="parTrans" cxnId="{B29B4519-F20B-4757-912E-833CD3A15615}">
      <dgm:prSet/>
      <dgm:spPr/>
      <dgm:t>
        <a:bodyPr/>
        <a:lstStyle/>
        <a:p>
          <a:endParaRPr lang="en-US"/>
        </a:p>
      </dgm:t>
    </dgm:pt>
    <dgm:pt modelId="{E0825FE6-BB2E-4188-93E7-82B0CBDAFDBA}" type="sibTrans" cxnId="{B29B4519-F20B-4757-912E-833CD3A15615}">
      <dgm:prSet/>
      <dgm:spPr/>
      <dgm:t>
        <a:bodyPr/>
        <a:lstStyle/>
        <a:p>
          <a:endParaRPr lang="en-US"/>
        </a:p>
      </dgm:t>
    </dgm:pt>
    <dgm:pt modelId="{FFA90ED4-C5B5-4FA7-BA47-0D18AA16B8DF}">
      <dgm:prSet phldr="0"/>
      <dgm:spPr/>
      <dgm:t>
        <a:bodyPr/>
        <a:lstStyle/>
        <a:p>
          <a:pPr>
            <a:lnSpc>
              <a:spcPct val="100000"/>
            </a:lnSpc>
          </a:pPr>
          <a:r>
            <a:rPr lang="en-US" b="1">
              <a:latin typeface="Calibri Light" panose="020F0302020204030204"/>
            </a:rPr>
            <a:t>We were able to minimize the ill-effects of the problem to a good extent with a cost-sensitive neural network along with smote for our dataset.</a:t>
          </a:r>
        </a:p>
      </dgm:t>
    </dgm:pt>
    <dgm:pt modelId="{F2CFDE74-6AAA-432C-A04B-896D4B68E9FC}" type="parTrans" cxnId="{EDE23023-1F95-4A88-99D9-A9C2098BF550}">
      <dgm:prSet/>
      <dgm:spPr/>
    </dgm:pt>
    <dgm:pt modelId="{8B72A889-2F92-4624-B8C9-5D54ABA80334}" type="sibTrans" cxnId="{EDE23023-1F95-4A88-99D9-A9C2098BF550}">
      <dgm:prSet/>
      <dgm:spPr/>
    </dgm:pt>
    <dgm:pt modelId="{8D24CE2E-4DFD-4511-8D0D-224FECF1F029}" type="pres">
      <dgm:prSet presAssocID="{BAE40941-87CE-4143-805C-427CB4711A56}" presName="root" presStyleCnt="0">
        <dgm:presLayoutVars>
          <dgm:dir/>
          <dgm:resizeHandles val="exact"/>
        </dgm:presLayoutVars>
      </dgm:prSet>
      <dgm:spPr/>
    </dgm:pt>
    <dgm:pt modelId="{676167AE-912B-4C81-8816-82E7FB747DA7}" type="pres">
      <dgm:prSet presAssocID="{0C4989E1-FECC-4CCE-B99D-F59F97EFA4E5}" presName="compNode" presStyleCnt="0"/>
      <dgm:spPr/>
    </dgm:pt>
    <dgm:pt modelId="{95C089A7-591D-4DAB-A9F6-D3DE4ED46BF0}" type="pres">
      <dgm:prSet presAssocID="{0C4989E1-FECC-4CCE-B99D-F59F97EFA4E5}" presName="bgRect" presStyleLbl="bgShp" presStyleIdx="0" presStyleCnt="4"/>
      <dgm:spPr/>
    </dgm:pt>
    <dgm:pt modelId="{F54C904B-7908-4A0D-941A-155154496021}" type="pres">
      <dgm:prSet presAssocID="{0C4989E1-FECC-4CCE-B99D-F59F97EFA4E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EE444A7F-9D79-4C95-98E0-B14540B01373}" type="pres">
      <dgm:prSet presAssocID="{0C4989E1-FECC-4CCE-B99D-F59F97EFA4E5}" presName="spaceRect" presStyleCnt="0"/>
      <dgm:spPr/>
    </dgm:pt>
    <dgm:pt modelId="{DF4381AE-7B55-41BD-80E1-0104F2E4B26D}" type="pres">
      <dgm:prSet presAssocID="{0C4989E1-FECC-4CCE-B99D-F59F97EFA4E5}" presName="parTx" presStyleLbl="revTx" presStyleIdx="0" presStyleCnt="4">
        <dgm:presLayoutVars>
          <dgm:chMax val="0"/>
          <dgm:chPref val="0"/>
        </dgm:presLayoutVars>
      </dgm:prSet>
      <dgm:spPr/>
    </dgm:pt>
    <dgm:pt modelId="{7FCB6210-2EE4-4162-8C00-6B6FF83C1D2B}" type="pres">
      <dgm:prSet presAssocID="{2443E51D-4FDF-4823-8256-4D3F3B8C4B17}" presName="sibTrans" presStyleCnt="0"/>
      <dgm:spPr/>
    </dgm:pt>
    <dgm:pt modelId="{F62C2E1E-F7D3-44E6-A309-9E8EF8AAAA84}" type="pres">
      <dgm:prSet presAssocID="{6671FE12-6F5D-4C96-95B2-E6B59BD3C3A0}" presName="compNode" presStyleCnt="0"/>
      <dgm:spPr/>
    </dgm:pt>
    <dgm:pt modelId="{E8A3B411-22D1-47F8-A4B3-10F76182600F}" type="pres">
      <dgm:prSet presAssocID="{6671FE12-6F5D-4C96-95B2-E6B59BD3C3A0}" presName="bgRect" presStyleLbl="bgShp" presStyleIdx="1" presStyleCnt="4"/>
      <dgm:spPr/>
    </dgm:pt>
    <dgm:pt modelId="{B4608726-37E6-4541-AF13-A100893039C4}" type="pres">
      <dgm:prSet presAssocID="{6671FE12-6F5D-4C96-95B2-E6B59BD3C3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E89C433F-4333-4133-BE7B-816E81903F1F}" type="pres">
      <dgm:prSet presAssocID="{6671FE12-6F5D-4C96-95B2-E6B59BD3C3A0}" presName="spaceRect" presStyleCnt="0"/>
      <dgm:spPr/>
    </dgm:pt>
    <dgm:pt modelId="{10186AEA-5EDA-4534-AF2F-75EDB66679D5}" type="pres">
      <dgm:prSet presAssocID="{6671FE12-6F5D-4C96-95B2-E6B59BD3C3A0}" presName="parTx" presStyleLbl="revTx" presStyleIdx="1" presStyleCnt="4">
        <dgm:presLayoutVars>
          <dgm:chMax val="0"/>
          <dgm:chPref val="0"/>
        </dgm:presLayoutVars>
      </dgm:prSet>
      <dgm:spPr/>
    </dgm:pt>
    <dgm:pt modelId="{8E5D884C-EAE7-452E-9AA8-5D685AA79627}" type="pres">
      <dgm:prSet presAssocID="{9B719D3A-8941-4869-8E5A-9E8FAB86B267}" presName="sibTrans" presStyleCnt="0"/>
      <dgm:spPr/>
    </dgm:pt>
    <dgm:pt modelId="{83477588-EBD6-4067-A774-187D554D1109}" type="pres">
      <dgm:prSet presAssocID="{CDAD2790-F9CE-4137-9FAB-EE7990A098D6}" presName="compNode" presStyleCnt="0"/>
      <dgm:spPr/>
    </dgm:pt>
    <dgm:pt modelId="{A5EDFD6F-79A3-444E-8E7A-34984B8015FD}" type="pres">
      <dgm:prSet presAssocID="{CDAD2790-F9CE-4137-9FAB-EE7990A098D6}" presName="bgRect" presStyleLbl="bgShp" presStyleIdx="2" presStyleCnt="4"/>
      <dgm:spPr/>
    </dgm:pt>
    <dgm:pt modelId="{05D4EEB1-5968-4BCC-AD3A-4C693282E198}" type="pres">
      <dgm:prSet presAssocID="{CDAD2790-F9CE-4137-9FAB-EE7990A098D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59AC1B6E-B642-4707-A495-952392DA8C29}" type="pres">
      <dgm:prSet presAssocID="{CDAD2790-F9CE-4137-9FAB-EE7990A098D6}" presName="spaceRect" presStyleCnt="0"/>
      <dgm:spPr/>
    </dgm:pt>
    <dgm:pt modelId="{9E504DFA-6561-42B7-9D6A-67E272F2D151}" type="pres">
      <dgm:prSet presAssocID="{CDAD2790-F9CE-4137-9FAB-EE7990A098D6}" presName="parTx" presStyleLbl="revTx" presStyleIdx="2" presStyleCnt="4">
        <dgm:presLayoutVars>
          <dgm:chMax val="0"/>
          <dgm:chPref val="0"/>
        </dgm:presLayoutVars>
      </dgm:prSet>
      <dgm:spPr/>
    </dgm:pt>
    <dgm:pt modelId="{230C57EB-1305-4062-A84F-FEAF6191EB02}" type="pres">
      <dgm:prSet presAssocID="{E0825FE6-BB2E-4188-93E7-82B0CBDAFDBA}" presName="sibTrans" presStyleCnt="0"/>
      <dgm:spPr/>
    </dgm:pt>
    <dgm:pt modelId="{86C89929-1477-4CEF-9517-00E8A70258CA}" type="pres">
      <dgm:prSet presAssocID="{FFA90ED4-C5B5-4FA7-BA47-0D18AA16B8DF}" presName="compNode" presStyleCnt="0"/>
      <dgm:spPr/>
    </dgm:pt>
    <dgm:pt modelId="{4C8CC3B8-3D87-4CD4-A014-56C367BCECB4}" type="pres">
      <dgm:prSet presAssocID="{FFA90ED4-C5B5-4FA7-BA47-0D18AA16B8DF}" presName="bgRect" presStyleLbl="bgShp" presStyleIdx="3" presStyleCnt="4"/>
      <dgm:spPr/>
    </dgm:pt>
    <dgm:pt modelId="{4601FC4A-505B-4054-A941-A59D3E71DFB2}" type="pres">
      <dgm:prSet presAssocID="{FFA90ED4-C5B5-4FA7-BA47-0D18AA16B8DF}" presName="iconRect" presStyleLbl="node1" presStyleIdx="3" presStyleCnt="4"/>
      <dgm:spPr/>
    </dgm:pt>
    <dgm:pt modelId="{FC16BEA6-028E-4FE2-949D-E29E05532606}" type="pres">
      <dgm:prSet presAssocID="{FFA90ED4-C5B5-4FA7-BA47-0D18AA16B8DF}" presName="spaceRect" presStyleCnt="0"/>
      <dgm:spPr/>
    </dgm:pt>
    <dgm:pt modelId="{58AE0902-D1F8-4668-84E3-4F4A1067D6D3}" type="pres">
      <dgm:prSet presAssocID="{FFA90ED4-C5B5-4FA7-BA47-0D18AA16B8DF}" presName="parTx" presStyleLbl="revTx" presStyleIdx="3" presStyleCnt="4">
        <dgm:presLayoutVars>
          <dgm:chMax val="0"/>
          <dgm:chPref val="0"/>
        </dgm:presLayoutVars>
      </dgm:prSet>
      <dgm:spPr/>
    </dgm:pt>
  </dgm:ptLst>
  <dgm:cxnLst>
    <dgm:cxn modelId="{7812770E-DDCB-48D1-80B5-4C3B7D65CA9B}" type="presOf" srcId="{6671FE12-6F5D-4C96-95B2-E6B59BD3C3A0}" destId="{10186AEA-5EDA-4534-AF2F-75EDB66679D5}" srcOrd="0" destOrd="0" presId="urn:microsoft.com/office/officeart/2018/2/layout/IconVerticalSolidList"/>
    <dgm:cxn modelId="{B29B4519-F20B-4757-912E-833CD3A15615}" srcId="{BAE40941-87CE-4143-805C-427CB4711A56}" destId="{CDAD2790-F9CE-4137-9FAB-EE7990A098D6}" srcOrd="2" destOrd="0" parTransId="{AFC9DD97-75D2-4876-BECC-AB8DB8731D2B}" sibTransId="{E0825FE6-BB2E-4188-93E7-82B0CBDAFDBA}"/>
    <dgm:cxn modelId="{71BBF61E-0DAE-4F80-8503-1F8814D61CBB}" srcId="{BAE40941-87CE-4143-805C-427CB4711A56}" destId="{6671FE12-6F5D-4C96-95B2-E6B59BD3C3A0}" srcOrd="1" destOrd="0" parTransId="{0F7759BB-D69D-425B-A062-6EC8B8924867}" sibTransId="{9B719D3A-8941-4869-8E5A-9E8FAB86B267}"/>
    <dgm:cxn modelId="{EDE23023-1F95-4A88-99D9-A9C2098BF550}" srcId="{BAE40941-87CE-4143-805C-427CB4711A56}" destId="{FFA90ED4-C5B5-4FA7-BA47-0D18AA16B8DF}" srcOrd="3" destOrd="0" parTransId="{F2CFDE74-6AAA-432C-A04B-896D4B68E9FC}" sibTransId="{8B72A889-2F92-4624-B8C9-5D54ABA80334}"/>
    <dgm:cxn modelId="{6F7D475F-A3C8-465E-AFAD-A2A61189A30A}" type="presOf" srcId="{CDAD2790-F9CE-4137-9FAB-EE7990A098D6}" destId="{9E504DFA-6561-42B7-9D6A-67E272F2D151}" srcOrd="0" destOrd="0" presId="urn:microsoft.com/office/officeart/2018/2/layout/IconVerticalSolidList"/>
    <dgm:cxn modelId="{2E3DD654-DC3C-4E89-B6E2-D4ECC8BDE720}" type="presOf" srcId="{BAE40941-87CE-4143-805C-427CB4711A56}" destId="{8D24CE2E-4DFD-4511-8D0D-224FECF1F029}" srcOrd="0" destOrd="0" presId="urn:microsoft.com/office/officeart/2018/2/layout/IconVerticalSolidList"/>
    <dgm:cxn modelId="{0EF0F498-1BCC-45CB-81E9-702F13814B50}" type="presOf" srcId="{0C4989E1-FECC-4CCE-B99D-F59F97EFA4E5}" destId="{DF4381AE-7B55-41BD-80E1-0104F2E4B26D}" srcOrd="0" destOrd="0" presId="urn:microsoft.com/office/officeart/2018/2/layout/IconVerticalSolidList"/>
    <dgm:cxn modelId="{ACE879F5-B1FA-48D3-B9E2-2E45D519F963}" type="presOf" srcId="{FFA90ED4-C5B5-4FA7-BA47-0D18AA16B8DF}" destId="{58AE0902-D1F8-4668-84E3-4F4A1067D6D3}" srcOrd="0" destOrd="0" presId="urn:microsoft.com/office/officeart/2018/2/layout/IconVerticalSolidList"/>
    <dgm:cxn modelId="{56738AFA-1136-4227-B4B9-82D04C026CBB}" srcId="{BAE40941-87CE-4143-805C-427CB4711A56}" destId="{0C4989E1-FECC-4CCE-B99D-F59F97EFA4E5}" srcOrd="0" destOrd="0" parTransId="{385E1A29-5D82-4EB7-8A9A-00B760AB4E77}" sibTransId="{2443E51D-4FDF-4823-8256-4D3F3B8C4B17}"/>
    <dgm:cxn modelId="{8A38C9DB-0EFC-4AFE-8887-2A55AD03A4A3}" type="presParOf" srcId="{8D24CE2E-4DFD-4511-8D0D-224FECF1F029}" destId="{676167AE-912B-4C81-8816-82E7FB747DA7}" srcOrd="0" destOrd="0" presId="urn:microsoft.com/office/officeart/2018/2/layout/IconVerticalSolidList"/>
    <dgm:cxn modelId="{1855665B-D09B-421B-BD40-136127B04F50}" type="presParOf" srcId="{676167AE-912B-4C81-8816-82E7FB747DA7}" destId="{95C089A7-591D-4DAB-A9F6-D3DE4ED46BF0}" srcOrd="0" destOrd="0" presId="urn:microsoft.com/office/officeart/2018/2/layout/IconVerticalSolidList"/>
    <dgm:cxn modelId="{C4AC7410-11D1-4421-B999-953F6FC07C3E}" type="presParOf" srcId="{676167AE-912B-4C81-8816-82E7FB747DA7}" destId="{F54C904B-7908-4A0D-941A-155154496021}" srcOrd="1" destOrd="0" presId="urn:microsoft.com/office/officeart/2018/2/layout/IconVerticalSolidList"/>
    <dgm:cxn modelId="{33B87FDD-DFA6-4187-A10F-136A5783E92F}" type="presParOf" srcId="{676167AE-912B-4C81-8816-82E7FB747DA7}" destId="{EE444A7F-9D79-4C95-98E0-B14540B01373}" srcOrd="2" destOrd="0" presId="urn:microsoft.com/office/officeart/2018/2/layout/IconVerticalSolidList"/>
    <dgm:cxn modelId="{886DCC4F-938F-4551-8F8C-FBDB340B573F}" type="presParOf" srcId="{676167AE-912B-4C81-8816-82E7FB747DA7}" destId="{DF4381AE-7B55-41BD-80E1-0104F2E4B26D}" srcOrd="3" destOrd="0" presId="urn:microsoft.com/office/officeart/2018/2/layout/IconVerticalSolidList"/>
    <dgm:cxn modelId="{03FC2A41-0905-4C43-9AD3-F53245DD85B1}" type="presParOf" srcId="{8D24CE2E-4DFD-4511-8D0D-224FECF1F029}" destId="{7FCB6210-2EE4-4162-8C00-6B6FF83C1D2B}" srcOrd="1" destOrd="0" presId="urn:microsoft.com/office/officeart/2018/2/layout/IconVerticalSolidList"/>
    <dgm:cxn modelId="{8E2F6505-4CBD-4CDF-A62C-F8E00A927B58}" type="presParOf" srcId="{8D24CE2E-4DFD-4511-8D0D-224FECF1F029}" destId="{F62C2E1E-F7D3-44E6-A309-9E8EF8AAAA84}" srcOrd="2" destOrd="0" presId="urn:microsoft.com/office/officeart/2018/2/layout/IconVerticalSolidList"/>
    <dgm:cxn modelId="{8C8311CB-C600-46E8-A905-2BA9EC1A8541}" type="presParOf" srcId="{F62C2E1E-F7D3-44E6-A309-9E8EF8AAAA84}" destId="{E8A3B411-22D1-47F8-A4B3-10F76182600F}" srcOrd="0" destOrd="0" presId="urn:microsoft.com/office/officeart/2018/2/layout/IconVerticalSolidList"/>
    <dgm:cxn modelId="{0412E9BD-702F-489B-84B7-F626E827087F}" type="presParOf" srcId="{F62C2E1E-F7D3-44E6-A309-9E8EF8AAAA84}" destId="{B4608726-37E6-4541-AF13-A100893039C4}" srcOrd="1" destOrd="0" presId="urn:microsoft.com/office/officeart/2018/2/layout/IconVerticalSolidList"/>
    <dgm:cxn modelId="{F10B13C5-FB56-402F-AC4C-AD568F90E21C}" type="presParOf" srcId="{F62C2E1E-F7D3-44E6-A309-9E8EF8AAAA84}" destId="{E89C433F-4333-4133-BE7B-816E81903F1F}" srcOrd="2" destOrd="0" presId="urn:microsoft.com/office/officeart/2018/2/layout/IconVerticalSolidList"/>
    <dgm:cxn modelId="{3719D189-967E-4871-92D1-0657ED1E7A0F}" type="presParOf" srcId="{F62C2E1E-F7D3-44E6-A309-9E8EF8AAAA84}" destId="{10186AEA-5EDA-4534-AF2F-75EDB66679D5}" srcOrd="3" destOrd="0" presId="urn:microsoft.com/office/officeart/2018/2/layout/IconVerticalSolidList"/>
    <dgm:cxn modelId="{3166CC61-6A76-40F0-A8E4-AC5EE7D2B8A9}" type="presParOf" srcId="{8D24CE2E-4DFD-4511-8D0D-224FECF1F029}" destId="{8E5D884C-EAE7-452E-9AA8-5D685AA79627}" srcOrd="3" destOrd="0" presId="urn:microsoft.com/office/officeart/2018/2/layout/IconVerticalSolidList"/>
    <dgm:cxn modelId="{56D8F384-D7F7-4807-AA6C-DE15D656F83D}" type="presParOf" srcId="{8D24CE2E-4DFD-4511-8D0D-224FECF1F029}" destId="{83477588-EBD6-4067-A774-187D554D1109}" srcOrd="4" destOrd="0" presId="urn:microsoft.com/office/officeart/2018/2/layout/IconVerticalSolidList"/>
    <dgm:cxn modelId="{3FFCD5AF-D9C1-47F7-92F3-3E121767FBB4}" type="presParOf" srcId="{83477588-EBD6-4067-A774-187D554D1109}" destId="{A5EDFD6F-79A3-444E-8E7A-34984B8015FD}" srcOrd="0" destOrd="0" presId="urn:microsoft.com/office/officeart/2018/2/layout/IconVerticalSolidList"/>
    <dgm:cxn modelId="{09E3B56E-4162-4260-BFA4-B98F383952C2}" type="presParOf" srcId="{83477588-EBD6-4067-A774-187D554D1109}" destId="{05D4EEB1-5968-4BCC-AD3A-4C693282E198}" srcOrd="1" destOrd="0" presId="urn:microsoft.com/office/officeart/2018/2/layout/IconVerticalSolidList"/>
    <dgm:cxn modelId="{48BBE00C-C325-419B-81A7-AC0BE0889B3B}" type="presParOf" srcId="{83477588-EBD6-4067-A774-187D554D1109}" destId="{59AC1B6E-B642-4707-A495-952392DA8C29}" srcOrd="2" destOrd="0" presId="urn:microsoft.com/office/officeart/2018/2/layout/IconVerticalSolidList"/>
    <dgm:cxn modelId="{6E024D29-0095-45F9-8DD6-E1DC6842954C}" type="presParOf" srcId="{83477588-EBD6-4067-A774-187D554D1109}" destId="{9E504DFA-6561-42B7-9D6A-67E272F2D151}" srcOrd="3" destOrd="0" presId="urn:microsoft.com/office/officeart/2018/2/layout/IconVerticalSolidList"/>
    <dgm:cxn modelId="{20FA1713-3DF6-407C-8EE3-398209B78F65}" type="presParOf" srcId="{8D24CE2E-4DFD-4511-8D0D-224FECF1F029}" destId="{230C57EB-1305-4062-A84F-FEAF6191EB02}" srcOrd="5" destOrd="0" presId="urn:microsoft.com/office/officeart/2018/2/layout/IconVerticalSolidList"/>
    <dgm:cxn modelId="{FEA17ECD-BFF4-453A-AB63-54FC1FAF8DD7}" type="presParOf" srcId="{8D24CE2E-4DFD-4511-8D0D-224FECF1F029}" destId="{86C89929-1477-4CEF-9517-00E8A70258CA}" srcOrd="6" destOrd="0" presId="urn:microsoft.com/office/officeart/2018/2/layout/IconVerticalSolidList"/>
    <dgm:cxn modelId="{A00977F0-897D-4D40-B6D3-C60E44F68ABF}" type="presParOf" srcId="{86C89929-1477-4CEF-9517-00E8A70258CA}" destId="{4C8CC3B8-3D87-4CD4-A014-56C367BCECB4}" srcOrd="0" destOrd="0" presId="urn:microsoft.com/office/officeart/2018/2/layout/IconVerticalSolidList"/>
    <dgm:cxn modelId="{D4BC5D3A-1365-4839-BFE7-5DC5BC220604}" type="presParOf" srcId="{86C89929-1477-4CEF-9517-00E8A70258CA}" destId="{4601FC4A-505B-4054-A941-A59D3E71DFB2}" srcOrd="1" destOrd="0" presId="urn:microsoft.com/office/officeart/2018/2/layout/IconVerticalSolidList"/>
    <dgm:cxn modelId="{DB266AB5-401D-4BF4-A8CB-74E413C06E67}" type="presParOf" srcId="{86C89929-1477-4CEF-9517-00E8A70258CA}" destId="{FC16BEA6-028E-4FE2-949D-E29E05532606}" srcOrd="2" destOrd="0" presId="urn:microsoft.com/office/officeart/2018/2/layout/IconVerticalSolidList"/>
    <dgm:cxn modelId="{023FE52A-D756-41E1-A675-392309666C2A}" type="presParOf" srcId="{86C89929-1477-4CEF-9517-00E8A70258CA}" destId="{58AE0902-D1F8-4668-84E3-4F4A1067D6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47C387-B4D0-48C7-89FF-57B455A3B107}"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694BE674-B695-4D33-BF2D-376E5C47B688}">
      <dgm:prSet phldr="0"/>
      <dgm:spPr/>
      <dgm:t>
        <a:bodyPr/>
        <a:lstStyle/>
        <a:p>
          <a:pPr>
            <a:lnSpc>
              <a:spcPct val="100000"/>
            </a:lnSpc>
          </a:pPr>
          <a:r>
            <a:rPr lang="en-US" b="0" u="none">
              <a:latin typeface="Calibri Light" panose="020F0302020204030204"/>
            </a:rPr>
            <a:t>Employ a </a:t>
          </a:r>
          <a:r>
            <a:rPr lang="en-US" b="1" u="sng">
              <a:latin typeface="Calibri Light" panose="020F0302020204030204"/>
            </a:rPr>
            <a:t>pre-processing</a:t>
          </a:r>
          <a:r>
            <a:rPr lang="en-US" b="0" u="none">
              <a:latin typeface="Calibri Light" panose="020F0302020204030204"/>
            </a:rPr>
            <a:t> step to rebalance the class distribution</a:t>
          </a:r>
          <a:endParaRPr lang="en-US" b="0" u="none"/>
        </a:p>
      </dgm:t>
    </dgm:pt>
    <dgm:pt modelId="{0B61D659-A225-4B6D-9DA8-1925552CB45A}" type="parTrans" cxnId="{42C7AF72-A96C-40C3-A942-7E71F0563ED2}">
      <dgm:prSet/>
      <dgm:spPr/>
      <dgm:t>
        <a:bodyPr/>
        <a:lstStyle/>
        <a:p>
          <a:endParaRPr lang="en-US"/>
        </a:p>
      </dgm:t>
    </dgm:pt>
    <dgm:pt modelId="{A5FFD593-5BF9-4558-BA46-55DC2D04D08B}" type="sibTrans" cxnId="{42C7AF72-A96C-40C3-A942-7E71F0563ED2}">
      <dgm:prSet/>
      <dgm:spPr/>
      <dgm:t>
        <a:bodyPr/>
        <a:lstStyle/>
        <a:p>
          <a:endParaRPr lang="en-US"/>
        </a:p>
      </dgm:t>
    </dgm:pt>
    <dgm:pt modelId="{61011DD9-072E-43E8-96F2-59AB9296188C}">
      <dgm:prSet phldr="0"/>
      <dgm:spPr/>
      <dgm:t>
        <a:bodyPr/>
        <a:lstStyle/>
        <a:p>
          <a:pPr rtl="0">
            <a:lnSpc>
              <a:spcPct val="100000"/>
            </a:lnSpc>
          </a:pPr>
          <a:r>
            <a:rPr lang="en-US">
              <a:latin typeface="Calibri Light" panose="020F0302020204030204"/>
            </a:rPr>
            <a:t>Either </a:t>
          </a:r>
          <a:r>
            <a:rPr lang="en-US" b="1" u="sng">
              <a:latin typeface="Calibri Light" panose="020F0302020204030204"/>
            </a:rPr>
            <a:t>under sampling</a:t>
          </a:r>
          <a:r>
            <a:rPr lang="en-US">
              <a:latin typeface="Calibri Light" panose="020F0302020204030204"/>
            </a:rPr>
            <a:t> </a:t>
          </a:r>
          <a:r>
            <a:rPr lang="en-US" b="0" u="none">
              <a:latin typeface="Calibri Light" panose="020F0302020204030204"/>
            </a:rPr>
            <a:t>or </a:t>
          </a:r>
          <a:r>
            <a:rPr lang="en-US" b="1" u="sng">
              <a:latin typeface="Calibri Light" panose="020F0302020204030204"/>
            </a:rPr>
            <a:t>over sampling</a:t>
          </a:r>
          <a:r>
            <a:rPr lang="en-US">
              <a:latin typeface="Calibri Light" panose="020F0302020204030204"/>
            </a:rPr>
            <a:t> to reduce the imbalance in training data</a:t>
          </a:r>
        </a:p>
      </dgm:t>
    </dgm:pt>
    <dgm:pt modelId="{8ED4E773-D09F-4C18-8020-DC3FBB7E9BBF}" type="parTrans" cxnId="{543806E1-C22B-4A3C-BC66-4696CA63B235}">
      <dgm:prSet/>
      <dgm:spPr/>
      <dgm:t>
        <a:bodyPr/>
        <a:lstStyle/>
        <a:p>
          <a:endParaRPr lang="en-US"/>
        </a:p>
      </dgm:t>
    </dgm:pt>
    <dgm:pt modelId="{38AFC7F7-9241-4DB6-BFBF-72027D1A1C0D}" type="sibTrans" cxnId="{543806E1-C22B-4A3C-BC66-4696CA63B235}">
      <dgm:prSet/>
      <dgm:spPr/>
      <dgm:t>
        <a:bodyPr/>
        <a:lstStyle/>
        <a:p>
          <a:endParaRPr lang="en-US"/>
        </a:p>
      </dgm:t>
    </dgm:pt>
    <dgm:pt modelId="{380B783A-49FF-4202-B99D-0EDE9D9327A4}" type="pres">
      <dgm:prSet presAssocID="{2647C387-B4D0-48C7-89FF-57B455A3B107}" presName="root" presStyleCnt="0">
        <dgm:presLayoutVars>
          <dgm:dir/>
          <dgm:resizeHandles val="exact"/>
        </dgm:presLayoutVars>
      </dgm:prSet>
      <dgm:spPr/>
    </dgm:pt>
    <dgm:pt modelId="{87E844BB-A041-40DA-84E2-BB4E181460B9}" type="pres">
      <dgm:prSet presAssocID="{694BE674-B695-4D33-BF2D-376E5C47B688}" presName="compNode" presStyleCnt="0"/>
      <dgm:spPr/>
    </dgm:pt>
    <dgm:pt modelId="{B8BC7899-4419-47A7-8F33-EF1077BA08C5}" type="pres">
      <dgm:prSet presAssocID="{694BE674-B695-4D33-BF2D-376E5C47B688}" presName="bgRect" presStyleLbl="bgShp" presStyleIdx="0" presStyleCnt="2"/>
      <dgm:spPr/>
    </dgm:pt>
    <dgm:pt modelId="{8F002ED6-007C-43B6-9696-4D7022ABF89A}" type="pres">
      <dgm:prSet presAssocID="{694BE674-B695-4D33-BF2D-376E5C47B6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5B7054DF-1BA4-4A69-A13F-F9F90D3D1AEF}" type="pres">
      <dgm:prSet presAssocID="{694BE674-B695-4D33-BF2D-376E5C47B688}" presName="spaceRect" presStyleCnt="0"/>
      <dgm:spPr/>
    </dgm:pt>
    <dgm:pt modelId="{1048A860-BA02-49C9-B99D-BFE1DFABFC6B}" type="pres">
      <dgm:prSet presAssocID="{694BE674-B695-4D33-BF2D-376E5C47B688}" presName="parTx" presStyleLbl="revTx" presStyleIdx="0" presStyleCnt="2">
        <dgm:presLayoutVars>
          <dgm:chMax val="0"/>
          <dgm:chPref val="0"/>
        </dgm:presLayoutVars>
      </dgm:prSet>
      <dgm:spPr/>
    </dgm:pt>
    <dgm:pt modelId="{ED200930-C316-4FD1-A3DD-70BCF78F0E92}" type="pres">
      <dgm:prSet presAssocID="{A5FFD593-5BF9-4558-BA46-55DC2D04D08B}" presName="sibTrans" presStyleCnt="0"/>
      <dgm:spPr/>
    </dgm:pt>
    <dgm:pt modelId="{F0FAA0E5-144A-49C9-9163-EF5789827FA6}" type="pres">
      <dgm:prSet presAssocID="{61011DD9-072E-43E8-96F2-59AB9296188C}" presName="compNode" presStyleCnt="0"/>
      <dgm:spPr/>
    </dgm:pt>
    <dgm:pt modelId="{5BEAD2D1-B69B-4C51-889B-E04DE66D1711}" type="pres">
      <dgm:prSet presAssocID="{61011DD9-072E-43E8-96F2-59AB9296188C}" presName="bgRect" presStyleLbl="bgShp" presStyleIdx="1" presStyleCnt="2"/>
      <dgm:spPr/>
    </dgm:pt>
    <dgm:pt modelId="{F205D443-E8AC-4259-9857-43FECD4C2777}" type="pres">
      <dgm:prSet presAssocID="{61011DD9-072E-43E8-96F2-59AB929618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A854FD8A-F920-499B-90F4-147E2A7E4F11}" type="pres">
      <dgm:prSet presAssocID="{61011DD9-072E-43E8-96F2-59AB9296188C}" presName="spaceRect" presStyleCnt="0"/>
      <dgm:spPr/>
    </dgm:pt>
    <dgm:pt modelId="{B95CD485-BD37-4822-9B87-B57FA2DE26A4}" type="pres">
      <dgm:prSet presAssocID="{61011DD9-072E-43E8-96F2-59AB9296188C}" presName="parTx" presStyleLbl="revTx" presStyleIdx="1" presStyleCnt="2">
        <dgm:presLayoutVars>
          <dgm:chMax val="0"/>
          <dgm:chPref val="0"/>
        </dgm:presLayoutVars>
      </dgm:prSet>
      <dgm:spPr/>
    </dgm:pt>
  </dgm:ptLst>
  <dgm:cxnLst>
    <dgm:cxn modelId="{42C7AF72-A96C-40C3-A942-7E71F0563ED2}" srcId="{2647C387-B4D0-48C7-89FF-57B455A3B107}" destId="{694BE674-B695-4D33-BF2D-376E5C47B688}" srcOrd="0" destOrd="0" parTransId="{0B61D659-A225-4B6D-9DA8-1925552CB45A}" sibTransId="{A5FFD593-5BF9-4558-BA46-55DC2D04D08B}"/>
    <dgm:cxn modelId="{FA088ABC-7767-4E4C-8A6C-B10F380C6209}" type="presOf" srcId="{2647C387-B4D0-48C7-89FF-57B455A3B107}" destId="{380B783A-49FF-4202-B99D-0EDE9D9327A4}" srcOrd="0" destOrd="0" presId="urn:microsoft.com/office/officeart/2018/2/layout/IconVerticalSolidList"/>
    <dgm:cxn modelId="{C8C0CEDE-31B9-4B96-8D05-7EFCA4672440}" type="presOf" srcId="{61011DD9-072E-43E8-96F2-59AB9296188C}" destId="{B95CD485-BD37-4822-9B87-B57FA2DE26A4}" srcOrd="0" destOrd="0" presId="urn:microsoft.com/office/officeart/2018/2/layout/IconVerticalSolidList"/>
    <dgm:cxn modelId="{543806E1-C22B-4A3C-BC66-4696CA63B235}" srcId="{2647C387-B4D0-48C7-89FF-57B455A3B107}" destId="{61011DD9-072E-43E8-96F2-59AB9296188C}" srcOrd="1" destOrd="0" parTransId="{8ED4E773-D09F-4C18-8020-DC3FBB7E9BBF}" sibTransId="{38AFC7F7-9241-4DB6-BFBF-72027D1A1C0D}"/>
    <dgm:cxn modelId="{68AB4AF0-7779-4B0F-AB46-6C63E1A4D3D4}" type="presOf" srcId="{694BE674-B695-4D33-BF2D-376E5C47B688}" destId="{1048A860-BA02-49C9-B99D-BFE1DFABFC6B}" srcOrd="0" destOrd="0" presId="urn:microsoft.com/office/officeart/2018/2/layout/IconVerticalSolidList"/>
    <dgm:cxn modelId="{643F1108-E582-45EF-9A11-741B6855DFD6}" type="presParOf" srcId="{380B783A-49FF-4202-B99D-0EDE9D9327A4}" destId="{87E844BB-A041-40DA-84E2-BB4E181460B9}" srcOrd="0" destOrd="0" presId="urn:microsoft.com/office/officeart/2018/2/layout/IconVerticalSolidList"/>
    <dgm:cxn modelId="{73F693A3-6E8D-4647-AE51-8C642496E685}" type="presParOf" srcId="{87E844BB-A041-40DA-84E2-BB4E181460B9}" destId="{B8BC7899-4419-47A7-8F33-EF1077BA08C5}" srcOrd="0" destOrd="0" presId="urn:microsoft.com/office/officeart/2018/2/layout/IconVerticalSolidList"/>
    <dgm:cxn modelId="{0D58A6D7-3289-44C2-9B25-D4AAD8B70574}" type="presParOf" srcId="{87E844BB-A041-40DA-84E2-BB4E181460B9}" destId="{8F002ED6-007C-43B6-9696-4D7022ABF89A}" srcOrd="1" destOrd="0" presId="urn:microsoft.com/office/officeart/2018/2/layout/IconVerticalSolidList"/>
    <dgm:cxn modelId="{8E8910CB-73A4-4AF7-9A5B-066B70D978B5}" type="presParOf" srcId="{87E844BB-A041-40DA-84E2-BB4E181460B9}" destId="{5B7054DF-1BA4-4A69-A13F-F9F90D3D1AEF}" srcOrd="2" destOrd="0" presId="urn:microsoft.com/office/officeart/2018/2/layout/IconVerticalSolidList"/>
    <dgm:cxn modelId="{B914FBDC-8B1E-40FC-9745-4DB1BE81DD02}" type="presParOf" srcId="{87E844BB-A041-40DA-84E2-BB4E181460B9}" destId="{1048A860-BA02-49C9-B99D-BFE1DFABFC6B}" srcOrd="3" destOrd="0" presId="urn:microsoft.com/office/officeart/2018/2/layout/IconVerticalSolidList"/>
    <dgm:cxn modelId="{7A9BDE1B-E464-4248-A33B-07E570C8C885}" type="presParOf" srcId="{380B783A-49FF-4202-B99D-0EDE9D9327A4}" destId="{ED200930-C316-4FD1-A3DD-70BCF78F0E92}" srcOrd="1" destOrd="0" presId="urn:microsoft.com/office/officeart/2018/2/layout/IconVerticalSolidList"/>
    <dgm:cxn modelId="{7DE5C9B8-AA48-4F6E-B3DA-6E9D508B7DEB}" type="presParOf" srcId="{380B783A-49FF-4202-B99D-0EDE9D9327A4}" destId="{F0FAA0E5-144A-49C9-9163-EF5789827FA6}" srcOrd="2" destOrd="0" presId="urn:microsoft.com/office/officeart/2018/2/layout/IconVerticalSolidList"/>
    <dgm:cxn modelId="{D9CDDBA1-74C2-4EA8-9632-44FE0821EDA6}" type="presParOf" srcId="{F0FAA0E5-144A-49C9-9163-EF5789827FA6}" destId="{5BEAD2D1-B69B-4C51-889B-E04DE66D1711}" srcOrd="0" destOrd="0" presId="urn:microsoft.com/office/officeart/2018/2/layout/IconVerticalSolidList"/>
    <dgm:cxn modelId="{647D864F-A848-43EA-944D-E27184C2A77D}" type="presParOf" srcId="{F0FAA0E5-144A-49C9-9163-EF5789827FA6}" destId="{F205D443-E8AC-4259-9857-43FECD4C2777}" srcOrd="1" destOrd="0" presId="urn:microsoft.com/office/officeart/2018/2/layout/IconVerticalSolidList"/>
    <dgm:cxn modelId="{5599E56C-DF65-44BE-A47C-DF5A7672E247}" type="presParOf" srcId="{F0FAA0E5-144A-49C9-9163-EF5789827FA6}" destId="{A854FD8A-F920-499B-90F4-147E2A7E4F11}" srcOrd="2" destOrd="0" presId="urn:microsoft.com/office/officeart/2018/2/layout/IconVerticalSolidList"/>
    <dgm:cxn modelId="{90F74271-278D-47CD-B023-857DF8A82CDA}" type="presParOf" srcId="{F0FAA0E5-144A-49C9-9163-EF5789827FA6}" destId="{B95CD485-BD37-4822-9B87-B57FA2DE26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142C25-EB3B-4A27-A295-50C8EFB779BA}"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EF5CEEF7-097B-4A03-BAA4-961141B1EBE0}">
      <dgm:prSet/>
      <dgm:spPr/>
      <dgm:t>
        <a:bodyPr/>
        <a:lstStyle/>
        <a:p>
          <a:pPr>
            <a:lnSpc>
              <a:spcPct val="100000"/>
            </a:lnSpc>
            <a:defRPr b="1"/>
          </a:pPr>
          <a:r>
            <a:rPr lang="en-US"/>
            <a:t>Without SMOTE</a:t>
          </a:r>
        </a:p>
      </dgm:t>
    </dgm:pt>
    <dgm:pt modelId="{B7D58C53-AD00-47DE-B5A3-7DF27801A5B2}" type="parTrans" cxnId="{2DC58CA0-D000-44B3-ACB6-4E9868E3872D}">
      <dgm:prSet/>
      <dgm:spPr/>
      <dgm:t>
        <a:bodyPr/>
        <a:lstStyle/>
        <a:p>
          <a:endParaRPr lang="en-US"/>
        </a:p>
      </dgm:t>
    </dgm:pt>
    <dgm:pt modelId="{E53286D2-F48D-4DA1-A34A-5063F007C32B}" type="sibTrans" cxnId="{2DC58CA0-D000-44B3-ACB6-4E9868E3872D}">
      <dgm:prSet/>
      <dgm:spPr/>
      <dgm:t>
        <a:bodyPr/>
        <a:lstStyle/>
        <a:p>
          <a:endParaRPr lang="en-US"/>
        </a:p>
      </dgm:t>
    </dgm:pt>
    <dgm:pt modelId="{35B6BDBB-B7BE-4243-8A23-ACFBAF65F268}">
      <dgm:prSet/>
      <dgm:spPr/>
      <dgm:t>
        <a:bodyPr/>
        <a:lstStyle/>
        <a:p>
          <a:pPr>
            <a:lnSpc>
              <a:spcPct val="100000"/>
            </a:lnSpc>
          </a:pPr>
          <a:r>
            <a:rPr lang="en-US"/>
            <a:t>Accuracy: ~1.0</a:t>
          </a:r>
        </a:p>
      </dgm:t>
    </dgm:pt>
    <dgm:pt modelId="{DD87D9FE-70D9-402C-9469-AFD4EE7C08B8}" type="parTrans" cxnId="{ED025BD4-E1C4-4BE4-A9A5-38ED42D9B14E}">
      <dgm:prSet/>
      <dgm:spPr/>
      <dgm:t>
        <a:bodyPr/>
        <a:lstStyle/>
        <a:p>
          <a:endParaRPr lang="en-US"/>
        </a:p>
      </dgm:t>
    </dgm:pt>
    <dgm:pt modelId="{0DA8FB40-DFCA-4BCE-B341-31F7A63D8E32}" type="sibTrans" cxnId="{ED025BD4-E1C4-4BE4-A9A5-38ED42D9B14E}">
      <dgm:prSet/>
      <dgm:spPr/>
      <dgm:t>
        <a:bodyPr/>
        <a:lstStyle/>
        <a:p>
          <a:endParaRPr lang="en-US"/>
        </a:p>
      </dgm:t>
    </dgm:pt>
    <dgm:pt modelId="{4485C8AE-346C-4D6B-A387-903A387E297F}">
      <dgm:prSet/>
      <dgm:spPr/>
      <dgm:t>
        <a:bodyPr/>
        <a:lstStyle/>
        <a:p>
          <a:pPr>
            <a:lnSpc>
              <a:spcPct val="100000"/>
            </a:lnSpc>
          </a:pPr>
          <a:r>
            <a:rPr lang="en-US"/>
            <a:t>Recall of minor class: 0.55</a:t>
          </a:r>
        </a:p>
      </dgm:t>
    </dgm:pt>
    <dgm:pt modelId="{2E3021F8-B6F0-49E6-872F-130F16845FCA}" type="parTrans" cxnId="{EEB404E2-0617-4D36-963A-2A14FE3C4FC3}">
      <dgm:prSet/>
      <dgm:spPr/>
      <dgm:t>
        <a:bodyPr/>
        <a:lstStyle/>
        <a:p>
          <a:endParaRPr lang="en-US"/>
        </a:p>
      </dgm:t>
    </dgm:pt>
    <dgm:pt modelId="{80B3F5DD-F24A-4CF9-BBD9-64C34CE615D7}" type="sibTrans" cxnId="{EEB404E2-0617-4D36-963A-2A14FE3C4FC3}">
      <dgm:prSet/>
      <dgm:spPr/>
      <dgm:t>
        <a:bodyPr/>
        <a:lstStyle/>
        <a:p>
          <a:endParaRPr lang="en-US"/>
        </a:p>
      </dgm:t>
    </dgm:pt>
    <dgm:pt modelId="{8E4D0119-1A8A-4D73-B913-365D8F823B0E}">
      <dgm:prSet/>
      <dgm:spPr/>
      <dgm:t>
        <a:bodyPr/>
        <a:lstStyle/>
        <a:p>
          <a:pPr>
            <a:lnSpc>
              <a:spcPct val="100000"/>
            </a:lnSpc>
            <a:defRPr b="1"/>
          </a:pPr>
          <a:r>
            <a:rPr lang="en-US"/>
            <a:t>With SMOTE:</a:t>
          </a:r>
        </a:p>
      </dgm:t>
    </dgm:pt>
    <dgm:pt modelId="{0FADD7D7-5735-44DC-8146-250F614BE6BF}" type="parTrans" cxnId="{18B3F7D3-6E45-42C8-ABF0-A2D10F5AA4C4}">
      <dgm:prSet/>
      <dgm:spPr/>
      <dgm:t>
        <a:bodyPr/>
        <a:lstStyle/>
        <a:p>
          <a:endParaRPr lang="en-US"/>
        </a:p>
      </dgm:t>
    </dgm:pt>
    <dgm:pt modelId="{A209693C-D920-434D-AF1E-9990D871FDE9}" type="sibTrans" cxnId="{18B3F7D3-6E45-42C8-ABF0-A2D10F5AA4C4}">
      <dgm:prSet/>
      <dgm:spPr/>
      <dgm:t>
        <a:bodyPr/>
        <a:lstStyle/>
        <a:p>
          <a:endParaRPr lang="en-US"/>
        </a:p>
      </dgm:t>
    </dgm:pt>
    <dgm:pt modelId="{ED800E6A-0BC0-47BF-A21F-82209B661B76}">
      <dgm:prSet/>
      <dgm:spPr/>
      <dgm:t>
        <a:bodyPr/>
        <a:lstStyle/>
        <a:p>
          <a:pPr>
            <a:lnSpc>
              <a:spcPct val="100000"/>
            </a:lnSpc>
          </a:pPr>
          <a:r>
            <a:rPr lang="en-US"/>
            <a:t>Accuracy: 0.98</a:t>
          </a:r>
        </a:p>
      </dgm:t>
    </dgm:pt>
    <dgm:pt modelId="{FB56FD99-38BD-4073-B14E-7CE4526718E1}" type="parTrans" cxnId="{27AD76B5-549C-44E2-BC3D-343CD822DCB2}">
      <dgm:prSet/>
      <dgm:spPr/>
      <dgm:t>
        <a:bodyPr/>
        <a:lstStyle/>
        <a:p>
          <a:endParaRPr lang="en-US"/>
        </a:p>
      </dgm:t>
    </dgm:pt>
    <dgm:pt modelId="{C139D6A0-F48D-496C-B889-7B19A3523E97}" type="sibTrans" cxnId="{27AD76B5-549C-44E2-BC3D-343CD822DCB2}">
      <dgm:prSet/>
      <dgm:spPr/>
      <dgm:t>
        <a:bodyPr/>
        <a:lstStyle/>
        <a:p>
          <a:endParaRPr lang="en-US"/>
        </a:p>
      </dgm:t>
    </dgm:pt>
    <dgm:pt modelId="{539289D0-CD9F-42CF-AF89-C94603316EC9}">
      <dgm:prSet/>
      <dgm:spPr/>
      <dgm:t>
        <a:bodyPr/>
        <a:lstStyle/>
        <a:p>
          <a:pPr>
            <a:lnSpc>
              <a:spcPct val="100000"/>
            </a:lnSpc>
          </a:pPr>
          <a:r>
            <a:rPr lang="en-US"/>
            <a:t>Recall of minor class: 0.90</a:t>
          </a:r>
        </a:p>
      </dgm:t>
    </dgm:pt>
    <dgm:pt modelId="{CB35D9F0-F787-42EF-B1F0-BAC108EB6F32}" type="parTrans" cxnId="{43F2C4C9-4A14-4D08-B8A3-19C3B423A58E}">
      <dgm:prSet/>
      <dgm:spPr/>
      <dgm:t>
        <a:bodyPr/>
        <a:lstStyle/>
        <a:p>
          <a:endParaRPr lang="en-US"/>
        </a:p>
      </dgm:t>
    </dgm:pt>
    <dgm:pt modelId="{C8C203AB-6C35-4CAA-8DBB-A27534912029}" type="sibTrans" cxnId="{43F2C4C9-4A14-4D08-B8A3-19C3B423A58E}">
      <dgm:prSet/>
      <dgm:spPr/>
      <dgm:t>
        <a:bodyPr/>
        <a:lstStyle/>
        <a:p>
          <a:endParaRPr lang="en-US"/>
        </a:p>
      </dgm:t>
    </dgm:pt>
    <dgm:pt modelId="{59F26638-6AF8-4F28-95C9-4E89A338E449}" type="pres">
      <dgm:prSet presAssocID="{8B142C25-EB3B-4A27-A295-50C8EFB779BA}" presName="root" presStyleCnt="0">
        <dgm:presLayoutVars>
          <dgm:dir/>
          <dgm:resizeHandles val="exact"/>
        </dgm:presLayoutVars>
      </dgm:prSet>
      <dgm:spPr/>
    </dgm:pt>
    <dgm:pt modelId="{EBDA7FE0-5B21-4007-9B3A-F98752E6BD89}" type="pres">
      <dgm:prSet presAssocID="{EF5CEEF7-097B-4A03-BAA4-961141B1EBE0}" presName="compNode" presStyleCnt="0"/>
      <dgm:spPr/>
    </dgm:pt>
    <dgm:pt modelId="{BA3EE74B-7268-4BE0-97D4-8629CEA96789}" type="pres">
      <dgm:prSet presAssocID="{EF5CEEF7-097B-4A03-BAA4-961141B1EBE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36B01FEA-B6B5-4032-8985-191881C7630D}" type="pres">
      <dgm:prSet presAssocID="{EF5CEEF7-097B-4A03-BAA4-961141B1EBE0}" presName="iconSpace" presStyleCnt="0"/>
      <dgm:spPr/>
    </dgm:pt>
    <dgm:pt modelId="{F6A61BE0-6513-42D8-B1A9-1BD0FEA0D158}" type="pres">
      <dgm:prSet presAssocID="{EF5CEEF7-097B-4A03-BAA4-961141B1EBE0}" presName="parTx" presStyleLbl="revTx" presStyleIdx="0" presStyleCnt="4">
        <dgm:presLayoutVars>
          <dgm:chMax val="0"/>
          <dgm:chPref val="0"/>
        </dgm:presLayoutVars>
      </dgm:prSet>
      <dgm:spPr/>
    </dgm:pt>
    <dgm:pt modelId="{FCFC8B1B-385B-409B-B621-5DD277DA37DE}" type="pres">
      <dgm:prSet presAssocID="{EF5CEEF7-097B-4A03-BAA4-961141B1EBE0}" presName="txSpace" presStyleCnt="0"/>
      <dgm:spPr/>
    </dgm:pt>
    <dgm:pt modelId="{43929F51-C217-4806-94A8-71CB70C7626C}" type="pres">
      <dgm:prSet presAssocID="{EF5CEEF7-097B-4A03-BAA4-961141B1EBE0}" presName="desTx" presStyleLbl="revTx" presStyleIdx="1" presStyleCnt="4">
        <dgm:presLayoutVars/>
      </dgm:prSet>
      <dgm:spPr/>
    </dgm:pt>
    <dgm:pt modelId="{B0591399-2563-44BF-9B07-6CD41C43E501}" type="pres">
      <dgm:prSet presAssocID="{E53286D2-F48D-4DA1-A34A-5063F007C32B}" presName="sibTrans" presStyleCnt="0"/>
      <dgm:spPr/>
    </dgm:pt>
    <dgm:pt modelId="{2BE8FECA-7919-45BF-A56A-A186307D1D41}" type="pres">
      <dgm:prSet presAssocID="{8E4D0119-1A8A-4D73-B913-365D8F823B0E}" presName="compNode" presStyleCnt="0"/>
      <dgm:spPr/>
    </dgm:pt>
    <dgm:pt modelId="{2EDA5136-5A95-46E3-B3A4-5C5D6DCF991C}" type="pres">
      <dgm:prSet presAssocID="{8E4D0119-1A8A-4D73-B913-365D8F823B0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8019233C-840D-435F-9424-EEF97309A663}" type="pres">
      <dgm:prSet presAssocID="{8E4D0119-1A8A-4D73-B913-365D8F823B0E}" presName="iconSpace" presStyleCnt="0"/>
      <dgm:spPr/>
    </dgm:pt>
    <dgm:pt modelId="{91D25B6B-2F98-4E60-BA6A-0C3794998796}" type="pres">
      <dgm:prSet presAssocID="{8E4D0119-1A8A-4D73-B913-365D8F823B0E}" presName="parTx" presStyleLbl="revTx" presStyleIdx="2" presStyleCnt="4">
        <dgm:presLayoutVars>
          <dgm:chMax val="0"/>
          <dgm:chPref val="0"/>
        </dgm:presLayoutVars>
      </dgm:prSet>
      <dgm:spPr/>
    </dgm:pt>
    <dgm:pt modelId="{DF9EF806-5549-4B5D-8E28-AF98F6B8FD76}" type="pres">
      <dgm:prSet presAssocID="{8E4D0119-1A8A-4D73-B913-365D8F823B0E}" presName="txSpace" presStyleCnt="0"/>
      <dgm:spPr/>
    </dgm:pt>
    <dgm:pt modelId="{551F2914-1B95-4315-87BE-F4C586BCA764}" type="pres">
      <dgm:prSet presAssocID="{8E4D0119-1A8A-4D73-B913-365D8F823B0E}" presName="desTx" presStyleLbl="revTx" presStyleIdx="3" presStyleCnt="4">
        <dgm:presLayoutVars/>
      </dgm:prSet>
      <dgm:spPr/>
    </dgm:pt>
  </dgm:ptLst>
  <dgm:cxnLst>
    <dgm:cxn modelId="{1036995E-2D97-443B-9729-978A5FAD2618}" type="presOf" srcId="{539289D0-CD9F-42CF-AF89-C94603316EC9}" destId="{551F2914-1B95-4315-87BE-F4C586BCA764}" srcOrd="0" destOrd="1" presId="urn:microsoft.com/office/officeart/2018/5/layout/CenteredIconLabelDescriptionList"/>
    <dgm:cxn modelId="{D4072B46-9AB3-44CC-B958-D88DE62BF429}" type="presOf" srcId="{ED800E6A-0BC0-47BF-A21F-82209B661B76}" destId="{551F2914-1B95-4315-87BE-F4C586BCA764}" srcOrd="0" destOrd="0" presId="urn:microsoft.com/office/officeart/2018/5/layout/CenteredIconLabelDescriptionList"/>
    <dgm:cxn modelId="{C084734F-0AE3-4DD1-91A4-05019AA2E6B6}" type="presOf" srcId="{4485C8AE-346C-4D6B-A387-903A387E297F}" destId="{43929F51-C217-4806-94A8-71CB70C7626C}" srcOrd="0" destOrd="1" presId="urn:microsoft.com/office/officeart/2018/5/layout/CenteredIconLabelDescriptionList"/>
    <dgm:cxn modelId="{77629D79-9659-45F6-8043-81989A2FA045}" type="presOf" srcId="{8E4D0119-1A8A-4D73-B913-365D8F823B0E}" destId="{91D25B6B-2F98-4E60-BA6A-0C3794998796}" srcOrd="0" destOrd="0" presId="urn:microsoft.com/office/officeart/2018/5/layout/CenteredIconLabelDescriptionList"/>
    <dgm:cxn modelId="{F2843AA0-7BFE-40C9-B613-A182D2089138}" type="presOf" srcId="{8B142C25-EB3B-4A27-A295-50C8EFB779BA}" destId="{59F26638-6AF8-4F28-95C9-4E89A338E449}" srcOrd="0" destOrd="0" presId="urn:microsoft.com/office/officeart/2018/5/layout/CenteredIconLabelDescriptionList"/>
    <dgm:cxn modelId="{2DC58CA0-D000-44B3-ACB6-4E9868E3872D}" srcId="{8B142C25-EB3B-4A27-A295-50C8EFB779BA}" destId="{EF5CEEF7-097B-4A03-BAA4-961141B1EBE0}" srcOrd="0" destOrd="0" parTransId="{B7D58C53-AD00-47DE-B5A3-7DF27801A5B2}" sibTransId="{E53286D2-F48D-4DA1-A34A-5063F007C32B}"/>
    <dgm:cxn modelId="{0170C9A1-52A5-461F-86FB-ADBDBF1E4F6B}" type="presOf" srcId="{35B6BDBB-B7BE-4243-8A23-ACFBAF65F268}" destId="{43929F51-C217-4806-94A8-71CB70C7626C}" srcOrd="0" destOrd="0" presId="urn:microsoft.com/office/officeart/2018/5/layout/CenteredIconLabelDescriptionList"/>
    <dgm:cxn modelId="{27AD76B5-549C-44E2-BC3D-343CD822DCB2}" srcId="{8E4D0119-1A8A-4D73-B913-365D8F823B0E}" destId="{ED800E6A-0BC0-47BF-A21F-82209B661B76}" srcOrd="0" destOrd="0" parTransId="{FB56FD99-38BD-4073-B14E-7CE4526718E1}" sibTransId="{C139D6A0-F48D-496C-B889-7B19A3523E97}"/>
    <dgm:cxn modelId="{43F2C4C9-4A14-4D08-B8A3-19C3B423A58E}" srcId="{8E4D0119-1A8A-4D73-B913-365D8F823B0E}" destId="{539289D0-CD9F-42CF-AF89-C94603316EC9}" srcOrd="1" destOrd="0" parTransId="{CB35D9F0-F787-42EF-B1F0-BAC108EB6F32}" sibTransId="{C8C203AB-6C35-4CAA-8DBB-A27534912029}"/>
    <dgm:cxn modelId="{18B3F7D3-6E45-42C8-ABF0-A2D10F5AA4C4}" srcId="{8B142C25-EB3B-4A27-A295-50C8EFB779BA}" destId="{8E4D0119-1A8A-4D73-B913-365D8F823B0E}" srcOrd="1" destOrd="0" parTransId="{0FADD7D7-5735-44DC-8146-250F614BE6BF}" sibTransId="{A209693C-D920-434D-AF1E-9990D871FDE9}"/>
    <dgm:cxn modelId="{ED025BD4-E1C4-4BE4-A9A5-38ED42D9B14E}" srcId="{EF5CEEF7-097B-4A03-BAA4-961141B1EBE0}" destId="{35B6BDBB-B7BE-4243-8A23-ACFBAF65F268}" srcOrd="0" destOrd="0" parTransId="{DD87D9FE-70D9-402C-9469-AFD4EE7C08B8}" sibTransId="{0DA8FB40-DFCA-4BCE-B341-31F7A63D8E32}"/>
    <dgm:cxn modelId="{EEB404E2-0617-4D36-963A-2A14FE3C4FC3}" srcId="{EF5CEEF7-097B-4A03-BAA4-961141B1EBE0}" destId="{4485C8AE-346C-4D6B-A387-903A387E297F}" srcOrd="1" destOrd="0" parTransId="{2E3021F8-B6F0-49E6-872F-130F16845FCA}" sibTransId="{80B3F5DD-F24A-4CF9-BBD9-64C34CE615D7}"/>
    <dgm:cxn modelId="{D22B97F6-DB24-4056-823D-A968CA940952}" type="presOf" srcId="{EF5CEEF7-097B-4A03-BAA4-961141B1EBE0}" destId="{F6A61BE0-6513-42D8-B1A9-1BD0FEA0D158}" srcOrd="0" destOrd="0" presId="urn:microsoft.com/office/officeart/2018/5/layout/CenteredIconLabelDescriptionList"/>
    <dgm:cxn modelId="{353D37F8-8C37-44A2-AC93-1F2271C001FD}" type="presParOf" srcId="{59F26638-6AF8-4F28-95C9-4E89A338E449}" destId="{EBDA7FE0-5B21-4007-9B3A-F98752E6BD89}" srcOrd="0" destOrd="0" presId="urn:microsoft.com/office/officeart/2018/5/layout/CenteredIconLabelDescriptionList"/>
    <dgm:cxn modelId="{A3C56784-8B51-4C62-BFF0-8DEEACD5A12C}" type="presParOf" srcId="{EBDA7FE0-5B21-4007-9B3A-F98752E6BD89}" destId="{BA3EE74B-7268-4BE0-97D4-8629CEA96789}" srcOrd="0" destOrd="0" presId="urn:microsoft.com/office/officeart/2018/5/layout/CenteredIconLabelDescriptionList"/>
    <dgm:cxn modelId="{A06943CE-6989-48B6-8882-F3D94164403F}" type="presParOf" srcId="{EBDA7FE0-5B21-4007-9B3A-F98752E6BD89}" destId="{36B01FEA-B6B5-4032-8985-191881C7630D}" srcOrd="1" destOrd="0" presId="urn:microsoft.com/office/officeart/2018/5/layout/CenteredIconLabelDescriptionList"/>
    <dgm:cxn modelId="{2B632120-DCD5-4FBC-86E6-52B424F2B223}" type="presParOf" srcId="{EBDA7FE0-5B21-4007-9B3A-F98752E6BD89}" destId="{F6A61BE0-6513-42D8-B1A9-1BD0FEA0D158}" srcOrd="2" destOrd="0" presId="urn:microsoft.com/office/officeart/2018/5/layout/CenteredIconLabelDescriptionList"/>
    <dgm:cxn modelId="{8377C44B-E57E-49C5-8B4E-48DBCDD1E27E}" type="presParOf" srcId="{EBDA7FE0-5B21-4007-9B3A-F98752E6BD89}" destId="{FCFC8B1B-385B-409B-B621-5DD277DA37DE}" srcOrd="3" destOrd="0" presId="urn:microsoft.com/office/officeart/2018/5/layout/CenteredIconLabelDescriptionList"/>
    <dgm:cxn modelId="{78616D7B-8147-4009-8473-1CE752CBF6B9}" type="presParOf" srcId="{EBDA7FE0-5B21-4007-9B3A-F98752E6BD89}" destId="{43929F51-C217-4806-94A8-71CB70C7626C}" srcOrd="4" destOrd="0" presId="urn:microsoft.com/office/officeart/2018/5/layout/CenteredIconLabelDescriptionList"/>
    <dgm:cxn modelId="{A6628223-45CD-442E-9639-CDA88317643C}" type="presParOf" srcId="{59F26638-6AF8-4F28-95C9-4E89A338E449}" destId="{B0591399-2563-44BF-9B07-6CD41C43E501}" srcOrd="1" destOrd="0" presId="urn:microsoft.com/office/officeart/2018/5/layout/CenteredIconLabelDescriptionList"/>
    <dgm:cxn modelId="{91C4A7E8-1F45-40FD-9292-D84ACA3F2D1A}" type="presParOf" srcId="{59F26638-6AF8-4F28-95C9-4E89A338E449}" destId="{2BE8FECA-7919-45BF-A56A-A186307D1D41}" srcOrd="2" destOrd="0" presId="urn:microsoft.com/office/officeart/2018/5/layout/CenteredIconLabelDescriptionList"/>
    <dgm:cxn modelId="{3265C65B-7CA6-412B-B602-7CCE785B87BF}" type="presParOf" srcId="{2BE8FECA-7919-45BF-A56A-A186307D1D41}" destId="{2EDA5136-5A95-46E3-B3A4-5C5D6DCF991C}" srcOrd="0" destOrd="0" presId="urn:microsoft.com/office/officeart/2018/5/layout/CenteredIconLabelDescriptionList"/>
    <dgm:cxn modelId="{30349E48-1682-4EE1-8BF1-0739DDB8AFB1}" type="presParOf" srcId="{2BE8FECA-7919-45BF-A56A-A186307D1D41}" destId="{8019233C-840D-435F-9424-EEF97309A663}" srcOrd="1" destOrd="0" presId="urn:microsoft.com/office/officeart/2018/5/layout/CenteredIconLabelDescriptionList"/>
    <dgm:cxn modelId="{4579273F-12BD-4033-A3CF-519F1DC17EA7}" type="presParOf" srcId="{2BE8FECA-7919-45BF-A56A-A186307D1D41}" destId="{91D25B6B-2F98-4E60-BA6A-0C3794998796}" srcOrd="2" destOrd="0" presId="urn:microsoft.com/office/officeart/2018/5/layout/CenteredIconLabelDescriptionList"/>
    <dgm:cxn modelId="{CD8547FE-803E-446D-8ED3-A78D4ACB0C29}" type="presParOf" srcId="{2BE8FECA-7919-45BF-A56A-A186307D1D41}" destId="{DF9EF806-5549-4B5D-8E28-AF98F6B8FD76}" srcOrd="3" destOrd="0" presId="urn:microsoft.com/office/officeart/2018/5/layout/CenteredIconLabelDescriptionList"/>
    <dgm:cxn modelId="{2D5CAF52-51BB-44DD-88EE-838E2FBA2F4C}" type="presParOf" srcId="{2BE8FECA-7919-45BF-A56A-A186307D1D41}" destId="{551F2914-1B95-4315-87BE-F4C586BCA76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0784D6-E743-4A36-909B-CCE10D9DD245}"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F02BFC4D-6ABC-4A76-A613-8AE066B32E35}">
      <dgm:prSet/>
      <dgm:spPr/>
      <dgm:t>
        <a:bodyPr/>
        <a:lstStyle/>
        <a:p>
          <a:r>
            <a:rPr lang="en-US"/>
            <a:t>Pros:</a:t>
          </a:r>
        </a:p>
      </dgm:t>
    </dgm:pt>
    <dgm:pt modelId="{6BDF1B76-C002-4412-A4CF-73CF451AD601}" type="parTrans" cxnId="{C825477B-57E5-4F01-B532-8C2E5C77C236}">
      <dgm:prSet/>
      <dgm:spPr/>
      <dgm:t>
        <a:bodyPr/>
        <a:lstStyle/>
        <a:p>
          <a:endParaRPr lang="en-US"/>
        </a:p>
      </dgm:t>
    </dgm:pt>
    <dgm:pt modelId="{53515843-38C7-4EC9-9AD3-54269682D4FE}" type="sibTrans" cxnId="{C825477B-57E5-4F01-B532-8C2E5C77C236}">
      <dgm:prSet/>
      <dgm:spPr/>
      <dgm:t>
        <a:bodyPr/>
        <a:lstStyle/>
        <a:p>
          <a:endParaRPr lang="en-US"/>
        </a:p>
      </dgm:t>
    </dgm:pt>
    <dgm:pt modelId="{F699DFAC-F3E1-4841-B679-FF7051567A27}">
      <dgm:prSet/>
      <dgm:spPr/>
      <dgm:t>
        <a:bodyPr/>
        <a:lstStyle/>
        <a:p>
          <a:r>
            <a:rPr lang="en-US"/>
            <a:t>The approach is effective because new synthetic examples from the minority class are created that are plausible, that is, are relatively </a:t>
          </a:r>
          <a:r>
            <a:rPr lang="en-US" b="1"/>
            <a:t>close</a:t>
          </a:r>
          <a:r>
            <a:rPr lang="en-US"/>
            <a:t> in feature space to existing examples from the minority class.</a:t>
          </a:r>
        </a:p>
      </dgm:t>
    </dgm:pt>
    <dgm:pt modelId="{F519C5D1-3BA8-4371-8E8E-81B97C4F3705}" type="parTrans" cxnId="{EE2D0854-DB73-4CE5-974E-51E0D63B3783}">
      <dgm:prSet/>
      <dgm:spPr/>
      <dgm:t>
        <a:bodyPr/>
        <a:lstStyle/>
        <a:p>
          <a:endParaRPr lang="en-US"/>
        </a:p>
      </dgm:t>
    </dgm:pt>
    <dgm:pt modelId="{779CD249-D027-41BC-B1FC-36E046017898}" type="sibTrans" cxnId="{EE2D0854-DB73-4CE5-974E-51E0D63B3783}">
      <dgm:prSet/>
      <dgm:spPr/>
      <dgm:t>
        <a:bodyPr/>
        <a:lstStyle/>
        <a:p>
          <a:endParaRPr lang="en-US"/>
        </a:p>
      </dgm:t>
    </dgm:pt>
    <dgm:pt modelId="{68451834-3FA2-4B27-AA87-F90076E53345}">
      <dgm:prSet/>
      <dgm:spPr/>
      <dgm:t>
        <a:bodyPr/>
        <a:lstStyle/>
        <a:p>
          <a:r>
            <a:rPr lang="en-US"/>
            <a:t>Cons:</a:t>
          </a:r>
        </a:p>
      </dgm:t>
    </dgm:pt>
    <dgm:pt modelId="{1F5F6D8A-D307-45B2-B4B1-5BD08C2363E2}" type="parTrans" cxnId="{F6B72DF6-EADE-42A0-81C9-EBCEB8741E5E}">
      <dgm:prSet/>
      <dgm:spPr/>
      <dgm:t>
        <a:bodyPr/>
        <a:lstStyle/>
        <a:p>
          <a:endParaRPr lang="en-US"/>
        </a:p>
      </dgm:t>
    </dgm:pt>
    <dgm:pt modelId="{4CCB1F4F-3008-45B9-9B87-1BA3933BE062}" type="sibTrans" cxnId="{F6B72DF6-EADE-42A0-81C9-EBCEB8741E5E}">
      <dgm:prSet/>
      <dgm:spPr/>
      <dgm:t>
        <a:bodyPr/>
        <a:lstStyle/>
        <a:p>
          <a:endParaRPr lang="en-US"/>
        </a:p>
      </dgm:t>
    </dgm:pt>
    <dgm:pt modelId="{0F39D3C4-4B35-4013-A839-6B090A67EFB0}">
      <dgm:prSet/>
      <dgm:spPr/>
      <dgm:t>
        <a:bodyPr/>
        <a:lstStyle/>
        <a:p>
          <a:r>
            <a:rPr lang="en-US"/>
            <a:t>A general downside of the approach is that synthetic examples are created without considering the majority class, possibly resulting in ambiguous examples if there is a </a:t>
          </a:r>
          <a:r>
            <a:rPr lang="en-US" b="1"/>
            <a:t>strong overlap</a:t>
          </a:r>
          <a:r>
            <a:rPr lang="en-US"/>
            <a:t> for the classes.</a:t>
          </a:r>
        </a:p>
      </dgm:t>
    </dgm:pt>
    <dgm:pt modelId="{DDD074C0-9E21-4BED-9E98-8DB6E80C6640}" type="parTrans" cxnId="{F33741BD-C319-4675-ABF2-64EA40D1B622}">
      <dgm:prSet/>
      <dgm:spPr/>
      <dgm:t>
        <a:bodyPr/>
        <a:lstStyle/>
        <a:p>
          <a:endParaRPr lang="en-US"/>
        </a:p>
      </dgm:t>
    </dgm:pt>
    <dgm:pt modelId="{333181F8-8F25-49D4-9241-D0CF2EC5D343}" type="sibTrans" cxnId="{F33741BD-C319-4675-ABF2-64EA40D1B622}">
      <dgm:prSet/>
      <dgm:spPr/>
      <dgm:t>
        <a:bodyPr/>
        <a:lstStyle/>
        <a:p>
          <a:endParaRPr lang="en-US"/>
        </a:p>
      </dgm:t>
    </dgm:pt>
    <dgm:pt modelId="{81E82AD7-08B8-4C40-86AA-10456DF3BDBF}">
      <dgm:prSet phldr="0"/>
      <dgm:spPr/>
      <dgm:t>
        <a:bodyPr/>
        <a:lstStyle/>
        <a:p>
          <a:pPr rtl="0"/>
          <a:r>
            <a:rPr lang="en-US" b="1">
              <a:latin typeface="Calibri Light" panose="020F0302020204030204"/>
            </a:rPr>
            <a:t>Overcomes</a:t>
          </a:r>
          <a:r>
            <a:rPr lang="en-US" b="1"/>
            <a:t> </a:t>
          </a:r>
          <a:r>
            <a:rPr lang="en-US"/>
            <a:t>the overfitting problem posed by random oversampling</a:t>
          </a:r>
          <a:endParaRPr lang="en-US">
            <a:latin typeface="Calibri Light" panose="020F0302020204030204"/>
          </a:endParaRPr>
        </a:p>
      </dgm:t>
    </dgm:pt>
    <dgm:pt modelId="{6CA113E8-D1A1-474A-ADC6-4E3B32E8C9EF}" type="parTrans" cxnId="{EB93FC30-BB1D-498C-8E6A-80705F51175B}">
      <dgm:prSet/>
      <dgm:spPr/>
    </dgm:pt>
    <dgm:pt modelId="{A3444033-72A6-40FF-A1E8-8BA6D4479B59}" type="sibTrans" cxnId="{EB93FC30-BB1D-498C-8E6A-80705F51175B}">
      <dgm:prSet/>
      <dgm:spPr/>
    </dgm:pt>
    <dgm:pt modelId="{94F3A269-333D-4F8A-9206-52010572EA0E}" type="pres">
      <dgm:prSet presAssocID="{0E0784D6-E743-4A36-909B-CCE10D9DD245}" presName="Name0" presStyleCnt="0">
        <dgm:presLayoutVars>
          <dgm:dir/>
          <dgm:animLvl val="lvl"/>
          <dgm:resizeHandles val="exact"/>
        </dgm:presLayoutVars>
      </dgm:prSet>
      <dgm:spPr/>
    </dgm:pt>
    <dgm:pt modelId="{60738471-122F-4AC4-B64F-58AFBA87C7D4}" type="pres">
      <dgm:prSet presAssocID="{F02BFC4D-6ABC-4A76-A613-8AE066B32E35}" presName="composite" presStyleCnt="0"/>
      <dgm:spPr/>
    </dgm:pt>
    <dgm:pt modelId="{BB84ED59-94FC-4FB7-8698-8FFC4CF295CA}" type="pres">
      <dgm:prSet presAssocID="{F02BFC4D-6ABC-4A76-A613-8AE066B32E35}" presName="parTx" presStyleLbl="alignNode1" presStyleIdx="0" presStyleCnt="2">
        <dgm:presLayoutVars>
          <dgm:chMax val="0"/>
          <dgm:chPref val="0"/>
          <dgm:bulletEnabled val="1"/>
        </dgm:presLayoutVars>
      </dgm:prSet>
      <dgm:spPr/>
    </dgm:pt>
    <dgm:pt modelId="{EF002826-48E1-4191-8A08-78316A274444}" type="pres">
      <dgm:prSet presAssocID="{F02BFC4D-6ABC-4A76-A613-8AE066B32E35}" presName="desTx" presStyleLbl="alignAccFollowNode1" presStyleIdx="0" presStyleCnt="2">
        <dgm:presLayoutVars>
          <dgm:bulletEnabled val="1"/>
        </dgm:presLayoutVars>
      </dgm:prSet>
      <dgm:spPr/>
    </dgm:pt>
    <dgm:pt modelId="{70B0B7BF-95C8-487A-B590-C3DB49181E21}" type="pres">
      <dgm:prSet presAssocID="{53515843-38C7-4EC9-9AD3-54269682D4FE}" presName="space" presStyleCnt="0"/>
      <dgm:spPr/>
    </dgm:pt>
    <dgm:pt modelId="{3846D5AC-97FC-45EC-8C84-0B4EFF613496}" type="pres">
      <dgm:prSet presAssocID="{68451834-3FA2-4B27-AA87-F90076E53345}" presName="composite" presStyleCnt="0"/>
      <dgm:spPr/>
    </dgm:pt>
    <dgm:pt modelId="{F6C9FE84-0E61-42A9-9FE3-09AC3A8FC7C7}" type="pres">
      <dgm:prSet presAssocID="{68451834-3FA2-4B27-AA87-F90076E53345}" presName="parTx" presStyleLbl="alignNode1" presStyleIdx="1" presStyleCnt="2">
        <dgm:presLayoutVars>
          <dgm:chMax val="0"/>
          <dgm:chPref val="0"/>
          <dgm:bulletEnabled val="1"/>
        </dgm:presLayoutVars>
      </dgm:prSet>
      <dgm:spPr/>
    </dgm:pt>
    <dgm:pt modelId="{519CBA8D-04EB-42D5-B0EC-7A8F933D1A2C}" type="pres">
      <dgm:prSet presAssocID="{68451834-3FA2-4B27-AA87-F90076E53345}" presName="desTx" presStyleLbl="alignAccFollowNode1" presStyleIdx="1" presStyleCnt="2">
        <dgm:presLayoutVars>
          <dgm:bulletEnabled val="1"/>
        </dgm:presLayoutVars>
      </dgm:prSet>
      <dgm:spPr/>
    </dgm:pt>
  </dgm:ptLst>
  <dgm:cxnLst>
    <dgm:cxn modelId="{8B432217-2650-43D6-ABBB-0064F3347EE0}" type="presOf" srcId="{0F39D3C4-4B35-4013-A839-6B090A67EFB0}" destId="{519CBA8D-04EB-42D5-B0EC-7A8F933D1A2C}" srcOrd="0" destOrd="0" presId="urn:microsoft.com/office/officeart/2005/8/layout/hList1"/>
    <dgm:cxn modelId="{26C87921-DE0A-4F24-A801-2F194D237566}" type="presOf" srcId="{F02BFC4D-6ABC-4A76-A613-8AE066B32E35}" destId="{BB84ED59-94FC-4FB7-8698-8FFC4CF295CA}" srcOrd="0" destOrd="0" presId="urn:microsoft.com/office/officeart/2005/8/layout/hList1"/>
    <dgm:cxn modelId="{EB93FC30-BB1D-498C-8E6A-80705F51175B}" srcId="{F02BFC4D-6ABC-4A76-A613-8AE066B32E35}" destId="{81E82AD7-08B8-4C40-86AA-10456DF3BDBF}" srcOrd="1" destOrd="0" parTransId="{6CA113E8-D1A1-474A-ADC6-4E3B32E8C9EF}" sibTransId="{A3444033-72A6-40FF-A1E8-8BA6D4479B59}"/>
    <dgm:cxn modelId="{9BB59B50-BA56-4745-B45D-5472285EC4EE}" type="presOf" srcId="{0E0784D6-E743-4A36-909B-CCE10D9DD245}" destId="{94F3A269-333D-4F8A-9206-52010572EA0E}" srcOrd="0" destOrd="0" presId="urn:microsoft.com/office/officeart/2005/8/layout/hList1"/>
    <dgm:cxn modelId="{EE2D0854-DB73-4CE5-974E-51E0D63B3783}" srcId="{F02BFC4D-6ABC-4A76-A613-8AE066B32E35}" destId="{F699DFAC-F3E1-4841-B679-FF7051567A27}" srcOrd="0" destOrd="0" parTransId="{F519C5D1-3BA8-4371-8E8E-81B97C4F3705}" sibTransId="{779CD249-D027-41BC-B1FC-36E046017898}"/>
    <dgm:cxn modelId="{39EF8555-708C-4E42-B812-551B22C536CA}" type="presOf" srcId="{68451834-3FA2-4B27-AA87-F90076E53345}" destId="{F6C9FE84-0E61-42A9-9FE3-09AC3A8FC7C7}" srcOrd="0" destOrd="0" presId="urn:microsoft.com/office/officeart/2005/8/layout/hList1"/>
    <dgm:cxn modelId="{C825477B-57E5-4F01-B532-8C2E5C77C236}" srcId="{0E0784D6-E743-4A36-909B-CCE10D9DD245}" destId="{F02BFC4D-6ABC-4A76-A613-8AE066B32E35}" srcOrd="0" destOrd="0" parTransId="{6BDF1B76-C002-4412-A4CF-73CF451AD601}" sibTransId="{53515843-38C7-4EC9-9AD3-54269682D4FE}"/>
    <dgm:cxn modelId="{889F6AA2-3BF8-45E1-BED2-B62CFBEF3017}" type="presOf" srcId="{81E82AD7-08B8-4C40-86AA-10456DF3BDBF}" destId="{EF002826-48E1-4191-8A08-78316A274444}" srcOrd="0" destOrd="1" presId="urn:microsoft.com/office/officeart/2005/8/layout/hList1"/>
    <dgm:cxn modelId="{86A760B8-C1F9-4BF7-9500-B897F9FF7032}" type="presOf" srcId="{F699DFAC-F3E1-4841-B679-FF7051567A27}" destId="{EF002826-48E1-4191-8A08-78316A274444}" srcOrd="0" destOrd="0" presId="urn:microsoft.com/office/officeart/2005/8/layout/hList1"/>
    <dgm:cxn modelId="{F33741BD-C319-4675-ABF2-64EA40D1B622}" srcId="{68451834-3FA2-4B27-AA87-F90076E53345}" destId="{0F39D3C4-4B35-4013-A839-6B090A67EFB0}" srcOrd="0" destOrd="0" parTransId="{DDD074C0-9E21-4BED-9E98-8DB6E80C6640}" sibTransId="{333181F8-8F25-49D4-9241-D0CF2EC5D343}"/>
    <dgm:cxn modelId="{F6B72DF6-EADE-42A0-81C9-EBCEB8741E5E}" srcId="{0E0784D6-E743-4A36-909B-CCE10D9DD245}" destId="{68451834-3FA2-4B27-AA87-F90076E53345}" srcOrd="1" destOrd="0" parTransId="{1F5F6D8A-D307-45B2-B4B1-5BD08C2363E2}" sibTransId="{4CCB1F4F-3008-45B9-9B87-1BA3933BE062}"/>
    <dgm:cxn modelId="{FDDEABDC-1DB7-42F1-B195-35464CC6F2BA}" type="presParOf" srcId="{94F3A269-333D-4F8A-9206-52010572EA0E}" destId="{60738471-122F-4AC4-B64F-58AFBA87C7D4}" srcOrd="0" destOrd="0" presId="urn:microsoft.com/office/officeart/2005/8/layout/hList1"/>
    <dgm:cxn modelId="{A8318BAD-CBBD-4625-8710-8C70AFFAF885}" type="presParOf" srcId="{60738471-122F-4AC4-B64F-58AFBA87C7D4}" destId="{BB84ED59-94FC-4FB7-8698-8FFC4CF295CA}" srcOrd="0" destOrd="0" presId="urn:microsoft.com/office/officeart/2005/8/layout/hList1"/>
    <dgm:cxn modelId="{2FFE0E09-D088-4129-B695-4EB4ECB8CE15}" type="presParOf" srcId="{60738471-122F-4AC4-B64F-58AFBA87C7D4}" destId="{EF002826-48E1-4191-8A08-78316A274444}" srcOrd="1" destOrd="0" presId="urn:microsoft.com/office/officeart/2005/8/layout/hList1"/>
    <dgm:cxn modelId="{9727114D-7602-4685-ADB3-EB160CABBEB2}" type="presParOf" srcId="{94F3A269-333D-4F8A-9206-52010572EA0E}" destId="{70B0B7BF-95C8-487A-B590-C3DB49181E21}" srcOrd="1" destOrd="0" presId="urn:microsoft.com/office/officeart/2005/8/layout/hList1"/>
    <dgm:cxn modelId="{5B83BFC6-70A1-4E48-A9F7-2D8306E40380}" type="presParOf" srcId="{94F3A269-333D-4F8A-9206-52010572EA0E}" destId="{3846D5AC-97FC-45EC-8C84-0B4EFF613496}" srcOrd="2" destOrd="0" presId="urn:microsoft.com/office/officeart/2005/8/layout/hList1"/>
    <dgm:cxn modelId="{06D4ED30-98D8-465D-AC08-1AC4AA538654}" type="presParOf" srcId="{3846D5AC-97FC-45EC-8C84-0B4EFF613496}" destId="{F6C9FE84-0E61-42A9-9FE3-09AC3A8FC7C7}" srcOrd="0" destOrd="0" presId="urn:microsoft.com/office/officeart/2005/8/layout/hList1"/>
    <dgm:cxn modelId="{0F732261-4FB9-40D2-8A86-67DBAD89E618}" type="presParOf" srcId="{3846D5AC-97FC-45EC-8C84-0B4EFF613496}" destId="{519CBA8D-04EB-42D5-B0EC-7A8F933D1A2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18E014-69B7-486D-B27E-36B4498998D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EA47BC6-42C2-42EC-A3CB-B09938151814}">
      <dgm:prSet/>
      <dgm:spPr/>
      <dgm:t>
        <a:bodyPr/>
        <a:lstStyle/>
        <a:p>
          <a:r>
            <a:rPr lang="en-US"/>
            <a:t>Cost Sensitive Learning</a:t>
          </a:r>
        </a:p>
      </dgm:t>
    </dgm:pt>
    <dgm:pt modelId="{D2227215-D9D9-4CA3-9866-01F25CA6723F}" type="parTrans" cxnId="{47C7D914-557F-4DA5-A22C-C2C52827EA3E}">
      <dgm:prSet/>
      <dgm:spPr/>
      <dgm:t>
        <a:bodyPr/>
        <a:lstStyle/>
        <a:p>
          <a:endParaRPr lang="en-US"/>
        </a:p>
      </dgm:t>
    </dgm:pt>
    <dgm:pt modelId="{2E57732F-5929-4B2C-924F-9C082CD4024B}" type="sibTrans" cxnId="{47C7D914-557F-4DA5-A22C-C2C52827EA3E}">
      <dgm:prSet/>
      <dgm:spPr/>
      <dgm:t>
        <a:bodyPr/>
        <a:lstStyle/>
        <a:p>
          <a:endParaRPr lang="en-US"/>
        </a:p>
      </dgm:t>
    </dgm:pt>
    <dgm:pt modelId="{A8196F66-5540-4485-8DF7-12F55F1E8994}">
      <dgm:prSet/>
      <dgm:spPr/>
      <dgm:t>
        <a:bodyPr/>
        <a:lstStyle/>
        <a:p>
          <a:r>
            <a:rPr lang="en-US"/>
            <a:t>Ensemble Method</a:t>
          </a:r>
        </a:p>
      </dgm:t>
    </dgm:pt>
    <dgm:pt modelId="{879D7F75-152B-4E76-B329-77DBC431105A}" type="parTrans" cxnId="{0B08036A-F3A0-45D1-9243-5E9A3B116B0F}">
      <dgm:prSet/>
      <dgm:spPr/>
      <dgm:t>
        <a:bodyPr/>
        <a:lstStyle/>
        <a:p>
          <a:endParaRPr lang="en-US"/>
        </a:p>
      </dgm:t>
    </dgm:pt>
    <dgm:pt modelId="{BDB85276-571B-4E47-B8AA-9FD81A7F4123}" type="sibTrans" cxnId="{0B08036A-F3A0-45D1-9243-5E9A3B116B0F}">
      <dgm:prSet/>
      <dgm:spPr/>
      <dgm:t>
        <a:bodyPr/>
        <a:lstStyle/>
        <a:p>
          <a:endParaRPr lang="en-US"/>
        </a:p>
      </dgm:t>
    </dgm:pt>
    <dgm:pt modelId="{4DAA69C9-F141-4D74-803D-619FBFB2E184}">
      <dgm:prSet/>
      <dgm:spPr/>
      <dgm:t>
        <a:bodyPr/>
        <a:lstStyle/>
        <a:p>
          <a:r>
            <a:rPr lang="en-US"/>
            <a:t>One class Learning</a:t>
          </a:r>
        </a:p>
      </dgm:t>
    </dgm:pt>
    <dgm:pt modelId="{366A5749-7AC4-4BE6-BF96-8BF1CD1D3670}" type="parTrans" cxnId="{6ACE2811-3FDE-4CE2-A374-25839365CE64}">
      <dgm:prSet/>
      <dgm:spPr/>
      <dgm:t>
        <a:bodyPr/>
        <a:lstStyle/>
        <a:p>
          <a:endParaRPr lang="en-US"/>
        </a:p>
      </dgm:t>
    </dgm:pt>
    <dgm:pt modelId="{0858DBF7-7006-4F1F-9442-D3CC36615DC0}" type="sibTrans" cxnId="{6ACE2811-3FDE-4CE2-A374-25839365CE64}">
      <dgm:prSet/>
      <dgm:spPr/>
      <dgm:t>
        <a:bodyPr/>
        <a:lstStyle/>
        <a:p>
          <a:endParaRPr lang="en-US"/>
        </a:p>
      </dgm:t>
    </dgm:pt>
    <dgm:pt modelId="{BDCFD472-AE4B-4CD8-8322-63DF2A26282E}">
      <dgm:prSet/>
      <dgm:spPr/>
      <dgm:t>
        <a:bodyPr/>
        <a:lstStyle/>
        <a:p>
          <a:r>
            <a:rPr lang="en-US"/>
            <a:t>Hybrid </a:t>
          </a:r>
          <a:r>
            <a:rPr lang="en-US">
              <a:latin typeface="Calibri Light" panose="020F0302020204030204"/>
            </a:rPr>
            <a:t>Approaches</a:t>
          </a:r>
          <a:endParaRPr lang="en-US"/>
        </a:p>
      </dgm:t>
    </dgm:pt>
    <dgm:pt modelId="{F2319714-C376-47AA-9090-0756D5ADA79E}" type="parTrans" cxnId="{F264C1AA-E174-4EBF-90FD-7089081ADFF8}">
      <dgm:prSet/>
      <dgm:spPr/>
      <dgm:t>
        <a:bodyPr/>
        <a:lstStyle/>
        <a:p>
          <a:endParaRPr lang="en-US"/>
        </a:p>
      </dgm:t>
    </dgm:pt>
    <dgm:pt modelId="{2A9A7F91-B22A-4069-A681-835B95840042}" type="sibTrans" cxnId="{F264C1AA-E174-4EBF-90FD-7089081ADFF8}">
      <dgm:prSet/>
      <dgm:spPr/>
      <dgm:t>
        <a:bodyPr/>
        <a:lstStyle/>
        <a:p>
          <a:endParaRPr lang="en-US"/>
        </a:p>
      </dgm:t>
    </dgm:pt>
    <dgm:pt modelId="{A05F4CB8-7BE3-466F-9225-A92D2C1C2120}" type="pres">
      <dgm:prSet presAssocID="{5318E014-69B7-486D-B27E-36B4498998D6}" presName="linear" presStyleCnt="0">
        <dgm:presLayoutVars>
          <dgm:animLvl val="lvl"/>
          <dgm:resizeHandles val="exact"/>
        </dgm:presLayoutVars>
      </dgm:prSet>
      <dgm:spPr/>
    </dgm:pt>
    <dgm:pt modelId="{0CB2BEFD-959B-4507-98FF-C3DD0BA350C5}" type="pres">
      <dgm:prSet presAssocID="{7EA47BC6-42C2-42EC-A3CB-B09938151814}" presName="parentText" presStyleLbl="node1" presStyleIdx="0" presStyleCnt="4">
        <dgm:presLayoutVars>
          <dgm:chMax val="0"/>
          <dgm:bulletEnabled val="1"/>
        </dgm:presLayoutVars>
      </dgm:prSet>
      <dgm:spPr/>
    </dgm:pt>
    <dgm:pt modelId="{2D9BE212-E11F-4B70-A87F-12C60BACABCC}" type="pres">
      <dgm:prSet presAssocID="{2E57732F-5929-4B2C-924F-9C082CD4024B}" presName="spacer" presStyleCnt="0"/>
      <dgm:spPr/>
    </dgm:pt>
    <dgm:pt modelId="{6625E224-E762-420E-A93F-3766E8F84696}" type="pres">
      <dgm:prSet presAssocID="{A8196F66-5540-4485-8DF7-12F55F1E8994}" presName="parentText" presStyleLbl="node1" presStyleIdx="1" presStyleCnt="4">
        <dgm:presLayoutVars>
          <dgm:chMax val="0"/>
          <dgm:bulletEnabled val="1"/>
        </dgm:presLayoutVars>
      </dgm:prSet>
      <dgm:spPr/>
    </dgm:pt>
    <dgm:pt modelId="{E54B31AC-9465-41D0-969E-1B0906E98E71}" type="pres">
      <dgm:prSet presAssocID="{BDB85276-571B-4E47-B8AA-9FD81A7F4123}" presName="spacer" presStyleCnt="0"/>
      <dgm:spPr/>
    </dgm:pt>
    <dgm:pt modelId="{86A0FF18-71B9-4766-8EF1-4F9632333AA2}" type="pres">
      <dgm:prSet presAssocID="{4DAA69C9-F141-4D74-803D-619FBFB2E184}" presName="parentText" presStyleLbl="node1" presStyleIdx="2" presStyleCnt="4">
        <dgm:presLayoutVars>
          <dgm:chMax val="0"/>
          <dgm:bulletEnabled val="1"/>
        </dgm:presLayoutVars>
      </dgm:prSet>
      <dgm:spPr/>
    </dgm:pt>
    <dgm:pt modelId="{2ED1B87B-F2B0-4C6D-A99C-70905563613F}" type="pres">
      <dgm:prSet presAssocID="{0858DBF7-7006-4F1F-9442-D3CC36615DC0}" presName="spacer" presStyleCnt="0"/>
      <dgm:spPr/>
    </dgm:pt>
    <dgm:pt modelId="{3BA94E05-AD6B-4F08-8E2E-8655F984DFA9}" type="pres">
      <dgm:prSet presAssocID="{BDCFD472-AE4B-4CD8-8322-63DF2A26282E}" presName="parentText" presStyleLbl="node1" presStyleIdx="3" presStyleCnt="4">
        <dgm:presLayoutVars>
          <dgm:chMax val="0"/>
          <dgm:bulletEnabled val="1"/>
        </dgm:presLayoutVars>
      </dgm:prSet>
      <dgm:spPr/>
    </dgm:pt>
  </dgm:ptLst>
  <dgm:cxnLst>
    <dgm:cxn modelId="{93023F00-76FE-468E-8CC9-AE7AC4B373BE}" type="presOf" srcId="{4DAA69C9-F141-4D74-803D-619FBFB2E184}" destId="{86A0FF18-71B9-4766-8EF1-4F9632333AA2}" srcOrd="0" destOrd="0" presId="urn:microsoft.com/office/officeart/2005/8/layout/vList2"/>
    <dgm:cxn modelId="{6ACE2811-3FDE-4CE2-A374-25839365CE64}" srcId="{5318E014-69B7-486D-B27E-36B4498998D6}" destId="{4DAA69C9-F141-4D74-803D-619FBFB2E184}" srcOrd="2" destOrd="0" parTransId="{366A5749-7AC4-4BE6-BF96-8BF1CD1D3670}" sibTransId="{0858DBF7-7006-4F1F-9442-D3CC36615DC0}"/>
    <dgm:cxn modelId="{47C7D914-557F-4DA5-A22C-C2C52827EA3E}" srcId="{5318E014-69B7-486D-B27E-36B4498998D6}" destId="{7EA47BC6-42C2-42EC-A3CB-B09938151814}" srcOrd="0" destOrd="0" parTransId="{D2227215-D9D9-4CA3-9866-01F25CA6723F}" sibTransId="{2E57732F-5929-4B2C-924F-9C082CD4024B}"/>
    <dgm:cxn modelId="{0B08036A-F3A0-45D1-9243-5E9A3B116B0F}" srcId="{5318E014-69B7-486D-B27E-36B4498998D6}" destId="{A8196F66-5540-4485-8DF7-12F55F1E8994}" srcOrd="1" destOrd="0" parTransId="{879D7F75-152B-4E76-B329-77DBC431105A}" sibTransId="{BDB85276-571B-4E47-B8AA-9FD81A7F4123}"/>
    <dgm:cxn modelId="{88879579-3331-43DD-81BB-52D8523EFB1A}" type="presOf" srcId="{A8196F66-5540-4485-8DF7-12F55F1E8994}" destId="{6625E224-E762-420E-A93F-3766E8F84696}" srcOrd="0" destOrd="0" presId="urn:microsoft.com/office/officeart/2005/8/layout/vList2"/>
    <dgm:cxn modelId="{F264C1AA-E174-4EBF-90FD-7089081ADFF8}" srcId="{5318E014-69B7-486D-B27E-36B4498998D6}" destId="{BDCFD472-AE4B-4CD8-8322-63DF2A26282E}" srcOrd="3" destOrd="0" parTransId="{F2319714-C376-47AA-9090-0756D5ADA79E}" sibTransId="{2A9A7F91-B22A-4069-A681-835B95840042}"/>
    <dgm:cxn modelId="{A54F59AE-A4F5-4864-9A7D-61ABEBE7B961}" type="presOf" srcId="{7EA47BC6-42C2-42EC-A3CB-B09938151814}" destId="{0CB2BEFD-959B-4507-98FF-C3DD0BA350C5}" srcOrd="0" destOrd="0" presId="urn:microsoft.com/office/officeart/2005/8/layout/vList2"/>
    <dgm:cxn modelId="{8EA397B4-5BF9-4A96-A13F-1D8186652D8B}" type="presOf" srcId="{5318E014-69B7-486D-B27E-36B4498998D6}" destId="{A05F4CB8-7BE3-466F-9225-A92D2C1C2120}" srcOrd="0" destOrd="0" presId="urn:microsoft.com/office/officeart/2005/8/layout/vList2"/>
    <dgm:cxn modelId="{44E795C4-9E9C-4FB7-80AC-DB52D4ADC14D}" type="presOf" srcId="{BDCFD472-AE4B-4CD8-8322-63DF2A26282E}" destId="{3BA94E05-AD6B-4F08-8E2E-8655F984DFA9}" srcOrd="0" destOrd="0" presId="urn:microsoft.com/office/officeart/2005/8/layout/vList2"/>
    <dgm:cxn modelId="{AF253141-80D3-4B67-A2DF-FFDFB2F313C6}" type="presParOf" srcId="{A05F4CB8-7BE3-466F-9225-A92D2C1C2120}" destId="{0CB2BEFD-959B-4507-98FF-C3DD0BA350C5}" srcOrd="0" destOrd="0" presId="urn:microsoft.com/office/officeart/2005/8/layout/vList2"/>
    <dgm:cxn modelId="{7494DE99-9DDF-4D64-A03A-7824852DFFA8}" type="presParOf" srcId="{A05F4CB8-7BE3-466F-9225-A92D2C1C2120}" destId="{2D9BE212-E11F-4B70-A87F-12C60BACABCC}" srcOrd="1" destOrd="0" presId="urn:microsoft.com/office/officeart/2005/8/layout/vList2"/>
    <dgm:cxn modelId="{831946E3-D3E4-4714-85C9-0548932476A0}" type="presParOf" srcId="{A05F4CB8-7BE3-466F-9225-A92D2C1C2120}" destId="{6625E224-E762-420E-A93F-3766E8F84696}" srcOrd="2" destOrd="0" presId="urn:microsoft.com/office/officeart/2005/8/layout/vList2"/>
    <dgm:cxn modelId="{674115B2-1C9E-453D-AE03-2E97CD8663FA}" type="presParOf" srcId="{A05F4CB8-7BE3-466F-9225-A92D2C1C2120}" destId="{E54B31AC-9465-41D0-969E-1B0906E98E71}" srcOrd="3" destOrd="0" presId="urn:microsoft.com/office/officeart/2005/8/layout/vList2"/>
    <dgm:cxn modelId="{5C13F304-6137-4C09-B6CA-ABB0C92BE9EB}" type="presParOf" srcId="{A05F4CB8-7BE3-466F-9225-A92D2C1C2120}" destId="{86A0FF18-71B9-4766-8EF1-4F9632333AA2}" srcOrd="4" destOrd="0" presId="urn:microsoft.com/office/officeart/2005/8/layout/vList2"/>
    <dgm:cxn modelId="{DF5C4FDF-556C-41C4-9396-F790DEC26214}" type="presParOf" srcId="{A05F4CB8-7BE3-466F-9225-A92D2C1C2120}" destId="{2ED1B87B-F2B0-4C6D-A99C-70905563613F}" srcOrd="5" destOrd="0" presId="urn:microsoft.com/office/officeart/2005/8/layout/vList2"/>
    <dgm:cxn modelId="{BAD399BA-388E-4132-8C73-24874C94317F}" type="presParOf" srcId="{A05F4CB8-7BE3-466F-9225-A92D2C1C2120}" destId="{3BA94E05-AD6B-4F08-8E2E-8655F984DFA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142C25-EB3B-4A27-A295-50C8EFB779BA}"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EF5CEEF7-097B-4A03-BAA4-961141B1EBE0}">
      <dgm:prSet/>
      <dgm:spPr/>
      <dgm:t>
        <a:bodyPr/>
        <a:lstStyle/>
        <a:p>
          <a:pPr>
            <a:defRPr b="1"/>
          </a:pPr>
          <a:r>
            <a:rPr lang="en-US" b="1">
              <a:latin typeface="Calibri Light" panose="020F0302020204030204"/>
            </a:rPr>
            <a:t>Vanilla Neural Network</a:t>
          </a:r>
          <a:endParaRPr lang="en-US" b="1"/>
        </a:p>
      </dgm:t>
    </dgm:pt>
    <dgm:pt modelId="{B7D58C53-AD00-47DE-B5A3-7DF27801A5B2}" type="parTrans" cxnId="{2DC58CA0-D000-44B3-ACB6-4E9868E3872D}">
      <dgm:prSet/>
      <dgm:spPr/>
      <dgm:t>
        <a:bodyPr/>
        <a:lstStyle/>
        <a:p>
          <a:endParaRPr lang="en-US"/>
        </a:p>
      </dgm:t>
    </dgm:pt>
    <dgm:pt modelId="{E53286D2-F48D-4DA1-A34A-5063F007C32B}" type="sibTrans" cxnId="{2DC58CA0-D000-44B3-ACB6-4E9868E3872D}">
      <dgm:prSet/>
      <dgm:spPr/>
      <dgm:t>
        <a:bodyPr/>
        <a:lstStyle/>
        <a:p>
          <a:endParaRPr lang="en-US"/>
        </a:p>
      </dgm:t>
    </dgm:pt>
    <dgm:pt modelId="{4485C8AE-346C-4D6B-A387-903A387E297F}">
      <dgm:prSet phldr="0"/>
      <dgm:spPr/>
      <dgm:t>
        <a:bodyPr/>
        <a:lstStyle/>
        <a:p>
          <a:r>
            <a:rPr lang="en-US" b="1">
              <a:latin typeface="Calibri Light" panose="020F0302020204030204"/>
            </a:rPr>
            <a:t>ROC AUC: 0.94</a:t>
          </a:r>
          <a:endParaRPr lang="en-US" b="1"/>
        </a:p>
      </dgm:t>
    </dgm:pt>
    <dgm:pt modelId="{2E3021F8-B6F0-49E6-872F-130F16845FCA}" type="parTrans" cxnId="{EEB404E2-0617-4D36-963A-2A14FE3C4FC3}">
      <dgm:prSet/>
      <dgm:spPr/>
      <dgm:t>
        <a:bodyPr/>
        <a:lstStyle/>
        <a:p>
          <a:endParaRPr lang="en-US"/>
        </a:p>
      </dgm:t>
    </dgm:pt>
    <dgm:pt modelId="{80B3F5DD-F24A-4CF9-BBD9-64C34CE615D7}" type="sibTrans" cxnId="{EEB404E2-0617-4D36-963A-2A14FE3C4FC3}">
      <dgm:prSet/>
      <dgm:spPr/>
      <dgm:t>
        <a:bodyPr/>
        <a:lstStyle/>
        <a:p>
          <a:endParaRPr lang="en-US"/>
        </a:p>
      </dgm:t>
    </dgm:pt>
    <dgm:pt modelId="{8E4D0119-1A8A-4D73-B913-365D8F823B0E}">
      <dgm:prSet/>
      <dgm:spPr/>
      <dgm:t>
        <a:bodyPr/>
        <a:lstStyle/>
        <a:p>
          <a:pPr>
            <a:defRPr b="1"/>
          </a:pPr>
          <a:r>
            <a:rPr lang="en-US" b="1">
              <a:latin typeface="Calibri Light" panose="020F0302020204030204"/>
            </a:rPr>
            <a:t>Cost Sensitive Neural Network</a:t>
          </a:r>
          <a:endParaRPr lang="en-US" b="1"/>
        </a:p>
      </dgm:t>
    </dgm:pt>
    <dgm:pt modelId="{0FADD7D7-5735-44DC-8146-250F614BE6BF}" type="parTrans" cxnId="{18B3F7D3-6E45-42C8-ABF0-A2D10F5AA4C4}">
      <dgm:prSet/>
      <dgm:spPr/>
      <dgm:t>
        <a:bodyPr/>
        <a:lstStyle/>
        <a:p>
          <a:endParaRPr lang="en-US"/>
        </a:p>
      </dgm:t>
    </dgm:pt>
    <dgm:pt modelId="{A209693C-D920-434D-AF1E-9990D871FDE9}" type="sibTrans" cxnId="{18B3F7D3-6E45-42C8-ABF0-A2D10F5AA4C4}">
      <dgm:prSet/>
      <dgm:spPr/>
      <dgm:t>
        <a:bodyPr/>
        <a:lstStyle/>
        <a:p>
          <a:endParaRPr lang="en-US"/>
        </a:p>
      </dgm:t>
    </dgm:pt>
    <dgm:pt modelId="{539289D0-CD9F-42CF-AF89-C94603316EC9}">
      <dgm:prSet phldr="0"/>
      <dgm:spPr/>
      <dgm:t>
        <a:bodyPr/>
        <a:lstStyle/>
        <a:p>
          <a:r>
            <a:rPr lang="en-US" b="1">
              <a:latin typeface="Calibri Light" panose="020F0302020204030204"/>
            </a:rPr>
            <a:t>ROC AUC: 0.97</a:t>
          </a:r>
          <a:endParaRPr lang="en-US" b="1"/>
        </a:p>
      </dgm:t>
    </dgm:pt>
    <dgm:pt modelId="{CB35D9F0-F787-42EF-B1F0-BAC108EB6F32}" type="parTrans" cxnId="{43F2C4C9-4A14-4D08-B8A3-19C3B423A58E}">
      <dgm:prSet/>
      <dgm:spPr/>
      <dgm:t>
        <a:bodyPr/>
        <a:lstStyle/>
        <a:p>
          <a:endParaRPr lang="en-US"/>
        </a:p>
      </dgm:t>
    </dgm:pt>
    <dgm:pt modelId="{C8C203AB-6C35-4CAA-8DBB-A27534912029}" type="sibTrans" cxnId="{43F2C4C9-4A14-4D08-B8A3-19C3B423A58E}">
      <dgm:prSet/>
      <dgm:spPr/>
      <dgm:t>
        <a:bodyPr/>
        <a:lstStyle/>
        <a:p>
          <a:endParaRPr lang="en-US"/>
        </a:p>
      </dgm:t>
    </dgm:pt>
    <dgm:pt modelId="{A17C69F5-1A03-42A3-9764-77C25C81298B}" type="pres">
      <dgm:prSet presAssocID="{8B142C25-EB3B-4A27-A295-50C8EFB779BA}" presName="linear" presStyleCnt="0">
        <dgm:presLayoutVars>
          <dgm:animLvl val="lvl"/>
          <dgm:resizeHandles val="exact"/>
        </dgm:presLayoutVars>
      </dgm:prSet>
      <dgm:spPr/>
    </dgm:pt>
    <dgm:pt modelId="{365BE805-ABD8-435F-861C-88D7531259B8}" type="pres">
      <dgm:prSet presAssocID="{EF5CEEF7-097B-4A03-BAA4-961141B1EBE0}" presName="parentText" presStyleLbl="node1" presStyleIdx="0" presStyleCnt="2">
        <dgm:presLayoutVars>
          <dgm:chMax val="0"/>
          <dgm:bulletEnabled val="1"/>
        </dgm:presLayoutVars>
      </dgm:prSet>
      <dgm:spPr/>
    </dgm:pt>
    <dgm:pt modelId="{47CE9F77-0AE5-491E-96E8-68010CB7F9A9}" type="pres">
      <dgm:prSet presAssocID="{EF5CEEF7-097B-4A03-BAA4-961141B1EBE0}" presName="childText" presStyleLbl="revTx" presStyleIdx="0" presStyleCnt="2">
        <dgm:presLayoutVars>
          <dgm:bulletEnabled val="1"/>
        </dgm:presLayoutVars>
      </dgm:prSet>
      <dgm:spPr/>
    </dgm:pt>
    <dgm:pt modelId="{97211935-6F3F-496F-8EAF-4869145676C8}" type="pres">
      <dgm:prSet presAssocID="{8E4D0119-1A8A-4D73-B913-365D8F823B0E}" presName="parentText" presStyleLbl="node1" presStyleIdx="1" presStyleCnt="2">
        <dgm:presLayoutVars>
          <dgm:chMax val="0"/>
          <dgm:bulletEnabled val="1"/>
        </dgm:presLayoutVars>
      </dgm:prSet>
      <dgm:spPr/>
    </dgm:pt>
    <dgm:pt modelId="{49226588-7A17-41D5-AC61-15559878F3DD}" type="pres">
      <dgm:prSet presAssocID="{8E4D0119-1A8A-4D73-B913-365D8F823B0E}" presName="childText" presStyleLbl="revTx" presStyleIdx="1" presStyleCnt="2">
        <dgm:presLayoutVars>
          <dgm:bulletEnabled val="1"/>
        </dgm:presLayoutVars>
      </dgm:prSet>
      <dgm:spPr/>
    </dgm:pt>
  </dgm:ptLst>
  <dgm:cxnLst>
    <dgm:cxn modelId="{EBB7BC86-B45B-4CA7-AA15-7F9BFFDA35EF}" type="presOf" srcId="{4485C8AE-346C-4D6B-A387-903A387E297F}" destId="{47CE9F77-0AE5-491E-96E8-68010CB7F9A9}" srcOrd="0" destOrd="0" presId="urn:microsoft.com/office/officeart/2005/8/layout/vList2"/>
    <dgm:cxn modelId="{2DC58CA0-D000-44B3-ACB6-4E9868E3872D}" srcId="{8B142C25-EB3B-4A27-A295-50C8EFB779BA}" destId="{EF5CEEF7-097B-4A03-BAA4-961141B1EBE0}" srcOrd="0" destOrd="0" parTransId="{B7D58C53-AD00-47DE-B5A3-7DF27801A5B2}" sibTransId="{E53286D2-F48D-4DA1-A34A-5063F007C32B}"/>
    <dgm:cxn modelId="{83D640A4-0210-4BE0-A4A7-77F517E0957E}" type="presOf" srcId="{EF5CEEF7-097B-4A03-BAA4-961141B1EBE0}" destId="{365BE805-ABD8-435F-861C-88D7531259B8}" srcOrd="0" destOrd="0" presId="urn:microsoft.com/office/officeart/2005/8/layout/vList2"/>
    <dgm:cxn modelId="{FFAA25C0-91F6-4C50-BE72-4C93F6AB82E4}" type="presOf" srcId="{539289D0-CD9F-42CF-AF89-C94603316EC9}" destId="{49226588-7A17-41D5-AC61-15559878F3DD}" srcOrd="0" destOrd="0" presId="urn:microsoft.com/office/officeart/2005/8/layout/vList2"/>
    <dgm:cxn modelId="{43F2C4C9-4A14-4D08-B8A3-19C3B423A58E}" srcId="{8E4D0119-1A8A-4D73-B913-365D8F823B0E}" destId="{539289D0-CD9F-42CF-AF89-C94603316EC9}" srcOrd="0" destOrd="0" parTransId="{CB35D9F0-F787-42EF-B1F0-BAC108EB6F32}" sibTransId="{C8C203AB-6C35-4CAA-8DBB-A27534912029}"/>
    <dgm:cxn modelId="{18B3F7D3-6E45-42C8-ABF0-A2D10F5AA4C4}" srcId="{8B142C25-EB3B-4A27-A295-50C8EFB779BA}" destId="{8E4D0119-1A8A-4D73-B913-365D8F823B0E}" srcOrd="1" destOrd="0" parTransId="{0FADD7D7-5735-44DC-8146-250F614BE6BF}" sibTransId="{A209693C-D920-434D-AF1E-9990D871FDE9}"/>
    <dgm:cxn modelId="{EEB404E2-0617-4D36-963A-2A14FE3C4FC3}" srcId="{EF5CEEF7-097B-4A03-BAA4-961141B1EBE0}" destId="{4485C8AE-346C-4D6B-A387-903A387E297F}" srcOrd="0" destOrd="0" parTransId="{2E3021F8-B6F0-49E6-872F-130F16845FCA}" sibTransId="{80B3F5DD-F24A-4CF9-BBD9-64C34CE615D7}"/>
    <dgm:cxn modelId="{7A3E3FE8-3684-412C-AD38-321A90B86FFC}" type="presOf" srcId="{8B142C25-EB3B-4A27-A295-50C8EFB779BA}" destId="{A17C69F5-1A03-42A3-9764-77C25C81298B}" srcOrd="0" destOrd="0" presId="urn:microsoft.com/office/officeart/2005/8/layout/vList2"/>
    <dgm:cxn modelId="{F89F8AEB-6D8C-49D5-894C-8414B9991E5C}" type="presOf" srcId="{8E4D0119-1A8A-4D73-B913-365D8F823B0E}" destId="{97211935-6F3F-496F-8EAF-4869145676C8}" srcOrd="0" destOrd="0" presId="urn:microsoft.com/office/officeart/2005/8/layout/vList2"/>
    <dgm:cxn modelId="{8ADE746C-6326-41DB-880E-1B398D678514}" type="presParOf" srcId="{A17C69F5-1A03-42A3-9764-77C25C81298B}" destId="{365BE805-ABD8-435F-861C-88D7531259B8}" srcOrd="0" destOrd="0" presId="urn:microsoft.com/office/officeart/2005/8/layout/vList2"/>
    <dgm:cxn modelId="{8500A061-D52D-4ECC-8CA1-12FAB83C0556}" type="presParOf" srcId="{A17C69F5-1A03-42A3-9764-77C25C81298B}" destId="{47CE9F77-0AE5-491E-96E8-68010CB7F9A9}" srcOrd="1" destOrd="0" presId="urn:microsoft.com/office/officeart/2005/8/layout/vList2"/>
    <dgm:cxn modelId="{AFFC5BB9-DC89-4E9B-B715-5062665ADD63}" type="presParOf" srcId="{A17C69F5-1A03-42A3-9764-77C25C81298B}" destId="{97211935-6F3F-496F-8EAF-4869145676C8}" srcOrd="2" destOrd="0" presId="urn:microsoft.com/office/officeart/2005/8/layout/vList2"/>
    <dgm:cxn modelId="{741AF613-F91B-4DDA-9DC4-5484F581D35C}" type="presParOf" srcId="{A17C69F5-1A03-42A3-9764-77C25C81298B}" destId="{49226588-7A17-41D5-AC61-15559878F3D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195AC4-6B39-44FD-9D7D-5C51C037932F}"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3C900B10-1F48-44F2-8E23-9512123F226B}">
      <dgm:prSet phldrT="[Text]" phldr="0"/>
      <dgm:spPr/>
      <dgm:t>
        <a:bodyPr/>
        <a:lstStyle/>
        <a:p>
          <a:pPr rtl="0"/>
          <a:r>
            <a:rPr lang="en-US">
              <a:latin typeface="Calibri Light" panose="020F0302020204030204"/>
            </a:rPr>
            <a:t>Vanilla AdaBoost</a:t>
          </a:r>
          <a:endParaRPr lang="en-US"/>
        </a:p>
      </dgm:t>
    </dgm:pt>
    <dgm:pt modelId="{B603B068-D55A-40E6-A1B2-3A7D9A597D86}" type="parTrans" cxnId="{1AE06A4D-AA0A-40FD-AB9C-1D29D0C5687D}">
      <dgm:prSet/>
      <dgm:spPr/>
      <dgm:t>
        <a:bodyPr/>
        <a:lstStyle/>
        <a:p>
          <a:endParaRPr lang="en-US"/>
        </a:p>
      </dgm:t>
    </dgm:pt>
    <dgm:pt modelId="{BA7BC088-CFCC-4B72-9AA1-4168B553FF6E}" type="sibTrans" cxnId="{1AE06A4D-AA0A-40FD-AB9C-1D29D0C5687D}">
      <dgm:prSet/>
      <dgm:spPr/>
      <dgm:t>
        <a:bodyPr/>
        <a:lstStyle/>
        <a:p>
          <a:endParaRPr lang="en-US"/>
        </a:p>
      </dgm:t>
    </dgm:pt>
    <dgm:pt modelId="{8F1E98D7-B6F3-4ADC-A5FF-0F4F459E7CAA}">
      <dgm:prSet phldrT="[Text]" phldr="0"/>
      <dgm:spPr/>
      <dgm:t>
        <a:bodyPr/>
        <a:lstStyle/>
        <a:p>
          <a:pPr rtl="0"/>
          <a:r>
            <a:rPr lang="en-US" err="1">
              <a:latin typeface="Calibri Light" panose="020F0302020204030204"/>
            </a:rPr>
            <a:t>SMOTe</a:t>
          </a:r>
          <a:r>
            <a:rPr lang="en-US">
              <a:latin typeface="Calibri Light" panose="020F0302020204030204"/>
            </a:rPr>
            <a:t> + AdaBoost</a:t>
          </a:r>
          <a:endParaRPr lang="en-US"/>
        </a:p>
      </dgm:t>
    </dgm:pt>
    <dgm:pt modelId="{A58611C2-AEB1-4FA2-AEA5-2FDF4B5AF37E}" type="parTrans" cxnId="{2F373E1D-3B75-4CC6-B843-DA9E0B9EEE50}">
      <dgm:prSet/>
      <dgm:spPr/>
      <dgm:t>
        <a:bodyPr/>
        <a:lstStyle/>
        <a:p>
          <a:endParaRPr lang="en-US"/>
        </a:p>
      </dgm:t>
    </dgm:pt>
    <dgm:pt modelId="{D8AA01BE-2D4E-4714-800E-A1CC5AEDD9CC}" type="sibTrans" cxnId="{2F373E1D-3B75-4CC6-B843-DA9E0B9EEE50}">
      <dgm:prSet/>
      <dgm:spPr/>
      <dgm:t>
        <a:bodyPr/>
        <a:lstStyle/>
        <a:p>
          <a:endParaRPr lang="en-US"/>
        </a:p>
      </dgm:t>
    </dgm:pt>
    <dgm:pt modelId="{66419C61-8D43-45A6-875B-3A141EC507A0}">
      <dgm:prSet phldrT="[Text]" phldr="0"/>
      <dgm:spPr/>
      <dgm:t>
        <a:bodyPr/>
        <a:lstStyle/>
        <a:p>
          <a:pPr rtl="0"/>
          <a:r>
            <a:rPr lang="en-US">
              <a:latin typeface="Calibri Light" panose="020F0302020204030204"/>
            </a:rPr>
            <a:t>RUS + AdaBoost</a:t>
          </a:r>
          <a:endParaRPr lang="en-US"/>
        </a:p>
      </dgm:t>
    </dgm:pt>
    <dgm:pt modelId="{EC684F7A-651A-40AC-8ED5-B67F353CCD3E}" type="parTrans" cxnId="{C3EF693D-4568-42C8-8276-F78FE86A17C1}">
      <dgm:prSet/>
      <dgm:spPr/>
      <dgm:t>
        <a:bodyPr/>
        <a:lstStyle/>
        <a:p>
          <a:endParaRPr lang="en-US"/>
        </a:p>
      </dgm:t>
    </dgm:pt>
    <dgm:pt modelId="{2E186FC7-F16D-4BC0-B548-481A5EB16904}" type="sibTrans" cxnId="{C3EF693D-4568-42C8-8276-F78FE86A17C1}">
      <dgm:prSet/>
      <dgm:spPr/>
      <dgm:t>
        <a:bodyPr/>
        <a:lstStyle/>
        <a:p>
          <a:endParaRPr lang="en-US"/>
        </a:p>
      </dgm:t>
    </dgm:pt>
    <dgm:pt modelId="{5B2CF118-1D08-4759-8DA4-4AD2764E9C63}">
      <dgm:prSet phldr="0"/>
      <dgm:spPr/>
      <dgm:t>
        <a:bodyPr/>
        <a:lstStyle/>
        <a:p>
          <a:r>
            <a:rPr lang="en-US" err="1">
              <a:latin typeface="Calibri Light" panose="020F0302020204030204"/>
            </a:rPr>
            <a:t>RUSboost</a:t>
          </a:r>
        </a:p>
      </dgm:t>
    </dgm:pt>
    <dgm:pt modelId="{D8372630-634A-4FEF-94ED-B814722C2827}" type="parTrans" cxnId="{78158CDB-5F43-4D81-8452-D368ABCB573C}">
      <dgm:prSet/>
      <dgm:spPr/>
    </dgm:pt>
    <dgm:pt modelId="{BC9BDA45-EDD3-4904-9D38-8D57FAEB6794}" type="sibTrans" cxnId="{78158CDB-5F43-4D81-8452-D368ABCB573C}">
      <dgm:prSet/>
      <dgm:spPr/>
    </dgm:pt>
    <dgm:pt modelId="{DEFD3773-A407-4B73-90D6-7743653E31D1}">
      <dgm:prSet phldr="0"/>
      <dgm:spPr/>
      <dgm:t>
        <a:bodyPr/>
        <a:lstStyle/>
        <a:p>
          <a:r>
            <a:rPr lang="en-US" err="1">
              <a:latin typeface="Calibri Light" panose="020F0302020204030204"/>
            </a:rPr>
            <a:t>SMOTeBoost</a:t>
          </a:r>
        </a:p>
      </dgm:t>
    </dgm:pt>
    <dgm:pt modelId="{FB930E8E-DCF8-4A63-9E0C-8D61F5BBB673}" type="parTrans" cxnId="{7E6793E8-D2E2-4B3E-8217-32153A5A9C0A}">
      <dgm:prSet/>
      <dgm:spPr/>
    </dgm:pt>
    <dgm:pt modelId="{89232D3D-FD05-4E09-B1FE-11FEA4CCBD94}" type="sibTrans" cxnId="{7E6793E8-D2E2-4B3E-8217-32153A5A9C0A}">
      <dgm:prSet/>
      <dgm:spPr/>
    </dgm:pt>
    <dgm:pt modelId="{93C82A9C-8625-4903-B8BF-9CA0C5105F0E}" type="pres">
      <dgm:prSet presAssocID="{6D195AC4-6B39-44FD-9D7D-5C51C037932F}" presName="linear" presStyleCnt="0">
        <dgm:presLayoutVars>
          <dgm:dir/>
          <dgm:animLvl val="lvl"/>
          <dgm:resizeHandles val="exact"/>
        </dgm:presLayoutVars>
      </dgm:prSet>
      <dgm:spPr/>
    </dgm:pt>
    <dgm:pt modelId="{65351C8F-E1E1-467E-A2C7-1C7FC7D4FCF8}" type="pres">
      <dgm:prSet presAssocID="{3C900B10-1F48-44F2-8E23-9512123F226B}" presName="parentLin" presStyleCnt="0"/>
      <dgm:spPr/>
    </dgm:pt>
    <dgm:pt modelId="{4360DD8F-2B25-47F9-BA8E-0BC730F357B8}" type="pres">
      <dgm:prSet presAssocID="{3C900B10-1F48-44F2-8E23-9512123F226B}" presName="parentLeftMargin" presStyleLbl="node1" presStyleIdx="0" presStyleCnt="5"/>
      <dgm:spPr/>
    </dgm:pt>
    <dgm:pt modelId="{CE5A61A4-9EA4-47AD-960E-4005C48635BC}" type="pres">
      <dgm:prSet presAssocID="{3C900B10-1F48-44F2-8E23-9512123F226B}" presName="parentText" presStyleLbl="node1" presStyleIdx="0" presStyleCnt="5">
        <dgm:presLayoutVars>
          <dgm:chMax val="0"/>
          <dgm:bulletEnabled val="1"/>
        </dgm:presLayoutVars>
      </dgm:prSet>
      <dgm:spPr/>
    </dgm:pt>
    <dgm:pt modelId="{08CCAA97-487B-45B6-9CBA-D0EF1D0197F1}" type="pres">
      <dgm:prSet presAssocID="{3C900B10-1F48-44F2-8E23-9512123F226B}" presName="negativeSpace" presStyleCnt="0"/>
      <dgm:spPr/>
    </dgm:pt>
    <dgm:pt modelId="{9CB26156-3161-4A29-BF07-979AE083CC14}" type="pres">
      <dgm:prSet presAssocID="{3C900B10-1F48-44F2-8E23-9512123F226B}" presName="childText" presStyleLbl="conFgAcc1" presStyleIdx="0" presStyleCnt="5">
        <dgm:presLayoutVars>
          <dgm:bulletEnabled val="1"/>
        </dgm:presLayoutVars>
      </dgm:prSet>
      <dgm:spPr/>
    </dgm:pt>
    <dgm:pt modelId="{BDF7B452-8123-476A-B018-2A9FB1AEFA25}" type="pres">
      <dgm:prSet presAssocID="{BA7BC088-CFCC-4B72-9AA1-4168B553FF6E}" presName="spaceBetweenRectangles" presStyleCnt="0"/>
      <dgm:spPr/>
    </dgm:pt>
    <dgm:pt modelId="{CFE943FF-3D4E-4184-AA93-185BD15109AB}" type="pres">
      <dgm:prSet presAssocID="{8F1E98D7-B6F3-4ADC-A5FF-0F4F459E7CAA}" presName="parentLin" presStyleCnt="0"/>
      <dgm:spPr/>
    </dgm:pt>
    <dgm:pt modelId="{CA8EE6DC-CAF3-409F-AF37-7751142E0359}" type="pres">
      <dgm:prSet presAssocID="{8F1E98D7-B6F3-4ADC-A5FF-0F4F459E7CAA}" presName="parentLeftMargin" presStyleLbl="node1" presStyleIdx="0" presStyleCnt="5"/>
      <dgm:spPr/>
    </dgm:pt>
    <dgm:pt modelId="{628AA119-4276-4E82-A887-9002806C8F5B}" type="pres">
      <dgm:prSet presAssocID="{8F1E98D7-B6F3-4ADC-A5FF-0F4F459E7CAA}" presName="parentText" presStyleLbl="node1" presStyleIdx="1" presStyleCnt="5">
        <dgm:presLayoutVars>
          <dgm:chMax val="0"/>
          <dgm:bulletEnabled val="1"/>
        </dgm:presLayoutVars>
      </dgm:prSet>
      <dgm:spPr/>
    </dgm:pt>
    <dgm:pt modelId="{D277F17C-9FF5-48DA-9B8A-755D57FEEB9B}" type="pres">
      <dgm:prSet presAssocID="{8F1E98D7-B6F3-4ADC-A5FF-0F4F459E7CAA}" presName="negativeSpace" presStyleCnt="0"/>
      <dgm:spPr/>
    </dgm:pt>
    <dgm:pt modelId="{53FA1BE0-0A20-4D56-ABF0-9FE66E38F08A}" type="pres">
      <dgm:prSet presAssocID="{8F1E98D7-B6F3-4ADC-A5FF-0F4F459E7CAA}" presName="childText" presStyleLbl="conFgAcc1" presStyleIdx="1" presStyleCnt="5">
        <dgm:presLayoutVars>
          <dgm:bulletEnabled val="1"/>
        </dgm:presLayoutVars>
      </dgm:prSet>
      <dgm:spPr/>
    </dgm:pt>
    <dgm:pt modelId="{8F557629-B420-4391-93E5-3234731C8A8F}" type="pres">
      <dgm:prSet presAssocID="{D8AA01BE-2D4E-4714-800E-A1CC5AEDD9CC}" presName="spaceBetweenRectangles" presStyleCnt="0"/>
      <dgm:spPr/>
    </dgm:pt>
    <dgm:pt modelId="{719302FA-746B-4D48-969C-8930F9D90475}" type="pres">
      <dgm:prSet presAssocID="{66419C61-8D43-45A6-875B-3A141EC507A0}" presName="parentLin" presStyleCnt="0"/>
      <dgm:spPr/>
    </dgm:pt>
    <dgm:pt modelId="{4F6FB758-CDEC-4315-9797-4A8BB6FF24EB}" type="pres">
      <dgm:prSet presAssocID="{66419C61-8D43-45A6-875B-3A141EC507A0}" presName="parentLeftMargin" presStyleLbl="node1" presStyleIdx="1" presStyleCnt="5"/>
      <dgm:spPr/>
    </dgm:pt>
    <dgm:pt modelId="{C989D9DB-D0A0-4CFC-9C2D-5ECA6FFA94BE}" type="pres">
      <dgm:prSet presAssocID="{66419C61-8D43-45A6-875B-3A141EC507A0}" presName="parentText" presStyleLbl="node1" presStyleIdx="2" presStyleCnt="5">
        <dgm:presLayoutVars>
          <dgm:chMax val="0"/>
          <dgm:bulletEnabled val="1"/>
        </dgm:presLayoutVars>
      </dgm:prSet>
      <dgm:spPr/>
    </dgm:pt>
    <dgm:pt modelId="{D563BB3A-0F50-499A-972D-C441C9AC8043}" type="pres">
      <dgm:prSet presAssocID="{66419C61-8D43-45A6-875B-3A141EC507A0}" presName="negativeSpace" presStyleCnt="0"/>
      <dgm:spPr/>
    </dgm:pt>
    <dgm:pt modelId="{217FDCDF-81EA-4418-87DD-197531290459}" type="pres">
      <dgm:prSet presAssocID="{66419C61-8D43-45A6-875B-3A141EC507A0}" presName="childText" presStyleLbl="conFgAcc1" presStyleIdx="2" presStyleCnt="5">
        <dgm:presLayoutVars>
          <dgm:bulletEnabled val="1"/>
        </dgm:presLayoutVars>
      </dgm:prSet>
      <dgm:spPr/>
    </dgm:pt>
    <dgm:pt modelId="{DA6ED6AE-44D5-45B1-A1F4-2653A9D14834}" type="pres">
      <dgm:prSet presAssocID="{2E186FC7-F16D-4BC0-B548-481A5EB16904}" presName="spaceBetweenRectangles" presStyleCnt="0"/>
      <dgm:spPr/>
    </dgm:pt>
    <dgm:pt modelId="{D65757E4-20E0-40DB-A03C-C2EEC7876F2D}" type="pres">
      <dgm:prSet presAssocID="{5B2CF118-1D08-4759-8DA4-4AD2764E9C63}" presName="parentLin" presStyleCnt="0"/>
      <dgm:spPr/>
    </dgm:pt>
    <dgm:pt modelId="{CD144EB4-255B-46E9-86EF-E66598F151B5}" type="pres">
      <dgm:prSet presAssocID="{5B2CF118-1D08-4759-8DA4-4AD2764E9C63}" presName="parentLeftMargin" presStyleLbl="node1" presStyleIdx="2" presStyleCnt="5"/>
      <dgm:spPr/>
    </dgm:pt>
    <dgm:pt modelId="{452CB73E-E713-4848-AB9E-7F856883F540}" type="pres">
      <dgm:prSet presAssocID="{5B2CF118-1D08-4759-8DA4-4AD2764E9C63}" presName="parentText" presStyleLbl="node1" presStyleIdx="3" presStyleCnt="5">
        <dgm:presLayoutVars>
          <dgm:chMax val="0"/>
          <dgm:bulletEnabled val="1"/>
        </dgm:presLayoutVars>
      </dgm:prSet>
      <dgm:spPr/>
    </dgm:pt>
    <dgm:pt modelId="{C436CC95-F70A-4568-AE43-2A43789EDE0E}" type="pres">
      <dgm:prSet presAssocID="{5B2CF118-1D08-4759-8DA4-4AD2764E9C63}" presName="negativeSpace" presStyleCnt="0"/>
      <dgm:spPr/>
    </dgm:pt>
    <dgm:pt modelId="{628473DD-4297-4A85-9E0B-80FB399822DD}" type="pres">
      <dgm:prSet presAssocID="{5B2CF118-1D08-4759-8DA4-4AD2764E9C63}" presName="childText" presStyleLbl="conFgAcc1" presStyleIdx="3" presStyleCnt="5">
        <dgm:presLayoutVars>
          <dgm:bulletEnabled val="1"/>
        </dgm:presLayoutVars>
      </dgm:prSet>
      <dgm:spPr/>
    </dgm:pt>
    <dgm:pt modelId="{B42FB98C-7935-451A-BB96-F43F84EEACB6}" type="pres">
      <dgm:prSet presAssocID="{BC9BDA45-EDD3-4904-9D38-8D57FAEB6794}" presName="spaceBetweenRectangles" presStyleCnt="0"/>
      <dgm:spPr/>
    </dgm:pt>
    <dgm:pt modelId="{EDBA0DD5-9FDC-4502-BEC0-8C82C2C47A0F}" type="pres">
      <dgm:prSet presAssocID="{DEFD3773-A407-4B73-90D6-7743653E31D1}" presName="parentLin" presStyleCnt="0"/>
      <dgm:spPr/>
    </dgm:pt>
    <dgm:pt modelId="{D0486632-86AD-44C1-8290-1AE64DDAC21D}" type="pres">
      <dgm:prSet presAssocID="{DEFD3773-A407-4B73-90D6-7743653E31D1}" presName="parentLeftMargin" presStyleLbl="node1" presStyleIdx="3" presStyleCnt="5"/>
      <dgm:spPr/>
    </dgm:pt>
    <dgm:pt modelId="{4B1B0739-6E81-4FFF-8358-0EC1558B97DD}" type="pres">
      <dgm:prSet presAssocID="{DEFD3773-A407-4B73-90D6-7743653E31D1}" presName="parentText" presStyleLbl="node1" presStyleIdx="4" presStyleCnt="5">
        <dgm:presLayoutVars>
          <dgm:chMax val="0"/>
          <dgm:bulletEnabled val="1"/>
        </dgm:presLayoutVars>
      </dgm:prSet>
      <dgm:spPr/>
    </dgm:pt>
    <dgm:pt modelId="{34B32FF4-65CF-47A5-8175-D98D16A39B22}" type="pres">
      <dgm:prSet presAssocID="{DEFD3773-A407-4B73-90D6-7743653E31D1}" presName="negativeSpace" presStyleCnt="0"/>
      <dgm:spPr/>
    </dgm:pt>
    <dgm:pt modelId="{573AE3A3-37AB-4EEC-814C-F03F8DD7B181}" type="pres">
      <dgm:prSet presAssocID="{DEFD3773-A407-4B73-90D6-7743653E31D1}" presName="childText" presStyleLbl="conFgAcc1" presStyleIdx="4" presStyleCnt="5">
        <dgm:presLayoutVars>
          <dgm:bulletEnabled val="1"/>
        </dgm:presLayoutVars>
      </dgm:prSet>
      <dgm:spPr/>
    </dgm:pt>
  </dgm:ptLst>
  <dgm:cxnLst>
    <dgm:cxn modelId="{C52A721A-394D-4F86-82BB-D9FA6E945BEF}" type="presOf" srcId="{8F1E98D7-B6F3-4ADC-A5FF-0F4F459E7CAA}" destId="{CA8EE6DC-CAF3-409F-AF37-7751142E0359}" srcOrd="0" destOrd="0" presId="urn:microsoft.com/office/officeart/2005/8/layout/list1"/>
    <dgm:cxn modelId="{2F373E1D-3B75-4CC6-B843-DA9E0B9EEE50}" srcId="{6D195AC4-6B39-44FD-9D7D-5C51C037932F}" destId="{8F1E98D7-B6F3-4ADC-A5FF-0F4F459E7CAA}" srcOrd="1" destOrd="0" parTransId="{A58611C2-AEB1-4FA2-AEA5-2FDF4B5AF37E}" sibTransId="{D8AA01BE-2D4E-4714-800E-A1CC5AEDD9CC}"/>
    <dgm:cxn modelId="{89323820-7FC3-4963-B1E3-6F40454AD042}" type="presOf" srcId="{DEFD3773-A407-4B73-90D6-7743653E31D1}" destId="{4B1B0739-6E81-4FFF-8358-0EC1558B97DD}" srcOrd="1" destOrd="0" presId="urn:microsoft.com/office/officeart/2005/8/layout/list1"/>
    <dgm:cxn modelId="{0C76542D-D20D-411D-8561-DA39C9685DFD}" type="presOf" srcId="{8F1E98D7-B6F3-4ADC-A5FF-0F4F459E7CAA}" destId="{628AA119-4276-4E82-A887-9002806C8F5B}" srcOrd="1" destOrd="0" presId="urn:microsoft.com/office/officeart/2005/8/layout/list1"/>
    <dgm:cxn modelId="{EC641533-3045-4317-A26E-CB0EBA90A688}" type="presOf" srcId="{3C900B10-1F48-44F2-8E23-9512123F226B}" destId="{CE5A61A4-9EA4-47AD-960E-4005C48635BC}" srcOrd="1" destOrd="0" presId="urn:microsoft.com/office/officeart/2005/8/layout/list1"/>
    <dgm:cxn modelId="{18808E34-B326-4D95-B6EB-25A3606A5AEC}" type="presOf" srcId="{66419C61-8D43-45A6-875B-3A141EC507A0}" destId="{4F6FB758-CDEC-4315-9797-4A8BB6FF24EB}" srcOrd="0" destOrd="0" presId="urn:microsoft.com/office/officeart/2005/8/layout/list1"/>
    <dgm:cxn modelId="{C3EF693D-4568-42C8-8276-F78FE86A17C1}" srcId="{6D195AC4-6B39-44FD-9D7D-5C51C037932F}" destId="{66419C61-8D43-45A6-875B-3A141EC507A0}" srcOrd="2" destOrd="0" parTransId="{EC684F7A-651A-40AC-8ED5-B67F353CCD3E}" sibTransId="{2E186FC7-F16D-4BC0-B548-481A5EB16904}"/>
    <dgm:cxn modelId="{1AE06A4D-AA0A-40FD-AB9C-1D29D0C5687D}" srcId="{6D195AC4-6B39-44FD-9D7D-5C51C037932F}" destId="{3C900B10-1F48-44F2-8E23-9512123F226B}" srcOrd="0" destOrd="0" parTransId="{B603B068-D55A-40E6-A1B2-3A7D9A597D86}" sibTransId="{BA7BC088-CFCC-4B72-9AA1-4168B553FF6E}"/>
    <dgm:cxn modelId="{98C20774-341C-4CC4-AEF7-F90906C9AB94}" type="presOf" srcId="{5B2CF118-1D08-4759-8DA4-4AD2764E9C63}" destId="{452CB73E-E713-4848-AB9E-7F856883F540}" srcOrd="1" destOrd="0" presId="urn:microsoft.com/office/officeart/2005/8/layout/list1"/>
    <dgm:cxn modelId="{0E45C07D-0164-4D51-82A8-0C57E6E64163}" type="presOf" srcId="{5B2CF118-1D08-4759-8DA4-4AD2764E9C63}" destId="{CD144EB4-255B-46E9-86EF-E66598F151B5}" srcOrd="0" destOrd="0" presId="urn:microsoft.com/office/officeart/2005/8/layout/list1"/>
    <dgm:cxn modelId="{F44FC1AA-BA21-4F43-8DBB-11D5B26D0C35}" type="presOf" srcId="{66419C61-8D43-45A6-875B-3A141EC507A0}" destId="{C989D9DB-D0A0-4CFC-9C2D-5ECA6FFA94BE}" srcOrd="1" destOrd="0" presId="urn:microsoft.com/office/officeart/2005/8/layout/list1"/>
    <dgm:cxn modelId="{28DCADC3-64A5-4774-A0DD-104F8BDC238D}" type="presOf" srcId="{DEFD3773-A407-4B73-90D6-7743653E31D1}" destId="{D0486632-86AD-44C1-8290-1AE64DDAC21D}" srcOrd="0" destOrd="0" presId="urn:microsoft.com/office/officeart/2005/8/layout/list1"/>
    <dgm:cxn modelId="{036F11D4-8B4A-4D2F-9532-8FE8D4ACEC75}" type="presOf" srcId="{6D195AC4-6B39-44FD-9D7D-5C51C037932F}" destId="{93C82A9C-8625-4903-B8BF-9CA0C5105F0E}" srcOrd="0" destOrd="0" presId="urn:microsoft.com/office/officeart/2005/8/layout/list1"/>
    <dgm:cxn modelId="{4DD061DA-2662-4C5C-85CC-DF005C30E375}" type="presOf" srcId="{3C900B10-1F48-44F2-8E23-9512123F226B}" destId="{4360DD8F-2B25-47F9-BA8E-0BC730F357B8}" srcOrd="0" destOrd="0" presId="urn:microsoft.com/office/officeart/2005/8/layout/list1"/>
    <dgm:cxn modelId="{78158CDB-5F43-4D81-8452-D368ABCB573C}" srcId="{6D195AC4-6B39-44FD-9D7D-5C51C037932F}" destId="{5B2CF118-1D08-4759-8DA4-4AD2764E9C63}" srcOrd="3" destOrd="0" parTransId="{D8372630-634A-4FEF-94ED-B814722C2827}" sibTransId="{BC9BDA45-EDD3-4904-9D38-8D57FAEB6794}"/>
    <dgm:cxn modelId="{7E6793E8-D2E2-4B3E-8217-32153A5A9C0A}" srcId="{6D195AC4-6B39-44FD-9D7D-5C51C037932F}" destId="{DEFD3773-A407-4B73-90D6-7743653E31D1}" srcOrd="4" destOrd="0" parTransId="{FB930E8E-DCF8-4A63-9E0C-8D61F5BBB673}" sibTransId="{89232D3D-FD05-4E09-B1FE-11FEA4CCBD94}"/>
    <dgm:cxn modelId="{F389DD37-1CA9-4289-956E-2286D689D077}" type="presParOf" srcId="{93C82A9C-8625-4903-B8BF-9CA0C5105F0E}" destId="{65351C8F-E1E1-467E-A2C7-1C7FC7D4FCF8}" srcOrd="0" destOrd="0" presId="urn:microsoft.com/office/officeart/2005/8/layout/list1"/>
    <dgm:cxn modelId="{837AF91C-37DC-4B2B-A0B6-5E02391CF077}" type="presParOf" srcId="{65351C8F-E1E1-467E-A2C7-1C7FC7D4FCF8}" destId="{4360DD8F-2B25-47F9-BA8E-0BC730F357B8}" srcOrd="0" destOrd="0" presId="urn:microsoft.com/office/officeart/2005/8/layout/list1"/>
    <dgm:cxn modelId="{6D782969-DD63-43D1-BB1A-17D1C6943452}" type="presParOf" srcId="{65351C8F-E1E1-467E-A2C7-1C7FC7D4FCF8}" destId="{CE5A61A4-9EA4-47AD-960E-4005C48635BC}" srcOrd="1" destOrd="0" presId="urn:microsoft.com/office/officeart/2005/8/layout/list1"/>
    <dgm:cxn modelId="{B2E662CB-3E41-40A8-967B-44E171342648}" type="presParOf" srcId="{93C82A9C-8625-4903-B8BF-9CA0C5105F0E}" destId="{08CCAA97-487B-45B6-9CBA-D0EF1D0197F1}" srcOrd="1" destOrd="0" presId="urn:microsoft.com/office/officeart/2005/8/layout/list1"/>
    <dgm:cxn modelId="{6A469355-0D44-4487-BE49-B1EA21904C49}" type="presParOf" srcId="{93C82A9C-8625-4903-B8BF-9CA0C5105F0E}" destId="{9CB26156-3161-4A29-BF07-979AE083CC14}" srcOrd="2" destOrd="0" presId="urn:microsoft.com/office/officeart/2005/8/layout/list1"/>
    <dgm:cxn modelId="{7D79526C-CAB2-4925-AAD4-61473EAE98C0}" type="presParOf" srcId="{93C82A9C-8625-4903-B8BF-9CA0C5105F0E}" destId="{BDF7B452-8123-476A-B018-2A9FB1AEFA25}" srcOrd="3" destOrd="0" presId="urn:microsoft.com/office/officeart/2005/8/layout/list1"/>
    <dgm:cxn modelId="{A0BC2E82-5F90-472E-A52F-B291FB3E1B09}" type="presParOf" srcId="{93C82A9C-8625-4903-B8BF-9CA0C5105F0E}" destId="{CFE943FF-3D4E-4184-AA93-185BD15109AB}" srcOrd="4" destOrd="0" presId="urn:microsoft.com/office/officeart/2005/8/layout/list1"/>
    <dgm:cxn modelId="{2DB22BBA-F8BA-4A7D-ACAF-559FEAB7D578}" type="presParOf" srcId="{CFE943FF-3D4E-4184-AA93-185BD15109AB}" destId="{CA8EE6DC-CAF3-409F-AF37-7751142E0359}" srcOrd="0" destOrd="0" presId="urn:microsoft.com/office/officeart/2005/8/layout/list1"/>
    <dgm:cxn modelId="{AD82853D-B9F5-4015-90A1-F9B7DEEC3DD5}" type="presParOf" srcId="{CFE943FF-3D4E-4184-AA93-185BD15109AB}" destId="{628AA119-4276-4E82-A887-9002806C8F5B}" srcOrd="1" destOrd="0" presId="urn:microsoft.com/office/officeart/2005/8/layout/list1"/>
    <dgm:cxn modelId="{0480674A-5A59-48F6-8B84-600A77D73509}" type="presParOf" srcId="{93C82A9C-8625-4903-B8BF-9CA0C5105F0E}" destId="{D277F17C-9FF5-48DA-9B8A-755D57FEEB9B}" srcOrd="5" destOrd="0" presId="urn:microsoft.com/office/officeart/2005/8/layout/list1"/>
    <dgm:cxn modelId="{7A33DB4C-11D0-4C35-AE74-5D79775A9D7C}" type="presParOf" srcId="{93C82A9C-8625-4903-B8BF-9CA0C5105F0E}" destId="{53FA1BE0-0A20-4D56-ABF0-9FE66E38F08A}" srcOrd="6" destOrd="0" presId="urn:microsoft.com/office/officeart/2005/8/layout/list1"/>
    <dgm:cxn modelId="{BC294086-544D-4FFA-8D9E-3BFF343747C7}" type="presParOf" srcId="{93C82A9C-8625-4903-B8BF-9CA0C5105F0E}" destId="{8F557629-B420-4391-93E5-3234731C8A8F}" srcOrd="7" destOrd="0" presId="urn:microsoft.com/office/officeart/2005/8/layout/list1"/>
    <dgm:cxn modelId="{DE7FCB4D-0BEF-4C32-B034-9D3CA824514D}" type="presParOf" srcId="{93C82A9C-8625-4903-B8BF-9CA0C5105F0E}" destId="{719302FA-746B-4D48-969C-8930F9D90475}" srcOrd="8" destOrd="0" presId="urn:microsoft.com/office/officeart/2005/8/layout/list1"/>
    <dgm:cxn modelId="{B5B67E48-EB39-4C07-A027-55ABF2D18E4F}" type="presParOf" srcId="{719302FA-746B-4D48-969C-8930F9D90475}" destId="{4F6FB758-CDEC-4315-9797-4A8BB6FF24EB}" srcOrd="0" destOrd="0" presId="urn:microsoft.com/office/officeart/2005/8/layout/list1"/>
    <dgm:cxn modelId="{82217501-A622-48A6-A559-13CE036F7804}" type="presParOf" srcId="{719302FA-746B-4D48-969C-8930F9D90475}" destId="{C989D9DB-D0A0-4CFC-9C2D-5ECA6FFA94BE}" srcOrd="1" destOrd="0" presId="urn:microsoft.com/office/officeart/2005/8/layout/list1"/>
    <dgm:cxn modelId="{59869BCA-5D09-4845-9E6E-B20B44F2D68C}" type="presParOf" srcId="{93C82A9C-8625-4903-B8BF-9CA0C5105F0E}" destId="{D563BB3A-0F50-499A-972D-C441C9AC8043}" srcOrd="9" destOrd="0" presId="urn:microsoft.com/office/officeart/2005/8/layout/list1"/>
    <dgm:cxn modelId="{490631F9-00D6-4788-B1C8-2A164D68CE9E}" type="presParOf" srcId="{93C82A9C-8625-4903-B8BF-9CA0C5105F0E}" destId="{217FDCDF-81EA-4418-87DD-197531290459}" srcOrd="10" destOrd="0" presId="urn:microsoft.com/office/officeart/2005/8/layout/list1"/>
    <dgm:cxn modelId="{121BFF5E-E5E9-4B5C-955C-08606FB9C5EB}" type="presParOf" srcId="{93C82A9C-8625-4903-B8BF-9CA0C5105F0E}" destId="{DA6ED6AE-44D5-45B1-A1F4-2653A9D14834}" srcOrd="11" destOrd="0" presId="urn:microsoft.com/office/officeart/2005/8/layout/list1"/>
    <dgm:cxn modelId="{3812698D-23A7-4493-8CB1-3130BA3F0542}" type="presParOf" srcId="{93C82A9C-8625-4903-B8BF-9CA0C5105F0E}" destId="{D65757E4-20E0-40DB-A03C-C2EEC7876F2D}" srcOrd="12" destOrd="0" presId="urn:microsoft.com/office/officeart/2005/8/layout/list1"/>
    <dgm:cxn modelId="{76361F50-4A02-4157-8CEF-0504B1A9B142}" type="presParOf" srcId="{D65757E4-20E0-40DB-A03C-C2EEC7876F2D}" destId="{CD144EB4-255B-46E9-86EF-E66598F151B5}" srcOrd="0" destOrd="0" presId="urn:microsoft.com/office/officeart/2005/8/layout/list1"/>
    <dgm:cxn modelId="{2F764D3B-C100-4759-9C7C-51F7F5FEA65A}" type="presParOf" srcId="{D65757E4-20E0-40DB-A03C-C2EEC7876F2D}" destId="{452CB73E-E713-4848-AB9E-7F856883F540}" srcOrd="1" destOrd="0" presId="urn:microsoft.com/office/officeart/2005/8/layout/list1"/>
    <dgm:cxn modelId="{218DE080-B9CE-4C8F-B080-FA7047CEE5A9}" type="presParOf" srcId="{93C82A9C-8625-4903-B8BF-9CA0C5105F0E}" destId="{C436CC95-F70A-4568-AE43-2A43789EDE0E}" srcOrd="13" destOrd="0" presId="urn:microsoft.com/office/officeart/2005/8/layout/list1"/>
    <dgm:cxn modelId="{65BD82F3-EF1F-4357-B545-F5081878223D}" type="presParOf" srcId="{93C82A9C-8625-4903-B8BF-9CA0C5105F0E}" destId="{628473DD-4297-4A85-9E0B-80FB399822DD}" srcOrd="14" destOrd="0" presId="urn:microsoft.com/office/officeart/2005/8/layout/list1"/>
    <dgm:cxn modelId="{1E13A338-45C4-4B46-9F94-64776D31CB84}" type="presParOf" srcId="{93C82A9C-8625-4903-B8BF-9CA0C5105F0E}" destId="{B42FB98C-7935-451A-BB96-F43F84EEACB6}" srcOrd="15" destOrd="0" presId="urn:microsoft.com/office/officeart/2005/8/layout/list1"/>
    <dgm:cxn modelId="{62DD5592-5FD3-4908-A2B6-D5C972C7A16A}" type="presParOf" srcId="{93C82A9C-8625-4903-B8BF-9CA0C5105F0E}" destId="{EDBA0DD5-9FDC-4502-BEC0-8C82C2C47A0F}" srcOrd="16" destOrd="0" presId="urn:microsoft.com/office/officeart/2005/8/layout/list1"/>
    <dgm:cxn modelId="{9C41A71F-7FF7-457B-8CA6-B3181F8CEF25}" type="presParOf" srcId="{EDBA0DD5-9FDC-4502-BEC0-8C82C2C47A0F}" destId="{D0486632-86AD-44C1-8290-1AE64DDAC21D}" srcOrd="0" destOrd="0" presId="urn:microsoft.com/office/officeart/2005/8/layout/list1"/>
    <dgm:cxn modelId="{3FFB83E1-0812-4B43-A62E-8F15A1D1EEC6}" type="presParOf" srcId="{EDBA0DD5-9FDC-4502-BEC0-8C82C2C47A0F}" destId="{4B1B0739-6E81-4FFF-8358-0EC1558B97DD}" srcOrd="1" destOrd="0" presId="urn:microsoft.com/office/officeart/2005/8/layout/list1"/>
    <dgm:cxn modelId="{C4BDB23D-DCA2-4C24-8739-9548C17F0D3A}" type="presParOf" srcId="{93C82A9C-8625-4903-B8BF-9CA0C5105F0E}" destId="{34B32FF4-65CF-47A5-8175-D98D16A39B22}" srcOrd="17" destOrd="0" presId="urn:microsoft.com/office/officeart/2005/8/layout/list1"/>
    <dgm:cxn modelId="{24399E64-4D5F-4D11-8755-7C0A608E77AA}" type="presParOf" srcId="{93C82A9C-8625-4903-B8BF-9CA0C5105F0E}" destId="{573AE3A3-37AB-4EEC-814C-F03F8DD7B18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142C25-EB3B-4A27-A295-50C8EFB779B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4D0119-1A8A-4D73-B913-365D8F823B0E}">
      <dgm:prSet/>
      <dgm:spPr/>
      <dgm:t>
        <a:bodyPr/>
        <a:lstStyle/>
        <a:p>
          <a:pPr rtl="0">
            <a:defRPr b="1"/>
          </a:pPr>
          <a:r>
            <a:rPr lang="en-US" b="1">
              <a:latin typeface="Calibri Light" panose="020F0302020204030204"/>
            </a:rPr>
            <a:t>One Class SVM</a:t>
          </a:r>
          <a:endParaRPr lang="en-US" b="1"/>
        </a:p>
      </dgm:t>
    </dgm:pt>
    <dgm:pt modelId="{0FADD7D7-5735-44DC-8146-250F614BE6BF}" type="parTrans" cxnId="{18B3F7D3-6E45-42C8-ABF0-A2D10F5AA4C4}">
      <dgm:prSet/>
      <dgm:spPr/>
      <dgm:t>
        <a:bodyPr/>
        <a:lstStyle/>
        <a:p>
          <a:endParaRPr lang="en-US"/>
        </a:p>
      </dgm:t>
    </dgm:pt>
    <dgm:pt modelId="{A209693C-D920-434D-AF1E-9990D871FDE9}" type="sibTrans" cxnId="{18B3F7D3-6E45-42C8-ABF0-A2D10F5AA4C4}">
      <dgm:prSet/>
      <dgm:spPr/>
      <dgm:t>
        <a:bodyPr/>
        <a:lstStyle/>
        <a:p>
          <a:endParaRPr lang="en-US"/>
        </a:p>
      </dgm:t>
    </dgm:pt>
    <dgm:pt modelId="{539289D0-CD9F-42CF-AF89-C94603316EC9}">
      <dgm:prSet phldr="0"/>
      <dgm:spPr/>
      <dgm:t>
        <a:bodyPr/>
        <a:lstStyle/>
        <a:p>
          <a:r>
            <a:rPr lang="en-US" b="1">
              <a:latin typeface="Calibri Light" panose="020F0302020204030204"/>
            </a:rPr>
            <a:t>ROC AUC: 0.69</a:t>
          </a:r>
          <a:endParaRPr lang="en-US" b="1"/>
        </a:p>
      </dgm:t>
    </dgm:pt>
    <dgm:pt modelId="{CB35D9F0-F787-42EF-B1F0-BAC108EB6F32}" type="parTrans" cxnId="{43F2C4C9-4A14-4D08-B8A3-19C3B423A58E}">
      <dgm:prSet/>
      <dgm:spPr/>
      <dgm:t>
        <a:bodyPr/>
        <a:lstStyle/>
        <a:p>
          <a:endParaRPr lang="en-US"/>
        </a:p>
      </dgm:t>
    </dgm:pt>
    <dgm:pt modelId="{C8C203AB-6C35-4CAA-8DBB-A27534912029}" type="sibTrans" cxnId="{43F2C4C9-4A14-4D08-B8A3-19C3B423A58E}">
      <dgm:prSet/>
      <dgm:spPr/>
      <dgm:t>
        <a:bodyPr/>
        <a:lstStyle/>
        <a:p>
          <a:endParaRPr lang="en-US"/>
        </a:p>
      </dgm:t>
    </dgm:pt>
    <dgm:pt modelId="{F40D1193-F1AB-496D-8D96-EACABB94B076}">
      <dgm:prSet phldr="0"/>
      <dgm:spPr/>
      <dgm:t>
        <a:bodyPr/>
        <a:lstStyle/>
        <a:p>
          <a:pPr rtl="0"/>
          <a:r>
            <a:rPr lang="en-US" b="1">
              <a:latin typeface="Calibri Light" panose="020F0302020204030204"/>
            </a:rPr>
            <a:t>Minority Recall: 0.4</a:t>
          </a:r>
        </a:p>
      </dgm:t>
    </dgm:pt>
    <dgm:pt modelId="{2F62C852-9BBB-44A2-A048-CE39E2DA132D}" type="parTrans" cxnId="{232344D5-55AB-424D-A252-F622E3654645}">
      <dgm:prSet/>
      <dgm:spPr/>
    </dgm:pt>
    <dgm:pt modelId="{DDA62D28-0F74-48C3-B106-7F39720BC3C9}" type="sibTrans" cxnId="{232344D5-55AB-424D-A252-F622E3654645}">
      <dgm:prSet/>
      <dgm:spPr/>
      <dgm:t>
        <a:bodyPr/>
        <a:lstStyle/>
        <a:p>
          <a:endParaRPr lang="en-US"/>
        </a:p>
      </dgm:t>
    </dgm:pt>
    <dgm:pt modelId="{1F801B34-F57D-49E8-842C-67FA7E4FA537}">
      <dgm:prSet phldr="0"/>
      <dgm:spPr/>
      <dgm:t>
        <a:bodyPr/>
        <a:lstStyle/>
        <a:p>
          <a:pPr rtl="0"/>
          <a:r>
            <a:rPr lang="en-US" b="1">
              <a:latin typeface="Calibri Light" panose="020F0302020204030204"/>
            </a:rPr>
            <a:t>Minority Precision:0.49</a:t>
          </a:r>
        </a:p>
      </dgm:t>
    </dgm:pt>
    <dgm:pt modelId="{347F3EF6-46F8-486B-BC94-770E036F8A4F}" type="parTrans" cxnId="{D571AC9E-49F3-4389-A9B7-EF1C2EA879C4}">
      <dgm:prSet/>
      <dgm:spPr/>
    </dgm:pt>
    <dgm:pt modelId="{1FE18835-30B0-494B-A4FE-92B2DBB95767}" type="sibTrans" cxnId="{D571AC9E-49F3-4389-A9B7-EF1C2EA879C4}">
      <dgm:prSet/>
      <dgm:spPr/>
      <dgm:t>
        <a:bodyPr/>
        <a:lstStyle/>
        <a:p>
          <a:endParaRPr lang="en-US"/>
        </a:p>
      </dgm:t>
    </dgm:pt>
    <dgm:pt modelId="{0532CC44-B49D-4B27-908E-3AEE42C53A70}" type="pres">
      <dgm:prSet presAssocID="{8B142C25-EB3B-4A27-A295-50C8EFB779BA}" presName="linear" presStyleCnt="0">
        <dgm:presLayoutVars>
          <dgm:dir/>
          <dgm:animLvl val="lvl"/>
          <dgm:resizeHandles val="exact"/>
        </dgm:presLayoutVars>
      </dgm:prSet>
      <dgm:spPr/>
    </dgm:pt>
    <dgm:pt modelId="{EE5C6191-3AFE-4819-8071-482A59B445B2}" type="pres">
      <dgm:prSet presAssocID="{8E4D0119-1A8A-4D73-B913-365D8F823B0E}" presName="parentLin" presStyleCnt="0"/>
      <dgm:spPr/>
    </dgm:pt>
    <dgm:pt modelId="{FDE77842-FCB5-4E65-ADB9-D9A05C73BBC1}" type="pres">
      <dgm:prSet presAssocID="{8E4D0119-1A8A-4D73-B913-365D8F823B0E}" presName="parentLeftMargin" presStyleLbl="node1" presStyleIdx="0" presStyleCnt="1"/>
      <dgm:spPr/>
    </dgm:pt>
    <dgm:pt modelId="{FE9D7BE0-EC1B-4009-BACE-C5626A0791DF}" type="pres">
      <dgm:prSet presAssocID="{8E4D0119-1A8A-4D73-B913-365D8F823B0E}" presName="parentText" presStyleLbl="node1" presStyleIdx="0" presStyleCnt="1">
        <dgm:presLayoutVars>
          <dgm:chMax val="0"/>
          <dgm:bulletEnabled val="1"/>
        </dgm:presLayoutVars>
      </dgm:prSet>
      <dgm:spPr/>
    </dgm:pt>
    <dgm:pt modelId="{63AD2CA6-DBF5-4C61-9809-4A1CAC008014}" type="pres">
      <dgm:prSet presAssocID="{8E4D0119-1A8A-4D73-B913-365D8F823B0E}" presName="negativeSpace" presStyleCnt="0"/>
      <dgm:spPr/>
    </dgm:pt>
    <dgm:pt modelId="{C84164CE-C209-4410-9E4F-030D78091025}" type="pres">
      <dgm:prSet presAssocID="{8E4D0119-1A8A-4D73-B913-365D8F823B0E}" presName="childText" presStyleLbl="conFgAcc1" presStyleIdx="0" presStyleCnt="1">
        <dgm:presLayoutVars>
          <dgm:bulletEnabled val="1"/>
        </dgm:presLayoutVars>
      </dgm:prSet>
      <dgm:spPr/>
    </dgm:pt>
  </dgm:ptLst>
  <dgm:cxnLst>
    <dgm:cxn modelId="{E5353B06-F9D4-4AE3-B733-860E43818F66}" type="presOf" srcId="{8E4D0119-1A8A-4D73-B913-365D8F823B0E}" destId="{FDE77842-FCB5-4E65-ADB9-D9A05C73BBC1}" srcOrd="0" destOrd="0" presId="urn:microsoft.com/office/officeart/2005/8/layout/list1"/>
    <dgm:cxn modelId="{5C5DB113-36A4-45BC-8291-0FCB1DC0E6CD}" type="presOf" srcId="{8E4D0119-1A8A-4D73-B913-365D8F823B0E}" destId="{FE9D7BE0-EC1B-4009-BACE-C5626A0791DF}" srcOrd="1" destOrd="0" presId="urn:microsoft.com/office/officeart/2005/8/layout/list1"/>
    <dgm:cxn modelId="{C2311821-FAC3-4F54-A42A-78D18B5A6BFD}" type="presOf" srcId="{539289D0-CD9F-42CF-AF89-C94603316EC9}" destId="{C84164CE-C209-4410-9E4F-030D78091025}" srcOrd="0" destOrd="0" presId="urn:microsoft.com/office/officeart/2005/8/layout/list1"/>
    <dgm:cxn modelId="{70C0353E-2A96-4FD2-894E-6CA06DA2C728}" type="presOf" srcId="{F40D1193-F1AB-496D-8D96-EACABB94B076}" destId="{C84164CE-C209-4410-9E4F-030D78091025}" srcOrd="0" destOrd="1" presId="urn:microsoft.com/office/officeart/2005/8/layout/list1"/>
    <dgm:cxn modelId="{8DC9B66B-39AF-4039-8871-F1DD4EE15632}" type="presOf" srcId="{8B142C25-EB3B-4A27-A295-50C8EFB779BA}" destId="{0532CC44-B49D-4B27-908E-3AEE42C53A70}" srcOrd="0" destOrd="0" presId="urn:microsoft.com/office/officeart/2005/8/layout/list1"/>
    <dgm:cxn modelId="{8BA5C050-84D7-4E81-8DF2-3ECE4D7B5D10}" type="presOf" srcId="{1F801B34-F57D-49E8-842C-67FA7E4FA537}" destId="{C84164CE-C209-4410-9E4F-030D78091025}" srcOrd="0" destOrd="2" presId="urn:microsoft.com/office/officeart/2005/8/layout/list1"/>
    <dgm:cxn modelId="{D571AC9E-49F3-4389-A9B7-EF1C2EA879C4}" srcId="{8E4D0119-1A8A-4D73-B913-365D8F823B0E}" destId="{1F801B34-F57D-49E8-842C-67FA7E4FA537}" srcOrd="2" destOrd="0" parTransId="{347F3EF6-46F8-486B-BC94-770E036F8A4F}" sibTransId="{1FE18835-30B0-494B-A4FE-92B2DBB95767}"/>
    <dgm:cxn modelId="{43F2C4C9-4A14-4D08-B8A3-19C3B423A58E}" srcId="{8E4D0119-1A8A-4D73-B913-365D8F823B0E}" destId="{539289D0-CD9F-42CF-AF89-C94603316EC9}" srcOrd="0" destOrd="0" parTransId="{CB35D9F0-F787-42EF-B1F0-BAC108EB6F32}" sibTransId="{C8C203AB-6C35-4CAA-8DBB-A27534912029}"/>
    <dgm:cxn modelId="{18B3F7D3-6E45-42C8-ABF0-A2D10F5AA4C4}" srcId="{8B142C25-EB3B-4A27-A295-50C8EFB779BA}" destId="{8E4D0119-1A8A-4D73-B913-365D8F823B0E}" srcOrd="0" destOrd="0" parTransId="{0FADD7D7-5735-44DC-8146-250F614BE6BF}" sibTransId="{A209693C-D920-434D-AF1E-9990D871FDE9}"/>
    <dgm:cxn modelId="{232344D5-55AB-424D-A252-F622E3654645}" srcId="{8E4D0119-1A8A-4D73-B913-365D8F823B0E}" destId="{F40D1193-F1AB-496D-8D96-EACABB94B076}" srcOrd="1" destOrd="0" parTransId="{2F62C852-9BBB-44A2-A048-CE39E2DA132D}" sibTransId="{DDA62D28-0F74-48C3-B106-7F39720BC3C9}"/>
    <dgm:cxn modelId="{E1263BA8-9BCA-4916-BEB8-8341658F445B}" type="presParOf" srcId="{0532CC44-B49D-4B27-908E-3AEE42C53A70}" destId="{EE5C6191-3AFE-4819-8071-482A59B445B2}" srcOrd="0" destOrd="0" presId="urn:microsoft.com/office/officeart/2005/8/layout/list1"/>
    <dgm:cxn modelId="{26DF057C-9AB3-4E62-95E5-B92181CCBAA8}" type="presParOf" srcId="{EE5C6191-3AFE-4819-8071-482A59B445B2}" destId="{FDE77842-FCB5-4E65-ADB9-D9A05C73BBC1}" srcOrd="0" destOrd="0" presId="urn:microsoft.com/office/officeart/2005/8/layout/list1"/>
    <dgm:cxn modelId="{CE4505C7-137D-4CB6-BC3F-305A2007644C}" type="presParOf" srcId="{EE5C6191-3AFE-4819-8071-482A59B445B2}" destId="{FE9D7BE0-EC1B-4009-BACE-C5626A0791DF}" srcOrd="1" destOrd="0" presId="urn:microsoft.com/office/officeart/2005/8/layout/list1"/>
    <dgm:cxn modelId="{9B4CB2CB-53AB-40B3-B8A2-220A6AAE7EEA}" type="presParOf" srcId="{0532CC44-B49D-4B27-908E-3AEE42C53A70}" destId="{63AD2CA6-DBF5-4C61-9809-4A1CAC008014}" srcOrd="1" destOrd="0" presId="urn:microsoft.com/office/officeart/2005/8/layout/list1"/>
    <dgm:cxn modelId="{59F007C5-3568-4AE3-B5D8-0E4D55B1786E}" type="presParOf" srcId="{0532CC44-B49D-4B27-908E-3AEE42C53A70}" destId="{C84164CE-C209-4410-9E4F-030D7809102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142C25-EB3B-4A27-A295-50C8EFB779BA}"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8E4D0119-1A8A-4D73-B913-365D8F823B0E}">
      <dgm:prSet/>
      <dgm:spPr/>
      <dgm:t>
        <a:bodyPr/>
        <a:lstStyle/>
        <a:p>
          <a:pPr rtl="0">
            <a:defRPr b="1"/>
          </a:pPr>
          <a:r>
            <a:rPr lang="en-US" b="1">
              <a:latin typeface="Calibri Light" panose="020F0302020204030204"/>
            </a:rPr>
            <a:t>Siamese Classification</a:t>
          </a:r>
          <a:endParaRPr lang="en-US"/>
        </a:p>
      </dgm:t>
    </dgm:pt>
    <dgm:pt modelId="{0FADD7D7-5735-44DC-8146-250F614BE6BF}" type="parTrans" cxnId="{18B3F7D3-6E45-42C8-ABF0-A2D10F5AA4C4}">
      <dgm:prSet/>
      <dgm:spPr/>
      <dgm:t>
        <a:bodyPr/>
        <a:lstStyle/>
        <a:p>
          <a:endParaRPr lang="en-US"/>
        </a:p>
      </dgm:t>
    </dgm:pt>
    <dgm:pt modelId="{A209693C-D920-434D-AF1E-9990D871FDE9}" type="sibTrans" cxnId="{18B3F7D3-6E45-42C8-ABF0-A2D10F5AA4C4}">
      <dgm:prSet/>
      <dgm:spPr/>
      <dgm:t>
        <a:bodyPr/>
        <a:lstStyle/>
        <a:p>
          <a:endParaRPr lang="en-US"/>
        </a:p>
      </dgm:t>
    </dgm:pt>
    <dgm:pt modelId="{539289D0-CD9F-42CF-AF89-C94603316EC9}">
      <dgm:prSet phldr="0"/>
      <dgm:spPr/>
      <dgm:t>
        <a:bodyPr/>
        <a:lstStyle/>
        <a:p>
          <a:r>
            <a:rPr lang="en-US" b="1">
              <a:latin typeface="Calibri Light" panose="020F0302020204030204"/>
            </a:rPr>
            <a:t>ROC AUC: 0.92</a:t>
          </a:r>
          <a:endParaRPr lang="en-US" b="1"/>
        </a:p>
      </dgm:t>
    </dgm:pt>
    <dgm:pt modelId="{CB35D9F0-F787-42EF-B1F0-BAC108EB6F32}" type="parTrans" cxnId="{43F2C4C9-4A14-4D08-B8A3-19C3B423A58E}">
      <dgm:prSet/>
      <dgm:spPr/>
      <dgm:t>
        <a:bodyPr/>
        <a:lstStyle/>
        <a:p>
          <a:endParaRPr lang="en-US"/>
        </a:p>
      </dgm:t>
    </dgm:pt>
    <dgm:pt modelId="{C8C203AB-6C35-4CAA-8DBB-A27534912029}" type="sibTrans" cxnId="{43F2C4C9-4A14-4D08-B8A3-19C3B423A58E}">
      <dgm:prSet/>
      <dgm:spPr/>
      <dgm:t>
        <a:bodyPr/>
        <a:lstStyle/>
        <a:p>
          <a:endParaRPr lang="en-US"/>
        </a:p>
      </dgm:t>
    </dgm:pt>
    <dgm:pt modelId="{F40D1193-F1AB-496D-8D96-EACABB94B076}">
      <dgm:prSet phldr="0"/>
      <dgm:spPr/>
      <dgm:t>
        <a:bodyPr/>
        <a:lstStyle/>
        <a:p>
          <a:pPr rtl="0"/>
          <a:r>
            <a:rPr lang="en-US" b="1">
              <a:latin typeface="Calibri Light" panose="020F0302020204030204"/>
            </a:rPr>
            <a:t>Minority Recall: 0.84</a:t>
          </a:r>
        </a:p>
      </dgm:t>
    </dgm:pt>
    <dgm:pt modelId="{2F62C852-9BBB-44A2-A048-CE39E2DA132D}" type="parTrans" cxnId="{232344D5-55AB-424D-A252-F622E3654645}">
      <dgm:prSet/>
      <dgm:spPr/>
    </dgm:pt>
    <dgm:pt modelId="{DDA62D28-0F74-48C3-B106-7F39720BC3C9}" type="sibTrans" cxnId="{232344D5-55AB-424D-A252-F622E3654645}">
      <dgm:prSet/>
      <dgm:spPr/>
      <dgm:t>
        <a:bodyPr/>
        <a:lstStyle/>
        <a:p>
          <a:endParaRPr lang="en-US"/>
        </a:p>
      </dgm:t>
    </dgm:pt>
    <dgm:pt modelId="{1F801B34-F57D-49E8-842C-67FA7E4FA537}">
      <dgm:prSet phldr="0"/>
      <dgm:spPr/>
      <dgm:t>
        <a:bodyPr/>
        <a:lstStyle/>
        <a:p>
          <a:pPr rtl="0"/>
          <a:r>
            <a:rPr lang="en-US" b="1">
              <a:latin typeface="Calibri Light" panose="020F0302020204030204"/>
            </a:rPr>
            <a:t>Minority Precision:0.53</a:t>
          </a:r>
        </a:p>
      </dgm:t>
    </dgm:pt>
    <dgm:pt modelId="{347F3EF6-46F8-486B-BC94-770E036F8A4F}" type="parTrans" cxnId="{D571AC9E-49F3-4389-A9B7-EF1C2EA879C4}">
      <dgm:prSet/>
      <dgm:spPr/>
    </dgm:pt>
    <dgm:pt modelId="{1FE18835-30B0-494B-A4FE-92B2DBB95767}" type="sibTrans" cxnId="{D571AC9E-49F3-4389-A9B7-EF1C2EA879C4}">
      <dgm:prSet/>
      <dgm:spPr/>
      <dgm:t>
        <a:bodyPr/>
        <a:lstStyle/>
        <a:p>
          <a:endParaRPr lang="en-US"/>
        </a:p>
      </dgm:t>
    </dgm:pt>
    <dgm:pt modelId="{A63A6E47-8407-430A-8FC6-6ECC161E9FC5}" type="pres">
      <dgm:prSet presAssocID="{8B142C25-EB3B-4A27-A295-50C8EFB779BA}" presName="linear" presStyleCnt="0">
        <dgm:presLayoutVars>
          <dgm:dir/>
          <dgm:animLvl val="lvl"/>
          <dgm:resizeHandles val="exact"/>
        </dgm:presLayoutVars>
      </dgm:prSet>
      <dgm:spPr/>
    </dgm:pt>
    <dgm:pt modelId="{6B519783-D4D4-4185-A97C-151B23CE66E5}" type="pres">
      <dgm:prSet presAssocID="{8E4D0119-1A8A-4D73-B913-365D8F823B0E}" presName="parentLin" presStyleCnt="0"/>
      <dgm:spPr/>
    </dgm:pt>
    <dgm:pt modelId="{63304404-6005-4CE8-9FC1-6179F2BD5312}" type="pres">
      <dgm:prSet presAssocID="{8E4D0119-1A8A-4D73-B913-365D8F823B0E}" presName="parentLeftMargin" presStyleLbl="node1" presStyleIdx="0" presStyleCnt="1"/>
      <dgm:spPr/>
    </dgm:pt>
    <dgm:pt modelId="{5F57143A-21F0-4854-847C-C33A0AA0BF38}" type="pres">
      <dgm:prSet presAssocID="{8E4D0119-1A8A-4D73-B913-365D8F823B0E}" presName="parentText" presStyleLbl="node1" presStyleIdx="0" presStyleCnt="1">
        <dgm:presLayoutVars>
          <dgm:chMax val="0"/>
          <dgm:bulletEnabled val="1"/>
        </dgm:presLayoutVars>
      </dgm:prSet>
      <dgm:spPr/>
    </dgm:pt>
    <dgm:pt modelId="{23844BBB-EFC1-4150-8B89-D715B499A40F}" type="pres">
      <dgm:prSet presAssocID="{8E4D0119-1A8A-4D73-B913-365D8F823B0E}" presName="negativeSpace" presStyleCnt="0"/>
      <dgm:spPr/>
    </dgm:pt>
    <dgm:pt modelId="{E0788B00-866A-45F7-9963-EB84C7460CDC}" type="pres">
      <dgm:prSet presAssocID="{8E4D0119-1A8A-4D73-B913-365D8F823B0E}" presName="childText" presStyleLbl="conFgAcc1" presStyleIdx="0" presStyleCnt="1">
        <dgm:presLayoutVars>
          <dgm:bulletEnabled val="1"/>
        </dgm:presLayoutVars>
      </dgm:prSet>
      <dgm:spPr/>
    </dgm:pt>
  </dgm:ptLst>
  <dgm:cxnLst>
    <dgm:cxn modelId="{C4365509-C0C5-45B8-8A00-B4800A4D3D91}" type="presOf" srcId="{F40D1193-F1AB-496D-8D96-EACABB94B076}" destId="{E0788B00-866A-45F7-9963-EB84C7460CDC}" srcOrd="0" destOrd="1" presId="urn:microsoft.com/office/officeart/2005/8/layout/list1"/>
    <dgm:cxn modelId="{E143212B-28F4-454E-9C3F-F65CF756A8B1}" type="presOf" srcId="{539289D0-CD9F-42CF-AF89-C94603316EC9}" destId="{E0788B00-866A-45F7-9963-EB84C7460CDC}" srcOrd="0" destOrd="0" presId="urn:microsoft.com/office/officeart/2005/8/layout/list1"/>
    <dgm:cxn modelId="{D67FB568-DCFD-42AF-918D-E023759749C4}" type="presOf" srcId="{8E4D0119-1A8A-4D73-B913-365D8F823B0E}" destId="{5F57143A-21F0-4854-847C-C33A0AA0BF38}" srcOrd="1" destOrd="0" presId="urn:microsoft.com/office/officeart/2005/8/layout/list1"/>
    <dgm:cxn modelId="{9D5E9788-C97C-47ED-B97B-1243111A43CB}" type="presOf" srcId="{1F801B34-F57D-49E8-842C-67FA7E4FA537}" destId="{E0788B00-866A-45F7-9963-EB84C7460CDC}" srcOrd="0" destOrd="2" presId="urn:microsoft.com/office/officeart/2005/8/layout/list1"/>
    <dgm:cxn modelId="{7CFD7F89-493D-42C1-923B-53BD47BA8D11}" type="presOf" srcId="{8B142C25-EB3B-4A27-A295-50C8EFB779BA}" destId="{A63A6E47-8407-430A-8FC6-6ECC161E9FC5}" srcOrd="0" destOrd="0" presId="urn:microsoft.com/office/officeart/2005/8/layout/list1"/>
    <dgm:cxn modelId="{D571AC9E-49F3-4389-A9B7-EF1C2EA879C4}" srcId="{8E4D0119-1A8A-4D73-B913-365D8F823B0E}" destId="{1F801B34-F57D-49E8-842C-67FA7E4FA537}" srcOrd="2" destOrd="0" parTransId="{347F3EF6-46F8-486B-BC94-770E036F8A4F}" sibTransId="{1FE18835-30B0-494B-A4FE-92B2DBB95767}"/>
    <dgm:cxn modelId="{524E9BA4-819F-4B5A-85EB-522E2E3D6CF6}" type="presOf" srcId="{8E4D0119-1A8A-4D73-B913-365D8F823B0E}" destId="{63304404-6005-4CE8-9FC1-6179F2BD5312}" srcOrd="0" destOrd="0" presId="urn:microsoft.com/office/officeart/2005/8/layout/list1"/>
    <dgm:cxn modelId="{43F2C4C9-4A14-4D08-B8A3-19C3B423A58E}" srcId="{8E4D0119-1A8A-4D73-B913-365D8F823B0E}" destId="{539289D0-CD9F-42CF-AF89-C94603316EC9}" srcOrd="0" destOrd="0" parTransId="{CB35D9F0-F787-42EF-B1F0-BAC108EB6F32}" sibTransId="{C8C203AB-6C35-4CAA-8DBB-A27534912029}"/>
    <dgm:cxn modelId="{18B3F7D3-6E45-42C8-ABF0-A2D10F5AA4C4}" srcId="{8B142C25-EB3B-4A27-A295-50C8EFB779BA}" destId="{8E4D0119-1A8A-4D73-B913-365D8F823B0E}" srcOrd="0" destOrd="0" parTransId="{0FADD7D7-5735-44DC-8146-250F614BE6BF}" sibTransId="{A209693C-D920-434D-AF1E-9990D871FDE9}"/>
    <dgm:cxn modelId="{232344D5-55AB-424D-A252-F622E3654645}" srcId="{8E4D0119-1A8A-4D73-B913-365D8F823B0E}" destId="{F40D1193-F1AB-496D-8D96-EACABB94B076}" srcOrd="1" destOrd="0" parTransId="{2F62C852-9BBB-44A2-A048-CE39E2DA132D}" sibTransId="{DDA62D28-0F74-48C3-B106-7F39720BC3C9}"/>
    <dgm:cxn modelId="{819AA7BE-E143-4AD8-B008-ED1956AC66C4}" type="presParOf" srcId="{A63A6E47-8407-430A-8FC6-6ECC161E9FC5}" destId="{6B519783-D4D4-4185-A97C-151B23CE66E5}" srcOrd="0" destOrd="0" presId="urn:microsoft.com/office/officeart/2005/8/layout/list1"/>
    <dgm:cxn modelId="{6B9AE3AC-1345-403F-A800-84E8D464E6B3}" type="presParOf" srcId="{6B519783-D4D4-4185-A97C-151B23CE66E5}" destId="{63304404-6005-4CE8-9FC1-6179F2BD5312}" srcOrd="0" destOrd="0" presId="urn:microsoft.com/office/officeart/2005/8/layout/list1"/>
    <dgm:cxn modelId="{4C1915BC-9BBA-43F9-9A71-EE1411F7EEC4}" type="presParOf" srcId="{6B519783-D4D4-4185-A97C-151B23CE66E5}" destId="{5F57143A-21F0-4854-847C-C33A0AA0BF38}" srcOrd="1" destOrd="0" presId="urn:microsoft.com/office/officeart/2005/8/layout/list1"/>
    <dgm:cxn modelId="{F0EF4B7D-B58D-4767-9D7F-5771928FC12A}" type="presParOf" srcId="{A63A6E47-8407-430A-8FC6-6ECC161E9FC5}" destId="{23844BBB-EFC1-4150-8B89-D715B499A40F}" srcOrd="1" destOrd="0" presId="urn:microsoft.com/office/officeart/2005/8/layout/list1"/>
    <dgm:cxn modelId="{4FCD7BB8-AE16-4EBC-A7C2-E4C6B9338108}" type="presParOf" srcId="{A63A6E47-8407-430A-8FC6-6ECC161E9FC5}" destId="{E0788B00-866A-45F7-9963-EB84C7460CD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EF0F0-FD35-46EB-A881-D9A1650A651E}">
      <dsp:nvSpPr>
        <dsp:cNvPr id="0" name=""/>
        <dsp:cNvSpPr/>
      </dsp:nvSpPr>
      <dsp:spPr>
        <a:xfrm>
          <a:off x="0" y="737006"/>
          <a:ext cx="10506456" cy="136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522AB2-4AF8-4814-9A93-5A21E3D746D0}">
      <dsp:nvSpPr>
        <dsp:cNvPr id="0" name=""/>
        <dsp:cNvSpPr/>
      </dsp:nvSpPr>
      <dsp:spPr>
        <a:xfrm>
          <a:off x="411589" y="1043147"/>
          <a:ext cx="748344" cy="748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3F35B-E3D9-47FD-91A8-B7BF8BE0C561}">
      <dsp:nvSpPr>
        <dsp:cNvPr id="0" name=""/>
        <dsp:cNvSpPr/>
      </dsp:nvSpPr>
      <dsp:spPr>
        <a:xfrm>
          <a:off x="1571524" y="737006"/>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111250">
            <a:lnSpc>
              <a:spcPct val="90000"/>
            </a:lnSpc>
            <a:spcBef>
              <a:spcPct val="0"/>
            </a:spcBef>
            <a:spcAft>
              <a:spcPct val="35000"/>
            </a:spcAft>
            <a:buNone/>
          </a:pPr>
          <a:r>
            <a:rPr lang="en-US" sz="2500" kern="1200"/>
            <a:t>Most standard algorithms are accuracy driven, however, in a class imbalance dataset, accuracy tells very little about the minority class.</a:t>
          </a:r>
        </a:p>
      </dsp:txBody>
      <dsp:txXfrm>
        <a:off x="1571524" y="737006"/>
        <a:ext cx="8934931" cy="1360627"/>
      </dsp:txXfrm>
    </dsp:sp>
    <dsp:sp modelId="{084F291E-08D2-442E-BFB2-6DEE5555BF73}">
      <dsp:nvSpPr>
        <dsp:cNvPr id="0" name=""/>
        <dsp:cNvSpPr/>
      </dsp:nvSpPr>
      <dsp:spPr>
        <a:xfrm>
          <a:off x="0" y="2437790"/>
          <a:ext cx="10506456" cy="136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AEBAAF-5509-497B-8B10-F25539D38EB7}">
      <dsp:nvSpPr>
        <dsp:cNvPr id="0" name=""/>
        <dsp:cNvSpPr/>
      </dsp:nvSpPr>
      <dsp:spPr>
        <a:xfrm>
          <a:off x="411589" y="2743931"/>
          <a:ext cx="748344" cy="748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660A37-4398-4B41-A75E-3A38236B1036}">
      <dsp:nvSpPr>
        <dsp:cNvPr id="0" name=""/>
        <dsp:cNvSpPr/>
      </dsp:nvSpPr>
      <dsp:spPr>
        <a:xfrm>
          <a:off x="1571524" y="2437790"/>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111250">
            <a:lnSpc>
              <a:spcPct val="90000"/>
            </a:lnSpc>
            <a:spcBef>
              <a:spcPct val="0"/>
            </a:spcBef>
            <a:spcAft>
              <a:spcPct val="35000"/>
            </a:spcAft>
            <a:buNone/>
          </a:pPr>
          <a:r>
            <a:rPr lang="en-US" sz="2500" kern="1200"/>
            <a:t>Lack of information caused by small sample size.</a:t>
          </a:r>
        </a:p>
      </dsp:txBody>
      <dsp:txXfrm>
        <a:off x="1571524" y="2437790"/>
        <a:ext cx="8934931" cy="13606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D943D-C632-4BE9-94CA-5A66FA0C5A4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DE4BDF-DA48-4231-B8E4-C23795A3D86F}">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rtl="0">
            <a:lnSpc>
              <a:spcPct val="90000"/>
            </a:lnSpc>
            <a:spcBef>
              <a:spcPct val="0"/>
            </a:spcBef>
            <a:spcAft>
              <a:spcPct val="35000"/>
            </a:spcAft>
            <a:buNone/>
          </a:pPr>
          <a:r>
            <a:rPr lang="en-US" sz="2400" kern="1200">
              <a:latin typeface="Calibri Light" panose="020F0302020204030204"/>
            </a:rPr>
            <a:t>KNN with weighted distances.</a:t>
          </a:r>
          <a:br>
            <a:rPr lang="en-US" sz="2400" kern="1200">
              <a:latin typeface="Calibri Light" panose="020F0302020204030204"/>
            </a:rPr>
          </a:br>
          <a:r>
            <a:rPr lang="en-US" sz="2400" kern="1200">
              <a:latin typeface="Calibri Light" panose="020F0302020204030204"/>
            </a:rPr>
            <a:t>More weights to the closer points.</a:t>
          </a:r>
          <a:endParaRPr lang="en-US" sz="2400" kern="1200"/>
        </a:p>
      </dsp:txBody>
      <dsp:txXfrm>
        <a:off x="559800" y="3022743"/>
        <a:ext cx="4320000" cy="720000"/>
      </dsp:txXfrm>
    </dsp:sp>
    <dsp:sp modelId="{63CCEDB8-BF3B-4F43-831A-0B92D97CCFD6}">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F414AB-C295-4A62-BDF1-E7EB6F228E93}">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rtl="0">
            <a:lnSpc>
              <a:spcPct val="90000"/>
            </a:lnSpc>
            <a:spcBef>
              <a:spcPct val="0"/>
            </a:spcBef>
            <a:spcAft>
              <a:spcPct val="35000"/>
            </a:spcAft>
            <a:buNone/>
          </a:pPr>
          <a:r>
            <a:rPr lang="en-US" sz="2400" kern="1200">
              <a:latin typeface="Calibri Light" panose="020F0302020204030204"/>
            </a:rPr>
            <a:t>Local Outlier Factor</a:t>
          </a:r>
          <a:endParaRPr lang="en-US" sz="2400" kern="1200"/>
        </a:p>
      </dsp:txBody>
      <dsp:txXfrm>
        <a:off x="5635800" y="3022743"/>
        <a:ext cx="432000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DBD08-8B48-436C-964C-851F51307EB0}">
      <dsp:nvSpPr>
        <dsp:cNvPr id="0" name=""/>
        <dsp:cNvSpPr/>
      </dsp:nvSpPr>
      <dsp:spPr>
        <a:xfrm>
          <a:off x="0" y="1080260"/>
          <a:ext cx="2993749" cy="1436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2348" tIns="395732" rIns="23234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a:latin typeface="Calibri Light" panose="020F0302020204030204"/>
            </a:rPr>
            <a:t>ROC AUC: 0.68</a:t>
          </a:r>
          <a:endParaRPr lang="en-US" sz="1900" kern="1200"/>
        </a:p>
        <a:p>
          <a:pPr marL="171450" lvl="1" indent="-171450" algn="l" defTabSz="844550" rtl="0">
            <a:lnSpc>
              <a:spcPct val="90000"/>
            </a:lnSpc>
            <a:spcBef>
              <a:spcPct val="0"/>
            </a:spcBef>
            <a:spcAft>
              <a:spcPct val="15000"/>
            </a:spcAft>
            <a:buChar char="•"/>
          </a:pPr>
          <a:r>
            <a:rPr lang="en-US" sz="1900" b="1" kern="1200">
              <a:latin typeface="Calibri Light" panose="020F0302020204030204"/>
            </a:rPr>
            <a:t>Minority Recall: 0.37</a:t>
          </a:r>
        </a:p>
        <a:p>
          <a:pPr marL="171450" lvl="1" indent="-171450" algn="l" defTabSz="844550" rtl="0">
            <a:lnSpc>
              <a:spcPct val="90000"/>
            </a:lnSpc>
            <a:spcBef>
              <a:spcPct val="0"/>
            </a:spcBef>
            <a:spcAft>
              <a:spcPct val="15000"/>
            </a:spcAft>
            <a:buChar char="•"/>
          </a:pPr>
          <a:r>
            <a:rPr lang="en-US" sz="1900" b="1" kern="1200">
              <a:latin typeface="Calibri Light" panose="020F0302020204030204"/>
            </a:rPr>
            <a:t>Minority Precision:0.06</a:t>
          </a:r>
        </a:p>
      </dsp:txBody>
      <dsp:txXfrm>
        <a:off x="0" y="1080260"/>
        <a:ext cx="2993749" cy="1436400"/>
      </dsp:txXfrm>
    </dsp:sp>
    <dsp:sp modelId="{5DC2990A-F920-4894-83E6-4DA5F28E04B2}">
      <dsp:nvSpPr>
        <dsp:cNvPr id="0" name=""/>
        <dsp:cNvSpPr/>
      </dsp:nvSpPr>
      <dsp:spPr>
        <a:xfrm>
          <a:off x="149687" y="799820"/>
          <a:ext cx="2095624" cy="5608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9210" tIns="0" rIns="79210" bIns="0" numCol="1" spcCol="1270" anchor="ctr" anchorCtr="0">
          <a:noAutofit/>
        </a:bodyPr>
        <a:lstStyle/>
        <a:p>
          <a:pPr marL="0" lvl="0" indent="0" algn="l" defTabSz="844550" rtl="0">
            <a:lnSpc>
              <a:spcPct val="90000"/>
            </a:lnSpc>
            <a:spcBef>
              <a:spcPct val="0"/>
            </a:spcBef>
            <a:spcAft>
              <a:spcPct val="35000"/>
            </a:spcAft>
            <a:buNone/>
          </a:pPr>
          <a:r>
            <a:rPr lang="en-US" sz="1900" b="1" kern="1200">
              <a:latin typeface="Calibri Light" panose="020F0302020204030204"/>
            </a:rPr>
            <a:t>Local Outler Factor</a:t>
          </a:r>
        </a:p>
      </dsp:txBody>
      <dsp:txXfrm>
        <a:off x="177067" y="827200"/>
        <a:ext cx="2040864" cy="5061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DBD08-8B48-436C-964C-851F51307EB0}">
      <dsp:nvSpPr>
        <dsp:cNvPr id="0" name=""/>
        <dsp:cNvSpPr/>
      </dsp:nvSpPr>
      <dsp:spPr>
        <a:xfrm>
          <a:off x="0" y="1598419"/>
          <a:ext cx="3755749" cy="1436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1488" tIns="395732" rIns="29148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a:latin typeface="Calibri Light" panose="020F0302020204030204"/>
            </a:rPr>
            <a:t>ROC AUC: 0.89</a:t>
          </a:r>
          <a:endParaRPr lang="en-US" sz="1900" kern="1200"/>
        </a:p>
        <a:p>
          <a:pPr marL="171450" lvl="1" indent="-171450" algn="l" defTabSz="844550" rtl="0">
            <a:lnSpc>
              <a:spcPct val="90000"/>
            </a:lnSpc>
            <a:spcBef>
              <a:spcPct val="0"/>
            </a:spcBef>
            <a:spcAft>
              <a:spcPct val="15000"/>
            </a:spcAft>
            <a:buChar char="•"/>
          </a:pPr>
          <a:r>
            <a:rPr lang="en-US" sz="1900" b="1" kern="1200">
              <a:latin typeface="Calibri Light" panose="020F0302020204030204"/>
            </a:rPr>
            <a:t>Minority Recall: 0.79</a:t>
          </a:r>
        </a:p>
        <a:p>
          <a:pPr marL="171450" lvl="1" indent="-171450" algn="l" defTabSz="844550" rtl="0">
            <a:lnSpc>
              <a:spcPct val="90000"/>
            </a:lnSpc>
            <a:spcBef>
              <a:spcPct val="0"/>
            </a:spcBef>
            <a:spcAft>
              <a:spcPct val="15000"/>
            </a:spcAft>
            <a:buChar char="•"/>
          </a:pPr>
          <a:r>
            <a:rPr lang="en-US" sz="1900" b="1" kern="1200">
              <a:latin typeface="Calibri Light" panose="020F0302020204030204"/>
            </a:rPr>
            <a:t>Minority Precision:0.94</a:t>
          </a:r>
        </a:p>
      </dsp:txBody>
      <dsp:txXfrm>
        <a:off x="0" y="1598419"/>
        <a:ext cx="3755749" cy="1436400"/>
      </dsp:txXfrm>
    </dsp:sp>
    <dsp:sp modelId="{5DC2990A-F920-4894-83E6-4DA5F28E04B2}">
      <dsp:nvSpPr>
        <dsp:cNvPr id="0" name=""/>
        <dsp:cNvSpPr/>
      </dsp:nvSpPr>
      <dsp:spPr>
        <a:xfrm>
          <a:off x="187787" y="1317979"/>
          <a:ext cx="2629024" cy="5608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371" tIns="0" rIns="99371" bIns="0" numCol="1" spcCol="1270" anchor="ctr" anchorCtr="0">
          <a:noAutofit/>
        </a:bodyPr>
        <a:lstStyle/>
        <a:p>
          <a:pPr marL="0" lvl="0" indent="0" algn="l" defTabSz="844550" rtl="0">
            <a:lnSpc>
              <a:spcPct val="90000"/>
            </a:lnSpc>
            <a:spcBef>
              <a:spcPct val="0"/>
            </a:spcBef>
            <a:spcAft>
              <a:spcPct val="35000"/>
            </a:spcAft>
            <a:buNone/>
          </a:pPr>
          <a:r>
            <a:rPr lang="en-US" sz="1900" b="1" kern="1200">
              <a:latin typeface="Calibri Light" panose="020F0302020204030204"/>
            </a:rPr>
            <a:t>KNN weighted distances</a:t>
          </a:r>
        </a:p>
      </dsp:txBody>
      <dsp:txXfrm>
        <a:off x="215167" y="1345359"/>
        <a:ext cx="2574264" cy="5061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089A7-591D-4DAB-A9F6-D3DE4ED46BF0}">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C904B-7908-4A0D-941A-15515449602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4381AE-7B55-41BD-80E1-0104F2E4B26D}">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44550">
            <a:lnSpc>
              <a:spcPct val="100000"/>
            </a:lnSpc>
            <a:spcBef>
              <a:spcPct val="0"/>
            </a:spcBef>
            <a:spcAft>
              <a:spcPct val="35000"/>
            </a:spcAft>
            <a:buNone/>
          </a:pPr>
          <a:r>
            <a:rPr lang="en-US" sz="1900" kern="1200"/>
            <a:t>On extensive analysis we conclude that there are some inevitable challenges that come with class imbalance problem.</a:t>
          </a:r>
        </a:p>
      </dsp:txBody>
      <dsp:txXfrm>
        <a:off x="1429899" y="2442"/>
        <a:ext cx="5083704" cy="1238008"/>
      </dsp:txXfrm>
    </dsp:sp>
    <dsp:sp modelId="{E8A3B411-22D1-47F8-A4B3-10F76182600F}">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08726-37E6-4541-AF13-A100893039C4}">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186AEA-5EDA-4534-AF2F-75EDB66679D5}">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44550">
            <a:lnSpc>
              <a:spcPct val="100000"/>
            </a:lnSpc>
            <a:spcBef>
              <a:spcPct val="0"/>
            </a:spcBef>
            <a:spcAft>
              <a:spcPct val="35000"/>
            </a:spcAft>
            <a:buNone/>
          </a:pPr>
          <a:r>
            <a:rPr lang="en-US" sz="1900" kern="1200"/>
            <a:t>After experimenting with various strategies it is evident that there is no </a:t>
          </a:r>
          <a:r>
            <a:rPr lang="en-US" sz="1900" kern="1200" err="1"/>
            <a:t>sureshot</a:t>
          </a:r>
          <a:r>
            <a:rPr lang="en-US" sz="1900" kern="1200"/>
            <a:t> method to eradicate the class imbalance problem.</a:t>
          </a:r>
        </a:p>
      </dsp:txBody>
      <dsp:txXfrm>
        <a:off x="1429899" y="1549953"/>
        <a:ext cx="5083704" cy="1238008"/>
      </dsp:txXfrm>
    </dsp:sp>
    <dsp:sp modelId="{A5EDFD6F-79A3-444E-8E7A-34984B8015FD}">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4EEB1-5968-4BCC-AD3A-4C693282E198}">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504DFA-6561-42B7-9D6A-67E272F2D151}">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44550">
            <a:lnSpc>
              <a:spcPct val="100000"/>
            </a:lnSpc>
            <a:spcBef>
              <a:spcPct val="0"/>
            </a:spcBef>
            <a:spcAft>
              <a:spcPct val="35000"/>
            </a:spcAft>
            <a:buNone/>
          </a:pPr>
          <a:r>
            <a:rPr lang="en-US" sz="1900" kern="1200"/>
            <a:t>The best method</a:t>
          </a:r>
          <a:r>
            <a:rPr lang="en-US" sz="1900" kern="1200">
              <a:latin typeface="Calibri Light" panose="020F0302020204030204"/>
            </a:rPr>
            <a:t> for different</a:t>
          </a:r>
          <a:r>
            <a:rPr lang="en-US" sz="1900" kern="1200"/>
            <a:t> </a:t>
          </a:r>
          <a:r>
            <a:rPr lang="en-US" sz="1900" kern="1200">
              <a:latin typeface="Calibri Light" panose="020F0302020204030204"/>
            </a:rPr>
            <a:t>datasets are different</a:t>
          </a:r>
          <a:r>
            <a:rPr lang="en-US" sz="1900" kern="1200"/>
            <a:t>.</a:t>
          </a:r>
        </a:p>
      </dsp:txBody>
      <dsp:txXfrm>
        <a:off x="1429899" y="3097464"/>
        <a:ext cx="5083704" cy="1238008"/>
      </dsp:txXfrm>
    </dsp:sp>
    <dsp:sp modelId="{4C8CC3B8-3D87-4CD4-A014-56C367BCECB4}">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01FC4A-505B-4054-A941-A59D3E71DFB2}">
      <dsp:nvSpPr>
        <dsp:cNvPr id="0" name=""/>
        <dsp:cNvSpPr/>
      </dsp:nvSpPr>
      <dsp:spPr>
        <a:xfrm>
          <a:off x="374497" y="4923526"/>
          <a:ext cx="680904" cy="680904"/>
        </a:xfrm>
        <a:prstGeom prst="rect">
          <a:avLst/>
        </a:prstGeom>
        <a:solidFill>
          <a:schemeClr val="accent5">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E0902-D1F8-4668-84E3-4F4A1067D6D3}">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44550">
            <a:lnSpc>
              <a:spcPct val="100000"/>
            </a:lnSpc>
            <a:spcBef>
              <a:spcPct val="0"/>
            </a:spcBef>
            <a:spcAft>
              <a:spcPct val="35000"/>
            </a:spcAft>
            <a:buNone/>
          </a:pPr>
          <a:r>
            <a:rPr lang="en-US" sz="1900" b="1" kern="1200">
              <a:latin typeface="Calibri Light" panose="020F0302020204030204"/>
            </a:rPr>
            <a:t>We were able to minimize the ill-effects of the problem to a good extent with a cost-sensitive neural network along with smote for our dataset.</a:t>
          </a:r>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C7899-4419-47A7-8F33-EF1077BA08C5}">
      <dsp:nvSpPr>
        <dsp:cNvPr id="0" name=""/>
        <dsp:cNvSpPr/>
      </dsp:nvSpPr>
      <dsp:spPr>
        <a:xfrm>
          <a:off x="0" y="894511"/>
          <a:ext cx="6263640" cy="16514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002ED6-007C-43B6-9696-4D7022ABF89A}">
      <dsp:nvSpPr>
        <dsp:cNvPr id="0" name=""/>
        <dsp:cNvSpPr/>
      </dsp:nvSpPr>
      <dsp:spPr>
        <a:xfrm>
          <a:off x="499550" y="1266078"/>
          <a:ext cx="908273" cy="908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48A860-BA02-49C9-B99D-BFE1DFABFC6B}">
      <dsp:nvSpPr>
        <dsp:cNvPr id="0" name=""/>
        <dsp:cNvSpPr/>
      </dsp:nvSpPr>
      <dsp:spPr>
        <a:xfrm>
          <a:off x="1907374" y="894511"/>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1111250">
            <a:lnSpc>
              <a:spcPct val="100000"/>
            </a:lnSpc>
            <a:spcBef>
              <a:spcPct val="0"/>
            </a:spcBef>
            <a:spcAft>
              <a:spcPct val="35000"/>
            </a:spcAft>
            <a:buNone/>
          </a:pPr>
          <a:r>
            <a:rPr lang="en-US" sz="2500" b="0" u="none" kern="1200">
              <a:latin typeface="Calibri Light" panose="020F0302020204030204"/>
            </a:rPr>
            <a:t>Employ a </a:t>
          </a:r>
          <a:r>
            <a:rPr lang="en-US" sz="2500" b="1" u="sng" kern="1200">
              <a:latin typeface="Calibri Light" panose="020F0302020204030204"/>
            </a:rPr>
            <a:t>pre-processing</a:t>
          </a:r>
          <a:r>
            <a:rPr lang="en-US" sz="2500" b="0" u="none" kern="1200">
              <a:latin typeface="Calibri Light" panose="020F0302020204030204"/>
            </a:rPr>
            <a:t> step to rebalance the class distribution</a:t>
          </a:r>
          <a:endParaRPr lang="en-US" sz="2500" b="0" u="none" kern="1200"/>
        </a:p>
      </dsp:txBody>
      <dsp:txXfrm>
        <a:off x="1907374" y="894511"/>
        <a:ext cx="4356265" cy="1651406"/>
      </dsp:txXfrm>
    </dsp:sp>
    <dsp:sp modelId="{5BEAD2D1-B69B-4C51-889B-E04DE66D1711}">
      <dsp:nvSpPr>
        <dsp:cNvPr id="0" name=""/>
        <dsp:cNvSpPr/>
      </dsp:nvSpPr>
      <dsp:spPr>
        <a:xfrm>
          <a:off x="0" y="2958769"/>
          <a:ext cx="6263640" cy="16514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05D443-E8AC-4259-9857-43FECD4C2777}">
      <dsp:nvSpPr>
        <dsp:cNvPr id="0" name=""/>
        <dsp:cNvSpPr/>
      </dsp:nvSpPr>
      <dsp:spPr>
        <a:xfrm>
          <a:off x="499550" y="3330336"/>
          <a:ext cx="908273" cy="908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5CD485-BD37-4822-9B87-B57FA2DE26A4}">
      <dsp:nvSpPr>
        <dsp:cNvPr id="0" name=""/>
        <dsp:cNvSpPr/>
      </dsp:nvSpPr>
      <dsp:spPr>
        <a:xfrm>
          <a:off x="1907374" y="2958769"/>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1111250" rtl="0">
            <a:lnSpc>
              <a:spcPct val="100000"/>
            </a:lnSpc>
            <a:spcBef>
              <a:spcPct val="0"/>
            </a:spcBef>
            <a:spcAft>
              <a:spcPct val="35000"/>
            </a:spcAft>
            <a:buNone/>
          </a:pPr>
          <a:r>
            <a:rPr lang="en-US" sz="2500" kern="1200">
              <a:latin typeface="Calibri Light" panose="020F0302020204030204"/>
            </a:rPr>
            <a:t>Either </a:t>
          </a:r>
          <a:r>
            <a:rPr lang="en-US" sz="2500" b="1" u="sng" kern="1200">
              <a:latin typeface="Calibri Light" panose="020F0302020204030204"/>
            </a:rPr>
            <a:t>under sampling</a:t>
          </a:r>
          <a:r>
            <a:rPr lang="en-US" sz="2500" kern="1200">
              <a:latin typeface="Calibri Light" panose="020F0302020204030204"/>
            </a:rPr>
            <a:t> </a:t>
          </a:r>
          <a:r>
            <a:rPr lang="en-US" sz="2500" b="0" u="none" kern="1200">
              <a:latin typeface="Calibri Light" panose="020F0302020204030204"/>
            </a:rPr>
            <a:t>or </a:t>
          </a:r>
          <a:r>
            <a:rPr lang="en-US" sz="2500" b="1" u="sng" kern="1200">
              <a:latin typeface="Calibri Light" panose="020F0302020204030204"/>
            </a:rPr>
            <a:t>over sampling</a:t>
          </a:r>
          <a:r>
            <a:rPr lang="en-US" sz="2500" kern="1200">
              <a:latin typeface="Calibri Light" panose="020F0302020204030204"/>
            </a:rPr>
            <a:t> to reduce the imbalance in training data</a:t>
          </a:r>
        </a:p>
      </dsp:txBody>
      <dsp:txXfrm>
        <a:off x="1907374" y="2958769"/>
        <a:ext cx="4356265" cy="1651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EE74B-7268-4BE0-97D4-8629CEA96789}">
      <dsp:nvSpPr>
        <dsp:cNvPr id="0" name=""/>
        <dsp:cNvSpPr/>
      </dsp:nvSpPr>
      <dsp:spPr>
        <a:xfrm>
          <a:off x="1959228" y="77587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A61BE0-6513-42D8-B1A9-1BD0FEA0D158}">
      <dsp:nvSpPr>
        <dsp:cNvPr id="0" name=""/>
        <dsp:cNvSpPr/>
      </dsp:nvSpPr>
      <dsp:spPr>
        <a:xfrm>
          <a:off x="555228" y="241617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Without SMOTE</a:t>
          </a:r>
        </a:p>
      </dsp:txBody>
      <dsp:txXfrm>
        <a:off x="555228" y="2416170"/>
        <a:ext cx="4320000" cy="648000"/>
      </dsp:txXfrm>
    </dsp:sp>
    <dsp:sp modelId="{43929F51-C217-4806-94A8-71CB70C7626C}">
      <dsp:nvSpPr>
        <dsp:cNvPr id="0" name=""/>
        <dsp:cNvSpPr/>
      </dsp:nvSpPr>
      <dsp:spPr>
        <a:xfrm>
          <a:off x="555228" y="3123843"/>
          <a:ext cx="4320000" cy="635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Accuracy: ~1.0</a:t>
          </a:r>
        </a:p>
        <a:p>
          <a:pPr marL="0" lvl="0" indent="0" algn="ctr" defTabSz="755650">
            <a:lnSpc>
              <a:spcPct val="100000"/>
            </a:lnSpc>
            <a:spcBef>
              <a:spcPct val="0"/>
            </a:spcBef>
            <a:spcAft>
              <a:spcPct val="35000"/>
            </a:spcAft>
            <a:buNone/>
          </a:pPr>
          <a:r>
            <a:rPr lang="en-US" sz="1700" kern="1200"/>
            <a:t>Recall of minor class: 0.55</a:t>
          </a:r>
        </a:p>
      </dsp:txBody>
      <dsp:txXfrm>
        <a:off x="555228" y="3123843"/>
        <a:ext cx="4320000" cy="635708"/>
      </dsp:txXfrm>
    </dsp:sp>
    <dsp:sp modelId="{2EDA5136-5A95-46E3-B3A4-5C5D6DCF991C}">
      <dsp:nvSpPr>
        <dsp:cNvPr id="0" name=""/>
        <dsp:cNvSpPr/>
      </dsp:nvSpPr>
      <dsp:spPr>
        <a:xfrm>
          <a:off x="7035228" y="77587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D25B6B-2F98-4E60-BA6A-0C3794998796}">
      <dsp:nvSpPr>
        <dsp:cNvPr id="0" name=""/>
        <dsp:cNvSpPr/>
      </dsp:nvSpPr>
      <dsp:spPr>
        <a:xfrm>
          <a:off x="5631228" y="241617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With SMOTE:</a:t>
          </a:r>
        </a:p>
      </dsp:txBody>
      <dsp:txXfrm>
        <a:off x="5631228" y="2416170"/>
        <a:ext cx="4320000" cy="648000"/>
      </dsp:txXfrm>
    </dsp:sp>
    <dsp:sp modelId="{551F2914-1B95-4315-87BE-F4C586BCA764}">
      <dsp:nvSpPr>
        <dsp:cNvPr id="0" name=""/>
        <dsp:cNvSpPr/>
      </dsp:nvSpPr>
      <dsp:spPr>
        <a:xfrm>
          <a:off x="5631228" y="3123843"/>
          <a:ext cx="4320000" cy="635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Accuracy: 0.98</a:t>
          </a:r>
        </a:p>
        <a:p>
          <a:pPr marL="0" lvl="0" indent="0" algn="ctr" defTabSz="755650">
            <a:lnSpc>
              <a:spcPct val="100000"/>
            </a:lnSpc>
            <a:spcBef>
              <a:spcPct val="0"/>
            </a:spcBef>
            <a:spcAft>
              <a:spcPct val="35000"/>
            </a:spcAft>
            <a:buNone/>
          </a:pPr>
          <a:r>
            <a:rPr lang="en-US" sz="1700" kern="1200"/>
            <a:t>Recall of minor class: 0.90</a:t>
          </a:r>
        </a:p>
      </dsp:txBody>
      <dsp:txXfrm>
        <a:off x="5631228" y="3123843"/>
        <a:ext cx="4320000" cy="6357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4ED59-94FC-4FB7-8698-8FFC4CF295CA}">
      <dsp:nvSpPr>
        <dsp:cNvPr id="0" name=""/>
        <dsp:cNvSpPr/>
      </dsp:nvSpPr>
      <dsp:spPr>
        <a:xfrm>
          <a:off x="51" y="218982"/>
          <a:ext cx="4937291" cy="691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Pros:</a:t>
          </a:r>
        </a:p>
      </dsp:txBody>
      <dsp:txXfrm>
        <a:off x="51" y="218982"/>
        <a:ext cx="4937291" cy="691200"/>
      </dsp:txXfrm>
    </dsp:sp>
    <dsp:sp modelId="{EF002826-48E1-4191-8A08-78316A274444}">
      <dsp:nvSpPr>
        <dsp:cNvPr id="0" name=""/>
        <dsp:cNvSpPr/>
      </dsp:nvSpPr>
      <dsp:spPr>
        <a:xfrm>
          <a:off x="51" y="910182"/>
          <a:ext cx="4937291" cy="342576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The approach is effective because new synthetic examples from the minority class are created that are plausible, that is, are relatively </a:t>
          </a:r>
          <a:r>
            <a:rPr lang="en-US" sz="2400" b="1" kern="1200"/>
            <a:t>close</a:t>
          </a:r>
          <a:r>
            <a:rPr lang="en-US" sz="2400" kern="1200"/>
            <a:t> in feature space to existing examples from the minority class.</a:t>
          </a:r>
        </a:p>
        <a:p>
          <a:pPr marL="228600" lvl="1" indent="-228600" algn="l" defTabSz="1066800" rtl="0">
            <a:lnSpc>
              <a:spcPct val="90000"/>
            </a:lnSpc>
            <a:spcBef>
              <a:spcPct val="0"/>
            </a:spcBef>
            <a:spcAft>
              <a:spcPct val="15000"/>
            </a:spcAft>
            <a:buChar char="•"/>
          </a:pPr>
          <a:r>
            <a:rPr lang="en-US" sz="2400" b="1" kern="1200">
              <a:latin typeface="Calibri Light" panose="020F0302020204030204"/>
            </a:rPr>
            <a:t>Overcomes</a:t>
          </a:r>
          <a:r>
            <a:rPr lang="en-US" sz="2400" b="1" kern="1200"/>
            <a:t> </a:t>
          </a:r>
          <a:r>
            <a:rPr lang="en-US" sz="2400" kern="1200"/>
            <a:t>the overfitting problem posed by random oversampling</a:t>
          </a:r>
          <a:endParaRPr lang="en-US" sz="2400" kern="1200">
            <a:latin typeface="Calibri Light" panose="020F0302020204030204"/>
          </a:endParaRPr>
        </a:p>
      </dsp:txBody>
      <dsp:txXfrm>
        <a:off x="51" y="910182"/>
        <a:ext cx="4937291" cy="3425760"/>
      </dsp:txXfrm>
    </dsp:sp>
    <dsp:sp modelId="{F6C9FE84-0E61-42A9-9FE3-09AC3A8FC7C7}">
      <dsp:nvSpPr>
        <dsp:cNvPr id="0" name=""/>
        <dsp:cNvSpPr/>
      </dsp:nvSpPr>
      <dsp:spPr>
        <a:xfrm>
          <a:off x="5628563" y="218982"/>
          <a:ext cx="4937291" cy="691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Cons:</a:t>
          </a:r>
        </a:p>
      </dsp:txBody>
      <dsp:txXfrm>
        <a:off x="5628563" y="218982"/>
        <a:ext cx="4937291" cy="691200"/>
      </dsp:txXfrm>
    </dsp:sp>
    <dsp:sp modelId="{519CBA8D-04EB-42D5-B0EC-7A8F933D1A2C}">
      <dsp:nvSpPr>
        <dsp:cNvPr id="0" name=""/>
        <dsp:cNvSpPr/>
      </dsp:nvSpPr>
      <dsp:spPr>
        <a:xfrm>
          <a:off x="5628563" y="910182"/>
          <a:ext cx="4937291" cy="342576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A general downside of the approach is that synthetic examples are created without considering the majority class, possibly resulting in ambiguous examples if there is a </a:t>
          </a:r>
          <a:r>
            <a:rPr lang="en-US" sz="2400" b="1" kern="1200"/>
            <a:t>strong overlap</a:t>
          </a:r>
          <a:r>
            <a:rPr lang="en-US" sz="2400" kern="1200"/>
            <a:t> for the classes.</a:t>
          </a:r>
        </a:p>
      </dsp:txBody>
      <dsp:txXfrm>
        <a:off x="5628563" y="910182"/>
        <a:ext cx="4937291" cy="34257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2BEFD-959B-4507-98FF-C3DD0BA350C5}">
      <dsp:nvSpPr>
        <dsp:cNvPr id="0" name=""/>
        <dsp:cNvSpPr/>
      </dsp:nvSpPr>
      <dsp:spPr>
        <a:xfrm>
          <a:off x="0" y="660743"/>
          <a:ext cx="5257800" cy="959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Cost Sensitive Learning</a:t>
          </a:r>
        </a:p>
      </dsp:txBody>
      <dsp:txXfrm>
        <a:off x="46834" y="707577"/>
        <a:ext cx="5164132" cy="865732"/>
      </dsp:txXfrm>
    </dsp:sp>
    <dsp:sp modelId="{6625E224-E762-420E-A93F-3766E8F84696}">
      <dsp:nvSpPr>
        <dsp:cNvPr id="0" name=""/>
        <dsp:cNvSpPr/>
      </dsp:nvSpPr>
      <dsp:spPr>
        <a:xfrm>
          <a:off x="0" y="1735343"/>
          <a:ext cx="5257800" cy="95940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Ensemble Method</a:t>
          </a:r>
        </a:p>
      </dsp:txBody>
      <dsp:txXfrm>
        <a:off x="46834" y="1782177"/>
        <a:ext cx="5164132" cy="865732"/>
      </dsp:txXfrm>
    </dsp:sp>
    <dsp:sp modelId="{86A0FF18-71B9-4766-8EF1-4F9632333AA2}">
      <dsp:nvSpPr>
        <dsp:cNvPr id="0" name=""/>
        <dsp:cNvSpPr/>
      </dsp:nvSpPr>
      <dsp:spPr>
        <a:xfrm>
          <a:off x="0" y="2809944"/>
          <a:ext cx="5257800" cy="95940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One class Learning</a:t>
          </a:r>
        </a:p>
      </dsp:txBody>
      <dsp:txXfrm>
        <a:off x="46834" y="2856778"/>
        <a:ext cx="5164132" cy="865732"/>
      </dsp:txXfrm>
    </dsp:sp>
    <dsp:sp modelId="{3BA94E05-AD6B-4F08-8E2E-8655F984DFA9}">
      <dsp:nvSpPr>
        <dsp:cNvPr id="0" name=""/>
        <dsp:cNvSpPr/>
      </dsp:nvSpPr>
      <dsp:spPr>
        <a:xfrm>
          <a:off x="0" y="3884544"/>
          <a:ext cx="5257800" cy="959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Hybrid </a:t>
          </a:r>
          <a:r>
            <a:rPr lang="en-US" sz="4000" kern="1200">
              <a:latin typeface="Calibri Light" panose="020F0302020204030204"/>
            </a:rPr>
            <a:t>Approaches</a:t>
          </a:r>
          <a:endParaRPr lang="en-US" sz="4000" kern="1200"/>
        </a:p>
      </dsp:txBody>
      <dsp:txXfrm>
        <a:off x="46834" y="3931378"/>
        <a:ext cx="5164132" cy="8657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BE805-ABD8-435F-861C-88D7531259B8}">
      <dsp:nvSpPr>
        <dsp:cNvPr id="0" name=""/>
        <dsp:cNvSpPr/>
      </dsp:nvSpPr>
      <dsp:spPr>
        <a:xfrm>
          <a:off x="0" y="17347"/>
          <a:ext cx="3520709" cy="13922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defRPr b="1"/>
          </a:pPr>
          <a:r>
            <a:rPr lang="en-US" sz="3500" b="1" kern="1200">
              <a:latin typeface="Calibri Light" panose="020F0302020204030204"/>
            </a:rPr>
            <a:t>Vanilla Neural Network</a:t>
          </a:r>
          <a:endParaRPr lang="en-US" sz="3500" b="1" kern="1200"/>
        </a:p>
      </dsp:txBody>
      <dsp:txXfrm>
        <a:off x="67966" y="85313"/>
        <a:ext cx="3384777" cy="1256367"/>
      </dsp:txXfrm>
    </dsp:sp>
    <dsp:sp modelId="{47CE9F77-0AE5-491E-96E8-68010CB7F9A9}">
      <dsp:nvSpPr>
        <dsp:cNvPr id="0" name=""/>
        <dsp:cNvSpPr/>
      </dsp:nvSpPr>
      <dsp:spPr>
        <a:xfrm>
          <a:off x="0" y="1409647"/>
          <a:ext cx="3520709"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83"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b="1" kern="1200">
              <a:latin typeface="Calibri Light" panose="020F0302020204030204"/>
            </a:rPr>
            <a:t>ROC AUC: 0.94</a:t>
          </a:r>
          <a:endParaRPr lang="en-US" sz="2700" b="1" kern="1200"/>
        </a:p>
      </dsp:txBody>
      <dsp:txXfrm>
        <a:off x="0" y="1409647"/>
        <a:ext cx="3520709" cy="579600"/>
      </dsp:txXfrm>
    </dsp:sp>
    <dsp:sp modelId="{97211935-6F3F-496F-8EAF-4869145676C8}">
      <dsp:nvSpPr>
        <dsp:cNvPr id="0" name=""/>
        <dsp:cNvSpPr/>
      </dsp:nvSpPr>
      <dsp:spPr>
        <a:xfrm>
          <a:off x="0" y="1989247"/>
          <a:ext cx="3520709" cy="13922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defRPr b="1"/>
          </a:pPr>
          <a:r>
            <a:rPr lang="en-US" sz="3500" b="1" kern="1200">
              <a:latin typeface="Calibri Light" panose="020F0302020204030204"/>
            </a:rPr>
            <a:t>Cost Sensitive Neural Network</a:t>
          </a:r>
          <a:endParaRPr lang="en-US" sz="3500" b="1" kern="1200"/>
        </a:p>
      </dsp:txBody>
      <dsp:txXfrm>
        <a:off x="67966" y="2057213"/>
        <a:ext cx="3384777" cy="1256367"/>
      </dsp:txXfrm>
    </dsp:sp>
    <dsp:sp modelId="{49226588-7A17-41D5-AC61-15559878F3DD}">
      <dsp:nvSpPr>
        <dsp:cNvPr id="0" name=""/>
        <dsp:cNvSpPr/>
      </dsp:nvSpPr>
      <dsp:spPr>
        <a:xfrm>
          <a:off x="0" y="3381547"/>
          <a:ext cx="3520709"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83"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b="1" kern="1200">
              <a:latin typeface="Calibri Light" panose="020F0302020204030204"/>
            </a:rPr>
            <a:t>ROC AUC: 0.97</a:t>
          </a:r>
          <a:endParaRPr lang="en-US" sz="2700" b="1" kern="1200"/>
        </a:p>
      </dsp:txBody>
      <dsp:txXfrm>
        <a:off x="0" y="3381547"/>
        <a:ext cx="3520709" cy="579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26156-3161-4A29-BF07-979AE083CC14}">
      <dsp:nvSpPr>
        <dsp:cNvPr id="0" name=""/>
        <dsp:cNvSpPr/>
      </dsp:nvSpPr>
      <dsp:spPr>
        <a:xfrm>
          <a:off x="0" y="352809"/>
          <a:ext cx="10515600" cy="478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5A61A4-9EA4-47AD-960E-4005C48635BC}">
      <dsp:nvSpPr>
        <dsp:cNvPr id="0" name=""/>
        <dsp:cNvSpPr/>
      </dsp:nvSpPr>
      <dsp:spPr>
        <a:xfrm>
          <a:off x="525780" y="72369"/>
          <a:ext cx="7360920" cy="5608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rtl="0">
            <a:lnSpc>
              <a:spcPct val="90000"/>
            </a:lnSpc>
            <a:spcBef>
              <a:spcPct val="0"/>
            </a:spcBef>
            <a:spcAft>
              <a:spcPct val="35000"/>
            </a:spcAft>
            <a:buNone/>
          </a:pPr>
          <a:r>
            <a:rPr lang="en-US" sz="1900" kern="1200">
              <a:latin typeface="Calibri Light" panose="020F0302020204030204"/>
            </a:rPr>
            <a:t>Vanilla AdaBoost</a:t>
          </a:r>
          <a:endParaRPr lang="en-US" sz="1900" kern="1200"/>
        </a:p>
      </dsp:txBody>
      <dsp:txXfrm>
        <a:off x="553160" y="99749"/>
        <a:ext cx="7306160" cy="506120"/>
      </dsp:txXfrm>
    </dsp:sp>
    <dsp:sp modelId="{53FA1BE0-0A20-4D56-ABF0-9FE66E38F08A}">
      <dsp:nvSpPr>
        <dsp:cNvPr id="0" name=""/>
        <dsp:cNvSpPr/>
      </dsp:nvSpPr>
      <dsp:spPr>
        <a:xfrm>
          <a:off x="0" y="1214649"/>
          <a:ext cx="10515600" cy="478800"/>
        </a:xfrm>
        <a:prstGeom prst="rect">
          <a:avLst/>
        </a:prstGeom>
        <a:solidFill>
          <a:schemeClr val="lt1">
            <a:alpha val="90000"/>
            <a:hueOff val="0"/>
            <a:satOff val="0"/>
            <a:lumOff val="0"/>
            <a:alphaOff val="0"/>
          </a:schemeClr>
        </a:solidFill>
        <a:ln w="12700" cap="flat" cmpd="sng" algn="ctr">
          <a:solidFill>
            <a:schemeClr val="accent3">
              <a:hueOff val="677650"/>
              <a:satOff val="25000"/>
              <a:lumOff val="-36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8AA119-4276-4E82-A887-9002806C8F5B}">
      <dsp:nvSpPr>
        <dsp:cNvPr id="0" name=""/>
        <dsp:cNvSpPr/>
      </dsp:nvSpPr>
      <dsp:spPr>
        <a:xfrm>
          <a:off x="525780" y="934209"/>
          <a:ext cx="7360920" cy="560880"/>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rtl="0">
            <a:lnSpc>
              <a:spcPct val="90000"/>
            </a:lnSpc>
            <a:spcBef>
              <a:spcPct val="0"/>
            </a:spcBef>
            <a:spcAft>
              <a:spcPct val="35000"/>
            </a:spcAft>
            <a:buNone/>
          </a:pPr>
          <a:r>
            <a:rPr lang="en-US" sz="1900" kern="1200" err="1">
              <a:latin typeface="Calibri Light" panose="020F0302020204030204"/>
            </a:rPr>
            <a:t>SMOTe</a:t>
          </a:r>
          <a:r>
            <a:rPr lang="en-US" sz="1900" kern="1200">
              <a:latin typeface="Calibri Light" panose="020F0302020204030204"/>
            </a:rPr>
            <a:t> + AdaBoost</a:t>
          </a:r>
          <a:endParaRPr lang="en-US" sz="1900" kern="1200"/>
        </a:p>
      </dsp:txBody>
      <dsp:txXfrm>
        <a:off x="553160" y="961589"/>
        <a:ext cx="7306160" cy="506120"/>
      </dsp:txXfrm>
    </dsp:sp>
    <dsp:sp modelId="{217FDCDF-81EA-4418-87DD-197531290459}">
      <dsp:nvSpPr>
        <dsp:cNvPr id="0" name=""/>
        <dsp:cNvSpPr/>
      </dsp:nvSpPr>
      <dsp:spPr>
        <a:xfrm>
          <a:off x="0" y="2076489"/>
          <a:ext cx="10515600" cy="478800"/>
        </a:xfrm>
        <a:prstGeom prst="rect">
          <a:avLst/>
        </a:prstGeom>
        <a:solidFill>
          <a:schemeClr val="lt1">
            <a:alpha val="90000"/>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9D9DB-D0A0-4CFC-9C2D-5ECA6FFA94BE}">
      <dsp:nvSpPr>
        <dsp:cNvPr id="0" name=""/>
        <dsp:cNvSpPr/>
      </dsp:nvSpPr>
      <dsp:spPr>
        <a:xfrm>
          <a:off x="525780" y="1796049"/>
          <a:ext cx="7360920" cy="56088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rtl="0">
            <a:lnSpc>
              <a:spcPct val="90000"/>
            </a:lnSpc>
            <a:spcBef>
              <a:spcPct val="0"/>
            </a:spcBef>
            <a:spcAft>
              <a:spcPct val="35000"/>
            </a:spcAft>
            <a:buNone/>
          </a:pPr>
          <a:r>
            <a:rPr lang="en-US" sz="1900" kern="1200">
              <a:latin typeface="Calibri Light" panose="020F0302020204030204"/>
            </a:rPr>
            <a:t>RUS + AdaBoost</a:t>
          </a:r>
          <a:endParaRPr lang="en-US" sz="1900" kern="1200"/>
        </a:p>
      </dsp:txBody>
      <dsp:txXfrm>
        <a:off x="553160" y="1823429"/>
        <a:ext cx="7306160" cy="506120"/>
      </dsp:txXfrm>
    </dsp:sp>
    <dsp:sp modelId="{628473DD-4297-4A85-9E0B-80FB399822DD}">
      <dsp:nvSpPr>
        <dsp:cNvPr id="0" name=""/>
        <dsp:cNvSpPr/>
      </dsp:nvSpPr>
      <dsp:spPr>
        <a:xfrm>
          <a:off x="0" y="2938329"/>
          <a:ext cx="10515600" cy="478800"/>
        </a:xfrm>
        <a:prstGeom prst="rect">
          <a:avLst/>
        </a:prstGeom>
        <a:solidFill>
          <a:schemeClr val="lt1">
            <a:alpha val="90000"/>
            <a:hueOff val="0"/>
            <a:satOff val="0"/>
            <a:lumOff val="0"/>
            <a:alphaOff val="0"/>
          </a:schemeClr>
        </a:solidFill>
        <a:ln w="12700" cap="flat" cmpd="sng" algn="ctr">
          <a:solidFill>
            <a:schemeClr val="accent3">
              <a:hueOff val="2032949"/>
              <a:satOff val="75000"/>
              <a:lumOff val="-110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2CB73E-E713-4848-AB9E-7F856883F540}">
      <dsp:nvSpPr>
        <dsp:cNvPr id="0" name=""/>
        <dsp:cNvSpPr/>
      </dsp:nvSpPr>
      <dsp:spPr>
        <a:xfrm>
          <a:off x="525780" y="2657889"/>
          <a:ext cx="7360920" cy="560880"/>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err="1">
              <a:latin typeface="Calibri Light" panose="020F0302020204030204"/>
            </a:rPr>
            <a:t>RUSboost</a:t>
          </a:r>
        </a:p>
      </dsp:txBody>
      <dsp:txXfrm>
        <a:off x="553160" y="2685269"/>
        <a:ext cx="7306160" cy="506120"/>
      </dsp:txXfrm>
    </dsp:sp>
    <dsp:sp modelId="{573AE3A3-37AB-4EEC-814C-F03F8DD7B181}">
      <dsp:nvSpPr>
        <dsp:cNvPr id="0" name=""/>
        <dsp:cNvSpPr/>
      </dsp:nvSpPr>
      <dsp:spPr>
        <a:xfrm>
          <a:off x="0" y="3800169"/>
          <a:ext cx="10515600" cy="478800"/>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1B0739-6E81-4FFF-8358-0EC1558B97DD}">
      <dsp:nvSpPr>
        <dsp:cNvPr id="0" name=""/>
        <dsp:cNvSpPr/>
      </dsp:nvSpPr>
      <dsp:spPr>
        <a:xfrm>
          <a:off x="525780" y="3519729"/>
          <a:ext cx="7360920" cy="56088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err="1">
              <a:latin typeface="Calibri Light" panose="020F0302020204030204"/>
            </a:rPr>
            <a:t>SMOTeBoost</a:t>
          </a:r>
        </a:p>
      </dsp:txBody>
      <dsp:txXfrm>
        <a:off x="553160" y="3547109"/>
        <a:ext cx="7306160" cy="506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164CE-C209-4410-9E4F-030D78091025}">
      <dsp:nvSpPr>
        <dsp:cNvPr id="0" name=""/>
        <dsp:cNvSpPr/>
      </dsp:nvSpPr>
      <dsp:spPr>
        <a:xfrm>
          <a:off x="0" y="705633"/>
          <a:ext cx="3427001" cy="29105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5973" tIns="583184" rIns="265973"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latin typeface="Calibri Light" panose="020F0302020204030204"/>
            </a:rPr>
            <a:t>ROC AUC: 0.69</a:t>
          </a:r>
          <a:endParaRPr lang="en-US" sz="2800" b="1" kern="1200"/>
        </a:p>
        <a:p>
          <a:pPr marL="285750" lvl="1" indent="-285750" algn="l" defTabSz="1244600" rtl="0">
            <a:lnSpc>
              <a:spcPct val="90000"/>
            </a:lnSpc>
            <a:spcBef>
              <a:spcPct val="0"/>
            </a:spcBef>
            <a:spcAft>
              <a:spcPct val="15000"/>
            </a:spcAft>
            <a:buChar char="•"/>
          </a:pPr>
          <a:r>
            <a:rPr lang="en-US" sz="2800" b="1" kern="1200">
              <a:latin typeface="Calibri Light" panose="020F0302020204030204"/>
            </a:rPr>
            <a:t>Minority Recall: 0.4</a:t>
          </a:r>
        </a:p>
        <a:p>
          <a:pPr marL="285750" lvl="1" indent="-285750" algn="l" defTabSz="1244600" rtl="0">
            <a:lnSpc>
              <a:spcPct val="90000"/>
            </a:lnSpc>
            <a:spcBef>
              <a:spcPct val="0"/>
            </a:spcBef>
            <a:spcAft>
              <a:spcPct val="15000"/>
            </a:spcAft>
            <a:buChar char="•"/>
          </a:pPr>
          <a:r>
            <a:rPr lang="en-US" sz="2800" b="1" kern="1200">
              <a:latin typeface="Calibri Light" panose="020F0302020204030204"/>
            </a:rPr>
            <a:t>Minority Precision:0.49</a:t>
          </a:r>
        </a:p>
      </dsp:txBody>
      <dsp:txXfrm>
        <a:off x="0" y="705633"/>
        <a:ext cx="3427001" cy="2910599"/>
      </dsp:txXfrm>
    </dsp:sp>
    <dsp:sp modelId="{FE9D7BE0-EC1B-4009-BACE-C5626A0791DF}">
      <dsp:nvSpPr>
        <dsp:cNvPr id="0" name=""/>
        <dsp:cNvSpPr/>
      </dsp:nvSpPr>
      <dsp:spPr>
        <a:xfrm>
          <a:off x="171350" y="292353"/>
          <a:ext cx="2398900"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673" tIns="0" rIns="90673" bIns="0" numCol="1" spcCol="1270" anchor="ctr" anchorCtr="0">
          <a:noAutofit/>
        </a:bodyPr>
        <a:lstStyle/>
        <a:p>
          <a:pPr marL="0" lvl="0" indent="0" algn="l" defTabSz="1244600" rtl="0">
            <a:lnSpc>
              <a:spcPct val="90000"/>
            </a:lnSpc>
            <a:spcBef>
              <a:spcPct val="0"/>
            </a:spcBef>
            <a:spcAft>
              <a:spcPct val="35000"/>
            </a:spcAft>
            <a:buNone/>
            <a:defRPr b="1"/>
          </a:pPr>
          <a:r>
            <a:rPr lang="en-US" sz="2800" b="1" kern="1200">
              <a:latin typeface="Calibri Light" panose="020F0302020204030204"/>
            </a:rPr>
            <a:t>One Class SVM</a:t>
          </a:r>
          <a:endParaRPr lang="en-US" sz="2800" b="1" kern="1200"/>
        </a:p>
      </dsp:txBody>
      <dsp:txXfrm>
        <a:off x="211699" y="332702"/>
        <a:ext cx="2318202" cy="7458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88B00-866A-45F7-9963-EB84C7460CDC}">
      <dsp:nvSpPr>
        <dsp:cNvPr id="0" name=""/>
        <dsp:cNvSpPr/>
      </dsp:nvSpPr>
      <dsp:spPr>
        <a:xfrm>
          <a:off x="0" y="1344420"/>
          <a:ext cx="3410309" cy="1436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4678" tIns="395732" rIns="26467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a:latin typeface="Calibri Light" panose="020F0302020204030204"/>
            </a:rPr>
            <a:t>ROC AUC: 0.92</a:t>
          </a:r>
          <a:endParaRPr lang="en-US" sz="1900" b="1" kern="1200"/>
        </a:p>
        <a:p>
          <a:pPr marL="171450" lvl="1" indent="-171450" algn="l" defTabSz="844550" rtl="0">
            <a:lnSpc>
              <a:spcPct val="90000"/>
            </a:lnSpc>
            <a:spcBef>
              <a:spcPct val="0"/>
            </a:spcBef>
            <a:spcAft>
              <a:spcPct val="15000"/>
            </a:spcAft>
            <a:buChar char="•"/>
          </a:pPr>
          <a:r>
            <a:rPr lang="en-US" sz="1900" b="1" kern="1200">
              <a:latin typeface="Calibri Light" panose="020F0302020204030204"/>
            </a:rPr>
            <a:t>Minority Recall: 0.84</a:t>
          </a:r>
        </a:p>
        <a:p>
          <a:pPr marL="171450" lvl="1" indent="-171450" algn="l" defTabSz="844550" rtl="0">
            <a:lnSpc>
              <a:spcPct val="90000"/>
            </a:lnSpc>
            <a:spcBef>
              <a:spcPct val="0"/>
            </a:spcBef>
            <a:spcAft>
              <a:spcPct val="15000"/>
            </a:spcAft>
            <a:buChar char="•"/>
          </a:pPr>
          <a:r>
            <a:rPr lang="en-US" sz="1900" b="1" kern="1200">
              <a:latin typeface="Calibri Light" panose="020F0302020204030204"/>
            </a:rPr>
            <a:t>Minority Precision:0.53</a:t>
          </a:r>
        </a:p>
      </dsp:txBody>
      <dsp:txXfrm>
        <a:off x="0" y="1344420"/>
        <a:ext cx="3410309" cy="1436400"/>
      </dsp:txXfrm>
    </dsp:sp>
    <dsp:sp modelId="{5F57143A-21F0-4854-847C-C33A0AA0BF38}">
      <dsp:nvSpPr>
        <dsp:cNvPr id="0" name=""/>
        <dsp:cNvSpPr/>
      </dsp:nvSpPr>
      <dsp:spPr>
        <a:xfrm>
          <a:off x="170515" y="1063979"/>
          <a:ext cx="2387216" cy="5608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0231" tIns="0" rIns="90231" bIns="0" numCol="1" spcCol="1270" anchor="ctr" anchorCtr="0">
          <a:noAutofit/>
        </a:bodyPr>
        <a:lstStyle/>
        <a:p>
          <a:pPr marL="0" lvl="0" indent="0" algn="l" defTabSz="844550" rtl="0">
            <a:lnSpc>
              <a:spcPct val="90000"/>
            </a:lnSpc>
            <a:spcBef>
              <a:spcPct val="0"/>
            </a:spcBef>
            <a:spcAft>
              <a:spcPct val="35000"/>
            </a:spcAft>
            <a:buNone/>
            <a:defRPr b="1"/>
          </a:pPr>
          <a:r>
            <a:rPr lang="en-US" sz="1900" b="1" kern="1200">
              <a:latin typeface="Calibri Light" panose="020F0302020204030204"/>
            </a:rPr>
            <a:t>Siamese Classification</a:t>
          </a:r>
          <a:endParaRPr lang="en-US" sz="1900" kern="1200"/>
        </a:p>
      </dsp:txBody>
      <dsp:txXfrm>
        <a:off x="197895" y="1091359"/>
        <a:ext cx="2332456" cy="5061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30T05:28:04.420"/>
    </inkml:context>
    <inkml:brush xml:id="br0">
      <inkml:brushProperty name="width" value="0.1" units="cm"/>
      <inkml:brushProperty name="height" value="0.1" units="cm"/>
    </inkml:brush>
  </inkml:definitions>
  <inkml:trace contextRef="#ctx0" brushRef="#br0">5821 4820 16383 0 0,'0'-6'0'0'0,"0"-3"-16383"0"0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30T05:28:04.421"/>
    </inkml:context>
    <inkml:brush xml:id="br0">
      <inkml:brushProperty name="width" value="0.1" units="cm"/>
      <inkml:brushProperty name="height" value="0.1" units="cm"/>
    </inkml:brush>
  </inkml:definitions>
  <inkml:trace contextRef="#ctx0" brushRef="#br0">5821 4789 16383 0 0,'0'0'-16383'0'0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30T05:28:04.422"/>
    </inkml:context>
    <inkml:brush xml:id="br0">
      <inkml:brushProperty name="width" value="0.1" units="cm"/>
      <inkml:brushProperty name="height" value="0.1" units="cm"/>
    </inkml:brush>
  </inkml:definitions>
  <inkml:trace contextRef="#ctx0" brushRef="#br0">5821 4789 16383 0 0,'0'0'-16383'0'0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30T05:28:04.423"/>
    </inkml:context>
    <inkml:brush xml:id="br0">
      <inkml:brushProperty name="width" value="0.1" units="cm"/>
      <inkml:brushProperty name="height" value="0.1" units="cm"/>
    </inkml:brush>
  </inkml:definitions>
  <inkml:trace contextRef="#ctx0" brushRef="#br0">5821 4789 16383 0 0,'0'0'-16383'0'0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30T05:28:04.424"/>
    </inkml:context>
    <inkml:brush xml:id="br0">
      <inkml:brushProperty name="width" value="0.1" units="cm"/>
      <inkml:brushProperty name="height" value="0.1" units="cm"/>
    </inkml:brush>
  </inkml:definitions>
  <inkml:trace contextRef="#ctx0" brushRef="#br0">5821 4789 16383 0 0,'0'0'-16383'0'0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0377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43117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8972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396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2783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1460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14568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0281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4850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94591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0108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1725088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20.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1.png"/><Relationship Id="rId4" Type="http://schemas.openxmlformats.org/officeDocument/2006/relationships/customXml" Target="../ink/ink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image" Target="../media/image33.png"/><Relationship Id="rId3" Type="http://schemas.openxmlformats.org/officeDocument/2006/relationships/diagramLayout" Target="../diagrams/layout11.xml"/><Relationship Id="rId7" Type="http://schemas.openxmlformats.org/officeDocument/2006/relationships/image" Target="../media/image32.png"/><Relationship Id="rId12" Type="http://schemas.microsoft.com/office/2007/relationships/diagramDrawing" Target="../diagrams/drawing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openxmlformats.org/officeDocument/2006/relationships/diagramColors" Target="../diagrams/colors12.xml"/><Relationship Id="rId5" Type="http://schemas.openxmlformats.org/officeDocument/2006/relationships/diagramColors" Target="../diagrams/colors11.xml"/><Relationship Id="rId10" Type="http://schemas.openxmlformats.org/officeDocument/2006/relationships/diagramQuickStyle" Target="../diagrams/quickStyle12.xml"/><Relationship Id="rId4" Type="http://schemas.openxmlformats.org/officeDocument/2006/relationships/diagramQuickStyle" Target="../diagrams/quickStyle11.xml"/><Relationship Id="rId9" Type="http://schemas.openxmlformats.org/officeDocument/2006/relationships/diagramLayout" Target="../diagrams/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71074" y="1396686"/>
            <a:ext cx="3240506" cy="4064628"/>
          </a:xfrm>
        </p:spPr>
        <p:txBody>
          <a:bodyPr vert="horz" lIns="91440" tIns="45720" rIns="91440" bIns="45720" rtlCol="0" anchor="ctr">
            <a:normAutofit/>
          </a:bodyPr>
          <a:lstStyle/>
          <a:p>
            <a:pPr algn="l"/>
            <a:r>
              <a:rPr lang="en-US" sz="4800" b="1" kern="1200">
                <a:solidFill>
                  <a:srgbClr val="FFFFFF"/>
                </a:solidFill>
                <a:latin typeface="+mj-lt"/>
                <a:ea typeface="+mj-ea"/>
                <a:cs typeface="+mj-cs"/>
              </a:rPr>
              <a:t>Study of the Class Imbalance Problem</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6513153" y="1789802"/>
            <a:ext cx="5536397" cy="3935281"/>
          </a:xfrm>
        </p:spPr>
        <p:txBody>
          <a:bodyPr vert="horz" lIns="91440" tIns="45720" rIns="91440" bIns="45720" rtlCol="0" anchor="t">
            <a:normAutofit/>
          </a:bodyPr>
          <a:lstStyle/>
          <a:p>
            <a:pPr indent="-228600" algn="l">
              <a:buFont typeface="Arial" panose="020B0604020202020204" pitchFamily="34" charset="0"/>
              <a:buChar char="•"/>
            </a:pPr>
            <a:endParaRPr lang="en-US"/>
          </a:p>
          <a:p>
            <a:pPr algn="l"/>
            <a:r>
              <a:rPr lang="en-US"/>
              <a:t>Team : </a:t>
            </a:r>
            <a:r>
              <a:rPr lang="en-US" b="1"/>
              <a:t>F-Society</a:t>
            </a:r>
            <a:endParaRPr lang="en-US" b="1">
              <a:cs typeface="Calibri" panose="020F0502020204030204"/>
            </a:endParaRPr>
          </a:p>
          <a:p>
            <a:pPr indent="-228600" algn="l">
              <a:buFont typeface="Arial" panose="020B0604020202020204" pitchFamily="34" charset="0"/>
              <a:buChar char="•"/>
            </a:pPr>
            <a:r>
              <a:rPr lang="en-US"/>
              <a:t>Sushant Kumar</a:t>
            </a:r>
            <a:endParaRPr lang="en-US">
              <a:cs typeface="Calibri"/>
            </a:endParaRPr>
          </a:p>
          <a:p>
            <a:pPr indent="-228600" algn="l">
              <a:buFont typeface="Arial" panose="020B0604020202020204" pitchFamily="34" charset="0"/>
              <a:buChar char="•"/>
            </a:pPr>
            <a:r>
              <a:rPr lang="en-US"/>
              <a:t>Raman Ranjan Shukla</a:t>
            </a:r>
            <a:endParaRPr lang="en-US">
              <a:cs typeface="Calibri"/>
            </a:endParaRPr>
          </a:p>
          <a:p>
            <a:pPr indent="-228600" algn="l">
              <a:buFont typeface="Arial" panose="020B0604020202020204" pitchFamily="34" charset="0"/>
              <a:buChar char="•"/>
            </a:pPr>
            <a:r>
              <a:rPr lang="en-US"/>
              <a:t>Mohit Manwani</a:t>
            </a:r>
            <a:endParaRPr lang="en-U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14DDB-8648-43C8-A72B-6E3D28E00DB0}"/>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Steps involved in SMOTE</a:t>
            </a:r>
            <a:endParaRPr lang="en-US">
              <a:solidFill>
                <a:srgbClr val="FFFFFF"/>
              </a:solidFill>
            </a:endParaRPr>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EECAC2-0972-4825-84EE-EF0BB4B8006E}"/>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US">
                <a:ea typeface="+mn-lt"/>
                <a:cs typeface="+mn-lt"/>
              </a:rPr>
              <a:t>Select a minority class instance </a:t>
            </a:r>
            <a:r>
              <a:rPr lang="en-US" i="1">
                <a:ea typeface="+mn-lt"/>
                <a:cs typeface="+mn-lt"/>
              </a:rPr>
              <a:t>a</a:t>
            </a:r>
            <a:r>
              <a:rPr lang="en-US">
                <a:ea typeface="+mn-lt"/>
                <a:cs typeface="+mn-lt"/>
              </a:rPr>
              <a:t> at random</a:t>
            </a:r>
            <a:endParaRPr lang="en-US">
              <a:cs typeface="Calibri" panose="020F0502020204030204"/>
            </a:endParaRPr>
          </a:p>
          <a:p>
            <a:pPr algn="just"/>
            <a:r>
              <a:rPr lang="en-US">
                <a:ea typeface="+mn-lt"/>
                <a:cs typeface="+mn-lt"/>
              </a:rPr>
              <a:t>Find its k nearest minority class neighbors</a:t>
            </a:r>
            <a:endParaRPr lang="en-US">
              <a:cs typeface="Calibri" panose="020F0502020204030204"/>
            </a:endParaRPr>
          </a:p>
          <a:p>
            <a:pPr algn="just"/>
            <a:r>
              <a:rPr lang="en-US">
                <a:ea typeface="+mn-lt"/>
                <a:cs typeface="+mn-lt"/>
              </a:rPr>
              <a:t>Choose one of the k nearest neighbors</a:t>
            </a:r>
            <a:r>
              <a:rPr lang="en-US" i="1">
                <a:ea typeface="+mn-lt"/>
                <a:cs typeface="+mn-lt"/>
              </a:rPr>
              <a:t> b </a:t>
            </a:r>
            <a:r>
              <a:rPr lang="en-US">
                <a:ea typeface="+mn-lt"/>
                <a:cs typeface="+mn-lt"/>
              </a:rPr>
              <a:t>at random</a:t>
            </a:r>
          </a:p>
          <a:p>
            <a:pPr algn="just"/>
            <a:r>
              <a:rPr lang="en-US">
                <a:ea typeface="+mn-lt"/>
                <a:cs typeface="+mn-lt"/>
              </a:rPr>
              <a:t>Connect </a:t>
            </a:r>
            <a:r>
              <a:rPr lang="en-US" i="1">
                <a:ea typeface="+mn-lt"/>
                <a:cs typeface="+mn-lt"/>
              </a:rPr>
              <a:t>a</a:t>
            </a:r>
            <a:r>
              <a:rPr lang="en-US">
                <a:ea typeface="+mn-lt"/>
                <a:cs typeface="+mn-lt"/>
              </a:rPr>
              <a:t> and </a:t>
            </a:r>
            <a:r>
              <a:rPr lang="en-US" i="1">
                <a:ea typeface="+mn-lt"/>
                <a:cs typeface="+mn-lt"/>
              </a:rPr>
              <a:t>b</a:t>
            </a:r>
            <a:r>
              <a:rPr lang="en-US">
                <a:ea typeface="+mn-lt"/>
                <a:cs typeface="+mn-lt"/>
              </a:rPr>
              <a:t> to form a line segment in the feature space</a:t>
            </a:r>
          </a:p>
          <a:p>
            <a:pPr algn="just"/>
            <a:r>
              <a:rPr lang="en-US">
                <a:ea typeface="+mn-lt"/>
                <a:cs typeface="+mn-lt"/>
              </a:rPr>
              <a:t>A synthetic example is created at a randomly selected point between the two examples in feature space</a:t>
            </a:r>
            <a:endParaRPr lang="en-US">
              <a:cs typeface="Calibri"/>
            </a:endParaRPr>
          </a:p>
        </p:txBody>
      </p:sp>
    </p:spTree>
    <p:extLst>
      <p:ext uri="{BB962C8B-B14F-4D97-AF65-F5344CB8AC3E}">
        <p14:creationId xmlns:p14="http://schemas.microsoft.com/office/powerpoint/2010/main" val="322602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6F40B3B2-89E4-456C-AA9B-B56D295B1170}"/>
              </a:ext>
            </a:extLst>
          </p:cNvPr>
          <p:cNvPicPr>
            <a:picLocks noGrp="1" noChangeAspect="1"/>
          </p:cNvPicPr>
          <p:nvPr>
            <p:ph idx="1"/>
          </p:nvPr>
        </p:nvPicPr>
        <p:blipFill>
          <a:blip r:embed="rId2"/>
          <a:stretch>
            <a:fillRect/>
          </a:stretch>
        </p:blipFill>
        <p:spPr>
          <a:xfrm>
            <a:off x="1984513" y="643467"/>
            <a:ext cx="8222973"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661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0A606-820C-47B8-8D20-2C7BDB9A660D}"/>
              </a:ext>
            </a:extLst>
          </p:cNvPr>
          <p:cNvSpPr>
            <a:spLocks noGrp="1"/>
          </p:cNvSpPr>
          <p:nvPr>
            <p:ph type="title"/>
          </p:nvPr>
        </p:nvSpPr>
        <p:spPr>
          <a:xfrm>
            <a:off x="841248" y="334644"/>
            <a:ext cx="10509504" cy="1076914"/>
          </a:xfrm>
        </p:spPr>
        <p:txBody>
          <a:bodyPr anchor="ctr">
            <a:normAutofit/>
          </a:bodyPr>
          <a:lstStyle/>
          <a:p>
            <a:pPr algn="ctr"/>
            <a:r>
              <a:rPr lang="en-US" sz="4000" b="1">
                <a:cs typeface="Calibri Light"/>
              </a:rPr>
              <a:t>Results of SMOTE on Logistic Regression</a:t>
            </a:r>
            <a:endParaRPr lang="en-US"/>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7304226-6FCB-40A0-A942-479E3610C234}"/>
              </a:ext>
            </a:extLst>
          </p:cNvPr>
          <p:cNvGraphicFramePr>
            <a:graphicFrameLocks noGrp="1"/>
          </p:cNvGraphicFramePr>
          <p:nvPr>
            <p:ph idx="1"/>
            <p:extLst>
              <p:ext uri="{D42A27DB-BD31-4B8C-83A1-F6EECF244321}">
                <p14:modId xmlns:p14="http://schemas.microsoft.com/office/powerpoint/2010/main" val="64582086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287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904F8141-88D3-409B-8D4C-7722DD8930D8}"/>
              </a:ext>
            </a:extLst>
          </p:cNvPr>
          <p:cNvGraphicFramePr>
            <a:graphicFrameLocks noGrp="1"/>
          </p:cNvGraphicFramePr>
          <p:nvPr>
            <p:ph idx="1"/>
            <p:extLst>
              <p:ext uri="{D42A27DB-BD31-4B8C-83A1-F6EECF244321}">
                <p14:modId xmlns:p14="http://schemas.microsoft.com/office/powerpoint/2010/main" val="3836365736"/>
              </p:ext>
            </p:extLst>
          </p:nvPr>
        </p:nvGraphicFramePr>
        <p:xfrm>
          <a:off x="811495" y="1143390"/>
          <a:ext cx="10565906" cy="455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619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7F4DF-0CC9-4377-A629-6D100752D9C1}"/>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cs typeface="Calibri Light"/>
              </a:rPr>
              <a:t>RUS vs SMOTe</a:t>
            </a:r>
            <a:endParaRPr lang="en-US" sz="56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6428DC2-4870-4C13-B4FB-7A787AC46453}"/>
              </a:ext>
            </a:extLst>
          </p:cNvPr>
          <p:cNvSpPr>
            <a:spLocks noGrp="1"/>
          </p:cNvSpPr>
          <p:nvPr>
            <p:ph idx="1"/>
          </p:nvPr>
        </p:nvSpPr>
        <p:spPr>
          <a:xfrm>
            <a:off x="6297233" y="518400"/>
            <a:ext cx="4771607" cy="5837949"/>
          </a:xfrm>
        </p:spPr>
        <p:txBody>
          <a:bodyPr vert="horz" lIns="91440" tIns="45720" rIns="91440" bIns="45720" rtlCol="0" anchor="ctr">
            <a:normAutofit/>
          </a:bodyPr>
          <a:lstStyle/>
          <a:p>
            <a:pPr marL="0" indent="0" algn="just">
              <a:buNone/>
            </a:pPr>
            <a:r>
              <a:rPr lang="en-US" sz="2000">
                <a:solidFill>
                  <a:schemeClr val="tx1">
                    <a:alpha val="80000"/>
                  </a:schemeClr>
                </a:solidFill>
                <a:ea typeface="+mn-lt"/>
                <a:cs typeface="+mn-lt"/>
              </a:rPr>
              <a:t>In general, both sampling methods have their drawbacks, such as the increased model training time for any method that generates additional data, and loss of valuable data for any undersampling technique. Also, when approaching any classification problem with class imbalance, or any machine learning problem altogether, proper data preparation is critical.</a:t>
            </a:r>
            <a:endParaRPr lang="en-US"/>
          </a:p>
          <a:p>
            <a:pPr marL="0" indent="0" algn="just">
              <a:buNone/>
            </a:pPr>
            <a:r>
              <a:rPr lang="en-US" sz="2000">
                <a:solidFill>
                  <a:schemeClr val="tx1">
                    <a:alpha val="80000"/>
                  </a:schemeClr>
                </a:solidFill>
                <a:cs typeface="Calibri"/>
              </a:rPr>
              <a:t>For our dataset, SMOTe outperforms RUS.</a:t>
            </a:r>
            <a:endParaRPr lang="en-US" sz="2000">
              <a:solidFill>
                <a:srgbClr val="000000">
                  <a:alpha val="80000"/>
                </a:srgbClr>
              </a:solidFill>
              <a:cs typeface="Calibri"/>
            </a:endParaRPr>
          </a:p>
          <a:p>
            <a:pPr marL="0" indent="0" algn="just">
              <a:buNone/>
            </a:pPr>
            <a:r>
              <a:rPr lang="en-US" sz="2000">
                <a:solidFill>
                  <a:schemeClr val="tx1">
                    <a:alpha val="80000"/>
                  </a:schemeClr>
                </a:solidFill>
                <a:cs typeface="Calibri"/>
              </a:rPr>
              <a:t>The Recall of RUS is very high, but other parameters are surprisingly low and therefore we use SMOTe for processing our dataset.</a:t>
            </a:r>
            <a:endParaRPr lang="en-US" sz="2000">
              <a:solidFill>
                <a:srgbClr val="000000">
                  <a:alpha val="80000"/>
                </a:srgbClr>
              </a:solidFill>
              <a:cs typeface="Calibri"/>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438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7120-6170-423B-8E2B-F850B12168F0}"/>
              </a:ext>
            </a:extLst>
          </p:cNvPr>
          <p:cNvSpPr>
            <a:spLocks noGrp="1"/>
          </p:cNvSpPr>
          <p:nvPr>
            <p:ph type="title"/>
          </p:nvPr>
        </p:nvSpPr>
        <p:spPr>
          <a:xfrm>
            <a:off x="519545" y="621792"/>
            <a:ext cx="5181503" cy="5504688"/>
          </a:xfrm>
        </p:spPr>
        <p:txBody>
          <a:bodyPr>
            <a:normAutofit/>
          </a:bodyPr>
          <a:lstStyle/>
          <a:p>
            <a:r>
              <a:rPr lang="en-US" sz="4800">
                <a:cs typeface="Calibri Light"/>
              </a:rPr>
              <a:t>Algorithm Level Approaches</a:t>
            </a:r>
            <a:endParaRPr lang="en-US" sz="4800"/>
          </a:p>
        </p:txBody>
      </p:sp>
      <p:sp>
        <p:nvSpPr>
          <p:cNvPr id="9" name="Rectangle 8">
            <a:extLst>
              <a:ext uri="{FF2B5EF4-FFF2-40B4-BE49-F238E27FC236}">
                <a16:creationId xmlns:a16="http://schemas.microsoft.com/office/drawing/2014/main" id="{DA176721-EB28-4282-BA88-F4C1024AC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1C2F8BF-17BB-4516-8810-4DD1F444E644}"/>
              </a:ext>
            </a:extLst>
          </p:cNvPr>
          <p:cNvGraphicFramePr>
            <a:graphicFrameLocks noGrp="1"/>
          </p:cNvGraphicFramePr>
          <p:nvPr>
            <p:ph idx="1"/>
            <p:extLst>
              <p:ext uri="{D42A27DB-BD31-4B8C-83A1-F6EECF244321}">
                <p14:modId xmlns:p14="http://schemas.microsoft.com/office/powerpoint/2010/main" val="1519158599"/>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6375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3C86D-F096-4ED3-A128-E172B42A6D28}"/>
              </a:ext>
            </a:extLst>
          </p:cNvPr>
          <p:cNvSpPr>
            <a:spLocks noGrp="1"/>
          </p:cNvSpPr>
          <p:nvPr>
            <p:ph type="title"/>
          </p:nvPr>
        </p:nvSpPr>
        <p:spPr>
          <a:xfrm>
            <a:off x="841248" y="548640"/>
            <a:ext cx="3600860" cy="5431536"/>
          </a:xfrm>
        </p:spPr>
        <p:txBody>
          <a:bodyPr>
            <a:noAutofit/>
          </a:bodyPr>
          <a:lstStyle/>
          <a:p>
            <a:r>
              <a:rPr lang="en-US" sz="7200">
                <a:cs typeface="Calibri Light"/>
              </a:rPr>
              <a:t>Cost Sensitive Learning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E0584B-B011-4A52-93BA-225C317B79BF}"/>
              </a:ext>
            </a:extLst>
          </p:cNvPr>
          <p:cNvSpPr>
            <a:spLocks noGrp="1"/>
          </p:cNvSpPr>
          <p:nvPr>
            <p:ph idx="1"/>
          </p:nvPr>
        </p:nvSpPr>
        <p:spPr>
          <a:xfrm>
            <a:off x="5126418" y="552091"/>
            <a:ext cx="6224335" cy="5431536"/>
          </a:xfrm>
        </p:spPr>
        <p:txBody>
          <a:bodyPr vert="horz" lIns="91440" tIns="45720" rIns="91440" bIns="45720" rtlCol="0" anchor="ctr">
            <a:noAutofit/>
          </a:bodyPr>
          <a:lstStyle/>
          <a:p>
            <a:r>
              <a:rPr lang="en-US" sz="2400" b="1">
                <a:cs typeface="Calibri"/>
              </a:rPr>
              <a:t>Problem Identified</a:t>
            </a:r>
            <a:r>
              <a:rPr lang="en-US" sz="2400">
                <a:cs typeface="Calibri"/>
              </a:rPr>
              <a:t> : </a:t>
            </a:r>
            <a:r>
              <a:rPr lang="en-US" sz="2400">
                <a:ea typeface="+mn-lt"/>
                <a:cs typeface="+mn-lt"/>
              </a:rPr>
              <a:t>misclassification cost being regarded as equal for both classes by many traditional learning algorithm</a:t>
            </a:r>
            <a:r>
              <a:rPr lang="en-US" sz="2400">
                <a:cs typeface="Calibri"/>
              </a:rPr>
              <a:t>. </a:t>
            </a:r>
          </a:p>
          <a:p>
            <a:r>
              <a:rPr lang="en-US" sz="2400" b="1">
                <a:ea typeface="+mn-lt"/>
                <a:cs typeface="+mn-lt"/>
              </a:rPr>
              <a:t>Cost-sensitive learning</a:t>
            </a:r>
            <a:r>
              <a:rPr lang="en-US" sz="2400">
                <a:ea typeface="+mn-lt"/>
                <a:cs typeface="+mn-lt"/>
              </a:rPr>
              <a:t> approaches are designed with the idea that an expensive cost is imposed on a classifier when a misclassification of the minority class happens.</a:t>
            </a:r>
          </a:p>
          <a:p>
            <a:r>
              <a:rPr lang="en-US" sz="2400">
                <a:ea typeface="+mn-lt"/>
                <a:cs typeface="+mn-lt"/>
              </a:rPr>
              <a:t>For example, a classifier assigns larger cost to false negatives compared to false positives thus emphasizing any correct classification or misclassification regarding the positive class (the minority class).</a:t>
            </a:r>
            <a:endParaRPr lang="en-US" sz="2400">
              <a:cs typeface="Calibri"/>
            </a:endParaRPr>
          </a:p>
        </p:txBody>
      </p:sp>
    </p:spTree>
    <p:extLst>
      <p:ext uri="{BB962C8B-B14F-4D97-AF65-F5344CB8AC3E}">
        <p14:creationId xmlns:p14="http://schemas.microsoft.com/office/powerpoint/2010/main" val="1609135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BCFCA-98EE-49CC-9012-76C62BA76C0C}"/>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Cost Sensitive Logistic Regression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B9A860-92C9-4574-AF96-CD60FD7FE7C4}"/>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US">
                <a:cs typeface="Calibri"/>
              </a:rPr>
              <a:t>The minority class was assigned a higher weight than the majority class.</a:t>
            </a:r>
            <a:endParaRPr lang="en-US"/>
          </a:p>
          <a:p>
            <a:pPr algn="just"/>
            <a:r>
              <a:rPr lang="en-US">
                <a:cs typeface="Calibri"/>
              </a:rPr>
              <a:t>Keeping the weight of majority cost constant, weight of the minority class was varied, and results were plotted.</a:t>
            </a:r>
          </a:p>
          <a:p>
            <a:pPr algn="just"/>
            <a:r>
              <a:rPr lang="en-US">
                <a:cs typeface="Calibri"/>
              </a:rPr>
              <a:t>There was a slight drop in accuracy, which is acceptable because the more important metrics read good values.</a:t>
            </a:r>
          </a:p>
          <a:p>
            <a:pPr marL="0" indent="0" algn="just">
              <a:buNone/>
            </a:pPr>
            <a:endParaRPr lang="en-US">
              <a:cs typeface="Calibri"/>
            </a:endParaRPr>
          </a:p>
        </p:txBody>
      </p:sp>
    </p:spTree>
    <p:extLst>
      <p:ext uri="{BB962C8B-B14F-4D97-AF65-F5344CB8AC3E}">
        <p14:creationId xmlns:p14="http://schemas.microsoft.com/office/powerpoint/2010/main" val="1277517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EB45B-FC99-4155-981A-F8E3C947BFDA}"/>
              </a:ext>
            </a:extLst>
          </p:cNvPr>
          <p:cNvSpPr>
            <a:spLocks noGrp="1"/>
          </p:cNvSpPr>
          <p:nvPr>
            <p:ph type="title"/>
          </p:nvPr>
        </p:nvSpPr>
        <p:spPr>
          <a:xfrm>
            <a:off x="838198" y="547815"/>
            <a:ext cx="5167185" cy="1680519"/>
          </a:xfrm>
        </p:spPr>
        <p:txBody>
          <a:bodyPr vert="horz" lIns="91440" tIns="45720" rIns="91440" bIns="45720" rtlCol="0">
            <a:normAutofit/>
          </a:bodyPr>
          <a:lstStyle/>
          <a:p>
            <a:r>
              <a:rPr lang="en-US" sz="4000">
                <a:cs typeface="Calibri Light"/>
              </a:rPr>
              <a:t>Confusion Matrix</a:t>
            </a:r>
            <a:endParaRPr lang="en-US" sz="4000" kern="1200">
              <a:latin typeface="+mj-lt"/>
              <a:cs typeface="Calibri Light"/>
            </a:endParaRPr>
          </a:p>
        </p:txBody>
      </p:sp>
      <p:sp>
        <p:nvSpPr>
          <p:cNvPr id="16" name="Content Placeholder 15">
            <a:extLst>
              <a:ext uri="{FF2B5EF4-FFF2-40B4-BE49-F238E27FC236}">
                <a16:creationId xmlns:a16="http://schemas.microsoft.com/office/drawing/2014/main" id="{AC99F928-86DB-4456-B26C-9C9AC80739C2}"/>
              </a:ext>
            </a:extLst>
          </p:cNvPr>
          <p:cNvSpPr>
            <a:spLocks noGrp="1"/>
          </p:cNvSpPr>
          <p:nvPr>
            <p:ph idx="1"/>
          </p:nvPr>
        </p:nvSpPr>
        <p:spPr>
          <a:xfrm>
            <a:off x="6186619" y="547815"/>
            <a:ext cx="5178960" cy="1680519"/>
          </a:xfrm>
        </p:spPr>
        <p:txBody>
          <a:bodyPr anchor="ctr">
            <a:normAutofit/>
          </a:bodyPr>
          <a:lstStyle/>
          <a:p>
            <a:r>
              <a:rPr lang="en-US" sz="2000">
                <a:cs typeface="Calibri"/>
              </a:rPr>
              <a:t>Cost sensitive logistic regression model yields better true positive numbers at the cost of increased false positives (I.e, decreased precision).</a:t>
            </a:r>
          </a:p>
        </p:txBody>
      </p:sp>
      <p:pic>
        <p:nvPicPr>
          <p:cNvPr id="4" name="Picture 4" descr="Chart, treemap chart&#10;&#10;Description automatically generated">
            <a:extLst>
              <a:ext uri="{FF2B5EF4-FFF2-40B4-BE49-F238E27FC236}">
                <a16:creationId xmlns:a16="http://schemas.microsoft.com/office/drawing/2014/main" id="{EB6474EB-5FFD-487F-992A-323F92886BA6}"/>
              </a:ext>
            </a:extLst>
          </p:cNvPr>
          <p:cNvPicPr>
            <a:picLocks noChangeAspect="1"/>
          </p:cNvPicPr>
          <p:nvPr/>
        </p:nvPicPr>
        <p:blipFill rotWithShape="1">
          <a:blip r:embed="rId2"/>
          <a:srcRect r="-1" b="526"/>
          <a:stretch/>
        </p:blipFill>
        <p:spPr>
          <a:xfrm>
            <a:off x="838198" y="2531321"/>
            <a:ext cx="5167185" cy="3492352"/>
          </a:xfrm>
          <a:prstGeom prst="rect">
            <a:avLst/>
          </a:prstGeom>
        </p:spPr>
      </p:pic>
      <p:pic>
        <p:nvPicPr>
          <p:cNvPr id="5" name="Picture 5" descr="Chart, treemap chart&#10;&#10;Description automatically generated">
            <a:extLst>
              <a:ext uri="{FF2B5EF4-FFF2-40B4-BE49-F238E27FC236}">
                <a16:creationId xmlns:a16="http://schemas.microsoft.com/office/drawing/2014/main" id="{C913DDA3-EFBD-44BE-B415-8891E01C4656}"/>
              </a:ext>
            </a:extLst>
          </p:cNvPr>
          <p:cNvPicPr>
            <a:picLocks noChangeAspect="1"/>
          </p:cNvPicPr>
          <p:nvPr/>
        </p:nvPicPr>
        <p:blipFill rotWithShape="1">
          <a:blip r:embed="rId3"/>
          <a:srcRect r="-3" b="748"/>
          <a:stretch/>
        </p:blipFill>
        <p:spPr>
          <a:xfrm>
            <a:off x="6198394" y="2535253"/>
            <a:ext cx="5167185" cy="3484488"/>
          </a:xfrm>
          <a:prstGeom prst="rect">
            <a:avLst/>
          </a:prstGeom>
        </p:spPr>
      </p:pic>
      <p:sp>
        <p:nvSpPr>
          <p:cNvPr id="6" name="TextBox 5">
            <a:extLst>
              <a:ext uri="{FF2B5EF4-FFF2-40B4-BE49-F238E27FC236}">
                <a16:creationId xmlns:a16="http://schemas.microsoft.com/office/drawing/2014/main" id="{788CE29D-88BB-4ECC-921F-BC64A8427E9D}"/>
              </a:ext>
            </a:extLst>
          </p:cNvPr>
          <p:cNvSpPr txBox="1"/>
          <p:nvPr/>
        </p:nvSpPr>
        <p:spPr>
          <a:xfrm>
            <a:off x="2057400" y="6024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Vanila logictic regression</a:t>
            </a:r>
          </a:p>
        </p:txBody>
      </p:sp>
      <p:sp>
        <p:nvSpPr>
          <p:cNvPr id="7" name="TextBox 6">
            <a:extLst>
              <a:ext uri="{FF2B5EF4-FFF2-40B4-BE49-F238E27FC236}">
                <a16:creationId xmlns:a16="http://schemas.microsoft.com/office/drawing/2014/main" id="{EBCC11C9-0CF9-41AD-AC9C-FC986948341F}"/>
              </a:ext>
            </a:extLst>
          </p:cNvPr>
          <p:cNvSpPr txBox="1"/>
          <p:nvPr/>
        </p:nvSpPr>
        <p:spPr>
          <a:xfrm>
            <a:off x="7242922" y="6032687"/>
            <a:ext cx="30569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Weighted logistic regression</a:t>
            </a:r>
          </a:p>
        </p:txBody>
      </p:sp>
    </p:spTree>
    <p:extLst>
      <p:ext uri="{BB962C8B-B14F-4D97-AF65-F5344CB8AC3E}">
        <p14:creationId xmlns:p14="http://schemas.microsoft.com/office/powerpoint/2010/main" val="1460693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4">
            <a:extLst>
              <a:ext uri="{FF2B5EF4-FFF2-40B4-BE49-F238E27FC236}">
                <a16:creationId xmlns:a16="http://schemas.microsoft.com/office/drawing/2014/main" id="{CAD7C173-B1BF-4679-AFE2-3B5C671C7D94}"/>
              </a:ext>
            </a:extLst>
          </p:cNvPr>
          <p:cNvSpPr>
            <a:spLocks noGrp="1"/>
          </p:cNvSpPr>
          <p:nvPr>
            <p:ph idx="1"/>
          </p:nvPr>
        </p:nvSpPr>
        <p:spPr>
          <a:xfrm>
            <a:off x="643469" y="1155450"/>
            <a:ext cx="4008384" cy="4999102"/>
          </a:xfrm>
        </p:spPr>
        <p:txBody>
          <a:bodyPr vert="horz" lIns="91440" tIns="45720" rIns="91440" bIns="45720" rtlCol="0" anchor="t">
            <a:noAutofit/>
          </a:bodyPr>
          <a:lstStyle/>
          <a:p>
            <a:pPr algn="just"/>
            <a:r>
              <a:rPr lang="en-US" sz="2400">
                <a:ea typeface="+mn-lt"/>
                <a:cs typeface="+mn-lt"/>
              </a:rPr>
              <a:t>As the weight assigned to minority class increased, there was an increment in true positives (positive class being the minority), hence there was a good increment in the recall score and ROC AUC score.</a:t>
            </a:r>
          </a:p>
          <a:p>
            <a:pPr algn="just"/>
            <a:r>
              <a:rPr lang="en-US" sz="2400">
                <a:ea typeface="+mn-lt"/>
                <a:cs typeface="+mn-lt"/>
              </a:rPr>
              <a:t>After a certain point, the precision and f1 score start to drop because of the increase in false positives.</a:t>
            </a:r>
            <a:endParaRPr lang="en-US" sz="2000">
              <a:cs typeface="Calibri" panose="020F0502020204030204"/>
            </a:endParaRPr>
          </a:p>
        </p:txBody>
      </p:sp>
      <p:grpSp>
        <p:nvGrpSpPr>
          <p:cNvPr id="46" name="Group 4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line chart&#10;&#10;Description automatically generated">
            <a:extLst>
              <a:ext uri="{FF2B5EF4-FFF2-40B4-BE49-F238E27FC236}">
                <a16:creationId xmlns:a16="http://schemas.microsoft.com/office/drawing/2014/main" id="{FF01C9AF-36F5-41C2-A555-5EA0A50C1ABF}"/>
              </a:ext>
            </a:extLst>
          </p:cNvPr>
          <p:cNvPicPr>
            <a:picLocks noChangeAspect="1"/>
          </p:cNvPicPr>
          <p:nvPr/>
        </p:nvPicPr>
        <p:blipFill rotWithShape="1">
          <a:blip r:embed="rId2"/>
          <a:srcRect l="4190" r="-1" b="-1"/>
          <a:stretch/>
        </p:blipFill>
        <p:spPr>
          <a:xfrm>
            <a:off x="4931052" y="976158"/>
            <a:ext cx="6029247" cy="4720479"/>
          </a:xfrm>
          <a:prstGeom prst="rect">
            <a:avLst/>
          </a:prstGeom>
        </p:spPr>
      </p:pic>
      <p:grpSp>
        <p:nvGrpSpPr>
          <p:cNvPr id="51" name="Group 4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8" name="Rectangle 4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65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86B6FAF-DCD4-4E59-889C-31A51C362641}"/>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b="1">
                <a:solidFill>
                  <a:srgbClr val="FFFFFF"/>
                </a:solidFill>
                <a:cs typeface="Calibri Light"/>
              </a:rPr>
              <a:t>Class Imbalance:</a:t>
            </a:r>
            <a:r>
              <a:rPr lang="en-US" sz="4000">
                <a:solidFill>
                  <a:srgbClr val="FFFFFF"/>
                </a:solidFill>
                <a:cs typeface="Calibri Light"/>
              </a:rPr>
              <a:t> </a:t>
            </a:r>
            <a:br>
              <a:rPr lang="en-US" sz="4000">
                <a:ea typeface="+mj-lt"/>
                <a:cs typeface="+mj-lt"/>
              </a:rPr>
            </a:br>
            <a:endParaRPr lang="en-US" sz="4000">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id="{BA0D9CEA-DD35-4177-B420-895E48CEE821}"/>
              </a:ext>
            </a:extLst>
          </p:cNvPr>
          <p:cNvSpPr>
            <a:spLocks noGrp="1"/>
          </p:cNvSpPr>
          <p:nvPr>
            <p:ph idx="1"/>
          </p:nvPr>
        </p:nvSpPr>
        <p:spPr>
          <a:xfrm>
            <a:off x="1424904" y="2494450"/>
            <a:ext cx="4053545" cy="3563159"/>
          </a:xfrm>
        </p:spPr>
        <p:txBody>
          <a:bodyPr vert="horz" lIns="91440" tIns="45720" rIns="91440" bIns="45720" rtlCol="0" anchor="t">
            <a:normAutofit/>
          </a:bodyPr>
          <a:lstStyle/>
          <a:p>
            <a:r>
              <a:rPr lang="en-US">
                <a:ea typeface="+mn-lt"/>
                <a:cs typeface="+mn-lt"/>
              </a:rPr>
              <a:t>The training set for one class (</a:t>
            </a:r>
            <a:r>
              <a:rPr lang="en-US" b="1">
                <a:ea typeface="+mn-lt"/>
                <a:cs typeface="+mn-lt"/>
              </a:rPr>
              <a:t>majority</a:t>
            </a:r>
            <a:r>
              <a:rPr lang="en-US">
                <a:ea typeface="+mn-lt"/>
                <a:cs typeface="+mn-lt"/>
              </a:rPr>
              <a:t>) far surpasses the training set of the other class (</a:t>
            </a:r>
            <a:r>
              <a:rPr lang="en-US" b="1">
                <a:ea typeface="+mn-lt"/>
                <a:cs typeface="+mn-lt"/>
              </a:rPr>
              <a:t>minority</a:t>
            </a:r>
            <a:r>
              <a:rPr lang="en-US">
                <a:ea typeface="+mn-lt"/>
                <a:cs typeface="+mn-lt"/>
              </a:rPr>
              <a:t>), in which, the minority class is often the more interesting class.</a:t>
            </a:r>
            <a:endParaRPr lang="en-US"/>
          </a:p>
        </p:txBody>
      </p:sp>
      <p:pic>
        <p:nvPicPr>
          <p:cNvPr id="4" name="Picture 4" descr="Chart, scatter chart&#10;&#10;Description automatically generated">
            <a:extLst>
              <a:ext uri="{FF2B5EF4-FFF2-40B4-BE49-F238E27FC236}">
                <a16:creationId xmlns:a16="http://schemas.microsoft.com/office/drawing/2014/main" id="{9565B932-D241-460D-BDE3-CAA72D07E136}"/>
              </a:ext>
            </a:extLst>
          </p:cNvPr>
          <p:cNvPicPr>
            <a:picLocks noChangeAspect="1"/>
          </p:cNvPicPr>
          <p:nvPr/>
        </p:nvPicPr>
        <p:blipFill rotWithShape="1">
          <a:blip r:embed="rId2"/>
          <a:srcRect l="6920" r="-173" b="7661"/>
          <a:stretch/>
        </p:blipFill>
        <p:spPr>
          <a:xfrm>
            <a:off x="5639739" y="2492376"/>
            <a:ext cx="5272280" cy="3606194"/>
          </a:xfrm>
          <a:prstGeom prst="rect">
            <a:avLst/>
          </a:prstGeom>
        </p:spPr>
      </p:pic>
    </p:spTree>
    <p:extLst>
      <p:ext uri="{BB962C8B-B14F-4D97-AF65-F5344CB8AC3E}">
        <p14:creationId xmlns:p14="http://schemas.microsoft.com/office/powerpoint/2010/main" val="2139127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26991-362D-47CC-9CA4-E8241E4E0968}"/>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Cost Sensitive Neural Network</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35CF32-A955-43E9-BB73-A49A4A983772}"/>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US">
                <a:ea typeface="+mn-lt"/>
                <a:cs typeface="+mn-lt"/>
              </a:rPr>
              <a:t>The backpropagation algorithm can be updated to </a:t>
            </a:r>
            <a:r>
              <a:rPr lang="en-US" b="1">
                <a:ea typeface="+mn-lt"/>
                <a:cs typeface="+mn-lt"/>
              </a:rPr>
              <a:t>weigh misclassification errors in proportion to the importance of the class</a:t>
            </a:r>
            <a:r>
              <a:rPr lang="en-US">
                <a:ea typeface="+mn-lt"/>
                <a:cs typeface="+mn-lt"/>
              </a:rPr>
              <a:t>, referred to as weighted neural networks or cost-sensitive neural networks.</a:t>
            </a:r>
            <a:endParaRPr lang="en-US"/>
          </a:p>
          <a:p>
            <a:pPr algn="just"/>
            <a:r>
              <a:rPr lang="en-US">
                <a:ea typeface="+mn-lt"/>
                <a:cs typeface="+mn-lt"/>
              </a:rPr>
              <a:t>This has the effect of allowing the model to pay more attention to examples from the minority class than the majority class in datasets with a severely skewed class distribution.</a:t>
            </a:r>
          </a:p>
          <a:p>
            <a:pPr algn="just"/>
            <a:r>
              <a:rPr lang="en-US">
                <a:ea typeface="+mn-lt"/>
                <a:cs typeface="+mn-lt"/>
              </a:rPr>
              <a:t>Instead of minimizing the squared error, the backpropagation learning procedure should </a:t>
            </a:r>
            <a:r>
              <a:rPr lang="en-US" b="1">
                <a:ea typeface="+mn-lt"/>
                <a:cs typeface="+mn-lt"/>
              </a:rPr>
              <a:t>minimize the misclassification costs</a:t>
            </a:r>
            <a:r>
              <a:rPr lang="en-US">
                <a:ea typeface="+mn-lt"/>
                <a:cs typeface="+mn-lt"/>
              </a:rPr>
              <a:t>.</a:t>
            </a:r>
            <a:endParaRPr lang="en-US">
              <a:cs typeface="Calibri" panose="020F0502020204030204"/>
            </a:endParaRPr>
          </a:p>
        </p:txBody>
      </p:sp>
    </p:spTree>
    <p:extLst>
      <p:ext uri="{BB962C8B-B14F-4D97-AF65-F5344CB8AC3E}">
        <p14:creationId xmlns:p14="http://schemas.microsoft.com/office/powerpoint/2010/main" val="708577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82">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a:extLst>
              <a:ext uri="{FF2B5EF4-FFF2-40B4-BE49-F238E27FC236}">
                <a16:creationId xmlns:a16="http://schemas.microsoft.com/office/drawing/2014/main" id="{A9DEB1E1-356F-4B4B-B48A-BA865E54D1EE}"/>
              </a:ext>
            </a:extLst>
          </p:cNvPr>
          <p:cNvSpPr txBox="1"/>
          <p:nvPr/>
        </p:nvSpPr>
        <p:spPr>
          <a:xfrm>
            <a:off x="838200" y="365126"/>
            <a:ext cx="10515600" cy="12887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gn="ctr">
              <a:lnSpc>
                <a:spcPct val="90000"/>
              </a:lnSpc>
              <a:spcBef>
                <a:spcPct val="0"/>
              </a:spcBef>
              <a:spcAft>
                <a:spcPts val="600"/>
              </a:spcAft>
            </a:pPr>
            <a:r>
              <a:rPr lang="en-US" sz="4000" b="1">
                <a:latin typeface="+mj-lt"/>
                <a:ea typeface="+mj-ea"/>
                <a:cs typeface="+mj-cs"/>
              </a:rPr>
              <a:t>Performance of Cost Sensitive Neural Network</a:t>
            </a:r>
            <a:endParaRPr lang="en-US" sz="4000" b="1">
              <a:latin typeface="+mj-lt"/>
              <a:ea typeface="+mj-ea"/>
              <a:cs typeface="Calibri Light"/>
            </a:endParaRPr>
          </a:p>
        </p:txBody>
      </p:sp>
      <p:pic>
        <p:nvPicPr>
          <p:cNvPr id="21" name="Picture 21">
            <a:extLst>
              <a:ext uri="{FF2B5EF4-FFF2-40B4-BE49-F238E27FC236}">
                <a16:creationId xmlns:a16="http://schemas.microsoft.com/office/drawing/2014/main" id="{3EA47F95-A5A7-4F82-BC4D-99E071FDD893}"/>
              </a:ext>
            </a:extLst>
          </p:cNvPr>
          <p:cNvPicPr>
            <a:picLocks noChangeAspect="1"/>
          </p:cNvPicPr>
          <p:nvPr/>
        </p:nvPicPr>
        <p:blipFill rotWithShape="1">
          <a:blip r:embed="rId2"/>
          <a:srcRect r="1" b="2867"/>
          <a:stretch/>
        </p:blipFill>
        <p:spPr>
          <a:xfrm>
            <a:off x="838200" y="1825625"/>
            <a:ext cx="6151651" cy="4303465"/>
          </a:xfrm>
          <a:prstGeom prst="rect">
            <a:avLst/>
          </a:prstGeom>
        </p:spPr>
      </p:pic>
      <p:graphicFrame>
        <p:nvGraphicFramePr>
          <p:cNvPr id="5" name="Content Placeholder 2">
            <a:extLst>
              <a:ext uri="{FF2B5EF4-FFF2-40B4-BE49-F238E27FC236}">
                <a16:creationId xmlns:a16="http://schemas.microsoft.com/office/drawing/2014/main" id="{F7304226-6FCB-40A0-A942-479E3610C234}"/>
              </a:ext>
            </a:extLst>
          </p:cNvPr>
          <p:cNvGraphicFramePr>
            <a:graphicFrameLocks noGrp="1"/>
          </p:cNvGraphicFramePr>
          <p:nvPr>
            <p:ph idx="1"/>
            <p:extLst>
              <p:ext uri="{D42A27DB-BD31-4B8C-83A1-F6EECF244321}">
                <p14:modId xmlns:p14="http://schemas.microsoft.com/office/powerpoint/2010/main" val="1605669541"/>
              </p:ext>
            </p:extLst>
          </p:nvPr>
        </p:nvGraphicFramePr>
        <p:xfrm>
          <a:off x="7552944" y="2150595"/>
          <a:ext cx="3520709" cy="3978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7973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3C86D-F096-4ED3-A128-E172B42A6D28}"/>
              </a:ext>
            </a:extLst>
          </p:cNvPr>
          <p:cNvSpPr>
            <a:spLocks noGrp="1"/>
          </p:cNvSpPr>
          <p:nvPr>
            <p:ph type="title"/>
          </p:nvPr>
        </p:nvSpPr>
        <p:spPr>
          <a:xfrm>
            <a:off x="4915017" y="548640"/>
            <a:ext cx="3600860" cy="5431536"/>
          </a:xfrm>
        </p:spPr>
        <p:txBody>
          <a:bodyPr>
            <a:noAutofit/>
          </a:bodyPr>
          <a:lstStyle/>
          <a:p>
            <a:r>
              <a:rPr lang="en-US" sz="6000">
                <a:cs typeface="Calibri Light"/>
              </a:rPr>
              <a:t>Ensemble</a:t>
            </a:r>
            <a:br>
              <a:rPr lang="en-US" sz="6000">
                <a:cs typeface="Calibri Light"/>
              </a:rPr>
            </a:br>
            <a:r>
              <a:rPr lang="en-US" sz="6000">
                <a:cs typeface="Calibri Light"/>
              </a:rPr>
              <a:t>Methods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872D3D78-4A0A-493D-BEA7-310F2C4ACAC9}"/>
                  </a:ext>
                </a:extLst>
              </p14:cNvPr>
              <p14:cNvContentPartPr/>
              <p14:nvPr/>
            </p14:nvContentPartPr>
            <p14:xfrm>
              <a:off x="1911926" y="2391348"/>
              <a:ext cx="9525" cy="9525"/>
            </p14:xfrm>
          </p:contentPart>
        </mc:Choice>
        <mc:Fallback xmlns="">
          <p:pic>
            <p:nvPicPr>
              <p:cNvPr id="21" name="Ink 20">
                <a:extLst>
                  <a:ext uri="{FF2B5EF4-FFF2-40B4-BE49-F238E27FC236}">
                    <a16:creationId xmlns:a16="http://schemas.microsoft.com/office/drawing/2014/main" id="{872D3D78-4A0A-493D-BEA7-310F2C4ACAC9}"/>
                  </a:ext>
                </a:extLst>
              </p:cNvPr>
              <p:cNvPicPr/>
              <p:nvPr/>
            </p:nvPicPr>
            <p:blipFill>
              <a:blip r:embed="rId3"/>
              <a:stretch>
                <a:fillRect/>
              </a:stretch>
            </p:blipFill>
            <p:spPr>
              <a:xfrm>
                <a:off x="1435676" y="2361582"/>
                <a:ext cx="952500" cy="6846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966B9113-5F9F-4BFC-8888-579130F5A713}"/>
                  </a:ext>
                </a:extLst>
              </p14:cNvPr>
              <p14:cNvContentPartPr/>
              <p14:nvPr/>
            </p14:nvContentPartPr>
            <p14:xfrm>
              <a:off x="1911926" y="2382981"/>
              <a:ext cx="9525" cy="9525"/>
            </p14:xfrm>
          </p:contentPart>
        </mc:Choice>
        <mc:Fallback xmlns="">
          <p:pic>
            <p:nvPicPr>
              <p:cNvPr id="22" name="Ink 21">
                <a:extLst>
                  <a:ext uri="{FF2B5EF4-FFF2-40B4-BE49-F238E27FC236}">
                    <a16:creationId xmlns:a16="http://schemas.microsoft.com/office/drawing/2014/main" id="{966B9113-5F9F-4BFC-8888-579130F5A713}"/>
                  </a:ext>
                </a:extLst>
              </p:cNvPr>
              <p:cNvPicPr/>
              <p:nvPr/>
            </p:nvPicPr>
            <p:blipFill>
              <a:blip r:embed="rId5"/>
              <a:stretch>
                <a:fillRect/>
              </a:stretch>
            </p:blipFill>
            <p:spPr>
              <a:xfrm>
                <a:off x="1435676" y="1906731"/>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B8953A63-B783-4EBB-A297-98A070C5C049}"/>
                  </a:ext>
                </a:extLst>
              </p14:cNvPr>
              <p14:cNvContentPartPr/>
              <p14:nvPr/>
            </p14:nvContentPartPr>
            <p14:xfrm>
              <a:off x="1911926" y="2382981"/>
              <a:ext cx="9525" cy="9525"/>
            </p14:xfrm>
          </p:contentPart>
        </mc:Choice>
        <mc:Fallback xmlns="">
          <p:pic>
            <p:nvPicPr>
              <p:cNvPr id="23" name="Ink 22">
                <a:extLst>
                  <a:ext uri="{FF2B5EF4-FFF2-40B4-BE49-F238E27FC236}">
                    <a16:creationId xmlns:a16="http://schemas.microsoft.com/office/drawing/2014/main" id="{B8953A63-B783-4EBB-A297-98A070C5C049}"/>
                  </a:ext>
                </a:extLst>
              </p:cNvPr>
              <p:cNvPicPr/>
              <p:nvPr/>
            </p:nvPicPr>
            <p:blipFill>
              <a:blip r:embed="rId5"/>
              <a:stretch>
                <a:fillRect/>
              </a:stretch>
            </p:blipFill>
            <p:spPr>
              <a:xfrm>
                <a:off x="1435676" y="1906731"/>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864FA5AF-84A0-48B7-B66D-C4D2B7243491}"/>
                  </a:ext>
                </a:extLst>
              </p14:cNvPr>
              <p14:cNvContentPartPr/>
              <p14:nvPr/>
            </p14:nvContentPartPr>
            <p14:xfrm>
              <a:off x="1911926" y="2382981"/>
              <a:ext cx="9525" cy="9525"/>
            </p14:xfrm>
          </p:contentPart>
        </mc:Choice>
        <mc:Fallback xmlns="">
          <p:pic>
            <p:nvPicPr>
              <p:cNvPr id="24" name="Ink 23">
                <a:extLst>
                  <a:ext uri="{FF2B5EF4-FFF2-40B4-BE49-F238E27FC236}">
                    <a16:creationId xmlns:a16="http://schemas.microsoft.com/office/drawing/2014/main" id="{864FA5AF-84A0-48B7-B66D-C4D2B7243491}"/>
                  </a:ext>
                </a:extLst>
              </p:cNvPr>
              <p:cNvPicPr/>
              <p:nvPr/>
            </p:nvPicPr>
            <p:blipFill>
              <a:blip r:embed="rId5"/>
              <a:stretch>
                <a:fillRect/>
              </a:stretch>
            </p:blipFill>
            <p:spPr>
              <a:xfrm>
                <a:off x="1435676" y="1906731"/>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93672B96-712B-4CA3-82CC-29B4CEBCC34C}"/>
                  </a:ext>
                </a:extLst>
              </p14:cNvPr>
              <p14:cNvContentPartPr/>
              <p14:nvPr/>
            </p14:nvContentPartPr>
            <p14:xfrm>
              <a:off x="1911926" y="2382981"/>
              <a:ext cx="9525" cy="9525"/>
            </p14:xfrm>
          </p:contentPart>
        </mc:Choice>
        <mc:Fallback xmlns="">
          <p:pic>
            <p:nvPicPr>
              <p:cNvPr id="25" name="Ink 24">
                <a:extLst>
                  <a:ext uri="{FF2B5EF4-FFF2-40B4-BE49-F238E27FC236}">
                    <a16:creationId xmlns:a16="http://schemas.microsoft.com/office/drawing/2014/main" id="{93672B96-712B-4CA3-82CC-29B4CEBCC34C}"/>
                  </a:ext>
                </a:extLst>
              </p:cNvPr>
              <p:cNvPicPr/>
              <p:nvPr/>
            </p:nvPicPr>
            <p:blipFill>
              <a:blip r:embed="rId5"/>
              <a:stretch>
                <a:fillRect/>
              </a:stretch>
            </p:blipFill>
            <p:spPr>
              <a:xfrm>
                <a:off x="1435676" y="1906731"/>
                <a:ext cx="952500" cy="952500"/>
              </a:xfrm>
              <a:prstGeom prst="rect">
                <a:avLst/>
              </a:prstGeom>
            </p:spPr>
          </p:pic>
        </mc:Fallback>
      </mc:AlternateContent>
    </p:spTree>
    <p:extLst>
      <p:ext uri="{BB962C8B-B14F-4D97-AF65-F5344CB8AC3E}">
        <p14:creationId xmlns:p14="http://schemas.microsoft.com/office/powerpoint/2010/main" val="984388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3277-8805-4501-A872-4FAF2F6B08B3}"/>
              </a:ext>
            </a:extLst>
          </p:cNvPr>
          <p:cNvSpPr>
            <a:spLocks noGrp="1"/>
          </p:cNvSpPr>
          <p:nvPr>
            <p:ph type="title"/>
          </p:nvPr>
        </p:nvSpPr>
        <p:spPr/>
        <p:txBody>
          <a:bodyPr/>
          <a:lstStyle/>
          <a:p>
            <a:r>
              <a:rPr lang="en-US">
                <a:cs typeface="Calibri Light"/>
              </a:rPr>
              <a:t>Experimentation Done with-</a:t>
            </a:r>
            <a:endParaRPr lang="en-US"/>
          </a:p>
        </p:txBody>
      </p:sp>
      <p:graphicFrame>
        <p:nvGraphicFramePr>
          <p:cNvPr id="53" name="Diagram 53">
            <a:extLst>
              <a:ext uri="{FF2B5EF4-FFF2-40B4-BE49-F238E27FC236}">
                <a16:creationId xmlns:a16="http://schemas.microsoft.com/office/drawing/2014/main" id="{7C5D1587-F03F-4FB4-B404-3B867BF67466}"/>
              </a:ext>
            </a:extLst>
          </p:cNvPr>
          <p:cNvGraphicFramePr>
            <a:graphicFrameLocks noGrp="1"/>
          </p:cNvGraphicFramePr>
          <p:nvPr>
            <p:ph idx="1"/>
            <p:extLst>
              <p:ext uri="{D42A27DB-BD31-4B8C-83A1-F6EECF244321}">
                <p14:modId xmlns:p14="http://schemas.microsoft.com/office/powerpoint/2010/main" val="35448526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0540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5">
            <a:extLst>
              <a:ext uri="{FF2B5EF4-FFF2-40B4-BE49-F238E27FC236}">
                <a16:creationId xmlns:a16="http://schemas.microsoft.com/office/drawing/2014/main" id="{25DD7917-DC43-4DB1-8719-34243DFC6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treemap chart&#10;&#10;Description automatically generated">
            <a:extLst>
              <a:ext uri="{FF2B5EF4-FFF2-40B4-BE49-F238E27FC236}">
                <a16:creationId xmlns:a16="http://schemas.microsoft.com/office/drawing/2014/main" id="{7C33CFB7-BF78-4D1B-ADA5-5972DA45D273}"/>
              </a:ext>
            </a:extLst>
          </p:cNvPr>
          <p:cNvPicPr>
            <a:picLocks noChangeAspect="1"/>
          </p:cNvPicPr>
          <p:nvPr/>
        </p:nvPicPr>
        <p:blipFill>
          <a:blip r:embed="rId2"/>
          <a:stretch>
            <a:fillRect/>
          </a:stretch>
        </p:blipFill>
        <p:spPr>
          <a:xfrm>
            <a:off x="615905" y="476063"/>
            <a:ext cx="3415725" cy="2944193"/>
          </a:xfrm>
          <a:prstGeom prst="rect">
            <a:avLst/>
          </a:prstGeom>
        </p:spPr>
      </p:pic>
      <p:pic>
        <p:nvPicPr>
          <p:cNvPr id="4" name="Picture 4" descr="Chart, treemap chart&#10;&#10;Description automatically generated">
            <a:extLst>
              <a:ext uri="{FF2B5EF4-FFF2-40B4-BE49-F238E27FC236}">
                <a16:creationId xmlns:a16="http://schemas.microsoft.com/office/drawing/2014/main" id="{7FC90C3C-FF83-430E-98F1-D006C8D1E1D3}"/>
              </a:ext>
            </a:extLst>
          </p:cNvPr>
          <p:cNvPicPr>
            <a:picLocks noChangeAspect="1"/>
          </p:cNvPicPr>
          <p:nvPr/>
        </p:nvPicPr>
        <p:blipFill>
          <a:blip r:embed="rId3"/>
          <a:stretch>
            <a:fillRect/>
          </a:stretch>
        </p:blipFill>
        <p:spPr>
          <a:xfrm>
            <a:off x="4396494" y="575930"/>
            <a:ext cx="3415725" cy="2838897"/>
          </a:xfrm>
          <a:prstGeom prst="rect">
            <a:avLst/>
          </a:prstGeom>
        </p:spPr>
      </p:pic>
      <p:pic>
        <p:nvPicPr>
          <p:cNvPr id="5" name="Picture 5" descr="Chart, treemap chart&#10;&#10;Description automatically generated">
            <a:extLst>
              <a:ext uri="{FF2B5EF4-FFF2-40B4-BE49-F238E27FC236}">
                <a16:creationId xmlns:a16="http://schemas.microsoft.com/office/drawing/2014/main" id="{BD476120-2846-438F-85BC-5CFDE895F02E}"/>
              </a:ext>
            </a:extLst>
          </p:cNvPr>
          <p:cNvPicPr>
            <a:picLocks noChangeAspect="1"/>
          </p:cNvPicPr>
          <p:nvPr/>
        </p:nvPicPr>
        <p:blipFill>
          <a:blip r:embed="rId4"/>
          <a:stretch>
            <a:fillRect/>
          </a:stretch>
        </p:blipFill>
        <p:spPr>
          <a:xfrm>
            <a:off x="8160369" y="569408"/>
            <a:ext cx="3427764" cy="2901277"/>
          </a:xfrm>
          <a:prstGeom prst="rect">
            <a:avLst/>
          </a:prstGeom>
        </p:spPr>
      </p:pic>
      <p:sp>
        <p:nvSpPr>
          <p:cNvPr id="77" name="Freeform: Shape 77">
            <a:extLst>
              <a:ext uri="{FF2B5EF4-FFF2-40B4-BE49-F238E27FC236}">
                <a16:creationId xmlns:a16="http://schemas.microsoft.com/office/drawing/2014/main" id="{410C1444-5E64-4361-A98D-1098E1813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5184987"/>
            <a:ext cx="709612" cy="1671635"/>
          </a:xfrm>
          <a:custGeom>
            <a:avLst/>
            <a:gdLst>
              <a:gd name="connsiteX0" fmla="*/ 0 w 709612"/>
              <a:gd name="connsiteY0" fmla="*/ 0 h 1671635"/>
              <a:gd name="connsiteX1" fmla="*/ 709612 w 709612"/>
              <a:gd name="connsiteY1" fmla="*/ 578069 h 1671635"/>
              <a:gd name="connsiteX2" fmla="*/ 709612 w 709612"/>
              <a:gd name="connsiteY2" fmla="*/ 1671635 h 1671635"/>
              <a:gd name="connsiteX3" fmla="*/ 189293 w 709612"/>
              <a:gd name="connsiteY3" fmla="*/ 1671635 h 1671635"/>
              <a:gd name="connsiteX4" fmla="*/ 0 w 709612"/>
              <a:gd name="connsiteY4" fmla="*/ 1517432 h 167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612" h="1671635">
                <a:moveTo>
                  <a:pt x="0" y="0"/>
                </a:moveTo>
                <a:lnTo>
                  <a:pt x="709612" y="578069"/>
                </a:lnTo>
                <a:lnTo>
                  <a:pt x="709612" y="1671635"/>
                </a:lnTo>
                <a:lnTo>
                  <a:pt x="189293" y="1671635"/>
                </a:lnTo>
                <a:lnTo>
                  <a:pt x="0" y="151743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0" name="Freeform 46">
            <a:extLst>
              <a:ext uri="{FF2B5EF4-FFF2-40B4-BE49-F238E27FC236}">
                <a16:creationId xmlns:a16="http://schemas.microsoft.com/office/drawing/2014/main" id="{E075BB12-23BA-44A6-ABE6-664ACD6AC2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5000381"/>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7">
            <a:extLst>
              <a:ext uri="{FF2B5EF4-FFF2-40B4-BE49-F238E27FC236}">
                <a16:creationId xmlns:a16="http://schemas.microsoft.com/office/drawing/2014/main" id="{2BC04747-F6F9-4ED6-BE92-B40598694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4803531"/>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Rectangle 83">
            <a:extLst>
              <a:ext uri="{FF2B5EF4-FFF2-40B4-BE49-F238E27FC236}">
                <a16:creationId xmlns:a16="http://schemas.microsoft.com/office/drawing/2014/main" id="{0594E94A-8938-4CC4-AC3C-E016837AE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4232295"/>
            <a:ext cx="11547945" cy="210751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Content Placeholder 50">
            <a:extLst>
              <a:ext uri="{FF2B5EF4-FFF2-40B4-BE49-F238E27FC236}">
                <a16:creationId xmlns:a16="http://schemas.microsoft.com/office/drawing/2014/main" id="{1057D185-F702-42FE-9323-9BB3BACF3DD1}"/>
              </a:ext>
            </a:extLst>
          </p:cNvPr>
          <p:cNvSpPr>
            <a:spLocks noGrp="1"/>
          </p:cNvSpPr>
          <p:nvPr>
            <p:ph idx="1"/>
          </p:nvPr>
        </p:nvSpPr>
        <p:spPr>
          <a:xfrm>
            <a:off x="1296079" y="4492406"/>
            <a:ext cx="9824248" cy="1587294"/>
          </a:xfrm>
        </p:spPr>
        <p:txBody>
          <a:bodyPr vert="horz" lIns="91440" tIns="45720" rIns="91440" bIns="45720" rtlCol="0" anchor="ctr">
            <a:normAutofit/>
          </a:bodyPr>
          <a:lstStyle/>
          <a:p>
            <a:pPr marL="0" indent="0">
              <a:buNone/>
            </a:pPr>
            <a:r>
              <a:rPr lang="en-US" sz="2000">
                <a:solidFill>
                  <a:srgbClr val="FEFFFF"/>
                </a:solidFill>
                <a:cs typeface="Calibri"/>
              </a:rPr>
              <a:t>         </a:t>
            </a:r>
            <a:r>
              <a:rPr lang="en-US" sz="3600" b="1">
                <a:solidFill>
                  <a:srgbClr val="FEFFFF"/>
                </a:solidFill>
                <a:cs typeface="Calibri"/>
              </a:rPr>
              <a:t>     Confusion Matrices for different methods</a:t>
            </a:r>
          </a:p>
        </p:txBody>
      </p:sp>
      <p:sp>
        <p:nvSpPr>
          <p:cNvPr id="8" name="TextBox 7">
            <a:extLst>
              <a:ext uri="{FF2B5EF4-FFF2-40B4-BE49-F238E27FC236}">
                <a16:creationId xmlns:a16="http://schemas.microsoft.com/office/drawing/2014/main" id="{0EE6EB01-5019-4F67-B5A7-F0F8660B4747}"/>
              </a:ext>
            </a:extLst>
          </p:cNvPr>
          <p:cNvSpPr txBox="1"/>
          <p:nvPr/>
        </p:nvSpPr>
        <p:spPr>
          <a:xfrm>
            <a:off x="1245079" y="35885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Vanilla AdaBoost</a:t>
            </a:r>
          </a:p>
        </p:txBody>
      </p:sp>
      <p:sp>
        <p:nvSpPr>
          <p:cNvPr id="57" name="TextBox 56">
            <a:extLst>
              <a:ext uri="{FF2B5EF4-FFF2-40B4-BE49-F238E27FC236}">
                <a16:creationId xmlns:a16="http://schemas.microsoft.com/office/drawing/2014/main" id="{F9E0576E-F631-4769-89C0-AF74E44A7D66}"/>
              </a:ext>
            </a:extLst>
          </p:cNvPr>
          <p:cNvSpPr txBox="1"/>
          <p:nvPr/>
        </p:nvSpPr>
        <p:spPr>
          <a:xfrm>
            <a:off x="5069456" y="35885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SMOTe</a:t>
            </a:r>
            <a:r>
              <a:rPr lang="en-US" b="1"/>
              <a:t> + AdaBoost</a:t>
            </a:r>
          </a:p>
        </p:txBody>
      </p:sp>
      <p:sp>
        <p:nvSpPr>
          <p:cNvPr id="59" name="TextBox 58">
            <a:extLst>
              <a:ext uri="{FF2B5EF4-FFF2-40B4-BE49-F238E27FC236}">
                <a16:creationId xmlns:a16="http://schemas.microsoft.com/office/drawing/2014/main" id="{178B67AF-1895-4397-B571-4D67DE2E6CC0}"/>
              </a:ext>
            </a:extLst>
          </p:cNvPr>
          <p:cNvSpPr txBox="1"/>
          <p:nvPr/>
        </p:nvSpPr>
        <p:spPr>
          <a:xfrm>
            <a:off x="8850701" y="358858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RUS + AdaBoost</a:t>
            </a:r>
          </a:p>
        </p:txBody>
      </p:sp>
    </p:spTree>
    <p:extLst>
      <p:ext uri="{BB962C8B-B14F-4D97-AF65-F5344CB8AC3E}">
        <p14:creationId xmlns:p14="http://schemas.microsoft.com/office/powerpoint/2010/main" val="2298882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8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1" name="Rectangle 9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Content Placeholder 50">
            <a:extLst>
              <a:ext uri="{FF2B5EF4-FFF2-40B4-BE49-F238E27FC236}">
                <a16:creationId xmlns:a16="http://schemas.microsoft.com/office/drawing/2014/main" id="{1057D185-F702-42FE-9323-9BB3BACF3DD1}"/>
              </a:ext>
            </a:extLst>
          </p:cNvPr>
          <p:cNvSpPr>
            <a:spLocks noGrp="1"/>
          </p:cNvSpPr>
          <p:nvPr>
            <p:ph idx="1"/>
          </p:nvPr>
        </p:nvSpPr>
        <p:spPr>
          <a:xfrm>
            <a:off x="3035993" y="601199"/>
            <a:ext cx="6106742" cy="1645920"/>
          </a:xfrm>
        </p:spPr>
        <p:txBody>
          <a:bodyPr vert="horz" lIns="91440" tIns="45720" rIns="91440" bIns="45720" rtlCol="0" anchor="ctr">
            <a:normAutofit/>
          </a:bodyPr>
          <a:lstStyle/>
          <a:p>
            <a:pPr marL="0" indent="0">
              <a:buNone/>
            </a:pPr>
            <a:r>
              <a:rPr lang="en-US" sz="1800">
                <a:cs typeface="Calibri"/>
              </a:rPr>
              <a:t>       </a:t>
            </a:r>
            <a:r>
              <a:rPr lang="en-US" sz="3600">
                <a:cs typeface="Calibri"/>
              </a:rPr>
              <a:t>  </a:t>
            </a:r>
            <a:r>
              <a:rPr lang="en-US" sz="3600" b="1">
                <a:cs typeface="Calibri"/>
              </a:rPr>
              <a:t>     Confusion Matrices for different methods</a:t>
            </a:r>
          </a:p>
        </p:txBody>
      </p:sp>
      <p:pic>
        <p:nvPicPr>
          <p:cNvPr id="9" name="Picture 9" descr="Chart, treemap chart&#10;&#10;Description automatically generated">
            <a:extLst>
              <a:ext uri="{FF2B5EF4-FFF2-40B4-BE49-F238E27FC236}">
                <a16:creationId xmlns:a16="http://schemas.microsoft.com/office/drawing/2014/main" id="{5F76B01C-DC00-44E7-A633-2DEE27F2C9D2}"/>
              </a:ext>
            </a:extLst>
          </p:cNvPr>
          <p:cNvPicPr>
            <a:picLocks noChangeAspect="1"/>
          </p:cNvPicPr>
          <p:nvPr/>
        </p:nvPicPr>
        <p:blipFill>
          <a:blip r:embed="rId2"/>
          <a:stretch>
            <a:fillRect/>
          </a:stretch>
        </p:blipFill>
        <p:spPr>
          <a:xfrm>
            <a:off x="1228318" y="2729397"/>
            <a:ext cx="4140438" cy="3483864"/>
          </a:xfrm>
          <a:prstGeom prst="rect">
            <a:avLst/>
          </a:prstGeom>
        </p:spPr>
      </p:pic>
      <p:pic>
        <p:nvPicPr>
          <p:cNvPr id="2" name="Picture 8" descr="Chart, treemap chart&#10;&#10;Description automatically generated">
            <a:extLst>
              <a:ext uri="{FF2B5EF4-FFF2-40B4-BE49-F238E27FC236}">
                <a16:creationId xmlns:a16="http://schemas.microsoft.com/office/drawing/2014/main" id="{F94580EA-004D-4EB3-9EC8-3972095CF034}"/>
              </a:ext>
            </a:extLst>
          </p:cNvPr>
          <p:cNvPicPr>
            <a:picLocks noChangeAspect="1"/>
          </p:cNvPicPr>
          <p:nvPr/>
        </p:nvPicPr>
        <p:blipFill>
          <a:blip r:embed="rId3"/>
          <a:stretch>
            <a:fillRect/>
          </a:stretch>
        </p:blipFill>
        <p:spPr>
          <a:xfrm>
            <a:off x="6888835" y="2729397"/>
            <a:ext cx="4142973" cy="3483864"/>
          </a:xfrm>
          <a:prstGeom prst="rect">
            <a:avLst/>
          </a:prstGeom>
        </p:spPr>
      </p:pic>
      <p:sp>
        <p:nvSpPr>
          <p:cNvPr id="8" name="TextBox 7">
            <a:extLst>
              <a:ext uri="{FF2B5EF4-FFF2-40B4-BE49-F238E27FC236}">
                <a16:creationId xmlns:a16="http://schemas.microsoft.com/office/drawing/2014/main" id="{0EE6EB01-5019-4F67-B5A7-F0F8660B4747}"/>
              </a:ext>
            </a:extLst>
          </p:cNvPr>
          <p:cNvSpPr txBox="1"/>
          <p:nvPr/>
        </p:nvSpPr>
        <p:spPr>
          <a:xfrm>
            <a:off x="1863305" y="632028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a:t>SMOTeBoost</a:t>
            </a:r>
            <a:endParaRPr lang="en-US" b="1">
              <a:cs typeface="Calibri"/>
            </a:endParaRPr>
          </a:p>
        </p:txBody>
      </p:sp>
      <p:sp>
        <p:nvSpPr>
          <p:cNvPr id="59" name="TextBox 58">
            <a:extLst>
              <a:ext uri="{FF2B5EF4-FFF2-40B4-BE49-F238E27FC236}">
                <a16:creationId xmlns:a16="http://schemas.microsoft.com/office/drawing/2014/main" id="{178B67AF-1895-4397-B571-4D67DE2E6CC0}"/>
              </a:ext>
            </a:extLst>
          </p:cNvPr>
          <p:cNvSpPr txBox="1"/>
          <p:nvPr/>
        </p:nvSpPr>
        <p:spPr>
          <a:xfrm>
            <a:off x="7901795" y="63777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a:t>RUSboost</a:t>
            </a:r>
            <a:endParaRPr lang="en-US" b="1">
              <a:cs typeface="Calibri"/>
            </a:endParaRPr>
          </a:p>
        </p:txBody>
      </p:sp>
    </p:spTree>
    <p:extLst>
      <p:ext uri="{BB962C8B-B14F-4D97-AF65-F5344CB8AC3E}">
        <p14:creationId xmlns:p14="http://schemas.microsoft.com/office/powerpoint/2010/main" val="2427312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542DA-69C9-4E9A-926A-5A32DEF746DB}"/>
              </a:ext>
            </a:extLst>
          </p:cNvPr>
          <p:cNvSpPr>
            <a:spLocks noGrp="1"/>
          </p:cNvSpPr>
          <p:nvPr>
            <p:ph type="title"/>
          </p:nvPr>
        </p:nvSpPr>
        <p:spPr>
          <a:xfrm>
            <a:off x="1419844" y="2877114"/>
            <a:ext cx="3962061" cy="4516360"/>
          </a:xfrm>
        </p:spPr>
        <p:txBody>
          <a:bodyPr anchor="t">
            <a:normAutofit/>
          </a:bodyPr>
          <a:lstStyle/>
          <a:p>
            <a:r>
              <a:rPr lang="en-US" b="1">
                <a:cs typeface="Calibri Light"/>
              </a:rPr>
              <a:t>Analysis</a:t>
            </a:r>
            <a:endParaRPr lang="en-US" b="1"/>
          </a:p>
        </p:txBody>
      </p:sp>
      <p:sp>
        <p:nvSpPr>
          <p:cNvPr id="67" name="Rectangle 7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7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7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Rectangle 7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C6D2184-CEB1-46E9-936B-CAD3FFA32EC3}"/>
              </a:ext>
            </a:extLst>
          </p:cNvPr>
          <p:cNvSpPr>
            <a:spLocks noGrp="1"/>
          </p:cNvSpPr>
          <p:nvPr>
            <p:ph idx="1"/>
          </p:nvPr>
        </p:nvSpPr>
        <p:spPr>
          <a:xfrm>
            <a:off x="5070020" y="1698170"/>
            <a:ext cx="6478513" cy="4516361"/>
          </a:xfrm>
        </p:spPr>
        <p:txBody>
          <a:bodyPr vert="horz" lIns="91440" tIns="45720" rIns="91440" bIns="45720" rtlCol="0" anchor="t">
            <a:normAutofit/>
          </a:bodyPr>
          <a:lstStyle/>
          <a:p>
            <a:r>
              <a:rPr lang="en-US" sz="2000">
                <a:cs typeface="Calibri"/>
              </a:rPr>
              <a:t>After examining the confusion matrices,F1-Scores and Recall for different methodologies, we can say that for this dataset </a:t>
            </a:r>
            <a:r>
              <a:rPr lang="en-US" sz="2000" err="1">
                <a:cs typeface="Calibri"/>
              </a:rPr>
              <a:t>SMOTe</a:t>
            </a:r>
            <a:r>
              <a:rPr lang="en-US" sz="2000">
                <a:cs typeface="Calibri"/>
              </a:rPr>
              <a:t> + AdaBoost gives the best results ,although we have to compromise a bit with the accuracy but still that does not matter much in this case.</a:t>
            </a:r>
          </a:p>
          <a:p>
            <a:r>
              <a:rPr lang="en-US" sz="2000">
                <a:ea typeface="+mn-lt"/>
                <a:cs typeface="+mn-lt"/>
              </a:rPr>
              <a:t>Here complexity grows with the use of more classifiers.</a:t>
            </a:r>
          </a:p>
          <a:p>
            <a:r>
              <a:rPr lang="en-US" sz="2000">
                <a:ea typeface="+mn-lt"/>
                <a:cs typeface="+mn-lt"/>
              </a:rPr>
              <a:t>More number of classifiers does not ensure greater accuracy.</a:t>
            </a:r>
          </a:p>
          <a:p>
            <a:r>
              <a:rPr lang="en-US" sz="2000">
                <a:ea typeface="+mn-lt"/>
                <a:cs typeface="+mn-lt"/>
              </a:rPr>
              <a:t>Diversity concept is difficult to achieve.</a:t>
            </a:r>
            <a:endParaRPr lang="en-US" sz="2000">
              <a:cs typeface="Calibri" panose="020F0502020204030204"/>
            </a:endParaRPr>
          </a:p>
        </p:txBody>
      </p:sp>
      <p:sp>
        <p:nvSpPr>
          <p:cNvPr id="74" name="Isosceles Triangle 7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Isosceles Triangle 8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68911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3C86D-F096-4ED3-A128-E172B42A6D28}"/>
              </a:ext>
            </a:extLst>
          </p:cNvPr>
          <p:cNvSpPr>
            <a:spLocks noGrp="1"/>
          </p:cNvSpPr>
          <p:nvPr>
            <p:ph type="title"/>
          </p:nvPr>
        </p:nvSpPr>
        <p:spPr>
          <a:xfrm>
            <a:off x="841248" y="548640"/>
            <a:ext cx="3600860" cy="5431536"/>
          </a:xfrm>
        </p:spPr>
        <p:txBody>
          <a:bodyPr>
            <a:noAutofit/>
          </a:bodyPr>
          <a:lstStyle/>
          <a:p>
            <a:r>
              <a:rPr lang="en-US" sz="7200">
                <a:cs typeface="Calibri Light"/>
              </a:rPr>
              <a:t>One Class</a:t>
            </a:r>
            <a:br>
              <a:rPr lang="en-US" sz="7200">
                <a:cs typeface="Calibri Light"/>
              </a:rPr>
            </a:br>
            <a:r>
              <a:rPr lang="en-US" sz="7200">
                <a:cs typeface="Calibri Light"/>
              </a:rPr>
              <a:t>Learning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E0584B-B011-4A52-93BA-225C317B79BF}"/>
              </a:ext>
            </a:extLst>
          </p:cNvPr>
          <p:cNvSpPr>
            <a:spLocks noGrp="1"/>
          </p:cNvSpPr>
          <p:nvPr>
            <p:ph idx="1"/>
          </p:nvPr>
        </p:nvSpPr>
        <p:spPr>
          <a:xfrm>
            <a:off x="5126418" y="552091"/>
            <a:ext cx="6224335" cy="5431536"/>
          </a:xfrm>
        </p:spPr>
        <p:txBody>
          <a:bodyPr vert="horz" lIns="91440" tIns="45720" rIns="91440" bIns="45720" rtlCol="0" anchor="ctr">
            <a:noAutofit/>
          </a:bodyPr>
          <a:lstStyle/>
          <a:p>
            <a:r>
              <a:rPr lang="en-US" sz="2400" b="1">
                <a:cs typeface="Calibri"/>
              </a:rPr>
              <a:t>Problem Identified</a:t>
            </a:r>
            <a:r>
              <a:rPr lang="en-US" sz="2400">
                <a:cs typeface="Calibri"/>
              </a:rPr>
              <a:t> : More samples of one class than the other, makes the classifier more biased towards the majority class. </a:t>
            </a:r>
          </a:p>
          <a:p>
            <a:r>
              <a:rPr lang="en-US" sz="2400" b="1">
                <a:ea typeface="+mn-lt"/>
                <a:cs typeface="+mn-lt"/>
              </a:rPr>
              <a:t>One-Class learning</a:t>
            </a:r>
            <a:r>
              <a:rPr lang="en-US" sz="2400">
                <a:ea typeface="+mn-lt"/>
                <a:cs typeface="+mn-lt"/>
              </a:rPr>
              <a:t> approaches are designed with the idea of identification of only one class and the rest of entities are treated as outliers/anomaly.</a:t>
            </a:r>
          </a:p>
          <a:p>
            <a:r>
              <a:rPr lang="en-US" sz="2400">
                <a:ea typeface="+mn-lt"/>
                <a:cs typeface="+mn-lt"/>
              </a:rPr>
              <a:t>We train the model in identifying only one class only anything which does not fit in that one class is regarded as anomaly.</a:t>
            </a:r>
            <a:endParaRPr lang="en-US" sz="2400">
              <a:cs typeface="Calibri"/>
            </a:endParaRPr>
          </a:p>
        </p:txBody>
      </p:sp>
    </p:spTree>
    <p:extLst>
      <p:ext uri="{BB962C8B-B14F-4D97-AF65-F5344CB8AC3E}">
        <p14:creationId xmlns:p14="http://schemas.microsoft.com/office/powerpoint/2010/main" val="1279812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26991-362D-47CC-9CA4-E8241E4E0968}"/>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One Class</a:t>
            </a:r>
            <a:br>
              <a:rPr lang="en-US">
                <a:solidFill>
                  <a:srgbClr val="FFFFFF"/>
                </a:solidFill>
                <a:cs typeface="Calibri Light"/>
              </a:rPr>
            </a:br>
            <a:r>
              <a:rPr lang="en-US">
                <a:solidFill>
                  <a:srgbClr val="FFFFFF"/>
                </a:solidFill>
                <a:cs typeface="Calibri Light"/>
              </a:rPr>
              <a:t>Learning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35CF32-A955-43E9-BB73-A49A4A983772}"/>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US">
                <a:ea typeface="+mn-lt"/>
                <a:cs typeface="+mn-lt"/>
              </a:rPr>
              <a:t>In the context of outlier detection, the outliers/anomalies cannot form a dense cluster as available estimators assume that the outliers/anomalies are located in low density regions.</a:t>
            </a:r>
            <a:endParaRPr lang="en-US"/>
          </a:p>
          <a:p>
            <a:pPr algn="just"/>
            <a:r>
              <a:rPr lang="en-US">
                <a:ea typeface="+mn-lt"/>
                <a:cs typeface="+mn-lt"/>
              </a:rPr>
              <a:t>On the contrary, in the context of novelty detection, novelties/anomalies can form a dense cluster as long as they are in a low density region of the training data, considered as normal in this context.</a:t>
            </a:r>
            <a:endParaRPr lang="en-US">
              <a:cs typeface="Calibri" panose="020F0502020204030204"/>
            </a:endParaRPr>
          </a:p>
        </p:txBody>
      </p:sp>
    </p:spTree>
    <p:extLst>
      <p:ext uri="{BB962C8B-B14F-4D97-AF65-F5344CB8AC3E}">
        <p14:creationId xmlns:p14="http://schemas.microsoft.com/office/powerpoint/2010/main" val="4207631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4" name="Rectangle 18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Shape 18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1" name="Picture 241" descr="Chart, line chart&#10;&#10;Description automatically generated">
            <a:extLst>
              <a:ext uri="{FF2B5EF4-FFF2-40B4-BE49-F238E27FC236}">
                <a16:creationId xmlns:a16="http://schemas.microsoft.com/office/drawing/2014/main" id="{9365AC8D-FC55-4B4F-912B-2F6E69C5B682}"/>
              </a:ext>
            </a:extLst>
          </p:cNvPr>
          <p:cNvPicPr>
            <a:picLocks noChangeAspect="1"/>
          </p:cNvPicPr>
          <p:nvPr/>
        </p:nvPicPr>
        <p:blipFill>
          <a:blip r:embed="rId2"/>
          <a:stretch>
            <a:fillRect/>
          </a:stretch>
        </p:blipFill>
        <p:spPr>
          <a:xfrm>
            <a:off x="6136337" y="2190219"/>
            <a:ext cx="5047701" cy="3415703"/>
          </a:xfrm>
          <a:prstGeom prst="rect">
            <a:avLst/>
          </a:prstGeom>
        </p:spPr>
      </p:pic>
      <p:graphicFrame>
        <p:nvGraphicFramePr>
          <p:cNvPr id="5" name="Content Placeholder 2">
            <a:extLst>
              <a:ext uri="{FF2B5EF4-FFF2-40B4-BE49-F238E27FC236}">
                <a16:creationId xmlns:a16="http://schemas.microsoft.com/office/drawing/2014/main" id="{F7304226-6FCB-40A0-A942-479E3610C234}"/>
              </a:ext>
            </a:extLst>
          </p:cNvPr>
          <p:cNvGraphicFramePr>
            <a:graphicFrameLocks noGrp="1"/>
          </p:cNvGraphicFramePr>
          <p:nvPr>
            <p:ph idx="1"/>
            <p:extLst>
              <p:ext uri="{D42A27DB-BD31-4B8C-83A1-F6EECF244321}">
                <p14:modId xmlns:p14="http://schemas.microsoft.com/office/powerpoint/2010/main" val="1346801193"/>
              </p:ext>
            </p:extLst>
          </p:nvPr>
        </p:nvGraphicFramePr>
        <p:xfrm>
          <a:off x="862366" y="2194102"/>
          <a:ext cx="3427001" cy="3908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590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DD6F0-B41C-47D1-BC42-43BE3233BC61}"/>
              </a:ext>
            </a:extLst>
          </p:cNvPr>
          <p:cNvSpPr>
            <a:spLocks noGrp="1"/>
          </p:cNvSpPr>
          <p:nvPr>
            <p:ph type="title"/>
          </p:nvPr>
        </p:nvSpPr>
        <p:spPr>
          <a:xfrm>
            <a:off x="1245072" y="1289765"/>
            <a:ext cx="3651101" cy="4270963"/>
          </a:xfrm>
        </p:spPr>
        <p:txBody>
          <a:bodyPr anchor="ctr">
            <a:normAutofit/>
          </a:bodyPr>
          <a:lstStyle/>
          <a:p>
            <a:pPr algn="ctr"/>
            <a:r>
              <a:rPr lang="en-US" sz="5600" b="1">
                <a:solidFill>
                  <a:srgbClr val="FFFFFF"/>
                </a:solidFill>
                <a:cs typeface="Calibri Light"/>
              </a:rPr>
              <a:t>In this Project we..</a:t>
            </a:r>
          </a:p>
        </p:txBody>
      </p:sp>
      <p:sp>
        <p:nvSpPr>
          <p:cNvPr id="3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AB0D811-D7EB-4BD1-972C-9AA42FE6D6C0}"/>
              </a:ext>
            </a:extLst>
          </p:cNvPr>
          <p:cNvSpPr>
            <a:spLocks noGrp="1"/>
          </p:cNvSpPr>
          <p:nvPr>
            <p:ph idx="1"/>
          </p:nvPr>
        </p:nvSpPr>
        <p:spPr>
          <a:xfrm>
            <a:off x="6297233" y="518400"/>
            <a:ext cx="4771607" cy="5837949"/>
          </a:xfrm>
        </p:spPr>
        <p:txBody>
          <a:bodyPr vert="horz" lIns="91440" tIns="45720" rIns="91440" bIns="45720" rtlCol="0" anchor="ctr">
            <a:normAutofit/>
          </a:bodyPr>
          <a:lstStyle/>
          <a:p>
            <a:r>
              <a:rPr lang="en-US" sz="2000">
                <a:solidFill>
                  <a:schemeClr val="tx1">
                    <a:alpha val="80000"/>
                  </a:schemeClr>
                </a:solidFill>
                <a:ea typeface="+mn-lt"/>
                <a:cs typeface="+mn-lt"/>
              </a:rPr>
              <a:t>Review the </a:t>
            </a:r>
            <a:r>
              <a:rPr lang="en-US" sz="2000" b="1">
                <a:solidFill>
                  <a:schemeClr val="tx1">
                    <a:alpha val="80000"/>
                  </a:schemeClr>
                </a:solidFill>
                <a:ea typeface="+mn-lt"/>
                <a:cs typeface="+mn-lt"/>
              </a:rPr>
              <a:t>issues</a:t>
            </a:r>
            <a:r>
              <a:rPr lang="en-US" sz="2000">
                <a:solidFill>
                  <a:schemeClr val="tx1">
                    <a:alpha val="80000"/>
                  </a:schemeClr>
                </a:solidFill>
                <a:ea typeface="+mn-lt"/>
                <a:cs typeface="+mn-lt"/>
              </a:rPr>
              <a:t> that come with learning from imbalanced class data sets and various problems in class imbalance classification.</a:t>
            </a:r>
          </a:p>
          <a:p>
            <a:r>
              <a:rPr lang="en-US" sz="2000">
                <a:solidFill>
                  <a:schemeClr val="tx1">
                    <a:alpha val="80000"/>
                  </a:schemeClr>
                </a:solidFill>
                <a:ea typeface="+mn-lt"/>
                <a:cs typeface="+mn-lt"/>
              </a:rPr>
              <a:t>Study the </a:t>
            </a:r>
            <a:r>
              <a:rPr lang="en-US" sz="2000" b="1">
                <a:solidFill>
                  <a:schemeClr val="tx1">
                    <a:alpha val="80000"/>
                  </a:schemeClr>
                </a:solidFill>
                <a:ea typeface="+mn-lt"/>
                <a:cs typeface="+mn-lt"/>
              </a:rPr>
              <a:t>existing approaches</a:t>
            </a:r>
            <a:r>
              <a:rPr lang="en-US" sz="2000">
                <a:solidFill>
                  <a:schemeClr val="tx1">
                    <a:alpha val="80000"/>
                  </a:schemeClr>
                </a:solidFill>
                <a:ea typeface="+mn-lt"/>
                <a:cs typeface="+mn-lt"/>
              </a:rPr>
              <a:t> for handling classification with imbalanced datasets.</a:t>
            </a:r>
            <a:endParaRPr lang="en-US" sz="2000">
              <a:solidFill>
                <a:schemeClr val="tx1">
                  <a:alpha val="80000"/>
                </a:schemeClr>
              </a:solidFill>
              <a:cs typeface="Calibri"/>
            </a:endParaRPr>
          </a:p>
        </p:txBody>
      </p:sp>
      <p:sp>
        <p:nvSpPr>
          <p:cNvPr id="4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1" name="Straight Connector 3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948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26991-362D-47CC-9CA4-E8241E4E0968}"/>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Siamese One Class Classification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35CF32-A955-43E9-BB73-A49A4A983772}"/>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US">
                <a:ea typeface="+mn-lt"/>
                <a:cs typeface="+mn-lt"/>
              </a:rPr>
              <a:t>Unlike normal Siamese here we will train the model where only majority class are given as pair for similarity finding.</a:t>
            </a:r>
            <a:endParaRPr lang="en-US">
              <a:cs typeface="Calibri"/>
            </a:endParaRPr>
          </a:p>
          <a:p>
            <a:pPr algn="just"/>
            <a:r>
              <a:rPr lang="en-US">
                <a:ea typeface="+mn-lt"/>
                <a:cs typeface="+mn-lt"/>
              </a:rPr>
              <a:t>And The other type of sample is where we are finding dissimilarities between majority sample and the minority class. </a:t>
            </a:r>
          </a:p>
          <a:p>
            <a:pPr algn="just"/>
            <a:r>
              <a:rPr lang="en-US">
                <a:cs typeface="Calibri" panose="020F0502020204030204"/>
              </a:rPr>
              <a:t>There is a parameter k which decides the pairing of a sample with how many other samples.</a:t>
            </a:r>
          </a:p>
          <a:p>
            <a:pPr algn="just"/>
            <a:r>
              <a:rPr lang="en-US">
                <a:cs typeface="Calibri" panose="020F0502020204030204"/>
              </a:rPr>
              <a:t>2x k pairs where majority class pairs are used in one half of the pair and for the rest we have made pairs with the majority-minority class.</a:t>
            </a:r>
          </a:p>
          <a:p>
            <a:pPr algn="just"/>
            <a:endParaRPr lang="en-US">
              <a:cs typeface="Calibri" panose="020F0502020204030204"/>
            </a:endParaRPr>
          </a:p>
        </p:txBody>
      </p:sp>
    </p:spTree>
    <p:extLst>
      <p:ext uri="{BB962C8B-B14F-4D97-AF65-F5344CB8AC3E}">
        <p14:creationId xmlns:p14="http://schemas.microsoft.com/office/powerpoint/2010/main" val="3573533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125">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a:solidFill>
                <a:schemeClr val="tx1"/>
              </a:solidFill>
            </a:endParaRPr>
          </a:p>
        </p:txBody>
      </p:sp>
      <p:sp>
        <p:nvSpPr>
          <p:cNvPr id="128" name="Freeform: Shape 127">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7" descr="Chart&#10;&#10;Description automatically generated">
            <a:extLst>
              <a:ext uri="{FF2B5EF4-FFF2-40B4-BE49-F238E27FC236}">
                <a16:creationId xmlns:a16="http://schemas.microsoft.com/office/drawing/2014/main" id="{C31304AF-0270-494D-8D35-C2878CC66B9D}"/>
              </a:ext>
            </a:extLst>
          </p:cNvPr>
          <p:cNvPicPr>
            <a:picLocks noChangeAspect="1"/>
          </p:cNvPicPr>
          <p:nvPr/>
        </p:nvPicPr>
        <p:blipFill>
          <a:blip r:embed="rId2"/>
          <a:stretch>
            <a:fillRect/>
          </a:stretch>
        </p:blipFill>
        <p:spPr>
          <a:xfrm>
            <a:off x="765050" y="1388432"/>
            <a:ext cx="6015897" cy="4081136"/>
          </a:xfrm>
          <a:prstGeom prst="rect">
            <a:avLst/>
          </a:prstGeom>
        </p:spPr>
      </p:pic>
      <p:graphicFrame>
        <p:nvGraphicFramePr>
          <p:cNvPr id="5" name="Content Placeholder 2">
            <a:extLst>
              <a:ext uri="{FF2B5EF4-FFF2-40B4-BE49-F238E27FC236}">
                <a16:creationId xmlns:a16="http://schemas.microsoft.com/office/drawing/2014/main" id="{F7304226-6FCB-40A0-A942-479E3610C234}"/>
              </a:ext>
            </a:extLst>
          </p:cNvPr>
          <p:cNvGraphicFramePr>
            <a:graphicFrameLocks noGrp="1"/>
          </p:cNvGraphicFramePr>
          <p:nvPr>
            <p:ph idx="1"/>
            <p:extLst>
              <p:ext uri="{D42A27DB-BD31-4B8C-83A1-F6EECF244321}">
                <p14:modId xmlns:p14="http://schemas.microsoft.com/office/powerpoint/2010/main" val="1313029615"/>
              </p:ext>
            </p:extLst>
          </p:nvPr>
        </p:nvGraphicFramePr>
        <p:xfrm>
          <a:off x="8016641" y="2286000"/>
          <a:ext cx="3410309" cy="384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1" name="TextBox 90">
            <a:extLst>
              <a:ext uri="{FF2B5EF4-FFF2-40B4-BE49-F238E27FC236}">
                <a16:creationId xmlns:a16="http://schemas.microsoft.com/office/drawing/2014/main" id="{12EFCED8-88DF-417B-A8E0-58C8457FB165}"/>
              </a:ext>
            </a:extLst>
          </p:cNvPr>
          <p:cNvSpPr txBox="1"/>
          <p:nvPr/>
        </p:nvSpPr>
        <p:spPr>
          <a:xfrm>
            <a:off x="4724400" y="508000"/>
            <a:ext cx="36576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Siamese Classification</a:t>
            </a:r>
            <a:endParaRPr lang="en-US" sz="2400">
              <a:cs typeface="Calibri"/>
            </a:endParaRPr>
          </a:p>
        </p:txBody>
      </p:sp>
    </p:spTree>
    <p:extLst>
      <p:ext uri="{BB962C8B-B14F-4D97-AF65-F5344CB8AC3E}">
        <p14:creationId xmlns:p14="http://schemas.microsoft.com/office/powerpoint/2010/main" val="3425141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F26991-362D-47CC-9CA4-E8241E4E0968}"/>
              </a:ext>
            </a:extLst>
          </p:cNvPr>
          <p:cNvSpPr>
            <a:spLocks noGrp="1"/>
          </p:cNvSpPr>
          <p:nvPr>
            <p:ph type="title"/>
          </p:nvPr>
        </p:nvSpPr>
        <p:spPr>
          <a:xfrm>
            <a:off x="838200" y="365125"/>
            <a:ext cx="10515600" cy="1325563"/>
          </a:xfrm>
        </p:spPr>
        <p:txBody>
          <a:bodyPr>
            <a:normAutofit/>
          </a:bodyPr>
          <a:lstStyle/>
          <a:p>
            <a:r>
              <a:rPr lang="en-US">
                <a:cs typeface="Calibri Light"/>
              </a:rPr>
              <a:t>Some Other Methods:</a:t>
            </a:r>
          </a:p>
        </p:txBody>
      </p:sp>
      <p:graphicFrame>
        <p:nvGraphicFramePr>
          <p:cNvPr id="14" name="Content Placeholder 2">
            <a:extLst>
              <a:ext uri="{FF2B5EF4-FFF2-40B4-BE49-F238E27FC236}">
                <a16:creationId xmlns:a16="http://schemas.microsoft.com/office/drawing/2014/main" id="{7B71A9E8-23C1-4BEC-B0BC-EE13E2728F31}"/>
              </a:ext>
            </a:extLst>
          </p:cNvPr>
          <p:cNvGraphicFramePr>
            <a:graphicFrameLocks noGrp="1"/>
          </p:cNvGraphicFramePr>
          <p:nvPr>
            <p:ph idx="1"/>
            <p:extLst>
              <p:ext uri="{D42A27DB-BD31-4B8C-83A1-F6EECF244321}">
                <p14:modId xmlns:p14="http://schemas.microsoft.com/office/powerpoint/2010/main" val="39646560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6642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125">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a:solidFill>
                <a:schemeClr val="tx1"/>
              </a:solidFill>
            </a:endParaRPr>
          </a:p>
        </p:txBody>
      </p:sp>
      <p:sp>
        <p:nvSpPr>
          <p:cNvPr id="128" name="Freeform: Shape 127">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7304226-6FCB-40A0-A942-479E3610C234}"/>
              </a:ext>
            </a:extLst>
          </p:cNvPr>
          <p:cNvGraphicFramePr>
            <a:graphicFrameLocks noGrp="1"/>
          </p:cNvGraphicFramePr>
          <p:nvPr>
            <p:ph idx="1"/>
            <p:extLst>
              <p:ext uri="{D42A27DB-BD31-4B8C-83A1-F6EECF244321}">
                <p14:modId xmlns:p14="http://schemas.microsoft.com/office/powerpoint/2010/main" val="1572863965"/>
              </p:ext>
            </p:extLst>
          </p:nvPr>
        </p:nvGraphicFramePr>
        <p:xfrm>
          <a:off x="8605921" y="3860800"/>
          <a:ext cx="2993749" cy="3316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6" descr="Chart, line chart&#10;&#10;Description automatically generated">
            <a:extLst>
              <a:ext uri="{FF2B5EF4-FFF2-40B4-BE49-F238E27FC236}">
                <a16:creationId xmlns:a16="http://schemas.microsoft.com/office/drawing/2014/main" id="{64C75F9D-5E15-4978-A128-B19BBEF08259}"/>
              </a:ext>
            </a:extLst>
          </p:cNvPr>
          <p:cNvPicPr>
            <a:picLocks noChangeAspect="1"/>
          </p:cNvPicPr>
          <p:nvPr/>
        </p:nvPicPr>
        <p:blipFill>
          <a:blip r:embed="rId7"/>
          <a:stretch>
            <a:fillRect/>
          </a:stretch>
        </p:blipFill>
        <p:spPr>
          <a:xfrm>
            <a:off x="6918960" y="222431"/>
            <a:ext cx="5140960" cy="3487057"/>
          </a:xfrm>
          <a:prstGeom prst="rect">
            <a:avLst/>
          </a:prstGeom>
        </p:spPr>
      </p:pic>
      <p:graphicFrame>
        <p:nvGraphicFramePr>
          <p:cNvPr id="18" name="Content Placeholder 2">
            <a:extLst>
              <a:ext uri="{FF2B5EF4-FFF2-40B4-BE49-F238E27FC236}">
                <a16:creationId xmlns:a16="http://schemas.microsoft.com/office/drawing/2014/main" id="{8ADC2CB5-9F15-47AC-8596-64036BC9BFA9}"/>
              </a:ext>
            </a:extLst>
          </p:cNvPr>
          <p:cNvGraphicFramePr>
            <a:graphicFrameLocks/>
          </p:cNvGraphicFramePr>
          <p:nvPr>
            <p:extLst>
              <p:ext uri="{D42A27DB-BD31-4B8C-83A1-F6EECF244321}">
                <p14:modId xmlns:p14="http://schemas.microsoft.com/office/powerpoint/2010/main" val="1898464888"/>
              </p:ext>
            </p:extLst>
          </p:nvPr>
        </p:nvGraphicFramePr>
        <p:xfrm>
          <a:off x="1707281" y="3342640"/>
          <a:ext cx="3755749" cy="4352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7" name="Picture 27" descr="Chart&#10;&#10;Description automatically generated">
            <a:extLst>
              <a:ext uri="{FF2B5EF4-FFF2-40B4-BE49-F238E27FC236}">
                <a16:creationId xmlns:a16="http://schemas.microsoft.com/office/drawing/2014/main" id="{3927DBAE-7A87-463C-8572-0E577AAFD3AD}"/>
              </a:ext>
            </a:extLst>
          </p:cNvPr>
          <p:cNvPicPr>
            <a:picLocks noChangeAspect="1"/>
          </p:cNvPicPr>
          <p:nvPr/>
        </p:nvPicPr>
        <p:blipFill>
          <a:blip r:embed="rId13"/>
          <a:stretch>
            <a:fillRect/>
          </a:stretch>
        </p:blipFill>
        <p:spPr>
          <a:xfrm>
            <a:off x="640080" y="355800"/>
            <a:ext cx="4826000" cy="3281280"/>
          </a:xfrm>
          <a:prstGeom prst="rect">
            <a:avLst/>
          </a:prstGeom>
        </p:spPr>
      </p:pic>
    </p:spTree>
    <p:extLst>
      <p:ext uri="{BB962C8B-B14F-4D97-AF65-F5344CB8AC3E}">
        <p14:creationId xmlns:p14="http://schemas.microsoft.com/office/powerpoint/2010/main" val="657632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F88FB-17F6-47A4-B45C-EFD3B7B9D030}"/>
              </a:ext>
            </a:extLst>
          </p:cNvPr>
          <p:cNvSpPr>
            <a:spLocks noGrp="1"/>
          </p:cNvSpPr>
          <p:nvPr>
            <p:ph type="title"/>
          </p:nvPr>
        </p:nvSpPr>
        <p:spPr>
          <a:xfrm>
            <a:off x="841248" y="548640"/>
            <a:ext cx="3600860" cy="5431536"/>
          </a:xfrm>
        </p:spPr>
        <p:txBody>
          <a:bodyPr>
            <a:normAutofit/>
          </a:bodyPr>
          <a:lstStyle/>
          <a:p>
            <a:r>
              <a:rPr lang="en-US" sz="5400">
                <a:cs typeface="Calibri Light"/>
              </a:rPr>
              <a:t>Hybrid Approach</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627088-CB4F-4295-9FCB-77A360D3BDDF}"/>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ea typeface="+mn-lt"/>
                <a:cs typeface="+mn-lt"/>
              </a:rPr>
              <a:t>They employ more than one machine learning algorithms to improve the classification quality, often through the hybridization with other learning algorithms to achieve better results.</a:t>
            </a:r>
          </a:p>
          <a:p>
            <a:r>
              <a:rPr lang="en-US" sz="2200">
                <a:ea typeface="+mn-lt"/>
                <a:cs typeface="+mn-lt"/>
              </a:rPr>
              <a:t>It is designed with the idea to alleviate the problem in sampling, feature subset selection, cost matrix optimization and fine-tuning the classical learning algorithms.</a:t>
            </a:r>
            <a:endParaRPr lang="en-US">
              <a:cs typeface="Calibri" panose="020F0502020204030204"/>
            </a:endParaRPr>
          </a:p>
        </p:txBody>
      </p:sp>
    </p:spTree>
    <p:extLst>
      <p:ext uri="{BB962C8B-B14F-4D97-AF65-F5344CB8AC3E}">
        <p14:creationId xmlns:p14="http://schemas.microsoft.com/office/powerpoint/2010/main" val="1270334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9BEDC-2DA1-43DE-A035-9D0794BD8820}"/>
              </a:ext>
            </a:extLst>
          </p:cNvPr>
          <p:cNvSpPr>
            <a:spLocks noGrp="1"/>
          </p:cNvSpPr>
          <p:nvPr>
            <p:ph type="title"/>
          </p:nvPr>
        </p:nvSpPr>
        <p:spPr>
          <a:xfrm>
            <a:off x="1075767" y="1188637"/>
            <a:ext cx="2988234" cy="4480726"/>
          </a:xfrm>
        </p:spPr>
        <p:txBody>
          <a:bodyPr>
            <a:normAutofit/>
          </a:bodyPr>
          <a:lstStyle/>
          <a:p>
            <a:pPr algn="r"/>
            <a:r>
              <a:rPr lang="en-US" sz="4600">
                <a:cs typeface="Calibri Light"/>
              </a:rPr>
              <a:t>Some Hybrid Approach techniques</a:t>
            </a:r>
            <a:endParaRPr lang="en-US" sz="4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B7F07C-8A9F-45DD-92A5-C0A508657B75}"/>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a:ea typeface="+mn-lt"/>
                <a:cs typeface="+mn-lt"/>
              </a:rPr>
              <a:t>Neural networks with SMOTE</a:t>
            </a:r>
          </a:p>
          <a:p>
            <a:r>
              <a:rPr lang="en-US">
                <a:ea typeface="+mn-lt"/>
                <a:cs typeface="+mn-lt"/>
              </a:rPr>
              <a:t>Exploiting cost sensitive in tree</a:t>
            </a:r>
          </a:p>
          <a:p>
            <a:r>
              <a:rPr lang="en-US">
                <a:ea typeface="+mn-lt"/>
                <a:cs typeface="+mn-lt"/>
              </a:rPr>
              <a:t>Fuzzy rule extraction with GA</a:t>
            </a:r>
          </a:p>
          <a:p>
            <a:r>
              <a:rPr lang="en-US" err="1">
                <a:ea typeface="+mn-lt"/>
                <a:cs typeface="+mn-lt"/>
              </a:rPr>
              <a:t>Undersampling</a:t>
            </a:r>
            <a:r>
              <a:rPr lang="en-US">
                <a:ea typeface="+mn-lt"/>
                <a:cs typeface="+mn-lt"/>
              </a:rPr>
              <a:t> and GA for SVM</a:t>
            </a:r>
            <a:endParaRPr lang="en-US">
              <a:cs typeface="Calibri"/>
            </a:endParaRPr>
          </a:p>
        </p:txBody>
      </p:sp>
    </p:spTree>
    <p:extLst>
      <p:ext uri="{BB962C8B-B14F-4D97-AF65-F5344CB8AC3E}">
        <p14:creationId xmlns:p14="http://schemas.microsoft.com/office/powerpoint/2010/main" val="4077594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E032-8AC0-46B1-96E9-3F15C637364F}"/>
              </a:ext>
            </a:extLst>
          </p:cNvPr>
          <p:cNvSpPr>
            <a:spLocks noGrp="1"/>
          </p:cNvSpPr>
          <p:nvPr>
            <p:ph type="title"/>
          </p:nvPr>
        </p:nvSpPr>
        <p:spPr/>
        <p:txBody>
          <a:bodyPr/>
          <a:lstStyle/>
          <a:p>
            <a:r>
              <a:rPr lang="en-US">
                <a:cs typeface="Calibri Light"/>
              </a:rPr>
              <a:t>Comparison</a:t>
            </a:r>
            <a:endParaRPr lang="en-US" err="1"/>
          </a:p>
        </p:txBody>
      </p:sp>
      <p:sp>
        <p:nvSpPr>
          <p:cNvPr id="4" name="Text Placeholder 3">
            <a:extLst>
              <a:ext uri="{FF2B5EF4-FFF2-40B4-BE49-F238E27FC236}">
                <a16:creationId xmlns:a16="http://schemas.microsoft.com/office/drawing/2014/main" id="{2535D4A5-77D6-45AD-9511-2ADAD18704C2}"/>
              </a:ext>
            </a:extLst>
          </p:cNvPr>
          <p:cNvSpPr>
            <a:spLocks noGrp="1"/>
          </p:cNvSpPr>
          <p:nvPr>
            <p:ph type="body" idx="4294967295"/>
          </p:nvPr>
        </p:nvSpPr>
        <p:spPr>
          <a:xfrm>
            <a:off x="675736" y="1594899"/>
            <a:ext cx="5157788" cy="823912"/>
          </a:xfrm>
        </p:spPr>
        <p:txBody>
          <a:bodyPr/>
          <a:lstStyle/>
          <a:p>
            <a:r>
              <a:rPr lang="en-US">
                <a:ea typeface="+mn-lt"/>
                <a:cs typeface="+mn-lt"/>
              </a:rPr>
              <a:t>Regular neural network</a:t>
            </a:r>
            <a:endParaRPr lang="en-US"/>
          </a:p>
        </p:txBody>
      </p:sp>
      <p:sp>
        <p:nvSpPr>
          <p:cNvPr id="5" name="Text Placeholder 4">
            <a:extLst>
              <a:ext uri="{FF2B5EF4-FFF2-40B4-BE49-F238E27FC236}">
                <a16:creationId xmlns:a16="http://schemas.microsoft.com/office/drawing/2014/main" id="{A8F1A5B5-89AC-4A10-9BBC-E2E19B88836A}"/>
              </a:ext>
            </a:extLst>
          </p:cNvPr>
          <p:cNvSpPr>
            <a:spLocks noGrp="1"/>
          </p:cNvSpPr>
          <p:nvPr>
            <p:ph type="body" sz="quarter" idx="4294967295"/>
          </p:nvPr>
        </p:nvSpPr>
        <p:spPr>
          <a:xfrm>
            <a:off x="7008813" y="1681163"/>
            <a:ext cx="5183187" cy="823912"/>
          </a:xfrm>
        </p:spPr>
        <p:txBody>
          <a:bodyPr/>
          <a:lstStyle/>
          <a:p>
            <a:r>
              <a:rPr lang="en-US">
                <a:cs typeface="Calibri"/>
              </a:rPr>
              <a:t>Neural Network with </a:t>
            </a:r>
            <a:r>
              <a:rPr lang="en-US" err="1">
                <a:cs typeface="Calibri"/>
              </a:rPr>
              <a:t>SMOTe</a:t>
            </a:r>
          </a:p>
        </p:txBody>
      </p:sp>
      <p:pic>
        <p:nvPicPr>
          <p:cNvPr id="7" name="Picture 7" descr="Chart&#10;&#10;Description automatically generated">
            <a:extLst>
              <a:ext uri="{FF2B5EF4-FFF2-40B4-BE49-F238E27FC236}">
                <a16:creationId xmlns:a16="http://schemas.microsoft.com/office/drawing/2014/main" id="{FFCDAE7A-D4F8-45CC-8B61-B57E39EF3DAA}"/>
              </a:ext>
            </a:extLst>
          </p:cNvPr>
          <p:cNvPicPr>
            <a:picLocks noGrp="1" noChangeAspect="1"/>
          </p:cNvPicPr>
          <p:nvPr>
            <p:ph sz="half" idx="4294967295"/>
          </p:nvPr>
        </p:nvPicPr>
        <p:blipFill>
          <a:blip r:embed="rId2"/>
          <a:stretch>
            <a:fillRect/>
          </a:stretch>
        </p:blipFill>
        <p:spPr>
          <a:xfrm>
            <a:off x="7715790" y="2318080"/>
            <a:ext cx="3038475" cy="2409825"/>
          </a:xfrm>
        </p:spPr>
      </p:pic>
      <p:pic>
        <p:nvPicPr>
          <p:cNvPr id="8" name="Picture 8" descr="Chart, treemap chart&#10;&#10;Description automatically generated">
            <a:extLst>
              <a:ext uri="{FF2B5EF4-FFF2-40B4-BE49-F238E27FC236}">
                <a16:creationId xmlns:a16="http://schemas.microsoft.com/office/drawing/2014/main" id="{BB111204-D843-43FF-9360-1E4CEC4E5449}"/>
              </a:ext>
            </a:extLst>
          </p:cNvPr>
          <p:cNvPicPr>
            <a:picLocks noGrp="1" noChangeAspect="1"/>
          </p:cNvPicPr>
          <p:nvPr>
            <p:ph sz="quarter" idx="4294967295"/>
          </p:nvPr>
        </p:nvPicPr>
        <p:blipFill>
          <a:blip r:embed="rId3"/>
          <a:stretch>
            <a:fillRect/>
          </a:stretch>
        </p:blipFill>
        <p:spPr>
          <a:xfrm>
            <a:off x="1063925" y="2501361"/>
            <a:ext cx="2971800" cy="2409825"/>
          </a:xfrm>
        </p:spPr>
      </p:pic>
      <p:sp>
        <p:nvSpPr>
          <p:cNvPr id="9" name="TextBox 8">
            <a:extLst>
              <a:ext uri="{FF2B5EF4-FFF2-40B4-BE49-F238E27FC236}">
                <a16:creationId xmlns:a16="http://schemas.microsoft.com/office/drawing/2014/main" id="{D7493B84-6414-4453-8797-0FA14B757421}"/>
              </a:ext>
            </a:extLst>
          </p:cNvPr>
          <p:cNvSpPr txBox="1"/>
          <p:nvPr/>
        </p:nvSpPr>
        <p:spPr>
          <a:xfrm>
            <a:off x="209910" y="5141344"/>
            <a:ext cx="1171467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Cost-Sensitive Neural Networks do a very good job in the binary </a:t>
            </a:r>
            <a:r>
              <a:rPr lang="en-US" sz="2400" err="1"/>
              <a:t>classification,but</a:t>
            </a:r>
            <a:r>
              <a:rPr lang="en-US" sz="2400"/>
              <a:t> we can go a step further to increase the performance even </a:t>
            </a:r>
            <a:r>
              <a:rPr lang="en-US" sz="2400" err="1"/>
              <a:t>more.We</a:t>
            </a:r>
            <a:r>
              <a:rPr lang="en-US" sz="2400"/>
              <a:t> can see here that with </a:t>
            </a:r>
            <a:r>
              <a:rPr lang="en-US" sz="2400" err="1"/>
              <a:t>SMOTe</a:t>
            </a:r>
            <a:r>
              <a:rPr lang="en-US" sz="2400"/>
              <a:t> the true positives experience a good rise though the accuracy is compromised a bit.</a:t>
            </a:r>
          </a:p>
        </p:txBody>
      </p:sp>
    </p:spTree>
    <p:extLst>
      <p:ext uri="{BB962C8B-B14F-4D97-AF65-F5344CB8AC3E}">
        <p14:creationId xmlns:p14="http://schemas.microsoft.com/office/powerpoint/2010/main" val="322639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14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Chart&#10;&#10;Description automatically generated">
            <a:extLst>
              <a:ext uri="{FF2B5EF4-FFF2-40B4-BE49-F238E27FC236}">
                <a16:creationId xmlns:a16="http://schemas.microsoft.com/office/drawing/2014/main" id="{E8D0F11B-4B3D-42AC-8C8E-40957BA74640}"/>
              </a:ext>
            </a:extLst>
          </p:cNvPr>
          <p:cNvPicPr>
            <a:picLocks noChangeAspect="1"/>
          </p:cNvPicPr>
          <p:nvPr/>
        </p:nvPicPr>
        <p:blipFill>
          <a:blip r:embed="rId2"/>
          <a:stretch>
            <a:fillRect/>
          </a:stretch>
        </p:blipFill>
        <p:spPr>
          <a:xfrm>
            <a:off x="4040188" y="1165225"/>
            <a:ext cx="7312025" cy="4524375"/>
          </a:xfrm>
          <a:prstGeom prst="rect">
            <a:avLst/>
          </a:prstGeom>
        </p:spPr>
      </p:pic>
      <p:sp>
        <p:nvSpPr>
          <p:cNvPr id="4" name="TextBox 3">
            <a:extLst>
              <a:ext uri="{FF2B5EF4-FFF2-40B4-BE49-F238E27FC236}">
                <a16:creationId xmlns:a16="http://schemas.microsoft.com/office/drawing/2014/main" id="{0D202398-DF3C-48BD-A1B5-17B3B809BAC7}"/>
              </a:ext>
            </a:extLst>
          </p:cNvPr>
          <p:cNvSpPr txBox="1"/>
          <p:nvPr/>
        </p:nvSpPr>
        <p:spPr>
          <a:xfrm>
            <a:off x="3767018" y="5690499"/>
            <a:ext cx="7312025" cy="904875"/>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rgbClr val="FFFFFF"/>
                </a:solidFill>
              </a:rPr>
              <a:t>The small elevation of the hybrid plot is evident that our hybrid model gives a better recall.</a:t>
            </a:r>
          </a:p>
        </p:txBody>
      </p:sp>
      <p:sp>
        <p:nvSpPr>
          <p:cNvPr id="2" name="Title 1">
            <a:extLst>
              <a:ext uri="{FF2B5EF4-FFF2-40B4-BE49-F238E27FC236}">
                <a16:creationId xmlns:a16="http://schemas.microsoft.com/office/drawing/2014/main" id="{AAE9464D-3098-4197-84F2-9475300C3C51}"/>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ROC_AUC plot for NN with and without </a:t>
            </a:r>
            <a:r>
              <a:rPr lang="en-US" sz="2600" kern="1200" err="1">
                <a:solidFill>
                  <a:srgbClr val="FFFFFF"/>
                </a:solidFill>
                <a:latin typeface="+mj-lt"/>
                <a:ea typeface="+mj-ea"/>
                <a:cs typeface="+mj-cs"/>
              </a:rPr>
              <a:t>SMOTe</a:t>
            </a:r>
          </a:p>
        </p:txBody>
      </p:sp>
    </p:spTree>
    <p:extLst>
      <p:ext uri="{BB962C8B-B14F-4D97-AF65-F5344CB8AC3E}">
        <p14:creationId xmlns:p14="http://schemas.microsoft.com/office/powerpoint/2010/main" val="1472944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30FD1-3008-40AA-BCCE-DD4EE35D7841}"/>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Efficiency comparison between different approaches for this dataset</a:t>
            </a:r>
            <a:endParaRPr lang="en-US">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EE47AE3-5B13-4FDE-916B-0D4E0F46521C}"/>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cs typeface="Calibri" panose="020F0502020204030204"/>
              </a:rPr>
              <a:t>Parameters used</a:t>
            </a:r>
          </a:p>
          <a:p>
            <a:r>
              <a:rPr lang="en-US">
                <a:cs typeface="Calibri" panose="020F0502020204030204"/>
              </a:rPr>
              <a:t>Recall of the minority class</a:t>
            </a:r>
          </a:p>
          <a:p>
            <a:r>
              <a:rPr lang="en-US">
                <a:cs typeface="Calibri" panose="020F0502020204030204"/>
              </a:rPr>
              <a:t>ROC_AUC score</a:t>
            </a:r>
          </a:p>
          <a:p>
            <a:r>
              <a:rPr lang="en-US">
                <a:cs typeface="Calibri" panose="020F0502020204030204"/>
              </a:rPr>
              <a:t>F1-Score </a:t>
            </a:r>
          </a:p>
          <a:p>
            <a:r>
              <a:rPr lang="en-US">
                <a:cs typeface="Calibri" panose="020F0502020204030204"/>
              </a:rPr>
              <a:t>Precision</a:t>
            </a:r>
          </a:p>
        </p:txBody>
      </p:sp>
    </p:spTree>
    <p:extLst>
      <p:ext uri="{BB962C8B-B14F-4D97-AF65-F5344CB8AC3E}">
        <p14:creationId xmlns:p14="http://schemas.microsoft.com/office/powerpoint/2010/main" val="2436005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C6DBF491-E42A-4672-8B7B-007870E461FA}"/>
              </a:ext>
            </a:extLst>
          </p:cNvPr>
          <p:cNvGraphicFramePr>
            <a:graphicFrameLocks noGrp="1"/>
          </p:cNvGraphicFramePr>
          <p:nvPr>
            <p:ph idx="1"/>
            <p:extLst>
              <p:ext uri="{D42A27DB-BD31-4B8C-83A1-F6EECF244321}">
                <p14:modId xmlns:p14="http://schemas.microsoft.com/office/powerpoint/2010/main" val="3279339236"/>
              </p:ext>
            </p:extLst>
          </p:nvPr>
        </p:nvGraphicFramePr>
        <p:xfrm>
          <a:off x="653261" y="250406"/>
          <a:ext cx="10905068" cy="5595734"/>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3050360">
                  <a:extLst>
                    <a:ext uri="{9D8B030D-6E8A-4147-A177-3AD203B41FA5}">
                      <a16:colId xmlns:a16="http://schemas.microsoft.com/office/drawing/2014/main" val="2236661481"/>
                    </a:ext>
                  </a:extLst>
                </a:gridCol>
                <a:gridCol w="2394116">
                  <a:extLst>
                    <a:ext uri="{9D8B030D-6E8A-4147-A177-3AD203B41FA5}">
                      <a16:colId xmlns:a16="http://schemas.microsoft.com/office/drawing/2014/main" val="3465006848"/>
                    </a:ext>
                  </a:extLst>
                </a:gridCol>
                <a:gridCol w="1958973">
                  <a:extLst>
                    <a:ext uri="{9D8B030D-6E8A-4147-A177-3AD203B41FA5}">
                      <a16:colId xmlns:a16="http://schemas.microsoft.com/office/drawing/2014/main" val="1964707412"/>
                    </a:ext>
                  </a:extLst>
                </a:gridCol>
                <a:gridCol w="1749633">
                  <a:extLst>
                    <a:ext uri="{9D8B030D-6E8A-4147-A177-3AD203B41FA5}">
                      <a16:colId xmlns:a16="http://schemas.microsoft.com/office/drawing/2014/main" val="1998834193"/>
                    </a:ext>
                  </a:extLst>
                </a:gridCol>
                <a:gridCol w="1751986">
                  <a:extLst>
                    <a:ext uri="{9D8B030D-6E8A-4147-A177-3AD203B41FA5}">
                      <a16:colId xmlns:a16="http://schemas.microsoft.com/office/drawing/2014/main" val="446524115"/>
                    </a:ext>
                  </a:extLst>
                </a:gridCol>
              </a:tblGrid>
              <a:tr h="957410">
                <a:tc>
                  <a:txBody>
                    <a:bodyPr/>
                    <a:lstStyle/>
                    <a:p>
                      <a:r>
                        <a:rPr lang="en-US" sz="2100" b="0" cap="none" spc="0">
                          <a:solidFill>
                            <a:schemeClr val="bg1"/>
                          </a:solidFill>
                        </a:rPr>
                        <a:t>Approach</a:t>
                      </a:r>
                    </a:p>
                  </a:txBody>
                  <a:tcPr marL="176127" marR="319351" marT="135483" marB="135483" anchor="ctr">
                    <a:lnL w="38100" cap="flat" cmpd="sng" algn="ctr">
                      <a:noFill/>
                      <a:prstDash val="solid"/>
                    </a:lnL>
                    <a:lnR w="12700" cmpd="sng">
                      <a:noFill/>
                    </a:lnR>
                    <a:lnT w="38100" cap="flat" cmpd="sng" algn="ctr">
                      <a:noFill/>
                      <a:prstDash val="solid"/>
                    </a:lnT>
                    <a:lnB w="6350" cap="flat" cmpd="sng" algn="ctr">
                      <a:solidFill>
                        <a:schemeClr val="tx1">
                          <a:lumMod val="50000"/>
                          <a:lumOff val="50000"/>
                        </a:schemeClr>
                      </a:solidFill>
                      <a:prstDash val="solid"/>
                    </a:lnB>
                    <a:solidFill>
                      <a:schemeClr val="tx1"/>
                    </a:solidFill>
                  </a:tcPr>
                </a:tc>
                <a:tc>
                  <a:txBody>
                    <a:bodyPr/>
                    <a:lstStyle/>
                    <a:p>
                      <a:pPr lvl="0"/>
                      <a:r>
                        <a:rPr lang="en-US" sz="2100" b="0" cap="none" spc="0">
                          <a:solidFill>
                            <a:schemeClr val="bg1"/>
                          </a:solidFill>
                        </a:rPr>
                        <a:t>Recall of Minority  Class</a:t>
                      </a:r>
                      <a:endParaRPr lang="en-US" sz="2100" b="0" cap="none" spc="0" err="1">
                        <a:solidFill>
                          <a:schemeClr val="bg1"/>
                        </a:solidFill>
                      </a:endParaRPr>
                    </a:p>
                  </a:txBody>
                  <a:tcPr marL="176127" marR="319351" marT="135483" marB="135483" anchor="ctr">
                    <a:lnL w="12700" cmpd="sng">
                      <a:noFill/>
                    </a:lnL>
                    <a:lnR w="12700" cmpd="sng">
                      <a:noFill/>
                    </a:lnR>
                    <a:lnT w="38100" cap="flat" cmpd="sng" algn="ctr">
                      <a:noFill/>
                      <a:prstDash val="solid"/>
                    </a:lnT>
                    <a:lnB w="6350" cap="flat" cmpd="sng" algn="ctr">
                      <a:solidFill>
                        <a:schemeClr val="tx1">
                          <a:lumMod val="50000"/>
                          <a:lumOff val="50000"/>
                        </a:schemeClr>
                      </a:solidFill>
                      <a:prstDash val="solid"/>
                    </a:lnB>
                    <a:solidFill>
                      <a:schemeClr val="tx1"/>
                    </a:solidFill>
                  </a:tcPr>
                </a:tc>
                <a:tc>
                  <a:txBody>
                    <a:bodyPr/>
                    <a:lstStyle/>
                    <a:p>
                      <a:r>
                        <a:rPr lang="en-US" sz="2100" b="0" cap="none" spc="0">
                          <a:solidFill>
                            <a:schemeClr val="bg1"/>
                          </a:solidFill>
                        </a:rPr>
                        <a:t>ROC_AUC Score</a:t>
                      </a:r>
                    </a:p>
                  </a:txBody>
                  <a:tcPr marL="176127" marR="319351" marT="135483" marB="135483" anchor="ctr">
                    <a:lnL w="12700" cmpd="sng">
                      <a:noFill/>
                    </a:lnL>
                    <a:lnR w="12700" cmpd="sng">
                      <a:noFill/>
                    </a:lnR>
                    <a:lnT w="38100" cap="flat" cmpd="sng" algn="ctr">
                      <a:noFill/>
                      <a:prstDash val="solid"/>
                    </a:lnT>
                    <a:lnB w="6350" cap="flat" cmpd="sng" algn="ctr">
                      <a:solidFill>
                        <a:schemeClr val="tx1">
                          <a:lumMod val="50000"/>
                          <a:lumOff val="50000"/>
                        </a:schemeClr>
                      </a:solidFill>
                      <a:prstDash val="solid"/>
                    </a:lnB>
                    <a:solidFill>
                      <a:schemeClr val="tx1"/>
                    </a:solidFill>
                  </a:tcPr>
                </a:tc>
                <a:tc>
                  <a:txBody>
                    <a:bodyPr/>
                    <a:lstStyle/>
                    <a:p>
                      <a:r>
                        <a:rPr lang="en-US" sz="2100" b="0" cap="none" spc="0">
                          <a:solidFill>
                            <a:schemeClr val="bg1"/>
                          </a:solidFill>
                        </a:rPr>
                        <a:t>F1-Score</a:t>
                      </a:r>
                    </a:p>
                  </a:txBody>
                  <a:tcPr marL="176127" marR="319351" marT="135483" marB="135483" anchor="ctr">
                    <a:lnL w="12700" cmpd="sng">
                      <a:noFill/>
                    </a:lnL>
                    <a:lnR w="12700" cmpd="sng">
                      <a:noFill/>
                    </a:lnR>
                    <a:lnT w="38100" cap="flat" cmpd="sng" algn="ctr">
                      <a:noFill/>
                      <a:prstDash val="solid"/>
                    </a:lnT>
                    <a:lnB w="6350" cap="flat" cmpd="sng" algn="ctr">
                      <a:solidFill>
                        <a:schemeClr val="tx1">
                          <a:lumMod val="50000"/>
                          <a:lumOff val="50000"/>
                        </a:schemeClr>
                      </a:solidFill>
                      <a:prstDash val="solid"/>
                    </a:lnB>
                    <a:solidFill>
                      <a:schemeClr val="tx1"/>
                    </a:solidFill>
                  </a:tcPr>
                </a:tc>
                <a:tc>
                  <a:txBody>
                    <a:bodyPr/>
                    <a:lstStyle/>
                    <a:p>
                      <a:r>
                        <a:rPr lang="en-US" sz="2100" b="0" cap="none" spc="0">
                          <a:solidFill>
                            <a:schemeClr val="bg1"/>
                          </a:solidFill>
                        </a:rPr>
                        <a:t>Precision</a:t>
                      </a:r>
                    </a:p>
                  </a:txBody>
                  <a:tcPr marL="176127" marR="319351" marT="135483" marB="135483" anchor="ctr">
                    <a:lnL w="12700" cmpd="sng">
                      <a:noFill/>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82243139"/>
                  </a:ext>
                </a:extLst>
              </a:tr>
              <a:tr h="957410">
                <a:tc>
                  <a:txBody>
                    <a:bodyPr/>
                    <a:lstStyle/>
                    <a:p>
                      <a:r>
                        <a:rPr lang="en-US" sz="2100" cap="none" spc="0">
                          <a:solidFill>
                            <a:schemeClr val="bg1"/>
                          </a:solidFill>
                        </a:rPr>
                        <a:t>SMOTE(Over Logistic Regression)</a:t>
                      </a:r>
                    </a:p>
                  </a:txBody>
                  <a:tcPr marL="176127" marR="319351" marT="135483" marB="135483">
                    <a:lnL w="38100" cap="flat" cmpd="sng" algn="ctr">
                      <a:no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2100" cap="none" spc="0">
                          <a:solidFill>
                            <a:schemeClr val="bg1"/>
                          </a:solidFill>
                        </a:rPr>
                        <a:t>0.67</a:t>
                      </a:r>
                    </a:p>
                  </a:txBody>
                  <a:tcPr marL="176127" marR="319351" marT="135483" marB="13548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lvl="0">
                        <a:buNone/>
                      </a:pPr>
                      <a:r>
                        <a:rPr lang="en-US" sz="2100" b="0" i="0" u="none" strike="noStrike" cap="none" spc="0" noProof="0">
                          <a:solidFill>
                            <a:schemeClr val="bg1"/>
                          </a:solidFill>
                          <a:latin typeface="Calibri"/>
                        </a:rPr>
                        <a:t>0.83570322</a:t>
                      </a:r>
                    </a:p>
                  </a:txBody>
                  <a:tcPr marL="176127" marR="319351" marT="135483" marB="13548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2100" cap="none" spc="0">
                          <a:solidFill>
                            <a:schemeClr val="bg1"/>
                          </a:solidFill>
                        </a:rPr>
                        <a:t>0.74</a:t>
                      </a:r>
                    </a:p>
                  </a:txBody>
                  <a:tcPr marL="176127" marR="319351" marT="135483" marB="13548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2100" cap="none" spc="0">
                          <a:solidFill>
                            <a:schemeClr val="bg1"/>
                          </a:solidFill>
                        </a:rPr>
                        <a:t>0.82</a:t>
                      </a:r>
                    </a:p>
                  </a:txBody>
                  <a:tcPr marL="176127" marR="319351" marT="135483" marB="135483">
                    <a:lnL w="6350" cap="flat" cmpd="sng" algn="ctr">
                      <a:solidFill>
                        <a:schemeClr val="tx1">
                          <a:lumMod val="50000"/>
                          <a:lumOff val="50000"/>
                        </a:schemeClr>
                      </a:solidFill>
                      <a:prstDash val="solid"/>
                      <a:round/>
                      <a:headEnd type="none" w="med" len="med"/>
                      <a:tailEnd type="none" w="med" len="med"/>
                    </a:lnL>
                    <a:lnR w="38100" cap="flat" cmpd="sng" algn="ctr">
                      <a:noFill/>
                      <a:prstDash val="soli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563205112"/>
                  </a:ext>
                </a:extLst>
              </a:tr>
              <a:tr h="692467">
                <a:tc>
                  <a:txBody>
                    <a:bodyPr/>
                    <a:lstStyle/>
                    <a:p>
                      <a:r>
                        <a:rPr lang="en-US" sz="2100" cap="none" spc="0">
                          <a:solidFill>
                            <a:schemeClr val="bg1"/>
                          </a:solidFill>
                        </a:rPr>
                        <a:t>Ensemble Methods</a:t>
                      </a:r>
                    </a:p>
                  </a:txBody>
                  <a:tcPr marL="176127" marR="319351" marT="135483" marB="135483">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r>
                        <a:rPr lang="en-US" sz="2100" cap="none" spc="0">
                          <a:solidFill>
                            <a:schemeClr val="bg1"/>
                          </a:solidFill>
                        </a:rPr>
                        <a:t>0.76</a:t>
                      </a:r>
                    </a:p>
                  </a:txBody>
                  <a:tcPr marL="176127" marR="319351" marT="135483" marB="13548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lvl="0">
                        <a:buNone/>
                      </a:pPr>
                      <a:r>
                        <a:rPr lang="en-US" sz="2100" b="0" i="0" u="none" strike="noStrike" cap="none" spc="0" noProof="0">
                          <a:solidFill>
                            <a:schemeClr val="bg1"/>
                          </a:solidFill>
                          <a:latin typeface="Calibri"/>
                        </a:rPr>
                        <a:t>0.85326172</a:t>
                      </a:r>
                      <a:endParaRPr lang="en-US"/>
                    </a:p>
                  </a:txBody>
                  <a:tcPr marL="176127" marR="319351" marT="135483" marB="13548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r>
                        <a:rPr lang="en-US" sz="2100" cap="none" spc="0">
                          <a:solidFill>
                            <a:schemeClr val="bg1"/>
                          </a:solidFill>
                        </a:rPr>
                        <a:t>0.83</a:t>
                      </a:r>
                    </a:p>
                  </a:txBody>
                  <a:tcPr marL="176127" marR="319351" marT="135483" marB="13548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r>
                        <a:rPr lang="en-US" sz="2100" cap="none" spc="0">
                          <a:solidFill>
                            <a:schemeClr val="bg1"/>
                          </a:solidFill>
                        </a:rPr>
                        <a:t>0.92</a:t>
                      </a:r>
                    </a:p>
                  </a:txBody>
                  <a:tcPr marL="176127" marR="319351" marT="135483" marB="135483">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extLst>
                  <a:ext uri="{0D108BD9-81ED-4DB2-BD59-A6C34878D82A}">
                    <a16:rowId xmlns:a16="http://schemas.microsoft.com/office/drawing/2014/main" val="1748086705"/>
                  </a:ext>
                </a:extLst>
              </a:tr>
              <a:tr h="692467">
                <a:tc>
                  <a:txBody>
                    <a:bodyPr/>
                    <a:lstStyle/>
                    <a:p>
                      <a:r>
                        <a:rPr lang="en-US" sz="2100" cap="none" spc="0">
                          <a:solidFill>
                            <a:schemeClr val="bg1"/>
                          </a:solidFill>
                        </a:rPr>
                        <a:t>Hybrid Approach</a:t>
                      </a:r>
                    </a:p>
                  </a:txBody>
                  <a:tcPr marL="176127" marR="319351" marT="135483" marB="135483">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2100" cap="none" spc="0">
                          <a:solidFill>
                            <a:schemeClr val="bg1"/>
                          </a:solidFill>
                        </a:rPr>
                        <a:t>0.85</a:t>
                      </a:r>
                    </a:p>
                  </a:txBody>
                  <a:tcPr marL="176127" marR="319351" marT="135483" marB="13548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lvl="0">
                        <a:buNone/>
                      </a:pPr>
                      <a:r>
                        <a:rPr lang="en-US" sz="2100" b="0" i="0" u="none" strike="noStrike" cap="none" spc="0" noProof="0">
                          <a:solidFill>
                            <a:schemeClr val="bg1"/>
                          </a:solidFill>
                          <a:latin typeface="Calibri"/>
                        </a:rPr>
                        <a:t>0.90596921</a:t>
                      </a:r>
                      <a:endParaRPr lang="en-US">
                        <a:solidFill>
                          <a:schemeClr val="bg1"/>
                        </a:solidFill>
                      </a:endParaRPr>
                    </a:p>
                  </a:txBody>
                  <a:tcPr marL="176127" marR="319351" marT="135483" marB="13548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2100" cap="none" spc="0">
                          <a:solidFill>
                            <a:schemeClr val="bg1"/>
                          </a:solidFill>
                        </a:rPr>
                        <a:t>0.84</a:t>
                      </a:r>
                    </a:p>
                  </a:txBody>
                  <a:tcPr marL="176127" marR="319351" marT="135483" marB="13548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2100" cap="none" spc="0">
                          <a:solidFill>
                            <a:schemeClr val="bg1"/>
                          </a:solidFill>
                        </a:rPr>
                        <a:t>0.94</a:t>
                      </a:r>
                    </a:p>
                  </a:txBody>
                  <a:tcPr marL="176127" marR="319351" marT="135483" marB="135483">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939727814"/>
                  </a:ext>
                </a:extLst>
              </a:tr>
              <a:tr h="692467">
                <a:tc>
                  <a:txBody>
                    <a:bodyPr/>
                    <a:lstStyle/>
                    <a:p>
                      <a:r>
                        <a:rPr lang="en-US" sz="2100" cap="none" spc="0">
                          <a:solidFill>
                            <a:schemeClr val="bg1"/>
                          </a:solidFill>
                        </a:rPr>
                        <a:t>Cost Sensitive Logistic Regression</a:t>
                      </a:r>
                    </a:p>
                  </a:txBody>
                  <a:tcPr marL="176127" marR="319351" marT="135483" marB="135483">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r>
                        <a:rPr lang="en-US" sz="2100" cap="none" spc="0">
                          <a:solidFill>
                            <a:schemeClr val="bg1"/>
                          </a:solidFill>
                        </a:rPr>
                        <a:t>0.83</a:t>
                      </a:r>
                    </a:p>
                  </a:txBody>
                  <a:tcPr marL="176127" marR="319351" marT="135483" marB="13548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lvl="0">
                        <a:buNone/>
                      </a:pPr>
                      <a:r>
                        <a:rPr lang="en-US" sz="2100" b="0" i="0" u="none" strike="noStrike" cap="none" spc="0" noProof="0">
                          <a:solidFill>
                            <a:schemeClr val="bg1"/>
                          </a:solidFill>
                        </a:rPr>
                        <a:t>0.91212608</a:t>
                      </a:r>
                      <a:endParaRPr lang="en-US" sz="2100" b="0" i="0" u="none" strike="noStrike" cap="none" spc="0" noProof="0">
                        <a:solidFill>
                          <a:schemeClr val="bg1"/>
                        </a:solidFill>
                        <a:latin typeface="Calibri"/>
                      </a:endParaRPr>
                    </a:p>
                  </a:txBody>
                  <a:tcPr marL="176127" marR="319351" marT="135483" marB="13548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lvl="0">
                        <a:buNone/>
                      </a:pPr>
                      <a:r>
                        <a:rPr lang="en-US" sz="2100" b="0" i="0" u="none" strike="noStrike" cap="none" spc="0" noProof="0">
                          <a:solidFill>
                            <a:schemeClr val="bg1"/>
                          </a:solidFill>
                          <a:latin typeface="Calibri"/>
                        </a:rPr>
                        <a:t>0.68</a:t>
                      </a:r>
                      <a:endParaRPr lang="en-US">
                        <a:solidFill>
                          <a:schemeClr val="bg1"/>
                        </a:solidFill>
                      </a:endParaRPr>
                    </a:p>
                  </a:txBody>
                  <a:tcPr marL="176127" marR="319351" marT="135483" marB="13548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r>
                        <a:rPr lang="en-US" sz="2100" cap="none" spc="0">
                          <a:solidFill>
                            <a:schemeClr val="bg1"/>
                          </a:solidFill>
                        </a:rPr>
                        <a:t>0.57</a:t>
                      </a:r>
                    </a:p>
                  </a:txBody>
                  <a:tcPr marL="176127" marR="319351" marT="135483" marB="135483">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extLst>
                  <a:ext uri="{0D108BD9-81ED-4DB2-BD59-A6C34878D82A}">
                    <a16:rowId xmlns:a16="http://schemas.microsoft.com/office/drawing/2014/main" val="4123884853"/>
                  </a:ext>
                </a:extLst>
              </a:tr>
              <a:tr h="692467">
                <a:tc>
                  <a:txBody>
                    <a:bodyPr/>
                    <a:lstStyle/>
                    <a:p>
                      <a:pPr lvl="0">
                        <a:buNone/>
                      </a:pPr>
                      <a:r>
                        <a:rPr lang="en-US" sz="2100" cap="none" spc="0">
                          <a:solidFill>
                            <a:schemeClr val="bg1"/>
                          </a:solidFill>
                        </a:rPr>
                        <a:t>One Class SVM</a:t>
                      </a:r>
                    </a:p>
                  </a:txBody>
                  <a:tcPr marL="176127" marR="319351" marT="135482" marB="135482">
                    <a:lnL w="0">
                      <a:noFill/>
                    </a:lnL>
                    <a:lnR w="6350">
                      <a:solidFill>
                        <a:schemeClr val="tx1">
                          <a:lumMod val="50000"/>
                          <a:lumOff val="50000"/>
                        </a:schemeClr>
                      </a:solidFill>
                    </a:lnR>
                    <a:lnT w="6350">
                      <a:solidFill>
                        <a:schemeClr val="tx1">
                          <a:lumMod val="50000"/>
                          <a:lumOff val="50000"/>
                        </a:schemeClr>
                      </a:solidFill>
                    </a:lnT>
                    <a:lnB w="6350">
                      <a:solidFill>
                        <a:schemeClr val="tx1">
                          <a:lumMod val="50000"/>
                          <a:lumOff val="50000"/>
                        </a:schemeClr>
                      </a:solidFill>
                    </a:lnB>
                    <a:solidFill>
                      <a:schemeClr val="tx1">
                        <a:lumMod val="85000"/>
                        <a:lumOff val="15000"/>
                      </a:schemeClr>
                    </a:solidFill>
                  </a:tcPr>
                </a:tc>
                <a:tc>
                  <a:txBody>
                    <a:bodyPr/>
                    <a:lstStyle/>
                    <a:p>
                      <a:pPr lvl="0">
                        <a:buNone/>
                      </a:pPr>
                      <a:r>
                        <a:rPr lang="en-US" sz="2100" cap="none" spc="0">
                          <a:solidFill>
                            <a:schemeClr val="bg1"/>
                          </a:solidFill>
                        </a:rPr>
                        <a:t>0.4</a:t>
                      </a:r>
                    </a:p>
                  </a:txBody>
                  <a:tcPr marL="176127" marR="319351" marT="135482" marB="135482">
                    <a:lnL w="6350">
                      <a:solidFill>
                        <a:schemeClr val="tx1">
                          <a:lumMod val="50000"/>
                          <a:lumOff val="50000"/>
                        </a:schemeClr>
                      </a:solidFill>
                    </a:lnL>
                    <a:lnR w="6350">
                      <a:solidFill>
                        <a:schemeClr val="tx1">
                          <a:lumMod val="50000"/>
                          <a:lumOff val="50000"/>
                        </a:schemeClr>
                      </a:solidFill>
                    </a:lnR>
                    <a:lnT w="6350">
                      <a:solidFill>
                        <a:schemeClr val="tx1">
                          <a:lumMod val="50000"/>
                          <a:lumOff val="50000"/>
                        </a:schemeClr>
                      </a:solidFill>
                    </a:lnT>
                    <a:lnB w="6350">
                      <a:solidFill>
                        <a:schemeClr val="tx1">
                          <a:lumMod val="50000"/>
                          <a:lumOff val="50000"/>
                        </a:schemeClr>
                      </a:solidFill>
                    </a:lnB>
                    <a:solidFill>
                      <a:schemeClr val="tx1">
                        <a:lumMod val="85000"/>
                        <a:lumOff val="15000"/>
                      </a:schemeClr>
                    </a:solidFill>
                  </a:tcPr>
                </a:tc>
                <a:tc>
                  <a:txBody>
                    <a:bodyPr/>
                    <a:lstStyle/>
                    <a:p>
                      <a:pPr lvl="0">
                        <a:buNone/>
                      </a:pPr>
                      <a:r>
                        <a:rPr lang="en-US" sz="2100" b="0" i="0" u="none" strike="noStrike" cap="none" spc="0" noProof="0">
                          <a:solidFill>
                            <a:schemeClr val="bg1"/>
                          </a:solidFill>
                        </a:rPr>
                        <a:t>0.69732</a:t>
                      </a:r>
                      <a:endParaRPr lang="en-US"/>
                    </a:p>
                  </a:txBody>
                  <a:tcPr marL="176127" marR="319351" marT="135482" marB="135482">
                    <a:lnL w="6350">
                      <a:solidFill>
                        <a:schemeClr val="tx1">
                          <a:lumMod val="50000"/>
                          <a:lumOff val="50000"/>
                        </a:schemeClr>
                      </a:solidFill>
                    </a:lnL>
                    <a:lnR w="6350">
                      <a:solidFill>
                        <a:schemeClr val="tx1">
                          <a:lumMod val="50000"/>
                          <a:lumOff val="50000"/>
                        </a:schemeClr>
                      </a:solidFill>
                    </a:lnR>
                    <a:lnT w="6350">
                      <a:solidFill>
                        <a:schemeClr val="tx1">
                          <a:lumMod val="50000"/>
                          <a:lumOff val="50000"/>
                        </a:schemeClr>
                      </a:solidFill>
                    </a:lnT>
                    <a:lnB w="6350">
                      <a:solidFill>
                        <a:schemeClr val="tx1">
                          <a:lumMod val="50000"/>
                          <a:lumOff val="50000"/>
                        </a:schemeClr>
                      </a:solidFill>
                    </a:lnB>
                    <a:solidFill>
                      <a:schemeClr val="tx1">
                        <a:lumMod val="85000"/>
                        <a:lumOff val="15000"/>
                      </a:schemeClr>
                    </a:solidFill>
                  </a:tcPr>
                </a:tc>
                <a:tc>
                  <a:txBody>
                    <a:bodyPr/>
                    <a:lstStyle/>
                    <a:p>
                      <a:pPr lvl="0">
                        <a:buNone/>
                      </a:pPr>
                      <a:r>
                        <a:rPr lang="en-US" sz="2100" b="0" i="0" u="none" strike="noStrike" cap="none" spc="0" noProof="0">
                          <a:solidFill>
                            <a:schemeClr val="bg1"/>
                          </a:solidFill>
                          <a:latin typeface="Calibri"/>
                        </a:rPr>
                        <a:t>0.44</a:t>
                      </a:r>
                    </a:p>
                  </a:txBody>
                  <a:tcPr marL="176127" marR="319351" marT="135482" marB="135482">
                    <a:lnL w="6350">
                      <a:solidFill>
                        <a:schemeClr val="tx1">
                          <a:lumMod val="50000"/>
                          <a:lumOff val="50000"/>
                        </a:schemeClr>
                      </a:solidFill>
                    </a:lnL>
                    <a:lnR w="6350">
                      <a:solidFill>
                        <a:schemeClr val="tx1">
                          <a:lumMod val="50000"/>
                          <a:lumOff val="50000"/>
                        </a:schemeClr>
                      </a:solidFill>
                    </a:lnR>
                    <a:lnT w="6350">
                      <a:solidFill>
                        <a:schemeClr val="tx1">
                          <a:lumMod val="50000"/>
                          <a:lumOff val="50000"/>
                        </a:schemeClr>
                      </a:solidFill>
                    </a:lnT>
                    <a:lnB w="6350">
                      <a:solidFill>
                        <a:schemeClr val="tx1">
                          <a:lumMod val="50000"/>
                          <a:lumOff val="50000"/>
                        </a:schemeClr>
                      </a:solidFill>
                    </a:lnB>
                    <a:solidFill>
                      <a:schemeClr val="tx1">
                        <a:lumMod val="85000"/>
                        <a:lumOff val="15000"/>
                      </a:schemeClr>
                    </a:solidFill>
                  </a:tcPr>
                </a:tc>
                <a:tc>
                  <a:txBody>
                    <a:bodyPr/>
                    <a:lstStyle/>
                    <a:p>
                      <a:pPr lvl="0">
                        <a:buNone/>
                      </a:pPr>
                      <a:r>
                        <a:rPr lang="en-US" sz="2100" cap="none" spc="0">
                          <a:solidFill>
                            <a:schemeClr val="bg1"/>
                          </a:solidFill>
                        </a:rPr>
                        <a:t>0.49</a:t>
                      </a:r>
                    </a:p>
                  </a:txBody>
                  <a:tcPr marL="176127" marR="319351" marT="135482" marB="135482">
                    <a:lnL w="6350">
                      <a:solidFill>
                        <a:schemeClr val="tx1">
                          <a:lumMod val="50000"/>
                          <a:lumOff val="50000"/>
                        </a:schemeClr>
                      </a:solidFill>
                    </a:lnL>
                    <a:lnR w="0">
                      <a:noFill/>
                    </a:lnR>
                    <a:lnT w="6350">
                      <a:solidFill>
                        <a:schemeClr val="tx1">
                          <a:lumMod val="50000"/>
                          <a:lumOff val="50000"/>
                        </a:schemeClr>
                      </a:solidFill>
                    </a:lnT>
                    <a:lnB w="6350">
                      <a:solidFill>
                        <a:schemeClr val="tx1">
                          <a:lumMod val="50000"/>
                          <a:lumOff val="50000"/>
                        </a:schemeClr>
                      </a:solidFill>
                    </a:lnB>
                    <a:solidFill>
                      <a:schemeClr val="tx1">
                        <a:lumMod val="85000"/>
                        <a:lumOff val="15000"/>
                      </a:schemeClr>
                    </a:solidFill>
                  </a:tcPr>
                </a:tc>
                <a:extLst>
                  <a:ext uri="{0D108BD9-81ED-4DB2-BD59-A6C34878D82A}">
                    <a16:rowId xmlns:a16="http://schemas.microsoft.com/office/drawing/2014/main" val="47996044"/>
                  </a:ext>
                </a:extLst>
              </a:tr>
              <a:tr h="692467">
                <a:tc>
                  <a:txBody>
                    <a:bodyPr/>
                    <a:lstStyle/>
                    <a:p>
                      <a:pPr lvl="0">
                        <a:buNone/>
                      </a:pPr>
                      <a:r>
                        <a:rPr lang="en-US" sz="2100" cap="none" spc="0">
                          <a:solidFill>
                            <a:schemeClr val="bg1"/>
                          </a:solidFill>
                        </a:rPr>
                        <a:t>Siamese Classification</a:t>
                      </a:r>
                    </a:p>
                  </a:txBody>
                  <a:tcPr marL="176127" marR="319351" marT="135482" marB="135482">
                    <a:lnL w="0">
                      <a:noFill/>
                    </a:lnL>
                    <a:lnR w="6350">
                      <a:solidFill>
                        <a:schemeClr val="tx1">
                          <a:lumMod val="50000"/>
                          <a:lumOff val="50000"/>
                        </a:schemeClr>
                      </a:solidFill>
                    </a:lnR>
                    <a:lnT w="6350">
                      <a:solidFill>
                        <a:schemeClr val="tx1">
                          <a:lumMod val="50000"/>
                          <a:lumOff val="50000"/>
                        </a:schemeClr>
                      </a:solidFill>
                    </a:lnT>
                    <a:lnB w="0">
                      <a:noFill/>
                    </a:lnB>
                    <a:solidFill>
                      <a:schemeClr val="tx1">
                        <a:lumMod val="85000"/>
                        <a:lumOff val="15000"/>
                      </a:schemeClr>
                    </a:solidFill>
                  </a:tcPr>
                </a:tc>
                <a:tc>
                  <a:txBody>
                    <a:bodyPr/>
                    <a:lstStyle/>
                    <a:p>
                      <a:pPr lvl="0">
                        <a:buNone/>
                      </a:pPr>
                      <a:r>
                        <a:rPr lang="en-US" sz="2100" cap="none" spc="0">
                          <a:solidFill>
                            <a:schemeClr val="bg1"/>
                          </a:solidFill>
                        </a:rPr>
                        <a:t>0.84</a:t>
                      </a:r>
                    </a:p>
                  </a:txBody>
                  <a:tcPr marL="176127" marR="319351" marT="135482" marB="135482">
                    <a:lnL w="6350">
                      <a:solidFill>
                        <a:schemeClr val="tx1">
                          <a:lumMod val="50000"/>
                          <a:lumOff val="50000"/>
                        </a:schemeClr>
                      </a:solidFill>
                    </a:lnL>
                    <a:lnR w="6350">
                      <a:solidFill>
                        <a:schemeClr val="tx1">
                          <a:lumMod val="50000"/>
                          <a:lumOff val="50000"/>
                        </a:schemeClr>
                      </a:solidFill>
                    </a:lnR>
                    <a:lnT w="6350">
                      <a:solidFill>
                        <a:schemeClr val="tx1">
                          <a:lumMod val="50000"/>
                          <a:lumOff val="50000"/>
                        </a:schemeClr>
                      </a:solidFill>
                    </a:lnT>
                    <a:lnB w="0">
                      <a:noFill/>
                    </a:lnB>
                    <a:solidFill>
                      <a:schemeClr val="tx1">
                        <a:lumMod val="85000"/>
                        <a:lumOff val="15000"/>
                      </a:schemeClr>
                    </a:solidFill>
                  </a:tcPr>
                </a:tc>
                <a:tc>
                  <a:txBody>
                    <a:bodyPr/>
                    <a:lstStyle/>
                    <a:p>
                      <a:pPr lvl="0">
                        <a:buNone/>
                      </a:pPr>
                      <a:r>
                        <a:rPr lang="en-US" sz="2100" b="0" i="0" u="none" strike="noStrike" cap="none" spc="0" noProof="0">
                          <a:solidFill>
                            <a:schemeClr val="bg1"/>
                          </a:solidFill>
                        </a:rPr>
                        <a:t>0.92</a:t>
                      </a:r>
                    </a:p>
                  </a:txBody>
                  <a:tcPr marL="176127" marR="319351" marT="135482" marB="135482">
                    <a:lnL w="6350">
                      <a:solidFill>
                        <a:schemeClr val="tx1">
                          <a:lumMod val="50000"/>
                          <a:lumOff val="50000"/>
                        </a:schemeClr>
                      </a:solidFill>
                    </a:lnL>
                    <a:lnR w="6350">
                      <a:solidFill>
                        <a:schemeClr val="tx1">
                          <a:lumMod val="50000"/>
                          <a:lumOff val="50000"/>
                        </a:schemeClr>
                      </a:solidFill>
                    </a:lnR>
                    <a:lnT w="6350">
                      <a:solidFill>
                        <a:schemeClr val="tx1">
                          <a:lumMod val="50000"/>
                          <a:lumOff val="50000"/>
                        </a:schemeClr>
                      </a:solidFill>
                    </a:lnT>
                    <a:lnB w="0">
                      <a:noFill/>
                    </a:lnB>
                    <a:solidFill>
                      <a:schemeClr val="tx1">
                        <a:lumMod val="85000"/>
                        <a:lumOff val="15000"/>
                      </a:schemeClr>
                    </a:solidFill>
                  </a:tcPr>
                </a:tc>
                <a:tc>
                  <a:txBody>
                    <a:bodyPr/>
                    <a:lstStyle/>
                    <a:p>
                      <a:pPr lvl="0">
                        <a:buNone/>
                      </a:pPr>
                      <a:r>
                        <a:rPr lang="en-US" sz="2100" b="0" i="0" u="none" strike="noStrike" cap="none" spc="0" noProof="0">
                          <a:solidFill>
                            <a:schemeClr val="bg1"/>
                          </a:solidFill>
                          <a:latin typeface="Calibri"/>
                        </a:rPr>
                        <a:t>0.65</a:t>
                      </a:r>
                    </a:p>
                  </a:txBody>
                  <a:tcPr marL="176127" marR="319351" marT="135482" marB="135482">
                    <a:lnL w="6350">
                      <a:solidFill>
                        <a:schemeClr val="tx1">
                          <a:lumMod val="50000"/>
                          <a:lumOff val="50000"/>
                        </a:schemeClr>
                      </a:solidFill>
                    </a:lnL>
                    <a:lnR w="6350">
                      <a:solidFill>
                        <a:schemeClr val="tx1">
                          <a:lumMod val="50000"/>
                          <a:lumOff val="50000"/>
                        </a:schemeClr>
                      </a:solidFill>
                    </a:lnR>
                    <a:lnT w="6350">
                      <a:solidFill>
                        <a:schemeClr val="tx1">
                          <a:lumMod val="50000"/>
                          <a:lumOff val="50000"/>
                        </a:schemeClr>
                      </a:solidFill>
                    </a:lnT>
                    <a:lnB w="0">
                      <a:noFill/>
                    </a:lnB>
                    <a:solidFill>
                      <a:schemeClr val="tx1">
                        <a:lumMod val="85000"/>
                        <a:lumOff val="15000"/>
                      </a:schemeClr>
                    </a:solidFill>
                  </a:tcPr>
                </a:tc>
                <a:tc>
                  <a:txBody>
                    <a:bodyPr/>
                    <a:lstStyle/>
                    <a:p>
                      <a:pPr lvl="0">
                        <a:buNone/>
                      </a:pPr>
                      <a:r>
                        <a:rPr lang="en-US" sz="2100" cap="none" spc="0">
                          <a:solidFill>
                            <a:schemeClr val="bg1"/>
                          </a:solidFill>
                        </a:rPr>
                        <a:t>0.53</a:t>
                      </a:r>
                    </a:p>
                  </a:txBody>
                  <a:tcPr marL="176127" marR="319351" marT="135482" marB="135482">
                    <a:lnL w="6350">
                      <a:solidFill>
                        <a:schemeClr val="tx1">
                          <a:lumMod val="50000"/>
                          <a:lumOff val="50000"/>
                        </a:schemeClr>
                      </a:solidFill>
                    </a:lnL>
                    <a:lnR w="0">
                      <a:noFill/>
                    </a:lnR>
                    <a:lnT w="6350">
                      <a:solidFill>
                        <a:schemeClr val="tx1">
                          <a:lumMod val="50000"/>
                          <a:lumOff val="50000"/>
                        </a:schemeClr>
                      </a:solidFill>
                    </a:lnT>
                    <a:lnB w="0">
                      <a:noFill/>
                    </a:lnB>
                    <a:solidFill>
                      <a:schemeClr val="tx1">
                        <a:lumMod val="85000"/>
                        <a:lumOff val="15000"/>
                      </a:schemeClr>
                    </a:solidFill>
                  </a:tcPr>
                </a:tc>
                <a:extLst>
                  <a:ext uri="{0D108BD9-81ED-4DB2-BD59-A6C34878D82A}">
                    <a16:rowId xmlns:a16="http://schemas.microsoft.com/office/drawing/2014/main" val="3438541907"/>
                  </a:ext>
                </a:extLst>
              </a:tr>
            </a:tbl>
          </a:graphicData>
        </a:graphic>
      </p:graphicFrame>
      <p:sp>
        <p:nvSpPr>
          <p:cNvPr id="5" name="TextBox 4">
            <a:extLst>
              <a:ext uri="{FF2B5EF4-FFF2-40B4-BE49-F238E27FC236}">
                <a16:creationId xmlns:a16="http://schemas.microsoft.com/office/drawing/2014/main" id="{6381C73D-FEC5-4447-B7FB-6A97EAD3B1F4}"/>
              </a:ext>
            </a:extLst>
          </p:cNvPr>
          <p:cNvSpPr txBox="1"/>
          <p:nvPr/>
        </p:nvSpPr>
        <p:spPr>
          <a:xfrm>
            <a:off x="281796" y="5935270"/>
            <a:ext cx="84438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We have to make a trade-off between recall and precision and other parameters , after comparing all the approaches we went for SMOTe + Cost Sensitive Neural Network</a:t>
            </a:r>
          </a:p>
        </p:txBody>
      </p:sp>
    </p:spTree>
    <p:extLst>
      <p:ext uri="{BB962C8B-B14F-4D97-AF65-F5344CB8AC3E}">
        <p14:creationId xmlns:p14="http://schemas.microsoft.com/office/powerpoint/2010/main" val="124465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5E2DE5E-954C-4A88-B4CA-BD146C07D6B6}"/>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Understanding the Problem Statement</a:t>
            </a:r>
            <a:endParaRPr lang="en-US" sz="4000">
              <a:solidFill>
                <a:srgbClr val="FFFFFF"/>
              </a:solidFill>
            </a:endParaRPr>
          </a:p>
        </p:txBody>
      </p:sp>
      <p:sp>
        <p:nvSpPr>
          <p:cNvPr id="3" name="Content Placeholder 2">
            <a:extLst>
              <a:ext uri="{FF2B5EF4-FFF2-40B4-BE49-F238E27FC236}">
                <a16:creationId xmlns:a16="http://schemas.microsoft.com/office/drawing/2014/main" id="{1C1A221D-7A8D-4578-87A8-A3A694941A08}"/>
              </a:ext>
            </a:extLst>
          </p:cNvPr>
          <p:cNvSpPr>
            <a:spLocks noGrp="1"/>
          </p:cNvSpPr>
          <p:nvPr>
            <p:ph idx="1"/>
          </p:nvPr>
        </p:nvSpPr>
        <p:spPr>
          <a:xfrm>
            <a:off x="1367624" y="1541960"/>
            <a:ext cx="9708995" cy="5223342"/>
          </a:xfrm>
        </p:spPr>
        <p:txBody>
          <a:bodyPr vert="horz" lIns="91440" tIns="45720" rIns="91440" bIns="45720" rtlCol="0" anchor="ctr">
            <a:normAutofit/>
          </a:bodyPr>
          <a:lstStyle/>
          <a:p>
            <a:pPr algn="just"/>
            <a:r>
              <a:rPr lang="en-US">
                <a:ea typeface="+mn-lt"/>
                <a:cs typeface="+mn-lt"/>
              </a:rPr>
              <a:t>Many real-world classification problems have an imbalanced class distribution, such as rare disease identification, fraud detection, spam detection, churn prediction, electricity theft &amp; pilferage etc.</a:t>
            </a:r>
            <a:endParaRPr lang="en-US">
              <a:cs typeface="Calibri" panose="020F0502020204030204"/>
            </a:endParaRPr>
          </a:p>
          <a:p>
            <a:pPr algn="just"/>
            <a:r>
              <a:rPr lang="en-US" b="1">
                <a:ea typeface="+mn-lt"/>
                <a:cs typeface="+mn-lt"/>
              </a:rPr>
              <a:t>Imbalanced Classification</a:t>
            </a:r>
            <a:r>
              <a:rPr lang="en-US">
                <a:ea typeface="+mn-lt"/>
                <a:cs typeface="+mn-lt"/>
              </a:rPr>
              <a:t>: A classification predictive modeling problem where the distribution of examples across the classes is not equal.</a:t>
            </a:r>
          </a:p>
          <a:p>
            <a:pPr algn="just"/>
            <a:r>
              <a:rPr lang="en-US">
                <a:ea typeface="+mn-lt"/>
                <a:cs typeface="+mn-lt"/>
              </a:rPr>
              <a:t>These types of problems are also known as </a:t>
            </a:r>
            <a:r>
              <a:rPr lang="en-US" b="1">
                <a:ea typeface="+mn-lt"/>
                <a:cs typeface="+mn-lt"/>
              </a:rPr>
              <a:t>rare event prediction</a:t>
            </a:r>
            <a:r>
              <a:rPr lang="en-US">
                <a:ea typeface="+mn-lt"/>
                <a:cs typeface="+mn-lt"/>
              </a:rPr>
              <a:t> or </a:t>
            </a:r>
            <a:r>
              <a:rPr lang="en-US" b="1">
                <a:ea typeface="+mn-lt"/>
                <a:cs typeface="+mn-lt"/>
              </a:rPr>
              <a:t>extreme event prediction</a:t>
            </a:r>
            <a:r>
              <a:rPr lang="en-US">
                <a:ea typeface="+mn-lt"/>
                <a:cs typeface="+mn-lt"/>
              </a:rPr>
              <a:t>.</a:t>
            </a:r>
            <a:endParaRPr lang="en-US">
              <a:cs typeface="Calibri"/>
            </a:endParaRPr>
          </a:p>
        </p:txBody>
      </p:sp>
    </p:spTree>
    <p:extLst>
      <p:ext uri="{BB962C8B-B14F-4D97-AF65-F5344CB8AC3E}">
        <p14:creationId xmlns:p14="http://schemas.microsoft.com/office/powerpoint/2010/main" val="3688109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CBA1-3026-47BE-82F5-8D746A984BF6}"/>
              </a:ext>
            </a:extLst>
          </p:cNvPr>
          <p:cNvSpPr>
            <a:spLocks noGrp="1"/>
          </p:cNvSpPr>
          <p:nvPr>
            <p:ph type="title"/>
          </p:nvPr>
        </p:nvSpPr>
        <p:spPr>
          <a:xfrm>
            <a:off x="838200" y="365125"/>
            <a:ext cx="10515600" cy="1056622"/>
          </a:xfrm>
        </p:spPr>
        <p:txBody>
          <a:bodyPr/>
          <a:lstStyle/>
          <a:p>
            <a:pPr algn="ctr"/>
            <a:r>
              <a:rPr lang="en-US" b="1" u="sng">
                <a:cs typeface="Calibri Light"/>
              </a:rPr>
              <a:t>Weekly Plan</a:t>
            </a:r>
          </a:p>
        </p:txBody>
      </p:sp>
      <p:sp>
        <p:nvSpPr>
          <p:cNvPr id="3" name="Content Placeholder 2">
            <a:extLst>
              <a:ext uri="{FF2B5EF4-FFF2-40B4-BE49-F238E27FC236}">
                <a16:creationId xmlns:a16="http://schemas.microsoft.com/office/drawing/2014/main" id="{1611B1F0-4E8E-4C5F-8BBC-74C0C40A1BDF}"/>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pPr marL="0" indent="0">
              <a:buNone/>
            </a:pPr>
            <a:r>
              <a:rPr lang="en-US">
                <a:cs typeface="Calibri"/>
              </a:rPr>
              <a:t>   </a:t>
            </a:r>
          </a:p>
        </p:txBody>
      </p:sp>
      <p:graphicFrame>
        <p:nvGraphicFramePr>
          <p:cNvPr id="4" name="Table 4">
            <a:extLst>
              <a:ext uri="{FF2B5EF4-FFF2-40B4-BE49-F238E27FC236}">
                <a16:creationId xmlns:a16="http://schemas.microsoft.com/office/drawing/2014/main" id="{29C27352-17DE-4D88-BC28-D795B6C68978}"/>
              </a:ext>
            </a:extLst>
          </p:cNvPr>
          <p:cNvGraphicFramePr>
            <a:graphicFrameLocks noGrp="1"/>
          </p:cNvGraphicFramePr>
          <p:nvPr>
            <p:extLst>
              <p:ext uri="{D42A27DB-BD31-4B8C-83A1-F6EECF244321}">
                <p14:modId xmlns:p14="http://schemas.microsoft.com/office/powerpoint/2010/main" val="3631714692"/>
              </p:ext>
            </p:extLst>
          </p:nvPr>
        </p:nvGraphicFramePr>
        <p:xfrm>
          <a:off x="2169712" y="1432027"/>
          <a:ext cx="8168640" cy="487919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2279808573"/>
                    </a:ext>
                  </a:extLst>
                </a:gridCol>
                <a:gridCol w="4084320">
                  <a:extLst>
                    <a:ext uri="{9D8B030D-6E8A-4147-A177-3AD203B41FA5}">
                      <a16:colId xmlns:a16="http://schemas.microsoft.com/office/drawing/2014/main" val="4036820576"/>
                    </a:ext>
                  </a:extLst>
                </a:gridCol>
              </a:tblGrid>
              <a:tr h="1404470">
                <a:tc>
                  <a:txBody>
                    <a:bodyPr/>
                    <a:lstStyle/>
                    <a:p>
                      <a:r>
                        <a:rPr lang="en-US" sz="2400" b="1"/>
                        <a:t>Week 1</a:t>
                      </a:r>
                    </a:p>
                  </a:txBody>
                  <a:tcPr/>
                </a:tc>
                <a:tc>
                  <a:txBody>
                    <a:bodyPr/>
                    <a:lstStyle/>
                    <a:p>
                      <a:r>
                        <a:rPr lang="en-US" b="1"/>
                        <a:t>Fine tuning our dataset with Data-Level approaches including-</a:t>
                      </a:r>
                    </a:p>
                    <a:p>
                      <a:pPr lvl="0">
                        <a:buNone/>
                      </a:pPr>
                      <a:r>
                        <a:rPr lang="en-US" b="1"/>
                        <a:t>1.Some sampling Techniques</a:t>
                      </a:r>
                    </a:p>
                    <a:p>
                      <a:pPr lvl="0">
                        <a:buNone/>
                      </a:pPr>
                      <a:r>
                        <a:rPr lang="en-US" b="1"/>
                        <a:t>2.Some Feature Selection Techniques</a:t>
                      </a:r>
                    </a:p>
                  </a:txBody>
                  <a:tcPr/>
                </a:tc>
                <a:extLst>
                  <a:ext uri="{0D108BD9-81ED-4DB2-BD59-A6C34878D82A}">
                    <a16:rowId xmlns:a16="http://schemas.microsoft.com/office/drawing/2014/main" val="3302684643"/>
                  </a:ext>
                </a:extLst>
              </a:tr>
              <a:tr h="1404470">
                <a:tc>
                  <a:txBody>
                    <a:bodyPr/>
                    <a:lstStyle/>
                    <a:p>
                      <a:r>
                        <a:rPr lang="en-US" sz="2400"/>
                        <a:t>Week 2</a:t>
                      </a:r>
                    </a:p>
                  </a:txBody>
                  <a:tcPr/>
                </a:tc>
                <a:tc>
                  <a:txBody>
                    <a:bodyPr/>
                    <a:lstStyle/>
                    <a:p>
                      <a:r>
                        <a:rPr lang="en-US"/>
                        <a:t>Testing different performance measures with different Algorithm-Level approaches including some from each category-</a:t>
                      </a:r>
                    </a:p>
                    <a:p>
                      <a:pPr lvl="0">
                        <a:buNone/>
                      </a:pPr>
                      <a:r>
                        <a:rPr lang="en-US"/>
                        <a:t>1.</a:t>
                      </a:r>
                      <a:r>
                        <a:rPr lang="en-US" sz="1800" b="0" i="0" u="none" strike="noStrike" noProof="0">
                          <a:latin typeface="Calibri"/>
                        </a:rPr>
                        <a:t>Improved Algorithm</a:t>
                      </a:r>
                    </a:p>
                    <a:p>
                      <a:pPr lvl="0">
                        <a:buNone/>
                      </a:pPr>
                      <a:r>
                        <a:rPr lang="en-US" sz="1800" b="0" i="0" u="none" strike="noStrike" noProof="0">
                          <a:latin typeface="Calibri"/>
                        </a:rPr>
                        <a:t>2.</a:t>
                      </a:r>
                      <a:r>
                        <a:rPr lang="en-US" sz="1800" b="0" i="0" u="none" strike="noStrike" noProof="0"/>
                        <a:t>One-class Learning</a:t>
                      </a:r>
                      <a:endParaRPr lang="en-US" sz="1800" b="0" i="0" u="none" strike="noStrike" noProof="0">
                        <a:latin typeface="Calibri"/>
                      </a:endParaRPr>
                    </a:p>
                  </a:txBody>
                  <a:tcPr/>
                </a:tc>
                <a:extLst>
                  <a:ext uri="{0D108BD9-81ED-4DB2-BD59-A6C34878D82A}">
                    <a16:rowId xmlns:a16="http://schemas.microsoft.com/office/drawing/2014/main" val="4027435732"/>
                  </a:ext>
                </a:extLst>
              </a:tr>
              <a:tr h="1404470">
                <a:tc>
                  <a:txBody>
                    <a:bodyPr/>
                    <a:lstStyle/>
                    <a:p>
                      <a:r>
                        <a:rPr lang="en-US" sz="2400"/>
                        <a:t>Week 3</a:t>
                      </a:r>
                    </a:p>
                  </a:txBody>
                  <a:tcPr/>
                </a:tc>
                <a:tc>
                  <a:txBody>
                    <a:bodyPr/>
                    <a:lstStyle/>
                    <a:p>
                      <a:r>
                        <a:rPr lang="en-US"/>
                        <a:t>3.</a:t>
                      </a:r>
                      <a:r>
                        <a:rPr lang="en-US" sz="1800" b="0" i="0" u="none" strike="noStrike" noProof="0">
                          <a:latin typeface="Calibri"/>
                        </a:rPr>
                        <a:t>Cost-sensitive Learning</a:t>
                      </a:r>
                    </a:p>
                    <a:p>
                      <a:pPr lvl="0">
                        <a:buNone/>
                      </a:pPr>
                      <a:r>
                        <a:rPr lang="en-US" sz="1800" b="0" i="0" u="none" strike="noStrike" noProof="0">
                          <a:latin typeface="Calibri"/>
                        </a:rPr>
                        <a:t>4.</a:t>
                      </a:r>
                      <a:r>
                        <a:rPr lang="en-US" sz="1800" b="0" i="0" u="none" strike="noStrike" noProof="0"/>
                        <a:t>Ensemble Method</a:t>
                      </a:r>
                    </a:p>
                    <a:p>
                      <a:pPr lvl="0">
                        <a:buNone/>
                      </a:pPr>
                      <a:r>
                        <a:rPr lang="en-US" sz="1800" b="0" i="0" u="none" strike="noStrike" noProof="0"/>
                        <a:t>5.</a:t>
                      </a:r>
                      <a:r>
                        <a:rPr lang="en-US" sz="1800" b="0" i="0" u="none" strike="noStrike" noProof="0">
                          <a:latin typeface="Calibri"/>
                        </a:rPr>
                        <a:t>Hybrid Approach</a:t>
                      </a:r>
                    </a:p>
                    <a:p>
                      <a:pPr lvl="0">
                        <a:buNone/>
                      </a:pPr>
                      <a:endParaRPr lang="en-US" sz="1800" b="0" i="0" u="none" strike="noStrike" noProof="0">
                        <a:latin typeface="Calibri"/>
                      </a:endParaRPr>
                    </a:p>
                    <a:p>
                      <a:pPr lvl="0">
                        <a:buNone/>
                      </a:pPr>
                      <a:r>
                        <a:rPr lang="en-US" sz="1800" b="0" i="0" u="none" strike="noStrike" noProof="0">
                          <a:latin typeface="Calibri"/>
                        </a:rPr>
                        <a:t>Comparing and plotting results from different techniques.</a:t>
                      </a:r>
                    </a:p>
                  </a:txBody>
                  <a:tcPr/>
                </a:tc>
                <a:extLst>
                  <a:ext uri="{0D108BD9-81ED-4DB2-BD59-A6C34878D82A}">
                    <a16:rowId xmlns:a16="http://schemas.microsoft.com/office/drawing/2014/main" val="2993371044"/>
                  </a:ext>
                </a:extLst>
              </a:tr>
            </a:tbl>
          </a:graphicData>
        </a:graphic>
      </p:graphicFrame>
    </p:spTree>
    <p:extLst>
      <p:ext uri="{BB962C8B-B14F-4D97-AF65-F5344CB8AC3E}">
        <p14:creationId xmlns:p14="http://schemas.microsoft.com/office/powerpoint/2010/main" val="4039787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085D23-BFE1-4A3F-84BE-9246C27394C4}"/>
              </a:ext>
            </a:extLst>
          </p:cNvPr>
          <p:cNvSpPr>
            <a:spLocks noGrp="1"/>
          </p:cNvSpPr>
          <p:nvPr>
            <p:ph type="title"/>
          </p:nvPr>
        </p:nvSpPr>
        <p:spPr>
          <a:xfrm>
            <a:off x="863029" y="1012004"/>
            <a:ext cx="3416158" cy="4795408"/>
          </a:xfrm>
        </p:spPr>
        <p:txBody>
          <a:bodyPr>
            <a:normAutofit/>
          </a:bodyPr>
          <a:lstStyle/>
          <a:p>
            <a:r>
              <a:rPr lang="en-US" sz="3700">
                <a:solidFill>
                  <a:srgbClr val="FFFFFF"/>
                </a:solidFill>
                <a:cs typeface="Calibri Light"/>
              </a:rPr>
              <a:t>Contribution from each Team-Member</a:t>
            </a:r>
            <a:endParaRPr lang="en-US" sz="3700">
              <a:solidFill>
                <a:srgbClr val="FFFFFF"/>
              </a:solidFill>
            </a:endParaRPr>
          </a:p>
        </p:txBody>
      </p:sp>
      <p:graphicFrame>
        <p:nvGraphicFramePr>
          <p:cNvPr id="4" name="Table 4">
            <a:extLst>
              <a:ext uri="{FF2B5EF4-FFF2-40B4-BE49-F238E27FC236}">
                <a16:creationId xmlns:a16="http://schemas.microsoft.com/office/drawing/2014/main" id="{323C5BE6-2BB6-4B98-B2B2-05E0E124DDAA}"/>
              </a:ext>
            </a:extLst>
          </p:cNvPr>
          <p:cNvGraphicFramePr>
            <a:graphicFrameLocks noGrp="1"/>
          </p:cNvGraphicFramePr>
          <p:nvPr>
            <p:ph idx="1"/>
            <p:extLst>
              <p:ext uri="{D42A27DB-BD31-4B8C-83A1-F6EECF244321}">
                <p14:modId xmlns:p14="http://schemas.microsoft.com/office/powerpoint/2010/main" val="3613355980"/>
              </p:ext>
            </p:extLst>
          </p:nvPr>
        </p:nvGraphicFramePr>
        <p:xfrm>
          <a:off x="5222393" y="470924"/>
          <a:ext cx="6457419" cy="6127152"/>
        </p:xfrm>
        <a:graphic>
          <a:graphicData uri="http://schemas.openxmlformats.org/drawingml/2006/table">
            <a:tbl>
              <a:tblPr firstRow="1" bandRow="1">
                <a:tableStyleId>{5C22544A-7EE6-4342-B048-85BDC9FD1C3A}</a:tableStyleId>
              </a:tblPr>
              <a:tblGrid>
                <a:gridCol w="2462378">
                  <a:extLst>
                    <a:ext uri="{9D8B030D-6E8A-4147-A177-3AD203B41FA5}">
                      <a16:colId xmlns:a16="http://schemas.microsoft.com/office/drawing/2014/main" val="3658439613"/>
                    </a:ext>
                  </a:extLst>
                </a:gridCol>
                <a:gridCol w="3995041">
                  <a:extLst>
                    <a:ext uri="{9D8B030D-6E8A-4147-A177-3AD203B41FA5}">
                      <a16:colId xmlns:a16="http://schemas.microsoft.com/office/drawing/2014/main" val="1999522851"/>
                    </a:ext>
                  </a:extLst>
                </a:gridCol>
              </a:tblGrid>
              <a:tr h="524444">
                <a:tc>
                  <a:txBody>
                    <a:bodyPr/>
                    <a:lstStyle/>
                    <a:p>
                      <a:pPr lvl="0">
                        <a:buNone/>
                      </a:pPr>
                      <a:r>
                        <a:rPr lang="en-US" sz="2500"/>
                        <a:t>Team Member</a:t>
                      </a:r>
                    </a:p>
                  </a:txBody>
                  <a:tcPr marL="97119" marR="97119" marT="48560" marB="48560"/>
                </a:tc>
                <a:tc>
                  <a:txBody>
                    <a:bodyPr/>
                    <a:lstStyle/>
                    <a:p>
                      <a:pPr lvl="0">
                        <a:buNone/>
                      </a:pPr>
                      <a:r>
                        <a:rPr lang="en-US" sz="2500"/>
                        <a:t>Techniques Implemented</a:t>
                      </a:r>
                    </a:p>
                  </a:txBody>
                  <a:tcPr marL="97119" marR="97119" marT="48560" marB="48560"/>
                </a:tc>
                <a:extLst>
                  <a:ext uri="{0D108BD9-81ED-4DB2-BD59-A6C34878D82A}">
                    <a16:rowId xmlns:a16="http://schemas.microsoft.com/office/drawing/2014/main" val="447236875"/>
                  </a:ext>
                </a:extLst>
              </a:tr>
              <a:tr h="1884114">
                <a:tc>
                  <a:txBody>
                    <a:bodyPr/>
                    <a:lstStyle/>
                    <a:p>
                      <a:r>
                        <a:rPr lang="en-US" sz="1900"/>
                        <a:t>Raman Shukla</a:t>
                      </a:r>
                    </a:p>
                  </a:txBody>
                  <a:tcPr marL="97119" marR="97119" marT="48560" marB="48560"/>
                </a:tc>
                <a:tc>
                  <a:txBody>
                    <a:bodyPr/>
                    <a:lstStyle/>
                    <a:p>
                      <a:pPr marL="285750" lvl="0" indent="-285750">
                        <a:buFont typeface="Arial"/>
                        <a:buChar char="•"/>
                      </a:pPr>
                      <a:r>
                        <a:rPr lang="en-US" sz="1900" b="0" i="0" u="none" strike="noStrike" noProof="0">
                          <a:latin typeface="Calibri"/>
                        </a:rPr>
                        <a:t>One-class Learning </a:t>
                      </a:r>
                      <a:endParaRPr lang="en-US" sz="1900"/>
                    </a:p>
                    <a:p>
                      <a:pPr marL="285750" lvl="0" indent="-285750">
                        <a:buFont typeface="Arial"/>
                        <a:buChar char="•"/>
                      </a:pPr>
                      <a:r>
                        <a:rPr lang="en-US" sz="1900" b="0" i="0" u="none" strike="noStrike" noProof="0"/>
                        <a:t>Ensemble Method </a:t>
                      </a:r>
                      <a:endParaRPr lang="en-US" sz="1900" b="0" i="0" u="none" strike="noStrike" noProof="0">
                        <a:latin typeface="Calibri"/>
                      </a:endParaRPr>
                    </a:p>
                    <a:p>
                      <a:pPr marL="285750" lvl="0" indent="-285750">
                        <a:buFont typeface="Arial"/>
                        <a:buChar char="•"/>
                      </a:pPr>
                      <a:r>
                        <a:rPr lang="en-US" sz="1900" b="0" i="0" u="none" strike="noStrike" noProof="0">
                          <a:latin typeface="Calibri"/>
                        </a:rPr>
                        <a:t>Testing and result gathering</a:t>
                      </a:r>
                    </a:p>
                    <a:p>
                      <a:pPr marL="285750" lvl="0" indent="-285750">
                        <a:buFont typeface="Arial"/>
                        <a:buChar char="•"/>
                      </a:pPr>
                      <a:endParaRPr lang="en-US" sz="1900"/>
                    </a:p>
                    <a:p>
                      <a:pPr lvl="0">
                        <a:buNone/>
                      </a:pPr>
                      <a:endParaRPr lang="en-US" sz="1900"/>
                    </a:p>
                  </a:txBody>
                  <a:tcPr marL="97119" marR="97119" marT="48560" marB="48560"/>
                </a:tc>
                <a:extLst>
                  <a:ext uri="{0D108BD9-81ED-4DB2-BD59-A6C34878D82A}">
                    <a16:rowId xmlns:a16="http://schemas.microsoft.com/office/drawing/2014/main" val="2988742919"/>
                  </a:ext>
                </a:extLst>
              </a:tr>
              <a:tr h="1592756">
                <a:tc>
                  <a:txBody>
                    <a:bodyPr/>
                    <a:lstStyle/>
                    <a:p>
                      <a:r>
                        <a:rPr lang="en-US" sz="1900"/>
                        <a:t>Sushant Kumar</a:t>
                      </a:r>
                    </a:p>
                  </a:txBody>
                  <a:tcPr marL="97119" marR="97119" marT="48560" marB="48560"/>
                </a:tc>
                <a:tc>
                  <a:txBody>
                    <a:bodyPr/>
                    <a:lstStyle/>
                    <a:p>
                      <a:pPr marL="342900" lvl="0" indent="-342900">
                        <a:buFont typeface="Arial"/>
                        <a:buChar char="•"/>
                      </a:pPr>
                      <a:r>
                        <a:rPr lang="en-US" sz="1900" b="0" i="0" u="none" strike="noStrike" noProof="0">
                          <a:latin typeface="Calibri"/>
                        </a:rPr>
                        <a:t>Sampling techniques</a:t>
                      </a:r>
                      <a:endParaRPr lang="en-US" sz="1900"/>
                    </a:p>
                    <a:p>
                      <a:pPr marL="342900" lvl="0" indent="-342900">
                        <a:buFont typeface="Arial"/>
                        <a:buChar char="•"/>
                      </a:pPr>
                      <a:r>
                        <a:rPr lang="en-US" sz="1900" b="0" i="0" u="none" strike="noStrike" noProof="0">
                          <a:latin typeface="Calibri"/>
                        </a:rPr>
                        <a:t>Cost-sensitive Learning </a:t>
                      </a:r>
                      <a:endParaRPr lang="en-US" sz="1900"/>
                    </a:p>
                    <a:p>
                      <a:pPr marL="342900" lvl="0" indent="-342900">
                        <a:buFont typeface="Arial"/>
                        <a:buChar char="•"/>
                      </a:pPr>
                      <a:r>
                        <a:rPr lang="en-US" sz="1900" b="0" i="0" u="none" strike="noStrike" noProof="0"/>
                        <a:t>Testing and result gathering</a:t>
                      </a:r>
                    </a:p>
                    <a:p>
                      <a:pPr marL="342900" lvl="0" indent="-342900">
                        <a:buFont typeface="Arial"/>
                        <a:buChar char="•"/>
                      </a:pPr>
                      <a:endParaRPr lang="en-US" sz="1900" b="0" i="0" u="none" strike="noStrike" noProof="0">
                        <a:latin typeface="Calibri"/>
                      </a:endParaRPr>
                    </a:p>
                    <a:p>
                      <a:pPr marL="285750" lvl="0" indent="-285750">
                        <a:buFont typeface="Arial"/>
                        <a:buChar char="•"/>
                      </a:pPr>
                      <a:endParaRPr lang="en-US" sz="1900" b="0" i="0" u="none" strike="noStrike" noProof="0">
                        <a:latin typeface="Calibri"/>
                      </a:endParaRPr>
                    </a:p>
                    <a:p>
                      <a:pPr marL="285750" lvl="0" indent="-285750">
                        <a:buFont typeface="Arial"/>
                        <a:buChar char="•"/>
                      </a:pPr>
                      <a:endParaRPr lang="en-US" sz="1900"/>
                    </a:p>
                  </a:txBody>
                  <a:tcPr marL="97119" marR="97119" marT="48560" marB="48560"/>
                </a:tc>
                <a:extLst>
                  <a:ext uri="{0D108BD9-81ED-4DB2-BD59-A6C34878D82A}">
                    <a16:rowId xmlns:a16="http://schemas.microsoft.com/office/drawing/2014/main" val="1604048269"/>
                  </a:ext>
                </a:extLst>
              </a:tr>
              <a:tr h="1884114">
                <a:tc>
                  <a:txBody>
                    <a:bodyPr/>
                    <a:lstStyle/>
                    <a:p>
                      <a:r>
                        <a:rPr lang="en-US" sz="1900"/>
                        <a:t>Mohit Manwani</a:t>
                      </a:r>
                    </a:p>
                  </a:txBody>
                  <a:tcPr marL="97119" marR="97119" marT="48560" marB="48560"/>
                </a:tc>
                <a:tc>
                  <a:txBody>
                    <a:bodyPr/>
                    <a:lstStyle/>
                    <a:p>
                      <a:pPr marL="285750" lvl="0" indent="-285750">
                        <a:buFont typeface="Arial"/>
                        <a:buChar char="•"/>
                      </a:pPr>
                      <a:r>
                        <a:rPr lang="en-US" sz="1900" b="0" i="0" u="none" strike="noStrike" noProof="0"/>
                        <a:t>Data-Level Approach</a:t>
                      </a:r>
                      <a:endParaRPr lang="en-US" sz="1900" b="0" i="0" u="none" strike="noStrike" noProof="0">
                        <a:latin typeface="Calibri"/>
                      </a:endParaRPr>
                    </a:p>
                    <a:p>
                      <a:pPr marL="285750" lvl="0" indent="-285750">
                        <a:buFont typeface="Arial"/>
                        <a:buChar char="•"/>
                      </a:pPr>
                      <a:r>
                        <a:rPr lang="en-US" sz="1900" b="0" i="0" u="none" strike="noStrike" noProof="0"/>
                        <a:t>Hybrid Approach</a:t>
                      </a:r>
                      <a:endParaRPr lang="en-US" sz="1900" b="0" i="0" u="none" strike="noStrike" noProof="0">
                        <a:latin typeface="Calibri"/>
                      </a:endParaRPr>
                    </a:p>
                    <a:p>
                      <a:pPr marL="285750" lvl="0" indent="-285750">
                        <a:buFont typeface="Arial"/>
                        <a:buChar char="•"/>
                      </a:pPr>
                      <a:r>
                        <a:rPr lang="en-US" sz="1900" b="0" i="0" u="none" strike="noStrike" noProof="0">
                          <a:latin typeface="Calibri"/>
                        </a:rPr>
                        <a:t>Testing and result gathering</a:t>
                      </a:r>
                      <a:endParaRPr lang="en-US" sz="1900" b="0" i="0" u="none" strike="noStrike" noProof="0"/>
                    </a:p>
                    <a:p>
                      <a:pPr marL="285750" lvl="0" indent="-285750">
                        <a:buFont typeface="Arial"/>
                        <a:buChar char="•"/>
                      </a:pPr>
                      <a:endParaRPr lang="en-US" sz="1900" b="0" i="0" u="none" strike="noStrike" noProof="0">
                        <a:latin typeface="Calibri"/>
                      </a:endParaRPr>
                    </a:p>
                    <a:p>
                      <a:pPr marL="285750" lvl="0" indent="-285750">
                        <a:buFont typeface="Arial"/>
                        <a:buChar char="•"/>
                      </a:pPr>
                      <a:endParaRPr lang="en-US" sz="1900" b="0" i="0" u="none" strike="noStrike" noProof="0">
                        <a:latin typeface="Calibri"/>
                      </a:endParaRPr>
                    </a:p>
                  </a:txBody>
                  <a:tcPr marL="97119" marR="97119" marT="48560" marB="48560"/>
                </a:tc>
                <a:extLst>
                  <a:ext uri="{0D108BD9-81ED-4DB2-BD59-A6C34878D82A}">
                    <a16:rowId xmlns:a16="http://schemas.microsoft.com/office/drawing/2014/main" val="2143596650"/>
                  </a:ext>
                </a:extLst>
              </a:tr>
            </a:tbl>
          </a:graphicData>
        </a:graphic>
      </p:graphicFrame>
    </p:spTree>
    <p:extLst>
      <p:ext uri="{BB962C8B-B14F-4D97-AF65-F5344CB8AC3E}">
        <p14:creationId xmlns:p14="http://schemas.microsoft.com/office/powerpoint/2010/main" val="3621989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E9EBBC-35E4-418F-B43E-1E1265A09E7D}"/>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kern="1200">
                <a:solidFill>
                  <a:srgbClr val="FFFFFF"/>
                </a:solidFill>
                <a:latin typeface="+mj-lt"/>
                <a:ea typeface="+mj-ea"/>
                <a:cs typeface="+mj-cs"/>
              </a:rPr>
              <a:t>Conclusive Statements</a:t>
            </a:r>
          </a:p>
        </p:txBody>
      </p:sp>
      <p:graphicFrame>
        <p:nvGraphicFramePr>
          <p:cNvPr id="16" name="TextBox 2">
            <a:extLst>
              <a:ext uri="{FF2B5EF4-FFF2-40B4-BE49-F238E27FC236}">
                <a16:creationId xmlns:a16="http://schemas.microsoft.com/office/drawing/2014/main" id="{234979ED-7FB7-4C2B-914B-3563EDFDE192}"/>
              </a:ext>
            </a:extLst>
          </p:cNvPr>
          <p:cNvGraphicFramePr/>
          <p:nvPr>
            <p:extLst>
              <p:ext uri="{D42A27DB-BD31-4B8C-83A1-F6EECF244321}">
                <p14:modId xmlns:p14="http://schemas.microsoft.com/office/powerpoint/2010/main" val="202086168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125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F5B252-B309-4003-B781-10DA71931445}"/>
              </a:ext>
            </a:extLst>
          </p:cNvPr>
          <p:cNvSpPr>
            <a:spLocks noGrp="1"/>
          </p:cNvSpPr>
          <p:nvPr>
            <p:ph idx="1"/>
          </p:nvPr>
        </p:nvSpPr>
        <p:spPr>
          <a:xfrm>
            <a:off x="838200" y="1041214"/>
            <a:ext cx="10504395" cy="5135749"/>
          </a:xfrm>
        </p:spPr>
        <p:txBody>
          <a:bodyPr vert="horz" lIns="91440" tIns="45720" rIns="91440" bIns="45720" rtlCol="0" anchor="t">
            <a:normAutofit/>
          </a:bodyPr>
          <a:lstStyle/>
          <a:p>
            <a:r>
              <a:rPr lang="en-US" sz="2400">
                <a:ea typeface="+mn-lt"/>
                <a:cs typeface="+mn-lt"/>
              </a:rPr>
              <a:t>Suppose class A is 90% of our data-set and class B is the other 10%, but we are most interested in identifying instances of class B. </a:t>
            </a:r>
          </a:p>
          <a:p>
            <a:r>
              <a:rPr lang="en-US" sz="2400">
                <a:ea typeface="+mn-lt"/>
                <a:cs typeface="+mn-lt"/>
              </a:rPr>
              <a:t>We can reach an accuracy of 90% by simply predicting class A every time, but this provides a </a:t>
            </a:r>
            <a:r>
              <a:rPr lang="en-US" sz="2400" b="1">
                <a:ea typeface="+mn-lt"/>
                <a:cs typeface="+mn-lt"/>
              </a:rPr>
              <a:t>useless </a:t>
            </a:r>
            <a:r>
              <a:rPr lang="en-US" sz="2400">
                <a:ea typeface="+mn-lt"/>
                <a:cs typeface="+mn-lt"/>
              </a:rPr>
              <a:t>classifier for our intended use case.</a:t>
            </a:r>
          </a:p>
          <a:p>
            <a:r>
              <a:rPr lang="en-US" sz="2400">
                <a:ea typeface="+mn-lt"/>
                <a:cs typeface="+mn-lt"/>
              </a:rPr>
              <a:t>Instead, a properly calibrated method may achieve a </a:t>
            </a:r>
            <a:r>
              <a:rPr lang="en-US" sz="2400" b="1">
                <a:ea typeface="+mn-lt"/>
                <a:cs typeface="+mn-lt"/>
              </a:rPr>
              <a:t>lower accuracy</a:t>
            </a:r>
            <a:r>
              <a:rPr lang="en-US" sz="2400">
                <a:ea typeface="+mn-lt"/>
                <a:cs typeface="+mn-lt"/>
              </a:rPr>
              <a:t>, but would have a substantially </a:t>
            </a:r>
            <a:r>
              <a:rPr lang="en-US" sz="2400" b="1">
                <a:ea typeface="+mn-lt"/>
                <a:cs typeface="+mn-lt"/>
              </a:rPr>
              <a:t>higher true positive rate</a:t>
            </a:r>
            <a:r>
              <a:rPr lang="en-US" sz="2400">
                <a:ea typeface="+mn-lt"/>
                <a:cs typeface="+mn-lt"/>
              </a:rPr>
              <a:t> (or recall), which is really the metric we want to optimize for.</a:t>
            </a:r>
          </a:p>
          <a:p>
            <a:r>
              <a:rPr lang="en-US" sz="2400">
                <a:ea typeface="+mn-lt"/>
                <a:cs typeface="+mn-lt"/>
              </a:rPr>
              <a:t>Generally, this problem deals with the</a:t>
            </a:r>
            <a:r>
              <a:rPr lang="en-US" sz="2400" b="1">
                <a:ea typeface="+mn-lt"/>
                <a:cs typeface="+mn-lt"/>
              </a:rPr>
              <a:t> trade-off </a:t>
            </a:r>
            <a:r>
              <a:rPr lang="en-US" sz="2400">
                <a:ea typeface="+mn-lt"/>
                <a:cs typeface="+mn-lt"/>
              </a:rPr>
              <a:t>between </a:t>
            </a:r>
            <a:r>
              <a:rPr lang="en-US" sz="2400" b="1">
                <a:ea typeface="+mn-lt"/>
                <a:cs typeface="+mn-lt"/>
              </a:rPr>
              <a:t>recall</a:t>
            </a:r>
            <a:r>
              <a:rPr lang="en-US" sz="2400">
                <a:ea typeface="+mn-lt"/>
                <a:cs typeface="+mn-lt"/>
              </a:rPr>
              <a:t> (percent of truly positive instances that were classified as such) and </a:t>
            </a:r>
            <a:r>
              <a:rPr lang="en-US" sz="2400" b="1">
                <a:ea typeface="+mn-lt"/>
                <a:cs typeface="+mn-lt"/>
              </a:rPr>
              <a:t>precision</a:t>
            </a:r>
            <a:r>
              <a:rPr lang="en-US" sz="2400">
                <a:ea typeface="+mn-lt"/>
                <a:cs typeface="+mn-lt"/>
              </a:rPr>
              <a:t> (percent of positive classifications that are truly positive).</a:t>
            </a:r>
          </a:p>
        </p:txBody>
      </p:sp>
    </p:spTree>
    <p:extLst>
      <p:ext uri="{BB962C8B-B14F-4D97-AF65-F5344CB8AC3E}">
        <p14:creationId xmlns:p14="http://schemas.microsoft.com/office/powerpoint/2010/main" val="188575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1A12F-F822-4EAC-A56E-F0E3250CF888}"/>
              </a:ext>
            </a:extLst>
          </p:cNvPr>
          <p:cNvSpPr>
            <a:spLocks noGrp="1"/>
          </p:cNvSpPr>
          <p:nvPr>
            <p:ph type="title"/>
          </p:nvPr>
        </p:nvSpPr>
        <p:spPr>
          <a:xfrm>
            <a:off x="841248" y="334644"/>
            <a:ext cx="10509504" cy="1076914"/>
          </a:xfrm>
        </p:spPr>
        <p:txBody>
          <a:bodyPr anchor="ctr">
            <a:normAutofit/>
          </a:bodyPr>
          <a:lstStyle/>
          <a:p>
            <a:r>
              <a:rPr lang="en-US" sz="4000" b="1">
                <a:ea typeface="+mj-lt"/>
                <a:cs typeface="+mj-lt"/>
              </a:rPr>
              <a:t>Challenges Identified</a:t>
            </a:r>
            <a:endParaRPr lang="en-US" sz="4000" b="1">
              <a:cs typeface="Calibri Light"/>
            </a:endParaRPr>
          </a:p>
        </p:txBody>
      </p:sp>
      <p:sp>
        <p:nvSpPr>
          <p:cNvPr id="8"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D6C4087-0275-4232-8658-0BCA2E1C7119}"/>
              </a:ext>
            </a:extLst>
          </p:cNvPr>
          <p:cNvGraphicFramePr>
            <a:graphicFrameLocks noGrp="1"/>
          </p:cNvGraphicFramePr>
          <p:nvPr>
            <p:ph idx="1"/>
            <p:extLst>
              <p:ext uri="{D42A27DB-BD31-4B8C-83A1-F6EECF244321}">
                <p14:modId xmlns:p14="http://schemas.microsoft.com/office/powerpoint/2010/main" val="755698152"/>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297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58A8E-4CFC-40B6-A69C-993DA608E09B}"/>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Dataset Description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104967-2FAD-43B5-B618-F41525D187CD}"/>
              </a:ext>
            </a:extLst>
          </p:cNvPr>
          <p:cNvSpPr>
            <a:spLocks noGrp="1"/>
          </p:cNvSpPr>
          <p:nvPr>
            <p:ph idx="1"/>
          </p:nvPr>
        </p:nvSpPr>
        <p:spPr>
          <a:xfrm>
            <a:off x="4447308" y="591344"/>
            <a:ext cx="6906491" cy="5585619"/>
          </a:xfrm>
        </p:spPr>
        <p:txBody>
          <a:bodyPr vert="horz" lIns="91440" tIns="45720" rIns="91440" bIns="45720" rtlCol="0" anchor="ctr">
            <a:normAutofit fontScale="92500" lnSpcReduction="10000"/>
          </a:bodyPr>
          <a:lstStyle/>
          <a:p>
            <a:r>
              <a:rPr lang="en-US">
                <a:cs typeface="Calibri"/>
              </a:rPr>
              <a:t>We have </a:t>
            </a:r>
            <a:r>
              <a:rPr lang="en-US">
                <a:ea typeface="+mn-lt"/>
                <a:cs typeface="+mn-lt"/>
              </a:rPr>
              <a:t>chosen a dataset that contains transactions made by credit cards in September 2013 by European cardholders.</a:t>
            </a:r>
          </a:p>
          <a:p>
            <a:r>
              <a:rPr lang="en-US">
                <a:ea typeface="+mn-lt"/>
                <a:cs typeface="+mn-lt"/>
              </a:rPr>
              <a:t>This dataset presents transactions that occurred in two days, where we have 492 frauds out of 284,807 transactions.</a:t>
            </a:r>
          </a:p>
          <a:p>
            <a:r>
              <a:rPr lang="en-US">
                <a:ea typeface="+mn-lt"/>
                <a:cs typeface="+mn-lt"/>
              </a:rPr>
              <a:t>The dataset is </a:t>
            </a:r>
            <a:r>
              <a:rPr lang="en-US" b="1">
                <a:ea typeface="+mn-lt"/>
                <a:cs typeface="+mn-lt"/>
              </a:rPr>
              <a:t>highly imbalanced</a:t>
            </a:r>
            <a:r>
              <a:rPr lang="en-US">
                <a:ea typeface="+mn-lt"/>
                <a:cs typeface="+mn-lt"/>
              </a:rPr>
              <a:t>, the positive class (frauds) account for 0.172% of all transactions.</a:t>
            </a:r>
          </a:p>
          <a:p>
            <a:r>
              <a:rPr lang="en-US">
                <a:ea typeface="+mn-lt"/>
                <a:cs typeface="+mn-lt"/>
              </a:rPr>
              <a:t>It contains only numerical input variables which are the result of a PCA transformation (due to confidentiality issues).</a:t>
            </a:r>
          </a:p>
          <a:p>
            <a:r>
              <a:rPr lang="en-US">
                <a:ea typeface="+mn-lt"/>
                <a:cs typeface="+mn-lt"/>
              </a:rPr>
              <a:t>Feature 'Class' is the response variable, and it takes value 1 in case of fraud and 0 otherwise.</a:t>
            </a:r>
            <a:endParaRPr lang="en-US">
              <a:cs typeface="Calibri"/>
            </a:endParaRPr>
          </a:p>
        </p:txBody>
      </p:sp>
    </p:spTree>
    <p:extLst>
      <p:ext uri="{BB962C8B-B14F-4D97-AF65-F5344CB8AC3E}">
        <p14:creationId xmlns:p14="http://schemas.microsoft.com/office/powerpoint/2010/main" val="144460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07EBD-ADC8-4D85-A7DE-8A308DA6E986}"/>
              </a:ext>
            </a:extLst>
          </p:cNvPr>
          <p:cNvSpPr>
            <a:spLocks noGrp="1"/>
          </p:cNvSpPr>
          <p:nvPr>
            <p:ph type="title"/>
          </p:nvPr>
        </p:nvSpPr>
        <p:spPr>
          <a:xfrm>
            <a:off x="748553" y="557189"/>
            <a:ext cx="3867194" cy="5579096"/>
          </a:xfrm>
        </p:spPr>
        <p:txBody>
          <a:bodyPr>
            <a:normAutofit/>
          </a:bodyPr>
          <a:lstStyle/>
          <a:p>
            <a:r>
              <a:rPr lang="en-US" sz="6000" b="1">
                <a:ea typeface="+mj-lt"/>
                <a:cs typeface="+mj-lt"/>
              </a:rPr>
              <a:t>Data Level Approaches</a:t>
            </a:r>
            <a:br>
              <a:rPr lang="en-US" sz="5200" b="1">
                <a:ea typeface="+mj-lt"/>
                <a:cs typeface="+mj-lt"/>
              </a:rPr>
            </a:br>
            <a:r>
              <a:rPr lang="en-US" b="1">
                <a:ea typeface="+mj-lt"/>
                <a:cs typeface="+mj-lt"/>
              </a:rPr>
              <a:t>(external techniques)</a:t>
            </a:r>
            <a:endParaRPr lang="en-US" b="1">
              <a:cs typeface="Calibri Light"/>
            </a:endParaRPr>
          </a:p>
        </p:txBody>
      </p:sp>
      <p:graphicFrame>
        <p:nvGraphicFramePr>
          <p:cNvPr id="5" name="Content Placeholder 2">
            <a:extLst>
              <a:ext uri="{FF2B5EF4-FFF2-40B4-BE49-F238E27FC236}">
                <a16:creationId xmlns:a16="http://schemas.microsoft.com/office/drawing/2014/main" id="{DD1AF669-4686-4196-B447-17D003661953}"/>
              </a:ext>
            </a:extLst>
          </p:cNvPr>
          <p:cNvGraphicFramePr>
            <a:graphicFrameLocks noGrp="1"/>
          </p:cNvGraphicFramePr>
          <p:nvPr>
            <p:ph idx="1"/>
            <p:extLst>
              <p:ext uri="{D42A27DB-BD31-4B8C-83A1-F6EECF244321}">
                <p14:modId xmlns:p14="http://schemas.microsoft.com/office/powerpoint/2010/main" val="249356334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438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B28BA-2ECC-46F2-9EAE-CF8AE899406D}"/>
              </a:ext>
            </a:extLst>
          </p:cNvPr>
          <p:cNvSpPr>
            <a:spLocks noGrp="1"/>
          </p:cNvSpPr>
          <p:nvPr>
            <p:ph type="title"/>
          </p:nvPr>
        </p:nvSpPr>
        <p:spPr>
          <a:xfrm>
            <a:off x="841248" y="548640"/>
            <a:ext cx="3600860" cy="5431536"/>
          </a:xfrm>
        </p:spPr>
        <p:txBody>
          <a:bodyPr>
            <a:normAutofit/>
          </a:bodyPr>
          <a:lstStyle/>
          <a:p>
            <a:r>
              <a:rPr lang="en-US" sz="5400" b="1">
                <a:ea typeface="+mj-lt"/>
                <a:cs typeface="+mj-lt"/>
              </a:rPr>
              <a:t>SMOTE</a:t>
            </a:r>
            <a:br>
              <a:rPr lang="en-US" sz="5400" b="1">
                <a:ea typeface="+mj-lt"/>
                <a:cs typeface="+mj-lt"/>
              </a:rPr>
            </a:br>
            <a:r>
              <a:rPr lang="en-US" sz="5400">
                <a:ea typeface="+mj-lt"/>
                <a:cs typeface="+mj-lt"/>
              </a:rPr>
              <a:t>(Synthetic Minority Over-sampling Technique)</a:t>
            </a:r>
            <a:endParaRPr lang="en-US" sz="5400">
              <a:cs typeface="Calibri Light"/>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937593-92FA-415A-91E1-EF5CEB3BE3B7}"/>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a:ea typeface="+mn-lt"/>
                <a:cs typeface="+mn-lt"/>
              </a:rPr>
              <a:t>Over sampling the minority class</a:t>
            </a:r>
            <a:endParaRPr lang="en-US"/>
          </a:p>
          <a:p>
            <a:r>
              <a:rPr lang="en-US">
                <a:ea typeface="+mn-lt"/>
                <a:cs typeface="+mn-lt"/>
              </a:rPr>
              <a:t>Adding new examples to minority class by computing a probability distribution to model the smaller class</a:t>
            </a:r>
            <a:endParaRPr lang="en-US">
              <a:cs typeface="Calibri"/>
            </a:endParaRPr>
          </a:p>
          <a:p>
            <a:r>
              <a:rPr lang="en-US">
                <a:ea typeface="+mn-lt"/>
                <a:cs typeface="+mn-lt"/>
              </a:rPr>
              <a:t>thus, making the decision boundary larger in order to capture adjacent minority class examples</a:t>
            </a:r>
          </a:p>
          <a:p>
            <a:r>
              <a:rPr lang="en-US">
                <a:ea typeface="+mn-lt"/>
                <a:cs typeface="+mn-lt"/>
              </a:rPr>
              <a:t>It focuses on the feature space to generate new instances with the help of interpolation between the positive instances that lie together</a:t>
            </a:r>
            <a:endParaRPr lang="en-US">
              <a:cs typeface="Calibri"/>
            </a:endParaRPr>
          </a:p>
        </p:txBody>
      </p:sp>
    </p:spTree>
    <p:extLst>
      <p:ext uri="{BB962C8B-B14F-4D97-AF65-F5344CB8AC3E}">
        <p14:creationId xmlns:p14="http://schemas.microsoft.com/office/powerpoint/2010/main" val="1538402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42</Slides>
  <Notes>0</Notes>
  <HiddenSlides>0</HiddenSlide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Study of the Class Imbalance Problem</vt:lpstr>
      <vt:lpstr>Class Imbalance:  </vt:lpstr>
      <vt:lpstr>In this Project we..</vt:lpstr>
      <vt:lpstr>Understanding the Problem Statement</vt:lpstr>
      <vt:lpstr>PowerPoint Presentation</vt:lpstr>
      <vt:lpstr>Challenges Identified</vt:lpstr>
      <vt:lpstr>Dataset Description</vt:lpstr>
      <vt:lpstr>Data Level Approaches (external techniques)</vt:lpstr>
      <vt:lpstr>SMOTE (Synthetic Minority Over-sampling Technique)</vt:lpstr>
      <vt:lpstr>Steps involved in SMOTE</vt:lpstr>
      <vt:lpstr>PowerPoint Presentation</vt:lpstr>
      <vt:lpstr>Results of SMOTE on Logistic Regression</vt:lpstr>
      <vt:lpstr>PowerPoint Presentation</vt:lpstr>
      <vt:lpstr>RUS vs SMOTe</vt:lpstr>
      <vt:lpstr>Algorithm Level Approaches</vt:lpstr>
      <vt:lpstr>Cost Sensitive Learning</vt:lpstr>
      <vt:lpstr>Cost Sensitive Logistic Regression</vt:lpstr>
      <vt:lpstr>Confusion Matrix</vt:lpstr>
      <vt:lpstr>PowerPoint Presentation</vt:lpstr>
      <vt:lpstr>Cost Sensitive Neural Network</vt:lpstr>
      <vt:lpstr>PowerPoint Presentation</vt:lpstr>
      <vt:lpstr>Ensemble Methods</vt:lpstr>
      <vt:lpstr>Experimentation Done with-</vt:lpstr>
      <vt:lpstr>PowerPoint Presentation</vt:lpstr>
      <vt:lpstr>PowerPoint Presentation</vt:lpstr>
      <vt:lpstr>Analysis</vt:lpstr>
      <vt:lpstr>One Class Learning</vt:lpstr>
      <vt:lpstr>One Class Learning</vt:lpstr>
      <vt:lpstr>PowerPoint Presentation</vt:lpstr>
      <vt:lpstr>Siamese One Class Classification</vt:lpstr>
      <vt:lpstr>PowerPoint Presentation</vt:lpstr>
      <vt:lpstr>Some Other Methods:</vt:lpstr>
      <vt:lpstr>PowerPoint Presentation</vt:lpstr>
      <vt:lpstr>Hybrid Approach</vt:lpstr>
      <vt:lpstr>Some Hybrid Approach techniques</vt:lpstr>
      <vt:lpstr>Comparison</vt:lpstr>
      <vt:lpstr>ROC_AUC plot for NN with and without SMOTe</vt:lpstr>
      <vt:lpstr>Efficiency comparison between different approaches for this dataset</vt:lpstr>
      <vt:lpstr>PowerPoint Presentation</vt:lpstr>
      <vt:lpstr>Weekly Plan</vt:lpstr>
      <vt:lpstr>Contribution from each Team-Member</vt:lpstr>
      <vt:lpstr>Conclusive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cp:revision>
  <dcterms:created xsi:type="dcterms:W3CDTF">2021-04-03T07:16:40Z</dcterms:created>
  <dcterms:modified xsi:type="dcterms:W3CDTF">2021-11-27T17:07:20Z</dcterms:modified>
</cp:coreProperties>
</file>