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-1402760" y="6802807"/>
            <a:ext cx="5402509" cy="5402509"/>
          </a:xfrm>
          <a:prstGeom prst="ellipse">
            <a:avLst/>
          </a:prstGeom>
          <a:solidFill>
            <a:srgbClr val="000000">
              <a:alpha val="0"/>
            </a:srgbClr>
          </a:solidFill>
          <a:ln w="952500" cap="sq">
            <a:solidFill>
              <a:srgbClr val="F6F6F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AutoShape 5"/>
          <p:cNvSpPr/>
          <p:nvPr/>
        </p:nvSpPr>
        <p:spPr>
          <a:xfrm>
            <a:off x="1074658" y="8563446"/>
            <a:ext cx="16138686" cy="1"/>
          </a:xfrm>
          <a:prstGeom prst="line">
            <a:avLst/>
          </a:prstGeom>
          <a:ln w="38100">
            <a:solidFill>
              <a:srgbClr val="17726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Freeform 7"/>
          <p:cNvSpPr/>
          <p:nvPr/>
        </p:nvSpPr>
        <p:spPr>
          <a:xfrm>
            <a:off x="10785978" y="1231643"/>
            <a:ext cx="4758516" cy="4758516"/>
          </a:xfrm>
          <a:prstGeom prst="ellipse">
            <a:avLst/>
          </a:prstGeom>
          <a:solidFill>
            <a:srgbClr val="EAE4D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Freeform 10"/>
          <p:cNvSpPr/>
          <p:nvPr/>
        </p:nvSpPr>
        <p:spPr>
          <a:xfrm>
            <a:off x="1074658" y="5553371"/>
            <a:ext cx="447676" cy="447676"/>
          </a:xfrm>
          <a:prstGeom prst="ellipse">
            <a:avLst/>
          </a:prstGeom>
          <a:solidFill>
            <a:srgbClr val="17726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Freeform 12"/>
          <p:cNvSpPr/>
          <p:nvPr/>
        </p:nvSpPr>
        <p:spPr>
          <a:xfrm>
            <a:off x="1124956" y="656036"/>
            <a:ext cx="586294" cy="48369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Freeform 14"/>
          <p:cNvSpPr/>
          <p:nvPr/>
        </p:nvSpPr>
        <p:spPr>
          <a:xfrm>
            <a:off x="15972038" y="656036"/>
            <a:ext cx="1241305" cy="575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008" y="0"/>
                </a:moveTo>
                <a:lnTo>
                  <a:pt x="16592" y="0"/>
                </a:lnTo>
                <a:cubicBezTo>
                  <a:pt x="19358" y="0"/>
                  <a:pt x="21600" y="4835"/>
                  <a:pt x="21600" y="10800"/>
                </a:cubicBezTo>
                <a:cubicBezTo>
                  <a:pt x="21600" y="16765"/>
                  <a:pt x="19358" y="21600"/>
                  <a:pt x="16592" y="21600"/>
                </a:cubicBezTo>
                <a:lnTo>
                  <a:pt x="5008" y="21600"/>
                </a:lnTo>
                <a:cubicBezTo>
                  <a:pt x="2242" y="21600"/>
                  <a:pt x="0" y="16765"/>
                  <a:pt x="0" y="10800"/>
                </a:cubicBezTo>
                <a:cubicBezTo>
                  <a:pt x="0" y="4835"/>
                  <a:pt x="2242" y="0"/>
                  <a:pt x="5008" y="0"/>
                </a:cubicBezTo>
                <a:close/>
              </a:path>
            </a:pathLst>
          </a:custGeom>
          <a:solidFill>
            <a:srgbClr val="17726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Freeform 16"/>
          <p:cNvSpPr/>
          <p:nvPr/>
        </p:nvSpPr>
        <p:spPr>
          <a:xfrm>
            <a:off x="16275918" y="793768"/>
            <a:ext cx="633546" cy="3001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TextBox 17"/>
          <p:cNvSpPr txBox="1"/>
          <p:nvPr/>
        </p:nvSpPr>
        <p:spPr>
          <a:xfrm>
            <a:off x="1074658" y="9213230"/>
            <a:ext cx="2012165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24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+91-XXXXX-XXXXX</a:t>
            </a:r>
          </a:p>
        </p:txBody>
      </p:sp>
      <p:sp>
        <p:nvSpPr>
          <p:cNvPr id="102" name="TextBox 18"/>
          <p:cNvSpPr txBox="1"/>
          <p:nvPr/>
        </p:nvSpPr>
        <p:spPr>
          <a:xfrm>
            <a:off x="1074658" y="8881602"/>
            <a:ext cx="2012165" cy="28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2400"/>
              </a:lnSpc>
              <a:defRPr sz="15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Telephone</a:t>
            </a:r>
          </a:p>
        </p:txBody>
      </p:sp>
      <p:sp>
        <p:nvSpPr>
          <p:cNvPr id="103" name="TextBox 19"/>
          <p:cNvSpPr txBox="1"/>
          <p:nvPr/>
        </p:nvSpPr>
        <p:spPr>
          <a:xfrm>
            <a:off x="3575225" y="9213230"/>
            <a:ext cx="2725664" cy="59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24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Kameng Hostel,</a:t>
            </a:r>
          </a:p>
          <a:p>
            <a:pPr algn="just">
              <a:lnSpc>
                <a:spcPts val="24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IIT Guwahati</a:t>
            </a:r>
          </a:p>
        </p:txBody>
      </p:sp>
      <p:sp>
        <p:nvSpPr>
          <p:cNvPr id="104" name="TextBox 20"/>
          <p:cNvSpPr txBox="1"/>
          <p:nvPr/>
        </p:nvSpPr>
        <p:spPr>
          <a:xfrm>
            <a:off x="6824763" y="9213230"/>
            <a:ext cx="2868748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24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www.kisaangpt.com </a:t>
            </a:r>
          </a:p>
        </p:txBody>
      </p:sp>
      <p:sp>
        <p:nvSpPr>
          <p:cNvPr id="105" name="TextBox 21"/>
          <p:cNvSpPr txBox="1"/>
          <p:nvPr/>
        </p:nvSpPr>
        <p:spPr>
          <a:xfrm>
            <a:off x="3575225" y="8881602"/>
            <a:ext cx="2725664" cy="28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2400"/>
              </a:lnSpc>
              <a:defRPr sz="15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Address</a:t>
            </a:r>
          </a:p>
        </p:txBody>
      </p:sp>
      <p:sp>
        <p:nvSpPr>
          <p:cNvPr id="106" name="TextBox 22"/>
          <p:cNvSpPr txBox="1"/>
          <p:nvPr/>
        </p:nvSpPr>
        <p:spPr>
          <a:xfrm>
            <a:off x="6824763" y="8881602"/>
            <a:ext cx="2868748" cy="28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2400"/>
              </a:lnSpc>
              <a:defRPr sz="15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Website</a:t>
            </a:r>
          </a:p>
        </p:txBody>
      </p:sp>
      <p:sp>
        <p:nvSpPr>
          <p:cNvPr id="107" name="TextBox 23"/>
          <p:cNvSpPr txBox="1"/>
          <p:nvPr/>
        </p:nvSpPr>
        <p:spPr>
          <a:xfrm>
            <a:off x="14344595" y="8862552"/>
            <a:ext cx="2868748" cy="360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19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January 2024</a:t>
            </a:r>
          </a:p>
        </p:txBody>
      </p:sp>
      <p:sp>
        <p:nvSpPr>
          <p:cNvPr id="108" name="TextBox 24"/>
          <p:cNvSpPr txBox="1"/>
          <p:nvPr/>
        </p:nvSpPr>
        <p:spPr>
          <a:xfrm>
            <a:off x="1690842" y="5507968"/>
            <a:ext cx="10196098" cy="47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900"/>
              </a:lnSpc>
              <a:defRPr spc="207" sz="2700">
                <a:latin typeface="Open Sans Semi-Bold"/>
                <a:ea typeface="Open Sans Semi-Bold"/>
                <a:cs typeface="Open Sans Semi-Bold"/>
                <a:sym typeface="Open Sans Semi-Bold"/>
              </a:defRPr>
            </a:lvl1pPr>
          </a:lstStyle>
          <a:p>
            <a:pPr/>
            <a:r>
              <a:t>Your assistant for all agricultural queries</a:t>
            </a:r>
          </a:p>
        </p:txBody>
      </p:sp>
      <p:sp>
        <p:nvSpPr>
          <p:cNvPr id="109" name="TextBox 25"/>
          <p:cNvSpPr txBox="1"/>
          <p:nvPr/>
        </p:nvSpPr>
        <p:spPr>
          <a:xfrm>
            <a:off x="1857292" y="662932"/>
            <a:ext cx="3191398" cy="415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400">
                <a:latin typeface="Open Sans Semi-Bold"/>
                <a:ea typeface="Open Sans Semi-Bold"/>
                <a:cs typeface="Open Sans Semi-Bold"/>
                <a:sym typeface="Open Sans Semi-Bold"/>
              </a:defRPr>
            </a:lvl1pPr>
          </a:lstStyle>
          <a:p>
            <a:pPr/>
            <a:r>
              <a:t>DHARATI AgroTech</a:t>
            </a:r>
          </a:p>
        </p:txBody>
      </p:sp>
      <p:sp>
        <p:nvSpPr>
          <p:cNvPr id="110" name="TextBox 26"/>
          <p:cNvSpPr txBox="1"/>
          <p:nvPr/>
        </p:nvSpPr>
        <p:spPr>
          <a:xfrm>
            <a:off x="981074" y="2884046"/>
            <a:ext cx="14166689" cy="267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1800"/>
              </a:lnSpc>
              <a:defRPr sz="156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KisaanGPT</a:t>
            </a:r>
          </a:p>
        </p:txBody>
      </p:sp>
      <p:sp>
        <p:nvSpPr>
          <p:cNvPr id="111" name="TextBox 24"/>
          <p:cNvSpPr txBox="1"/>
          <p:nvPr/>
        </p:nvSpPr>
        <p:spPr>
          <a:xfrm>
            <a:off x="1172769" y="1196803"/>
            <a:ext cx="10196098" cy="475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900"/>
              </a:lnSpc>
              <a:defRPr spc="207" sz="2700">
                <a:latin typeface="Open Sans Semi-Bold"/>
                <a:ea typeface="Open Sans Semi-Bold"/>
                <a:cs typeface="Open Sans Semi-Bold"/>
                <a:sym typeface="Open Sans Semi-Bold"/>
              </a:defRPr>
            </a:lvl1pPr>
          </a:lstStyle>
          <a:p>
            <a:pPr/>
            <a:r>
              <a:t>PAN IIT Gen-AI Competition Submission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2"/>
          <p:cNvSpPr/>
          <p:nvPr/>
        </p:nvSpPr>
        <p:spPr>
          <a:xfrm>
            <a:off x="13156322" y="43720"/>
            <a:ext cx="4102979" cy="22454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Freeform 3"/>
          <p:cNvSpPr/>
          <p:nvPr/>
        </p:nvSpPr>
        <p:spPr>
          <a:xfrm rot="10800000">
            <a:off x="889999" y="7153816"/>
            <a:ext cx="4102978" cy="31331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extBox 4"/>
          <p:cNvSpPr txBox="1"/>
          <p:nvPr/>
        </p:nvSpPr>
        <p:spPr>
          <a:xfrm>
            <a:off x="9560104" y="5727689"/>
            <a:ext cx="6726444" cy="84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6600"/>
              </a:lnSpc>
              <a:defRPr sz="6000">
                <a:solidFill>
                  <a:srgbClr val="17726D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16" name="TextBox 5"/>
          <p:cNvSpPr txBox="1"/>
          <p:nvPr/>
        </p:nvSpPr>
        <p:spPr>
          <a:xfrm>
            <a:off x="8430765" y="6861168"/>
            <a:ext cx="7855784" cy="241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800"/>
              </a:lnSpc>
              <a:defRPr sz="3500">
                <a:solidFill>
                  <a:srgbClr val="73737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pPr/>
            <a:r>
              <a:t>Implement a chatbot designed to promptly respond to farmers' inquiries, leveraging historical data from Krishi Seva Kendra (KSK) for informed and accurate assistance.</a:t>
            </a:r>
          </a:p>
        </p:txBody>
      </p:sp>
      <p:sp>
        <p:nvSpPr>
          <p:cNvPr id="117" name="TextBox 6"/>
          <p:cNvSpPr txBox="1"/>
          <p:nvPr/>
        </p:nvSpPr>
        <p:spPr>
          <a:xfrm>
            <a:off x="2417555" y="1879591"/>
            <a:ext cx="6726444" cy="84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600"/>
              </a:lnSpc>
              <a:defRPr sz="6000">
                <a:solidFill>
                  <a:srgbClr val="17726D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18" name="TextBox 7"/>
          <p:cNvSpPr txBox="1"/>
          <p:nvPr/>
        </p:nvSpPr>
        <p:spPr>
          <a:xfrm>
            <a:off x="1822968" y="2992878"/>
            <a:ext cx="7915620" cy="193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3500">
                <a:solidFill>
                  <a:srgbClr val="73737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pPr/>
            <a:r>
              <a:t>Krishi Seva Kendra faces challenges during peak seasons due to staff shortages, leading to delayed responses to farmers' queries.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2"/>
          <p:cNvSpPr txBox="1"/>
          <p:nvPr/>
        </p:nvSpPr>
        <p:spPr>
          <a:xfrm>
            <a:off x="839945" y="533694"/>
            <a:ext cx="6668811" cy="76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900"/>
              </a:lnSpc>
              <a:defRPr sz="56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IMPLEMENTATION</a:t>
            </a:r>
          </a:p>
        </p:txBody>
      </p:sp>
      <p:sp>
        <p:nvSpPr>
          <p:cNvPr id="121" name="Freeform 4"/>
          <p:cNvSpPr/>
          <p:nvPr/>
        </p:nvSpPr>
        <p:spPr>
          <a:xfrm>
            <a:off x="8493611" y="0"/>
            <a:ext cx="10569695" cy="10287001"/>
          </a:xfrm>
          <a:prstGeom prst="rect">
            <a:avLst/>
          </a:prstGeom>
          <a:solidFill>
            <a:srgbClr val="17726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Freeform 6"/>
          <p:cNvSpPr/>
          <p:nvPr/>
        </p:nvSpPr>
        <p:spPr>
          <a:xfrm>
            <a:off x="839944" y="9258300"/>
            <a:ext cx="586294" cy="4836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TextBox 7"/>
          <p:cNvSpPr txBox="1"/>
          <p:nvPr/>
        </p:nvSpPr>
        <p:spPr>
          <a:xfrm>
            <a:off x="1572281" y="9265195"/>
            <a:ext cx="3191398" cy="415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400">
                <a:latin typeface="Open Sans Semi-Bold"/>
                <a:ea typeface="Open Sans Semi-Bold"/>
                <a:cs typeface="Open Sans Semi-Bold"/>
                <a:sym typeface="Open Sans Semi-Bold"/>
              </a:defRPr>
            </a:lvl1pPr>
          </a:lstStyle>
          <a:p>
            <a:pPr/>
            <a:r>
              <a:t>DHARATI AgroTech</a:t>
            </a:r>
          </a:p>
        </p:txBody>
      </p:sp>
      <p:sp>
        <p:nvSpPr>
          <p:cNvPr id="124" name="AutoShape 8"/>
          <p:cNvSpPr/>
          <p:nvPr/>
        </p:nvSpPr>
        <p:spPr>
          <a:xfrm>
            <a:off x="839944" y="1661432"/>
            <a:ext cx="1858300" cy="1"/>
          </a:xfrm>
          <a:prstGeom prst="line">
            <a:avLst/>
          </a:prstGeom>
          <a:ln w="76200">
            <a:solidFill>
              <a:srgbClr val="EAE4D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TextBox 9"/>
          <p:cNvSpPr txBox="1"/>
          <p:nvPr/>
        </p:nvSpPr>
        <p:spPr>
          <a:xfrm>
            <a:off x="9120977" y="36884"/>
            <a:ext cx="8959509" cy="45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solidFill>
                  <a:srgbClr val="EAE4D2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Reranker-Based RAG Pipeline Architecture Overview</a:t>
            </a:r>
          </a:p>
        </p:txBody>
      </p:sp>
      <p:sp>
        <p:nvSpPr>
          <p:cNvPr id="126" name="TextBox 10"/>
          <p:cNvSpPr txBox="1"/>
          <p:nvPr/>
        </p:nvSpPr>
        <p:spPr>
          <a:xfrm>
            <a:off x="9364466" y="1311623"/>
            <a:ext cx="8497662" cy="1385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518159" indent="-259079" algn="just">
              <a:lnSpc>
                <a:spcPts val="37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LanceDB is employed to store vector embeddings of the dataset, facilitating efficient data retrieval and management.</a:t>
            </a:r>
          </a:p>
        </p:txBody>
      </p:sp>
      <p:sp>
        <p:nvSpPr>
          <p:cNvPr id="127" name="TextBox 11"/>
          <p:cNvSpPr txBox="1"/>
          <p:nvPr/>
        </p:nvSpPr>
        <p:spPr>
          <a:xfrm>
            <a:off x="9574017" y="3033742"/>
            <a:ext cx="7641844" cy="45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AI Models Integration</a:t>
            </a:r>
          </a:p>
        </p:txBody>
      </p:sp>
      <p:sp>
        <p:nvSpPr>
          <p:cNvPr id="128" name="TextBox 12"/>
          <p:cNvSpPr txBox="1"/>
          <p:nvPr/>
        </p:nvSpPr>
        <p:spPr>
          <a:xfrm>
            <a:off x="9364466" y="3548093"/>
            <a:ext cx="8497662" cy="326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518159" indent="-259079" algn="just">
              <a:lnSpc>
                <a:spcPts val="37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BAAI/llm-embedde model is used for generating initial embeddings of the query and dataset.</a:t>
            </a:r>
          </a:p>
          <a:p>
            <a:pPr lvl="1" marL="518159" indent="-259079" algn="just">
              <a:lnSpc>
                <a:spcPts val="37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used BAAI/bge-reranker-base model to rerank the results based on relevance to the query.</a:t>
            </a:r>
          </a:p>
          <a:p>
            <a:pPr lvl="1" marL="518159" indent="-259079" algn="just">
              <a:lnSpc>
                <a:spcPts val="37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utilized mistral API for generating coherent and contextually appropriate answers from the large language model (LLM).</a:t>
            </a:r>
          </a:p>
        </p:txBody>
      </p:sp>
      <p:sp>
        <p:nvSpPr>
          <p:cNvPr id="129" name="TextBox 13"/>
          <p:cNvSpPr txBox="1"/>
          <p:nvPr/>
        </p:nvSpPr>
        <p:spPr>
          <a:xfrm>
            <a:off x="9574017" y="7132515"/>
            <a:ext cx="7641844" cy="45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Flask for API Development</a:t>
            </a:r>
          </a:p>
        </p:txBody>
      </p:sp>
      <p:sp>
        <p:nvSpPr>
          <p:cNvPr id="130" name="TextBox 14"/>
          <p:cNvSpPr txBox="1"/>
          <p:nvPr/>
        </p:nvSpPr>
        <p:spPr>
          <a:xfrm>
            <a:off x="9260709" y="7644961"/>
            <a:ext cx="8601418" cy="232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518159" indent="-259079" algn="just">
              <a:lnSpc>
                <a:spcPts val="37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Flask, a lightweight web application framework, is used to create a user-friendly API.</a:t>
            </a:r>
          </a:p>
          <a:p>
            <a:pPr lvl="1" marL="518159" indent="-259079" algn="just">
              <a:lnSpc>
                <a:spcPts val="37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The API serves as an interface for external applications to interact with the RAG pipeline, submitting queries and receiving responses.</a:t>
            </a:r>
          </a:p>
        </p:txBody>
      </p:sp>
      <p:sp>
        <p:nvSpPr>
          <p:cNvPr id="131" name="TextBox 15"/>
          <p:cNvSpPr txBox="1"/>
          <p:nvPr/>
        </p:nvSpPr>
        <p:spPr>
          <a:xfrm>
            <a:off x="851767" y="1852108"/>
            <a:ext cx="7641843" cy="45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Web Interface</a:t>
            </a:r>
          </a:p>
        </p:txBody>
      </p:sp>
      <p:sp>
        <p:nvSpPr>
          <p:cNvPr id="132" name="TextBox 16"/>
          <p:cNvSpPr txBox="1"/>
          <p:nvPr/>
        </p:nvSpPr>
        <p:spPr>
          <a:xfrm>
            <a:off x="839944" y="2961956"/>
            <a:ext cx="7444118" cy="1385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3700"/>
              </a:lnSpc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 user-friendly interface similar to ChatGPT for intuitive interaction, ensuring ease of use for farmers with varying tech-savviness.</a:t>
            </a:r>
          </a:p>
        </p:txBody>
      </p:sp>
      <p:sp>
        <p:nvSpPr>
          <p:cNvPr id="133" name="TextBox 17"/>
          <p:cNvSpPr txBox="1"/>
          <p:nvPr/>
        </p:nvSpPr>
        <p:spPr>
          <a:xfrm>
            <a:off x="851767" y="2434857"/>
            <a:ext cx="6656990" cy="45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ChatGPT-like Interface for KisaanGPT </a:t>
            </a:r>
          </a:p>
        </p:txBody>
      </p:sp>
      <p:sp>
        <p:nvSpPr>
          <p:cNvPr id="134" name="TextBox 18"/>
          <p:cNvSpPr txBox="1"/>
          <p:nvPr/>
        </p:nvSpPr>
        <p:spPr>
          <a:xfrm>
            <a:off x="851767" y="4432027"/>
            <a:ext cx="6656990" cy="45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Web Development</a:t>
            </a:r>
          </a:p>
        </p:txBody>
      </p:sp>
      <p:sp>
        <p:nvSpPr>
          <p:cNvPr id="135" name="TextBox 19"/>
          <p:cNvSpPr txBox="1"/>
          <p:nvPr/>
        </p:nvSpPr>
        <p:spPr>
          <a:xfrm>
            <a:off x="839945" y="6430372"/>
            <a:ext cx="6656990" cy="45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Distinct Web Pages</a:t>
            </a:r>
          </a:p>
        </p:txBody>
      </p:sp>
      <p:sp>
        <p:nvSpPr>
          <p:cNvPr id="136" name="TextBox 20"/>
          <p:cNvSpPr txBox="1"/>
          <p:nvPr/>
        </p:nvSpPr>
        <p:spPr>
          <a:xfrm>
            <a:off x="851767" y="4828735"/>
            <a:ext cx="7432293" cy="1385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3700"/>
              </a:lnSpc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Creation of a website using HTML, CSS, and Javascript to host KisaanGPT. This ensures wide accessibility and seamless user experience.</a:t>
            </a:r>
          </a:p>
        </p:txBody>
      </p:sp>
      <p:sp>
        <p:nvSpPr>
          <p:cNvPr id="137" name="TextBox 21"/>
          <p:cNvSpPr txBox="1"/>
          <p:nvPr/>
        </p:nvSpPr>
        <p:spPr>
          <a:xfrm>
            <a:off x="839944" y="6828518"/>
            <a:ext cx="7444118" cy="185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3700"/>
              </a:lnSpc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The website will feature a dedicated home page for initial user engagement and information, and a separate, integrated bot interface page for direct interaction with KisaanGPT.</a:t>
            </a:r>
          </a:p>
        </p:txBody>
      </p:sp>
      <p:sp>
        <p:nvSpPr>
          <p:cNvPr id="138" name="Freeform 23"/>
          <p:cNvSpPr/>
          <p:nvPr/>
        </p:nvSpPr>
        <p:spPr>
          <a:xfrm>
            <a:off x="8705174" y="843236"/>
            <a:ext cx="623364" cy="623365"/>
          </a:xfrm>
          <a:prstGeom prst="ellipse">
            <a:avLst/>
          </a:prstGeom>
          <a:solidFill>
            <a:srgbClr val="EAE4D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TextBox 25"/>
          <p:cNvSpPr txBox="1"/>
          <p:nvPr/>
        </p:nvSpPr>
        <p:spPr>
          <a:xfrm>
            <a:off x="9479067" y="903458"/>
            <a:ext cx="7641844" cy="45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LanceDB for Vector Embeddings Storage</a:t>
            </a:r>
          </a:p>
        </p:txBody>
      </p:sp>
      <p:sp>
        <p:nvSpPr>
          <p:cNvPr id="140" name="Freeform 27"/>
          <p:cNvSpPr/>
          <p:nvPr/>
        </p:nvSpPr>
        <p:spPr>
          <a:xfrm>
            <a:off x="8705174" y="3002633"/>
            <a:ext cx="623364" cy="623364"/>
          </a:xfrm>
          <a:prstGeom prst="ellipse">
            <a:avLst/>
          </a:prstGeom>
          <a:solidFill>
            <a:srgbClr val="EAE4D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Freeform 30"/>
          <p:cNvSpPr/>
          <p:nvPr/>
        </p:nvSpPr>
        <p:spPr>
          <a:xfrm>
            <a:off x="8809294" y="6964447"/>
            <a:ext cx="623364" cy="623364"/>
          </a:xfrm>
          <a:prstGeom prst="ellipse">
            <a:avLst/>
          </a:prstGeom>
          <a:solidFill>
            <a:srgbClr val="EAE4D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AutoShape 32"/>
          <p:cNvSpPr/>
          <p:nvPr/>
        </p:nvSpPr>
        <p:spPr>
          <a:xfrm>
            <a:off x="8493611" y="531549"/>
            <a:ext cx="1858300" cy="1"/>
          </a:xfrm>
          <a:prstGeom prst="line">
            <a:avLst/>
          </a:prstGeom>
          <a:ln w="76200">
            <a:solidFill>
              <a:srgbClr val="EAE4D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21200" r="0" b="21200"/>
          <a:stretch>
            <a:fillRect/>
          </a:stretch>
        </p:blipFill>
        <p:spPr>
          <a:xfrm>
            <a:off x="839944" y="6515137"/>
            <a:ext cx="6028380" cy="2314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0" t="21200" r="0" b="21200"/>
          <a:stretch>
            <a:fillRect/>
          </a:stretch>
        </p:blipFill>
        <p:spPr>
          <a:xfrm>
            <a:off x="839944" y="4024167"/>
            <a:ext cx="6028380" cy="231486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Box 6"/>
          <p:cNvSpPr txBox="1"/>
          <p:nvPr/>
        </p:nvSpPr>
        <p:spPr>
          <a:xfrm>
            <a:off x="839945" y="552744"/>
            <a:ext cx="6668811" cy="86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700"/>
              </a:lnSpc>
              <a:defRPr sz="64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SOCIAL IMPACT</a:t>
            </a:r>
          </a:p>
        </p:txBody>
      </p:sp>
      <p:sp>
        <p:nvSpPr>
          <p:cNvPr id="147" name="Freeform 8"/>
          <p:cNvSpPr/>
          <p:nvPr/>
        </p:nvSpPr>
        <p:spPr>
          <a:xfrm>
            <a:off x="7718305" y="0"/>
            <a:ext cx="10569696" cy="10287001"/>
          </a:xfrm>
          <a:prstGeom prst="rect">
            <a:avLst/>
          </a:prstGeom>
          <a:solidFill>
            <a:srgbClr val="17726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Freeform 10"/>
          <p:cNvSpPr/>
          <p:nvPr/>
        </p:nvSpPr>
        <p:spPr>
          <a:xfrm>
            <a:off x="839944" y="9258300"/>
            <a:ext cx="586294" cy="48369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TextBox 11"/>
          <p:cNvSpPr txBox="1"/>
          <p:nvPr/>
        </p:nvSpPr>
        <p:spPr>
          <a:xfrm>
            <a:off x="1572281" y="9265195"/>
            <a:ext cx="3191398" cy="415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400">
                <a:latin typeface="Open Sans Semi-Bold"/>
                <a:ea typeface="Open Sans Semi-Bold"/>
                <a:cs typeface="Open Sans Semi-Bold"/>
                <a:sym typeface="Open Sans Semi-Bold"/>
              </a:defRPr>
            </a:lvl1pPr>
          </a:lstStyle>
          <a:p>
            <a:pPr/>
            <a:r>
              <a:t>DHARATI AgroTech</a:t>
            </a:r>
          </a:p>
        </p:txBody>
      </p:sp>
      <p:sp>
        <p:nvSpPr>
          <p:cNvPr id="150" name="AutoShape 12"/>
          <p:cNvSpPr/>
          <p:nvPr/>
        </p:nvSpPr>
        <p:spPr>
          <a:xfrm>
            <a:off x="839944" y="2325278"/>
            <a:ext cx="1858300" cy="1"/>
          </a:xfrm>
          <a:prstGeom prst="line">
            <a:avLst/>
          </a:prstGeom>
          <a:ln w="76200">
            <a:solidFill>
              <a:srgbClr val="EAE4D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Freeform 14"/>
          <p:cNvSpPr/>
          <p:nvPr/>
        </p:nvSpPr>
        <p:spPr>
          <a:xfrm>
            <a:off x="8493611" y="595883"/>
            <a:ext cx="877650" cy="877651"/>
          </a:xfrm>
          <a:prstGeom prst="ellipse">
            <a:avLst/>
          </a:prstGeom>
          <a:solidFill>
            <a:srgbClr val="EAE4D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TextBox 16"/>
          <p:cNvSpPr txBox="1"/>
          <p:nvPr/>
        </p:nvSpPr>
        <p:spPr>
          <a:xfrm>
            <a:off x="9579356" y="791605"/>
            <a:ext cx="7641844" cy="45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Enhancing decision-making for farmers</a:t>
            </a:r>
          </a:p>
        </p:txBody>
      </p:sp>
      <p:sp>
        <p:nvSpPr>
          <p:cNvPr id="153" name="TextBox 17"/>
          <p:cNvSpPr txBox="1"/>
          <p:nvPr/>
        </p:nvSpPr>
        <p:spPr>
          <a:xfrm>
            <a:off x="9579356" y="1361255"/>
            <a:ext cx="7641844" cy="1385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3700"/>
              </a:lnSpc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By providing real-time, data-driven insights, the chatbot enables farmers to make more informed decisions about crop selection, pest control, and resource management.</a:t>
            </a:r>
          </a:p>
        </p:txBody>
      </p:sp>
      <p:sp>
        <p:nvSpPr>
          <p:cNvPr id="154" name="Freeform 19"/>
          <p:cNvSpPr/>
          <p:nvPr/>
        </p:nvSpPr>
        <p:spPr>
          <a:xfrm>
            <a:off x="8493611" y="3729080"/>
            <a:ext cx="877650" cy="877650"/>
          </a:xfrm>
          <a:prstGeom prst="ellipse">
            <a:avLst/>
          </a:prstGeom>
          <a:solidFill>
            <a:srgbClr val="EAE4D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TextBox 21"/>
          <p:cNvSpPr txBox="1"/>
          <p:nvPr/>
        </p:nvSpPr>
        <p:spPr>
          <a:xfrm>
            <a:off x="9579356" y="3924801"/>
            <a:ext cx="7641844" cy="92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Promoting sustainable and efficient agricultural practices</a:t>
            </a:r>
          </a:p>
        </p:txBody>
      </p:sp>
      <p:sp>
        <p:nvSpPr>
          <p:cNvPr id="156" name="TextBox 22"/>
          <p:cNvSpPr txBox="1"/>
          <p:nvPr/>
        </p:nvSpPr>
        <p:spPr>
          <a:xfrm>
            <a:off x="9579356" y="4970648"/>
            <a:ext cx="7641844" cy="915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3700"/>
              </a:lnSpc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It guides farmers in adopting practices that conserve water, improve soil health, and reduce chemical usage.</a:t>
            </a:r>
          </a:p>
        </p:txBody>
      </p:sp>
      <p:sp>
        <p:nvSpPr>
          <p:cNvPr id="157" name="Freeform 24"/>
          <p:cNvSpPr/>
          <p:nvPr/>
        </p:nvSpPr>
        <p:spPr>
          <a:xfrm>
            <a:off x="8493611" y="6862277"/>
            <a:ext cx="877650" cy="877650"/>
          </a:xfrm>
          <a:prstGeom prst="ellipse">
            <a:avLst/>
          </a:prstGeom>
          <a:solidFill>
            <a:srgbClr val="EAE4D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TextBox 26"/>
          <p:cNvSpPr txBox="1"/>
          <p:nvPr/>
        </p:nvSpPr>
        <p:spPr>
          <a:xfrm>
            <a:off x="9579356" y="7057998"/>
            <a:ext cx="7641844" cy="92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6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Contributing to increased productivity and economic growth</a:t>
            </a:r>
          </a:p>
        </p:txBody>
      </p:sp>
      <p:sp>
        <p:nvSpPr>
          <p:cNvPr id="159" name="TextBox 27"/>
          <p:cNvSpPr txBox="1"/>
          <p:nvPr/>
        </p:nvSpPr>
        <p:spPr>
          <a:xfrm>
            <a:off x="9579356" y="8103844"/>
            <a:ext cx="7641844" cy="915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3700"/>
              </a:lnSpc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With tailored advice, farmers can significantly improve crop yields and quality.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