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6" r:id="rId2"/>
    <p:sldId id="256" r:id="rId3"/>
    <p:sldId id="257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5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9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27F83-F6AB-4AE8-A449-03CB74D7CC41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F8F7F-420E-4E76-ACA5-00C5064E6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3956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27F83-F6AB-4AE8-A449-03CB74D7CC41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F8F7F-420E-4E76-ACA5-00C5064E6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6043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27F83-F6AB-4AE8-A449-03CB74D7CC41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F8F7F-420E-4E76-ACA5-00C5064E6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7850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27F83-F6AB-4AE8-A449-03CB74D7CC41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F8F7F-420E-4E76-ACA5-00C5064E6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92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27F83-F6AB-4AE8-A449-03CB74D7CC41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F8F7F-420E-4E76-ACA5-00C5064E6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618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27F83-F6AB-4AE8-A449-03CB74D7CC41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F8F7F-420E-4E76-ACA5-00C5064E6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513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27F83-F6AB-4AE8-A449-03CB74D7CC41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F8F7F-420E-4E76-ACA5-00C5064E6644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513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27F83-F6AB-4AE8-A449-03CB74D7CC41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F8F7F-420E-4E76-ACA5-00C5064E6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205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27F83-F6AB-4AE8-A449-03CB74D7CC41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F8F7F-420E-4E76-ACA5-00C5064E6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012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27F83-F6AB-4AE8-A449-03CB74D7CC41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F8F7F-420E-4E76-ACA5-00C5064E6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08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BD27F83-F6AB-4AE8-A449-03CB74D7CC41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F8F7F-420E-4E76-ACA5-00C5064E6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406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BD27F83-F6AB-4AE8-A449-03CB74D7CC41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E5F8F7F-420E-4E76-ACA5-00C5064E6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881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8D19B-C22B-69F8-3E78-AF4C99DFD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376" y="5170932"/>
            <a:ext cx="4596384" cy="1188720"/>
          </a:xfrm>
        </p:spPr>
        <p:txBody>
          <a:bodyPr>
            <a:normAutofit fontScale="90000"/>
          </a:bodyPr>
          <a:lstStyle/>
          <a:p>
            <a:r>
              <a:rPr lang="en-IN" sz="6000" dirty="0" err="1"/>
              <a:t>ಪ್ರಾರಂಭಿಸು</a:t>
            </a:r>
            <a:r>
              <a:rPr lang="en-IN" sz="6000" dirty="0"/>
              <a:t> </a:t>
            </a:r>
            <a:r>
              <a:rPr lang="en-IN" sz="6000" dirty="0">
                <a:sym typeface="Symbol" panose="05050102010706020507" pitchFamily="18" charset="2"/>
              </a:rPr>
              <a:t>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4240499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D6E2C-A9A9-9A4F-5513-3BFEB66A5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34440"/>
            <a:ext cx="8930640" cy="5623560"/>
          </a:xfrm>
        </p:spPr>
        <p:txBody>
          <a:bodyPr>
            <a:normAutofit fontScale="85000" lnSpcReduction="10000"/>
          </a:bodyPr>
          <a:lstStyle/>
          <a:p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ಬೆಳಗಾವಿ ಜಿಲ್ಲೆಯ ಹುಕ್ಕೇರಿ ತಾಲ್ಲೂಕಿನ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ಘೋಡಗೇರಿಯಲ್ಲಿ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 2 ಜನವರಿ 1937ರಂದು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ಡಾ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. ಚಂದ್ರಶೇಖರ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ಕಂಬಾರರು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ಜನಿಸಿದರು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. </a:t>
            </a:r>
            <a:endParaRPr lang="en-IN" sz="2800" b="0" i="0" dirty="0">
              <a:solidFill>
                <a:srgbClr val="000000"/>
              </a:solidFill>
              <a:effectLst/>
              <a:latin typeface="NotoSansKannada"/>
            </a:endParaRPr>
          </a:p>
          <a:p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ಕನ್ನಡ ಸಾಹಿತ್ಯಕ್ಕೆ ಇವರ ಸಮಗ್ರ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ಕೊಡುಗೆಗಾಗಿ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ಜ್ಞಾನಪೀಠ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ಲಭಿಸಿದೆ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.</a:t>
            </a:r>
            <a:endParaRPr lang="en-IN" sz="2800" b="0" i="0" dirty="0">
              <a:solidFill>
                <a:srgbClr val="000000"/>
              </a:solidFill>
              <a:effectLst/>
              <a:latin typeface="NotoSansKannada"/>
            </a:endParaRPr>
          </a:p>
          <a:p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ಕಂಬಾರರು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 ರಚಿಸಿರುವ ಪ್ರಮುಖ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ಕೃತಿಗಳೆಂದರೆ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, ಮುಗುಳು,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ಹೇಳತೇನ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 ಕೇಳ,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ತಕರಾರಿನವರು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,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ಸಾವಿರದ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 ನೆರಳು,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ಬೆಳ್ಳಿಮೀನು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,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ಅಕ್ಕುಕ್ಕು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ಹಾಡುಗಳೆ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, ಚಕೋರಿ ಇವು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ಕಾವ್ಯಗಳು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. </a:t>
            </a:r>
            <a:endParaRPr lang="en-IN" sz="2800" b="0" i="0" dirty="0">
              <a:solidFill>
                <a:srgbClr val="000000"/>
              </a:solidFill>
              <a:effectLst/>
              <a:latin typeface="NotoSansKannada"/>
            </a:endParaRPr>
          </a:p>
          <a:p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ನಾಟಕಗಳು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 -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ಬೆಂಬತ್ತಿದ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 ಕಣ್ಣು,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ನಾರ್ಸಿಸಸ್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, ಜೋಕುಮಾರ ಸ್ವಾಮಿ,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ಚಾಳೇಶ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,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ಕಿಟ್ಟಿಯ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 ಕತೆ, ಜೈ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ಸಿದ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 ನಾಯಕ, ಕಾಡು ಕುದುರೆ,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ನಾಯೀ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 ಕತೆ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ಮುಂತಾದುವು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. </a:t>
            </a:r>
            <a:endParaRPr lang="en-IN" sz="2800" b="0" i="0" dirty="0">
              <a:solidFill>
                <a:srgbClr val="000000"/>
              </a:solidFill>
              <a:effectLst/>
              <a:latin typeface="NotoSansKannada"/>
            </a:endParaRPr>
          </a:p>
          <a:p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ಕಾದಂಬರಿ - ಅಣ್ಣ ತಂಗಿ,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ಕರಿಮಾಯಿ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,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ಜೀಕೆ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 ಮಾಸ್ತರ ಪ್ರಣಯ ಪ್ರಸಂಗ,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ಸಿಂಗಾರೆವ್ವಾ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 ಮತ್ತು ಅರಮನೆ. </a:t>
            </a:r>
            <a:endParaRPr lang="en-IN" sz="2800" b="0" i="0" dirty="0">
              <a:solidFill>
                <a:srgbClr val="000000"/>
              </a:solidFill>
              <a:effectLst/>
              <a:latin typeface="NotoSansKannada"/>
            </a:endParaRPr>
          </a:p>
          <a:p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ಜಾನಪದ- ಉತ್ತರ ಕರ್ನಾಟಕದ ಜನಪದ ರಂಗಭೂಮಿ,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ಸಂಗ್ಯಾಬಾಳ್ಯಾ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,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ಬಣ್ಣಿಸಿ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ಹಾಡವ್ವ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ನನ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 ಬಳಗ,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ಬಯಲಾಟಗಳು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,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ಮಾತಡೋ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ಲಿಂಗವೇ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 ಮುಂತಾದವುಗಳು. </a:t>
            </a:r>
            <a:endParaRPr lang="en-IN" sz="2800" b="0" i="0" dirty="0">
              <a:solidFill>
                <a:srgbClr val="000000"/>
              </a:solidFill>
              <a:effectLst/>
              <a:latin typeface="NotoSansKannada"/>
            </a:endParaRPr>
          </a:p>
          <a:p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ಇತರೆ- ಕನ್ನಡ ನಾಟಕ ಸಂಪುಟ, ನೆಲದ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ಮರೆಯ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 ನಿದಾನ.</a:t>
            </a:r>
            <a:endParaRPr lang="en-IN" sz="2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082A3AD-E075-7488-AC75-B5F1E2E2D203}"/>
              </a:ext>
            </a:extLst>
          </p:cNvPr>
          <p:cNvSpPr txBox="1">
            <a:spLocks/>
          </p:cNvSpPr>
          <p:nvPr/>
        </p:nvSpPr>
        <p:spPr bwMode="black">
          <a:xfrm>
            <a:off x="143256" y="111252"/>
            <a:ext cx="11926824" cy="1006721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n-IN" sz="3200" b="0" i="0" dirty="0">
                <a:solidFill>
                  <a:srgbClr val="FF0000"/>
                </a:solidFill>
                <a:effectLst/>
                <a:latin typeface="NotoSansKannada"/>
              </a:rPr>
              <a:t>ಚಂದ್ರಶೇಖರ ಕಂಬಾರ</a:t>
            </a:r>
            <a:endParaRPr lang="en-IN" sz="440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170" name="Picture 2" descr="ಡಾ. ಚಂದ್ರಶೇಖರ ಕಂಬಾರ :">
            <a:extLst>
              <a:ext uri="{FF2B5EF4-FFF2-40B4-BE49-F238E27FC236}">
                <a16:creationId xmlns:a16="http://schemas.microsoft.com/office/drawing/2014/main" id="{978BBAE0-2A4C-317F-D5D5-916BC5803D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0" r="26533"/>
          <a:stretch/>
        </p:blipFill>
        <p:spPr bwMode="auto">
          <a:xfrm>
            <a:off x="8671560" y="1657349"/>
            <a:ext cx="3352800" cy="466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3627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8546D-B3DC-531E-C3B9-5AF95B9CE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2202180"/>
            <a:ext cx="9412224" cy="2453640"/>
          </a:xfrm>
        </p:spPr>
        <p:txBody>
          <a:bodyPr>
            <a:normAutofit/>
          </a:bodyPr>
          <a:lstStyle/>
          <a:p>
            <a:r>
              <a:rPr lang="en-IN" sz="11500" dirty="0" err="1">
                <a:solidFill>
                  <a:srgbClr val="00B050"/>
                </a:solidFill>
              </a:rPr>
              <a:t>ಧನ್ಯವಾದಗಳು</a:t>
            </a:r>
            <a:endParaRPr lang="en-IN" sz="115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88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92539-4334-2C2F-5C75-94364A46D8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2440" y="192184"/>
            <a:ext cx="10972800" cy="2313272"/>
          </a:xfrm>
        </p:spPr>
        <p:txBody>
          <a:bodyPr>
            <a:normAutofit fontScale="90000"/>
          </a:bodyPr>
          <a:lstStyle/>
          <a:p>
            <a:r>
              <a:rPr lang="kn-IN" sz="7200" b="1" i="0" dirty="0" err="1">
                <a:solidFill>
                  <a:srgbClr val="FF0000"/>
                </a:solidFill>
                <a:effectLst/>
                <a:latin typeface="NotoSansKannada"/>
              </a:rPr>
              <a:t>ಜ್ಞಾನಪೀಠ</a:t>
            </a:r>
            <a:r>
              <a:rPr lang="kn-IN" sz="7200" b="1" i="0" dirty="0">
                <a:solidFill>
                  <a:srgbClr val="FF0000"/>
                </a:solidFill>
                <a:effectLst/>
                <a:latin typeface="NotoSansKannada"/>
              </a:rPr>
              <a:t> ಪ್ರಶಸ್ತಿ ಪುರಸ್ಕೃತ </a:t>
            </a:r>
            <a:r>
              <a:rPr lang="kn-IN" sz="7200" b="1" i="0" dirty="0" err="1">
                <a:solidFill>
                  <a:srgbClr val="FF0000"/>
                </a:solidFill>
                <a:effectLst/>
                <a:latin typeface="NotoSansKannada"/>
              </a:rPr>
              <a:t>ಕನ್ನಡಿಗರು</a:t>
            </a:r>
            <a:endParaRPr lang="en-IN" sz="7200" b="1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9222A-25E0-B5A5-69E6-AFDA118D8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440" y="2727960"/>
            <a:ext cx="10972800" cy="3764280"/>
          </a:xfrm>
        </p:spPr>
        <p:txBody>
          <a:bodyPr>
            <a:normAutofit/>
          </a:bodyPr>
          <a:lstStyle/>
          <a:p>
            <a:r>
              <a:rPr lang="kn-IN" sz="4800" b="0" i="0" dirty="0">
                <a:solidFill>
                  <a:srgbClr val="002060"/>
                </a:solidFill>
                <a:effectLst/>
                <a:latin typeface="NotoSansKannada"/>
              </a:rPr>
              <a:t>ಕನ್ನಡ ಶ್ರೀಮಂತ ಭಾಷೆ. ಸಾವಿರಾರು </a:t>
            </a:r>
            <a:r>
              <a:rPr lang="kn-IN" sz="4800" b="0" i="0" dirty="0" err="1">
                <a:solidFill>
                  <a:srgbClr val="002060"/>
                </a:solidFill>
                <a:effectLst/>
                <a:latin typeface="NotoSansKannada"/>
              </a:rPr>
              <a:t>ವರುಷಗಳ</a:t>
            </a:r>
            <a:r>
              <a:rPr lang="kn-IN" sz="4800" b="0" i="0" dirty="0">
                <a:solidFill>
                  <a:srgbClr val="002060"/>
                </a:solidFill>
                <a:effectLst/>
                <a:latin typeface="NotoSansKannada"/>
              </a:rPr>
              <a:t> ಸಾಹಿತ್ಯ ಪರಂಪರೆ </a:t>
            </a:r>
            <a:r>
              <a:rPr lang="kn-IN" sz="4800" b="0" i="0" dirty="0" err="1">
                <a:solidFill>
                  <a:srgbClr val="002060"/>
                </a:solidFill>
                <a:effectLst/>
                <a:latin typeface="NotoSansKannada"/>
              </a:rPr>
              <a:t>ಕನ್ನಡಕ್ಕಿದೆ</a:t>
            </a:r>
            <a:r>
              <a:rPr lang="kn-IN" sz="4800" b="0" i="0" dirty="0">
                <a:solidFill>
                  <a:srgbClr val="002060"/>
                </a:solidFill>
                <a:effectLst/>
                <a:latin typeface="NotoSansKannada"/>
              </a:rPr>
              <a:t>. ಕನ್ನಡ ಭಾಷೆಯ ಸೌಂದರ್ಯಕ್ಕೆ ಮತ್ತು </a:t>
            </a:r>
            <a:r>
              <a:rPr lang="kn-IN" sz="4800" b="0" i="0" dirty="0" err="1">
                <a:solidFill>
                  <a:srgbClr val="002060"/>
                </a:solidFill>
                <a:effectLst/>
                <a:latin typeface="NotoSansKannada"/>
              </a:rPr>
              <a:t>ಹಿರಿಮೆಗೆ</a:t>
            </a:r>
            <a:r>
              <a:rPr lang="kn-IN" sz="4800" b="0" i="0" dirty="0">
                <a:solidFill>
                  <a:srgbClr val="002060"/>
                </a:solidFill>
                <a:effectLst/>
                <a:latin typeface="NotoSansKannada"/>
              </a:rPr>
              <a:t> ಮತ್ತೊಂದು ಹೆಗ್ಗಳಿಕೆ ಎಂದರೆ ಹಿಂದಿ ಭಾಷೆ ನಂತರ ಅತಿ ಹೆಚ್ಚು </a:t>
            </a:r>
            <a:r>
              <a:rPr lang="kn-IN" sz="4800" b="0" i="0" dirty="0" err="1">
                <a:solidFill>
                  <a:srgbClr val="002060"/>
                </a:solidFill>
                <a:effectLst/>
                <a:latin typeface="NotoSansKannada"/>
              </a:rPr>
              <a:t>ಜ್ಞಾನಪೀಠ</a:t>
            </a:r>
            <a:r>
              <a:rPr lang="kn-IN" sz="4800" b="0" i="0" dirty="0">
                <a:solidFill>
                  <a:srgbClr val="002060"/>
                </a:solidFill>
                <a:effectLst/>
                <a:latin typeface="NotoSansKannada"/>
              </a:rPr>
              <a:t> </a:t>
            </a:r>
            <a:r>
              <a:rPr lang="kn-IN" sz="4800" b="0" i="0" dirty="0" err="1">
                <a:solidFill>
                  <a:srgbClr val="002060"/>
                </a:solidFill>
                <a:effectLst/>
                <a:latin typeface="NotoSansKannada"/>
              </a:rPr>
              <a:t>ಪ್ರಶಸ್ತಿಯನ್ನು</a:t>
            </a:r>
            <a:r>
              <a:rPr lang="kn-IN" sz="4800" b="0" i="0" dirty="0">
                <a:solidFill>
                  <a:srgbClr val="002060"/>
                </a:solidFill>
                <a:effectLst/>
                <a:latin typeface="NotoSansKannada"/>
              </a:rPr>
              <a:t> </a:t>
            </a:r>
            <a:r>
              <a:rPr lang="kn-IN" sz="4800" b="0" i="0" dirty="0" err="1">
                <a:solidFill>
                  <a:srgbClr val="002060"/>
                </a:solidFill>
                <a:effectLst/>
                <a:latin typeface="NotoSansKannada"/>
              </a:rPr>
              <a:t>ತನ್ನದಾಗಿಸಿಕೊಂಡಿರುವುದು</a:t>
            </a:r>
            <a:r>
              <a:rPr lang="kn-IN" sz="4800" b="0" i="0" dirty="0">
                <a:solidFill>
                  <a:srgbClr val="002060"/>
                </a:solidFill>
                <a:effectLst/>
                <a:latin typeface="NotoSansKannada"/>
              </a:rPr>
              <a:t>.</a:t>
            </a:r>
            <a:endParaRPr lang="en-IN" sz="4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1718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24411-3838-1E38-83E1-0BAA7B5F8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56" y="111252"/>
            <a:ext cx="11926824" cy="1006721"/>
          </a:xfrm>
        </p:spPr>
        <p:txBody>
          <a:bodyPr>
            <a:normAutofit/>
          </a:bodyPr>
          <a:lstStyle/>
          <a:p>
            <a:r>
              <a:rPr lang="kn-IN" sz="4400" i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NotoSansKannada"/>
              </a:rPr>
              <a:t>ಕುವೆಂಪು</a:t>
            </a:r>
            <a:endParaRPr lang="en-IN" sz="44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77199-4590-0BE6-70FE-6437D8ADD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256" y="1234440"/>
            <a:ext cx="8634984" cy="5512308"/>
          </a:xfrm>
        </p:spPr>
        <p:txBody>
          <a:bodyPr>
            <a:normAutofit lnSpcReduction="10000"/>
          </a:bodyPr>
          <a:lstStyle/>
          <a:p>
            <a:pPr algn="l"/>
            <a:r>
              <a:rPr lang="kn-IN" sz="2400" b="0" i="0" dirty="0" err="1">
                <a:solidFill>
                  <a:srgbClr val="000000"/>
                </a:solidFill>
                <a:effectLst/>
                <a:latin typeface="NotoSansKannada"/>
              </a:rPr>
              <a:t>ಕನ್ನಡಕ್ಕೆ</a:t>
            </a:r>
            <a:r>
              <a:rPr lang="kn-IN" sz="2400" b="0" i="0" dirty="0">
                <a:solidFill>
                  <a:srgbClr val="000000"/>
                </a:solidFill>
                <a:effectLst/>
                <a:latin typeface="NotoSansKannada"/>
              </a:rPr>
              <a:t> </a:t>
            </a:r>
            <a:r>
              <a:rPr lang="kn-IN" sz="2400" b="0" i="0" dirty="0" err="1">
                <a:solidFill>
                  <a:srgbClr val="000000"/>
                </a:solidFill>
                <a:effectLst/>
                <a:latin typeface="NotoSansKannada"/>
              </a:rPr>
              <a:t>ಮೊಟ್ಟಮೊದಲು</a:t>
            </a:r>
            <a:r>
              <a:rPr lang="kn-IN" sz="2400" b="0" i="0" dirty="0">
                <a:solidFill>
                  <a:srgbClr val="000000"/>
                </a:solidFill>
                <a:effectLst/>
                <a:latin typeface="NotoSansKannada"/>
              </a:rPr>
              <a:t> </a:t>
            </a:r>
            <a:r>
              <a:rPr lang="kn-IN" sz="2400" b="0" i="0" dirty="0" err="1">
                <a:solidFill>
                  <a:srgbClr val="000000"/>
                </a:solidFill>
                <a:effectLst/>
                <a:latin typeface="NotoSansKannada"/>
              </a:rPr>
              <a:t>ಜ್ಞಾನಪೀಠ</a:t>
            </a:r>
            <a:r>
              <a:rPr lang="kn-IN" sz="2400" b="0" i="0" dirty="0">
                <a:solidFill>
                  <a:srgbClr val="000000"/>
                </a:solidFill>
                <a:effectLst/>
                <a:latin typeface="NotoSansKannada"/>
              </a:rPr>
              <a:t> </a:t>
            </a:r>
            <a:r>
              <a:rPr lang="kn-IN" sz="2400" b="0" i="0" dirty="0" err="1">
                <a:solidFill>
                  <a:srgbClr val="000000"/>
                </a:solidFill>
                <a:effectLst/>
                <a:latin typeface="NotoSansKannada"/>
              </a:rPr>
              <a:t>ಪ್ರಶಸ್ತಿಯನ್ನು</a:t>
            </a:r>
            <a:r>
              <a:rPr lang="kn-IN" sz="2400" b="0" i="0" dirty="0">
                <a:solidFill>
                  <a:srgbClr val="000000"/>
                </a:solidFill>
                <a:effectLst/>
                <a:latin typeface="NotoSansKannada"/>
              </a:rPr>
              <a:t> </a:t>
            </a:r>
            <a:r>
              <a:rPr lang="kn-IN" sz="2400" b="0" i="0" dirty="0" err="1">
                <a:solidFill>
                  <a:srgbClr val="000000"/>
                </a:solidFill>
                <a:effectLst/>
                <a:latin typeface="NotoSansKannada"/>
              </a:rPr>
              <a:t>ತಂದುಕೊಟ್ಟವರು</a:t>
            </a:r>
            <a:r>
              <a:rPr lang="kn-IN" sz="2400" b="0" i="0" dirty="0">
                <a:solidFill>
                  <a:srgbClr val="000000"/>
                </a:solidFill>
                <a:effectLst/>
                <a:latin typeface="NotoSansKannada"/>
              </a:rPr>
              <a:t> </a:t>
            </a:r>
            <a:r>
              <a:rPr lang="kn-IN" sz="2400" b="0" i="0" dirty="0" err="1">
                <a:solidFill>
                  <a:srgbClr val="000000"/>
                </a:solidFill>
                <a:effectLst/>
                <a:latin typeface="NotoSansKannada"/>
              </a:rPr>
              <a:t>ಕೆ.ವಿ</a:t>
            </a:r>
            <a:r>
              <a:rPr lang="kn-IN" sz="2400" b="0" i="0" dirty="0">
                <a:solidFill>
                  <a:srgbClr val="000000"/>
                </a:solidFill>
                <a:effectLst/>
                <a:latin typeface="NotoSansKannada"/>
              </a:rPr>
              <a:t>. </a:t>
            </a:r>
            <a:r>
              <a:rPr lang="kn-IN" sz="2400" b="0" i="0" dirty="0" err="1">
                <a:solidFill>
                  <a:srgbClr val="000000"/>
                </a:solidFill>
                <a:effectLst/>
                <a:latin typeface="NotoSansKannada"/>
              </a:rPr>
              <a:t>ಪುಟ್ಟಪ್ಪನವರು</a:t>
            </a:r>
            <a:r>
              <a:rPr lang="kn-IN" sz="2400" b="0" i="0" dirty="0">
                <a:solidFill>
                  <a:srgbClr val="000000"/>
                </a:solidFill>
                <a:effectLst/>
                <a:latin typeface="NotoSansKannada"/>
              </a:rPr>
              <a:t>. </a:t>
            </a:r>
            <a:endParaRPr lang="en-IN" sz="2400" b="0" i="0" dirty="0">
              <a:solidFill>
                <a:srgbClr val="000000"/>
              </a:solidFill>
              <a:effectLst/>
              <a:latin typeface="NotoSansKannada"/>
            </a:endParaRPr>
          </a:p>
          <a:p>
            <a:pPr algn="l"/>
            <a:r>
              <a:rPr lang="kn-IN" sz="2400" b="0" i="0" dirty="0">
                <a:solidFill>
                  <a:srgbClr val="000000"/>
                </a:solidFill>
                <a:effectLst/>
                <a:latin typeface="NotoSansKannada"/>
              </a:rPr>
              <a:t>ಇವರು 'ಕುವೆಂಪು' ಎಂಬ </a:t>
            </a:r>
            <a:r>
              <a:rPr lang="kn-IN" sz="2400" b="0" i="0" dirty="0" err="1">
                <a:solidFill>
                  <a:srgbClr val="000000"/>
                </a:solidFill>
                <a:effectLst/>
                <a:latin typeface="NotoSansKannada"/>
              </a:rPr>
              <a:t>ಕಾವ್ಯನಾಮದಿಂದ</a:t>
            </a:r>
            <a:r>
              <a:rPr lang="kn-IN" sz="2400" b="0" i="0" dirty="0">
                <a:solidFill>
                  <a:srgbClr val="000000"/>
                </a:solidFill>
                <a:effectLst/>
                <a:latin typeface="NotoSansKannada"/>
              </a:rPr>
              <a:t> </a:t>
            </a:r>
            <a:r>
              <a:rPr lang="kn-IN" sz="2400" b="0" i="0" dirty="0" err="1">
                <a:solidFill>
                  <a:srgbClr val="000000"/>
                </a:solidFill>
                <a:effectLst/>
                <a:latin typeface="NotoSansKannada"/>
              </a:rPr>
              <a:t>ಪ್ರಸಿದ್ಧರು</a:t>
            </a:r>
            <a:r>
              <a:rPr lang="kn-IN" sz="2400" b="0" i="0" dirty="0">
                <a:solidFill>
                  <a:srgbClr val="000000"/>
                </a:solidFill>
                <a:effectLst/>
                <a:latin typeface="NotoSansKannada"/>
              </a:rPr>
              <a:t>. </a:t>
            </a:r>
            <a:endParaRPr lang="en-IN" sz="2400" b="0" i="0" dirty="0">
              <a:solidFill>
                <a:srgbClr val="000000"/>
              </a:solidFill>
              <a:effectLst/>
              <a:latin typeface="NotoSansKannada"/>
            </a:endParaRPr>
          </a:p>
          <a:p>
            <a:pPr algn="l"/>
            <a:r>
              <a:rPr lang="kn-IN" sz="2400" b="0" i="0" dirty="0">
                <a:solidFill>
                  <a:srgbClr val="000000"/>
                </a:solidFill>
                <a:effectLst/>
                <a:latin typeface="NotoSansKannada"/>
              </a:rPr>
              <a:t>ಇವರ ಪೂರ್ಣ ಹೆಸರು </a:t>
            </a:r>
            <a:r>
              <a:rPr lang="kn-IN" sz="2400" b="0" i="0" dirty="0" err="1">
                <a:solidFill>
                  <a:srgbClr val="000000"/>
                </a:solidFill>
                <a:effectLst/>
                <a:latin typeface="NotoSansKannada"/>
              </a:rPr>
              <a:t>ಕುಪ್ಪಳ್ಳಿ</a:t>
            </a:r>
            <a:r>
              <a:rPr lang="kn-IN" sz="2400" b="0" i="0" dirty="0">
                <a:solidFill>
                  <a:srgbClr val="000000"/>
                </a:solidFill>
                <a:effectLst/>
                <a:latin typeface="NotoSansKannada"/>
              </a:rPr>
              <a:t> ವೆಂಕಟಪ್ಪ ಪುಟ್ಟಪ್ಪ. </a:t>
            </a:r>
            <a:endParaRPr lang="en-IN" sz="2400" b="0" i="0" dirty="0">
              <a:solidFill>
                <a:srgbClr val="000000"/>
              </a:solidFill>
              <a:effectLst/>
              <a:latin typeface="NotoSansKannada"/>
            </a:endParaRPr>
          </a:p>
          <a:p>
            <a:pPr algn="l"/>
            <a:r>
              <a:rPr lang="kn-IN" sz="2400" b="0" i="0" dirty="0">
                <a:solidFill>
                  <a:srgbClr val="000000"/>
                </a:solidFill>
                <a:effectLst/>
                <a:latin typeface="NotoSansKannada"/>
              </a:rPr>
              <a:t>ಇವರ "ಶ್ರೀ ರಾಮಾಯಣ </a:t>
            </a:r>
            <a:r>
              <a:rPr lang="kn-IN" sz="2400" b="0" i="0" dirty="0" err="1">
                <a:solidFill>
                  <a:srgbClr val="000000"/>
                </a:solidFill>
                <a:effectLst/>
                <a:latin typeface="NotoSansKannada"/>
              </a:rPr>
              <a:t>ದರ್ಶನಂ</a:t>
            </a:r>
            <a:r>
              <a:rPr lang="kn-IN" sz="2400" b="0" i="0" dirty="0">
                <a:solidFill>
                  <a:srgbClr val="000000"/>
                </a:solidFill>
                <a:effectLst/>
                <a:latin typeface="NotoSansKannada"/>
              </a:rPr>
              <a:t>" </a:t>
            </a:r>
            <a:r>
              <a:rPr lang="kn-IN" sz="2400" b="0" i="0" dirty="0" err="1">
                <a:solidFill>
                  <a:srgbClr val="000000"/>
                </a:solidFill>
                <a:effectLst/>
                <a:latin typeface="NotoSansKannada"/>
              </a:rPr>
              <a:t>ಕೃತಿಗಾಗಿ</a:t>
            </a:r>
            <a:r>
              <a:rPr lang="kn-IN" sz="2400" b="0" i="0" dirty="0">
                <a:solidFill>
                  <a:srgbClr val="000000"/>
                </a:solidFill>
                <a:effectLst/>
                <a:latin typeface="NotoSansKannada"/>
              </a:rPr>
              <a:t> ಕೇಂದ್ರ ಸಾಹಿತ್ಯ ಅಕಾಡೆಮಿ 1968 </a:t>
            </a:r>
            <a:r>
              <a:rPr lang="kn-IN" sz="2400" b="0" i="0" dirty="0" err="1">
                <a:solidFill>
                  <a:srgbClr val="000000"/>
                </a:solidFill>
                <a:effectLst/>
                <a:latin typeface="NotoSansKannada"/>
              </a:rPr>
              <a:t>ರಲ್ಲಿ</a:t>
            </a:r>
            <a:r>
              <a:rPr lang="kn-IN" sz="2400" b="0" i="0" dirty="0">
                <a:solidFill>
                  <a:srgbClr val="000000"/>
                </a:solidFill>
                <a:effectLst/>
                <a:latin typeface="NotoSansKannada"/>
              </a:rPr>
              <a:t> '</a:t>
            </a:r>
            <a:r>
              <a:rPr lang="kn-IN" sz="2400" b="0" i="0" dirty="0" err="1">
                <a:solidFill>
                  <a:srgbClr val="000000"/>
                </a:solidFill>
                <a:effectLst/>
                <a:latin typeface="NotoSansKannada"/>
              </a:rPr>
              <a:t>ಜ್ಞಾನಪೀಠ</a:t>
            </a:r>
            <a:r>
              <a:rPr lang="kn-IN" sz="2400" b="0" i="0" dirty="0">
                <a:solidFill>
                  <a:srgbClr val="000000"/>
                </a:solidFill>
                <a:effectLst/>
                <a:latin typeface="NotoSansKannada"/>
              </a:rPr>
              <a:t> </a:t>
            </a:r>
            <a:r>
              <a:rPr lang="kn-IN" sz="2400" b="0" i="0" dirty="0" err="1">
                <a:solidFill>
                  <a:srgbClr val="000000"/>
                </a:solidFill>
                <a:effectLst/>
                <a:latin typeface="NotoSansKannada"/>
              </a:rPr>
              <a:t>ಪ್ರಶಸ್ತಿ'ಯನ್ನು</a:t>
            </a:r>
            <a:r>
              <a:rPr lang="kn-IN" sz="2400" b="0" i="0" dirty="0">
                <a:solidFill>
                  <a:srgbClr val="000000"/>
                </a:solidFill>
                <a:effectLst/>
                <a:latin typeface="NotoSansKannada"/>
              </a:rPr>
              <a:t> ನೀಡಿ </a:t>
            </a:r>
            <a:r>
              <a:rPr lang="kn-IN" sz="2400" b="0" i="0" dirty="0" err="1">
                <a:solidFill>
                  <a:srgbClr val="000000"/>
                </a:solidFill>
                <a:effectLst/>
                <a:latin typeface="NotoSansKannada"/>
              </a:rPr>
              <a:t>ಗೌರವಿಸಿತು</a:t>
            </a:r>
            <a:r>
              <a:rPr lang="kn-IN" sz="2400" b="0" i="0" dirty="0">
                <a:solidFill>
                  <a:srgbClr val="000000"/>
                </a:solidFill>
                <a:effectLst/>
                <a:latin typeface="NotoSansKannada"/>
              </a:rPr>
              <a:t>.</a:t>
            </a:r>
          </a:p>
          <a:p>
            <a:pPr algn="l"/>
            <a:r>
              <a:rPr lang="kn-IN" sz="2400" b="0" i="0" dirty="0" err="1">
                <a:solidFill>
                  <a:srgbClr val="000000"/>
                </a:solidFill>
                <a:effectLst/>
                <a:latin typeface="NotoSansKannada"/>
              </a:rPr>
              <a:t>ಕುವೆಂಪುರವರು</a:t>
            </a:r>
            <a:r>
              <a:rPr lang="kn-IN" sz="2400" b="0" i="0" dirty="0">
                <a:solidFill>
                  <a:srgbClr val="000000"/>
                </a:solidFill>
                <a:effectLst/>
                <a:latin typeface="NotoSansKannada"/>
              </a:rPr>
              <a:t> ಜಲಗಾರ, </a:t>
            </a:r>
            <a:r>
              <a:rPr lang="kn-IN" sz="2400" b="0" i="0" dirty="0" err="1">
                <a:solidFill>
                  <a:srgbClr val="000000"/>
                </a:solidFill>
                <a:effectLst/>
                <a:latin typeface="NotoSansKannada"/>
              </a:rPr>
              <a:t>ಸ್ಮಶಾನಕುರುಕ್ಷೇತ್ರ</a:t>
            </a:r>
            <a:r>
              <a:rPr lang="kn-IN" sz="2400" b="0" i="0" dirty="0">
                <a:solidFill>
                  <a:srgbClr val="000000"/>
                </a:solidFill>
                <a:effectLst/>
                <a:latin typeface="NotoSansKannada"/>
              </a:rPr>
              <a:t>, </a:t>
            </a:r>
            <a:r>
              <a:rPr lang="kn-IN" sz="2400" b="0" i="0" dirty="0" err="1">
                <a:solidFill>
                  <a:srgbClr val="000000"/>
                </a:solidFill>
                <a:effectLst/>
                <a:latin typeface="NotoSansKannada"/>
              </a:rPr>
              <a:t>ಶೂದ್ರತಪಸ್ವಿ</a:t>
            </a:r>
            <a:r>
              <a:rPr lang="kn-IN" sz="2400" b="0" i="0" dirty="0">
                <a:solidFill>
                  <a:srgbClr val="000000"/>
                </a:solidFill>
                <a:effectLst/>
                <a:latin typeface="NotoSansKannada"/>
              </a:rPr>
              <a:t>, </a:t>
            </a:r>
            <a:r>
              <a:rPr lang="kn-IN" sz="2400" b="0" i="0" dirty="0" err="1">
                <a:solidFill>
                  <a:srgbClr val="000000"/>
                </a:solidFill>
                <a:effectLst/>
                <a:latin typeface="NotoSansKannada"/>
              </a:rPr>
              <a:t>ಬೆರಳ್‍ಗೆ</a:t>
            </a:r>
            <a:r>
              <a:rPr lang="kn-IN" sz="2400" b="0" i="0" dirty="0">
                <a:solidFill>
                  <a:srgbClr val="000000"/>
                </a:solidFill>
                <a:effectLst/>
                <a:latin typeface="NotoSansKannada"/>
              </a:rPr>
              <a:t> ಕೊರಳ್, ಅವರು ರಚಿಸಿದ ಜನಪ್ರಿಯ </a:t>
            </a:r>
            <a:r>
              <a:rPr lang="kn-IN" sz="2400" b="0" i="0" dirty="0" err="1">
                <a:solidFill>
                  <a:srgbClr val="000000"/>
                </a:solidFill>
                <a:effectLst/>
                <a:latin typeface="NotoSansKannada"/>
              </a:rPr>
              <a:t>ನಾಟಕಗಳು</a:t>
            </a:r>
            <a:r>
              <a:rPr lang="kn-IN" sz="2400" b="0" i="0" dirty="0">
                <a:solidFill>
                  <a:srgbClr val="000000"/>
                </a:solidFill>
                <a:effectLst/>
                <a:latin typeface="NotoSansKannada"/>
              </a:rPr>
              <a:t>.</a:t>
            </a:r>
            <a:endParaRPr lang="en-IN" sz="2400" b="0" i="0" dirty="0">
              <a:solidFill>
                <a:srgbClr val="000000"/>
              </a:solidFill>
              <a:effectLst/>
              <a:latin typeface="NotoSansKannada"/>
            </a:endParaRPr>
          </a:p>
          <a:p>
            <a:pPr algn="l"/>
            <a:r>
              <a:rPr lang="kn-IN" sz="2400" b="0" i="0" dirty="0">
                <a:solidFill>
                  <a:srgbClr val="000000"/>
                </a:solidFill>
                <a:effectLst/>
                <a:latin typeface="NotoSansKannada"/>
              </a:rPr>
              <a:t>ಪಾಂಚಜನ್ಯ, </a:t>
            </a:r>
            <a:r>
              <a:rPr lang="kn-IN" sz="2400" b="0" i="0" dirty="0" err="1">
                <a:solidFill>
                  <a:srgbClr val="000000"/>
                </a:solidFill>
                <a:effectLst/>
                <a:latin typeface="NotoSansKannada"/>
              </a:rPr>
              <a:t>ಪಕ್ಷಿಕಾಶಿ</a:t>
            </a:r>
            <a:r>
              <a:rPr lang="kn-IN" sz="2400" b="0" i="0" dirty="0">
                <a:solidFill>
                  <a:srgbClr val="000000"/>
                </a:solidFill>
                <a:effectLst/>
                <a:latin typeface="NotoSansKannada"/>
              </a:rPr>
              <a:t>, ನವಿಲು, </a:t>
            </a:r>
            <a:r>
              <a:rPr lang="kn-IN" sz="2400" b="0" i="0" dirty="0" err="1">
                <a:solidFill>
                  <a:srgbClr val="000000"/>
                </a:solidFill>
                <a:effectLst/>
                <a:latin typeface="NotoSansKannada"/>
              </a:rPr>
              <a:t>ಮುಂತಾದುವುಗಳು</a:t>
            </a:r>
            <a:r>
              <a:rPr lang="kn-IN" sz="2400" b="0" i="0" dirty="0">
                <a:solidFill>
                  <a:srgbClr val="000000"/>
                </a:solidFill>
                <a:effectLst/>
                <a:latin typeface="NotoSansKannada"/>
              </a:rPr>
              <a:t> ಅವರ ಕವನ ಸಂಕಲನಗಳು.</a:t>
            </a:r>
            <a:endParaRPr lang="en-IN" sz="2400" b="0" i="0" dirty="0">
              <a:solidFill>
                <a:srgbClr val="000000"/>
              </a:solidFill>
              <a:effectLst/>
              <a:latin typeface="NotoSansKannada"/>
            </a:endParaRPr>
          </a:p>
          <a:p>
            <a:pPr algn="l"/>
            <a:r>
              <a:rPr lang="kn-IN" sz="2400" b="0" i="0" dirty="0">
                <a:solidFill>
                  <a:srgbClr val="000000"/>
                </a:solidFill>
                <a:effectLst/>
                <a:latin typeface="NotoSansKannada"/>
              </a:rPr>
              <a:t> </a:t>
            </a:r>
            <a:r>
              <a:rPr lang="kn-IN" sz="2400" b="0" i="0" dirty="0" err="1">
                <a:solidFill>
                  <a:srgbClr val="000000"/>
                </a:solidFill>
                <a:effectLst/>
                <a:latin typeface="NotoSansKannada"/>
              </a:rPr>
              <a:t>ಕಾನೂರು</a:t>
            </a:r>
            <a:r>
              <a:rPr lang="kn-IN" sz="2400" b="0" i="0" dirty="0">
                <a:solidFill>
                  <a:srgbClr val="000000"/>
                </a:solidFill>
                <a:effectLst/>
                <a:latin typeface="NotoSansKannada"/>
              </a:rPr>
              <a:t> </a:t>
            </a:r>
            <a:r>
              <a:rPr lang="kn-IN" sz="2400" b="0" i="0" dirty="0" err="1">
                <a:solidFill>
                  <a:srgbClr val="000000"/>
                </a:solidFill>
                <a:effectLst/>
                <a:latin typeface="NotoSansKannada"/>
              </a:rPr>
              <a:t>ಸುಬ್ಬಮ್ಮ</a:t>
            </a:r>
            <a:r>
              <a:rPr lang="kn-IN" sz="2400" b="0" i="0" dirty="0">
                <a:solidFill>
                  <a:srgbClr val="000000"/>
                </a:solidFill>
                <a:effectLst/>
                <a:latin typeface="NotoSansKannada"/>
              </a:rPr>
              <a:t> ಹೆಗ್ಗಡತಿ ಮತ್ತು </a:t>
            </a:r>
            <a:r>
              <a:rPr lang="kn-IN" sz="2400" b="0" i="0" dirty="0" err="1">
                <a:solidFill>
                  <a:srgbClr val="000000"/>
                </a:solidFill>
                <a:effectLst/>
                <a:latin typeface="NotoSansKannada"/>
              </a:rPr>
              <a:t>ಮಲೆಗಳಲ್ಲಿ</a:t>
            </a:r>
            <a:r>
              <a:rPr lang="kn-IN" sz="2400" b="0" i="0" dirty="0">
                <a:solidFill>
                  <a:srgbClr val="000000"/>
                </a:solidFill>
                <a:effectLst/>
                <a:latin typeface="NotoSansKannada"/>
              </a:rPr>
              <a:t> ಮದುಮಗಳು ಎಂಬ </a:t>
            </a:r>
            <a:r>
              <a:rPr lang="kn-IN" sz="2400" b="0" i="0" dirty="0" err="1">
                <a:solidFill>
                  <a:srgbClr val="000000"/>
                </a:solidFill>
                <a:effectLst/>
                <a:latin typeface="NotoSansKannada"/>
              </a:rPr>
              <a:t>ಕಾದಂಬರಿಗಳನ್ನೂ</a:t>
            </a:r>
            <a:r>
              <a:rPr lang="kn-IN" sz="2400" b="0" i="0" dirty="0">
                <a:solidFill>
                  <a:srgbClr val="000000"/>
                </a:solidFill>
                <a:effectLst/>
                <a:latin typeface="NotoSansKannada"/>
              </a:rPr>
              <a:t> ಸಹ ರಚಿಸಿದ್ದಾರೆ. </a:t>
            </a:r>
            <a:endParaRPr lang="en-IN" sz="2400" b="0" i="0" dirty="0">
              <a:solidFill>
                <a:srgbClr val="000000"/>
              </a:solidFill>
              <a:effectLst/>
              <a:latin typeface="NotoSansKannada"/>
            </a:endParaRPr>
          </a:p>
          <a:p>
            <a:pPr algn="l"/>
            <a:r>
              <a:rPr lang="kn-IN" sz="2400" b="0" i="0" dirty="0">
                <a:solidFill>
                  <a:srgbClr val="000000"/>
                </a:solidFill>
                <a:effectLst/>
                <a:latin typeface="NotoSansKannada"/>
              </a:rPr>
              <a:t>'ನೆನಪಿನ ದೋಣಿ' ಇವರ ಆತ್ಮಕಥೆ.</a:t>
            </a:r>
          </a:p>
        </p:txBody>
      </p:sp>
      <p:pic>
        <p:nvPicPr>
          <p:cNvPr id="1026" name="Picture 2" descr="ಕುವೆಂಪು :">
            <a:extLst>
              <a:ext uri="{FF2B5EF4-FFF2-40B4-BE49-F238E27FC236}">
                <a16:creationId xmlns:a16="http://schemas.microsoft.com/office/drawing/2014/main" id="{ED646E57-6DF5-C9C5-B013-F810C588A1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1" r="18799"/>
          <a:stretch/>
        </p:blipFill>
        <p:spPr bwMode="auto">
          <a:xfrm>
            <a:off x="8406384" y="1440212"/>
            <a:ext cx="3642360" cy="4742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67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D6E2C-A9A9-9A4F-5513-3BFEB66A5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78280"/>
            <a:ext cx="9265920" cy="5379720"/>
          </a:xfrm>
        </p:spPr>
        <p:txBody>
          <a:bodyPr>
            <a:normAutofit fontScale="92500" lnSpcReduction="10000"/>
          </a:bodyPr>
          <a:lstStyle/>
          <a:p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ಅಂಬಿಕಾತನಯ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 ದತ್ತ ಎಂಬ ಕಾವ್ಯನಾಮ ಹೊಂದಿದ್ದ ಕನ್ನಡದ ವರಕವಿ ದತ್ತಾತ್ರೇಯ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ರಾಮಚಂದ್ರ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ಬೇಂದ್ರೆ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(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ದ.ರಾ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.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ಬೇಂದ್ರೆ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)ಯವರು ಧಾರವಾಡದಲ್ಲಿ 1886ರ ಜನವರಿ 31ರಂದು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ಜನಿಸಿದರು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.</a:t>
            </a:r>
            <a:endParaRPr lang="en-IN" sz="2800" b="0" i="0" dirty="0">
              <a:solidFill>
                <a:srgbClr val="000000"/>
              </a:solidFill>
              <a:effectLst/>
              <a:latin typeface="NotoSansKannada"/>
            </a:endParaRPr>
          </a:p>
          <a:p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 "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ನಾಕುತಂತಿ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" ವರಕವಿ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ದ.ರಾ.ಬೇಂದ್ರೆಯವರ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 ಕವನ ಸಂಕಲನ. ಇದಕ್ಕಾಗಿ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ಬೇಂದ್ರೆಯವರಿಗೆ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 1973ರಲ್ಲಿ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ಜ್ಞಾನಪೀಠ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 ಪ್ರಶಸ್ತಿ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ದೊರಕಿತು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. </a:t>
            </a:r>
            <a:endParaRPr lang="en-IN" sz="2800" b="0" i="0" dirty="0">
              <a:solidFill>
                <a:srgbClr val="000000"/>
              </a:solidFill>
              <a:effectLst/>
              <a:latin typeface="NotoSansKannada"/>
            </a:endParaRPr>
          </a:p>
          <a:p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ಅಂಬಿಕಾತನಯ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ದತ್ತರ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 ಪ್ರಮುಖ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ಕೃತಿಗಳೆಂದರೆ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ಕೃಷ್ಣಕುಮಾರಿ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, ಗರಿ,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ನಾಕುತಂತಿ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,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ಸಖಿಗೀತ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,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ನಾದಲೀಲೆ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, ಉಯ್ಯಾಲೆ,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ಅರಳುಮರಳು,ನಾಕುತಂತಿ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, ಬಾ ಹತ್ತರ, ಸೂರ್ಯಪಾನ, ಮೂರ್ತಿ ಮತ್ತು ಕಾಮಕಸ್ತೂರಿ, ಹೃದಯ ಸಮುದ್ರ, ಮುಕ್ತ ಕಂಠ, ಸಂಚಯ, ಉತ್ತರಾಯಣ ಮುಂತಾದ ಕವನ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ಸಂಗ್ರಹಗಳು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.</a:t>
            </a:r>
            <a:endParaRPr lang="en-IN" sz="2800" b="0" i="0" dirty="0">
              <a:solidFill>
                <a:srgbClr val="000000"/>
              </a:solidFill>
              <a:effectLst/>
              <a:latin typeface="NotoSansKannada"/>
            </a:endParaRPr>
          </a:p>
          <a:p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ಬಾಲಬೋಧೆ, ಪರಾಕಿ, ಕಾವ್ಯ ವೈಖರಿ ಮುಂತಾದ 20ಕ್ಕೂ ಅಧಿಕ ಗದ್ಯ ಬರಹ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ಸಂಗ್ರಹಗಳು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.</a:t>
            </a:r>
            <a:endParaRPr lang="en-IN" sz="2800" b="0" i="0" dirty="0">
              <a:solidFill>
                <a:srgbClr val="000000"/>
              </a:solidFill>
              <a:effectLst/>
              <a:latin typeface="NotoSansKannada"/>
            </a:endParaRPr>
          </a:p>
          <a:p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ಸಾಹಿತ್ಯವಿಮರ್ಶೆ, ಸಾಹಿತ್ಯ ಸಂಶೋಧನೆ, ವಿಚಾರ ಮಂಜರಿ, ಮುಂತಾದ ಹಲವು ಸಾಹಿತ್ಯ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ಗ್ರಂಥಗಳನ್ನು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 ರಚಿಸಿದ್ದಾರೆ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NotoSansKannada"/>
              </a:rPr>
              <a:t>.</a:t>
            </a:r>
            <a:endParaRPr lang="en-IN" sz="2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082A3AD-E075-7488-AC75-B5F1E2E2D203}"/>
              </a:ext>
            </a:extLst>
          </p:cNvPr>
          <p:cNvSpPr txBox="1">
            <a:spLocks/>
          </p:cNvSpPr>
          <p:nvPr/>
        </p:nvSpPr>
        <p:spPr bwMode="black">
          <a:xfrm>
            <a:off x="143256" y="111252"/>
            <a:ext cx="11926824" cy="1006721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n-IN" sz="4400" b="0" i="0" dirty="0" err="1">
                <a:solidFill>
                  <a:srgbClr val="FF0000"/>
                </a:solidFill>
                <a:effectLst/>
                <a:latin typeface="NotoSansKannada"/>
              </a:rPr>
              <a:t>ದ.ರಾ</a:t>
            </a:r>
            <a:r>
              <a:rPr lang="kn-IN" sz="4400" b="0" i="0" dirty="0">
                <a:solidFill>
                  <a:srgbClr val="FF0000"/>
                </a:solidFill>
                <a:effectLst/>
                <a:latin typeface="NotoSansKannada"/>
              </a:rPr>
              <a:t>. </a:t>
            </a:r>
            <a:r>
              <a:rPr lang="kn-IN" sz="4400" b="0" i="0" dirty="0" err="1">
                <a:solidFill>
                  <a:srgbClr val="FF0000"/>
                </a:solidFill>
                <a:effectLst/>
                <a:latin typeface="NotoSansKannada"/>
              </a:rPr>
              <a:t>ಬೇಂದ್ರೆ</a:t>
            </a:r>
            <a:endParaRPr lang="en-IN" sz="440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050" name="Picture 2" descr="ದ.ರಾ. ಬೇಂದ್ರೆ :">
            <a:extLst>
              <a:ext uri="{FF2B5EF4-FFF2-40B4-BE49-F238E27FC236}">
                <a16:creationId xmlns:a16="http://schemas.microsoft.com/office/drawing/2014/main" id="{1838D3AF-9897-506A-8316-829B30DF48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7" r="19600"/>
          <a:stretch/>
        </p:blipFill>
        <p:spPr bwMode="auto">
          <a:xfrm>
            <a:off x="9022080" y="1636395"/>
            <a:ext cx="3048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6158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D6E2C-A9A9-9A4F-5513-3BFEB66A5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78280"/>
            <a:ext cx="9265920" cy="5379720"/>
          </a:xfrm>
        </p:spPr>
        <p:txBody>
          <a:bodyPr>
            <a:normAutofit/>
          </a:bodyPr>
          <a:lstStyle/>
          <a:p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ಉಡುಪಿ ಜಿಲ್ಲೆಯ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ಕುಂದಾಪುರ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ತಾಲೂಕು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 ಸಮೀಪದ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ಕೋಟದಲ್ಲಿ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 1902 ಅಕ್ಟೋಬರ್ 10 ರಂದು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ಜನಿಸಿದ್ದ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ಶಿವರಾಮ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ಕಾರಂತರು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,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ಪ್ರೌಢಶಿಕ್ಷಣವನ್ನಷ್ಟೇ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 ಪಡೆದಿದ್ದರು. </a:t>
            </a:r>
            <a:endParaRPr lang="en-IN" sz="2800" b="0" i="0" dirty="0">
              <a:solidFill>
                <a:srgbClr val="000000"/>
              </a:solidFill>
              <a:effectLst/>
              <a:latin typeface="NotoSansKannada"/>
            </a:endParaRPr>
          </a:p>
          <a:p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ಇವರ '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ಮೂಕಜ್ಜಿ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 ಕನಸುಗಳು'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ಕೃತಿಗೆ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ಜ್ಞಾನಪೀಠ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 ಪ್ರಶಸ್ತಿ ದೊರೆತಿದೆ. </a:t>
            </a:r>
            <a:endParaRPr lang="en-IN" sz="2800" b="0" i="0" dirty="0">
              <a:solidFill>
                <a:srgbClr val="000000"/>
              </a:solidFill>
              <a:effectLst/>
              <a:latin typeface="NotoSansKannada"/>
            </a:endParaRPr>
          </a:p>
          <a:p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ಇವರು ಶ್ರೇಷ್ಠ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ಕಾದಂಬರಿಕಾರ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, ಕಲಾವಿದ, ಅಲೆಮಾರಿ, ಪತ್ರಕರ್ತ,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ಪರಿಸರವಾದಿ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, ಸಿನಿಮಾ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ನಿರ್ಮಾಪಕರಾಗಿ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,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ನೃತ್ಯಪಟುವಾಗಿ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,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ಛಾಯಾಗ್ರಾಹಕರಾಗಿ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 ಹೀಗೆ ಸಾಹಿತ್ಯ-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ಸಂಸ್ಕೃತಿಯ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 ಹತ್ತು ಹಲವು ಪ್ರಕಾರಗಳಲ್ಲಿ ಕೈಯಾಡಿಸಿ, ನಡೆದಾಡುವ ವಿಶ್ವಕೋಶ ಎಂದೇ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ಖ್ಯಾತಿಗಳಿಸಿದ್ದರು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.</a:t>
            </a:r>
            <a:br>
              <a:rPr lang="kn-IN" sz="2800" dirty="0"/>
            </a:br>
            <a:endParaRPr lang="en-IN" sz="2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082A3AD-E075-7488-AC75-B5F1E2E2D203}"/>
              </a:ext>
            </a:extLst>
          </p:cNvPr>
          <p:cNvSpPr txBox="1">
            <a:spLocks/>
          </p:cNvSpPr>
          <p:nvPr/>
        </p:nvSpPr>
        <p:spPr bwMode="black">
          <a:xfrm>
            <a:off x="143256" y="111252"/>
            <a:ext cx="11926824" cy="1006721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n-IN" sz="4400" b="0" i="0" dirty="0" err="1">
                <a:solidFill>
                  <a:srgbClr val="FF0000"/>
                </a:solidFill>
                <a:effectLst/>
                <a:latin typeface="NotoSansKannada"/>
              </a:rPr>
              <a:t>ಶಿವರಾಮ</a:t>
            </a:r>
            <a:r>
              <a:rPr lang="kn-IN" sz="4400" b="0" i="0" dirty="0">
                <a:solidFill>
                  <a:srgbClr val="FF0000"/>
                </a:solidFill>
                <a:effectLst/>
                <a:latin typeface="NotoSansKannada"/>
              </a:rPr>
              <a:t> </a:t>
            </a:r>
            <a:r>
              <a:rPr lang="kn-IN" sz="4400" b="0" i="0" dirty="0" err="1">
                <a:solidFill>
                  <a:srgbClr val="FF0000"/>
                </a:solidFill>
                <a:effectLst/>
                <a:latin typeface="NotoSansKannada"/>
              </a:rPr>
              <a:t>ಕಾರಂತ</a:t>
            </a:r>
            <a:endParaRPr lang="en-IN" sz="440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074" name="Picture 2" descr="ಶಿವರಾಮ ಕಾರಂತ :">
            <a:extLst>
              <a:ext uri="{FF2B5EF4-FFF2-40B4-BE49-F238E27FC236}">
                <a16:creationId xmlns:a16="http://schemas.microsoft.com/office/drawing/2014/main" id="{9A2DCD69-C375-B595-2DE9-BB17AC458A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66" r="24933"/>
          <a:stretch/>
        </p:blipFill>
        <p:spPr bwMode="auto">
          <a:xfrm>
            <a:off x="8747760" y="1621154"/>
            <a:ext cx="3307080" cy="4596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773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D6E2C-A9A9-9A4F-5513-3BFEB66A5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78280"/>
            <a:ext cx="8930640" cy="5379720"/>
          </a:xfrm>
        </p:spPr>
        <p:txBody>
          <a:bodyPr>
            <a:normAutofit fontScale="85000" lnSpcReduction="10000"/>
          </a:bodyPr>
          <a:lstStyle/>
          <a:p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ಕನ್ನಡದ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ಜ್ಞಾನಪೀಠ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 ಪ್ರಶಸ್ತಿ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ವಿಜೇತರಲ್ಲೊಬ್ಬರಾದ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 '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ಸಣ್ಣಕಥೆಗಳ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 ಜನಕ' ಎಂದೇ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ಪ್ರಸಿದ್ಧರಾದ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 ಮಾಸ್ತಿ ವೆಂಕಟೇಶ ಅಯ್ಯಂಗಾರರು 'ಶ್ರೀನಿವಾಸ' ಎಂಬ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ಕಾವ್ಯನಾಮದಿಂದ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ಸುಪ್ರಸಿದ್ಧರಾಗಿದ್ದರು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.</a:t>
            </a:r>
            <a:endParaRPr lang="en-IN" sz="2800" b="0" i="0" dirty="0">
              <a:solidFill>
                <a:srgbClr val="000000"/>
              </a:solidFill>
              <a:effectLst/>
              <a:latin typeface="NotoSansKannada"/>
            </a:endParaRPr>
          </a:p>
          <a:p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ಕನ್ನಡ ಸಾಹಿತ್ಯಕ್ಕೆ ಇವರ ಸಮಗ್ರ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ಕೊಡುಗೆಗಾಗಿ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ಜ್ಞಾನಪೀಠ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ಲಭಿಸಿದೆ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.</a:t>
            </a:r>
            <a:endParaRPr lang="en-IN" sz="2800" b="0" i="0" dirty="0">
              <a:solidFill>
                <a:srgbClr val="000000"/>
              </a:solidFill>
              <a:effectLst/>
              <a:latin typeface="NotoSansKannada"/>
            </a:endParaRPr>
          </a:p>
          <a:p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ಕನ್ನಡ ಸಾಹಿತ್ಯ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ಕ್ಷೇತ್ರದಲ್ಲಂತೂ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 'ಮಾಸ್ತಿ ಕನ್ನಡದ ಆಸ್ತಿ' ಎಂಬ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ನುಡಿಗಟ್ಟಿಗೆ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 ಪಾತ್ರರಾಗಿದ್ದರು.</a:t>
            </a:r>
            <a:endParaRPr lang="en-IN" sz="2800" b="0" i="0" dirty="0">
              <a:solidFill>
                <a:srgbClr val="000000"/>
              </a:solidFill>
              <a:effectLst/>
              <a:latin typeface="NotoSansKannada"/>
            </a:endParaRPr>
          </a:p>
          <a:p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ಇವರಿಗೆ ಮೈಸೂರು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ಅರಸರು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 '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ರಾಜಸೇವಾಸಕ್ತ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' ಎಂಬ ಬಿರುದನ್ನು ನೀಡಿದರು.</a:t>
            </a:r>
            <a:endParaRPr lang="en-IN" sz="2800" b="0" i="0" dirty="0">
              <a:solidFill>
                <a:srgbClr val="000000"/>
              </a:solidFill>
              <a:effectLst/>
              <a:latin typeface="NotoSansKannada"/>
            </a:endParaRPr>
          </a:p>
          <a:p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ಮಾಸ್ತಿಯವರ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 ಪ್ರಮುಖ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ಕೃತಿಗಳಲ್ಲೊಂದು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 'ಚಿಕ್ಕ ವೀರ ರಾಜೇಂದ್ರ' ಕಾದಂಬರಿ.</a:t>
            </a:r>
            <a:endParaRPr lang="en-IN" sz="2800" b="0" i="0" dirty="0">
              <a:solidFill>
                <a:srgbClr val="000000"/>
              </a:solidFill>
              <a:effectLst/>
              <a:latin typeface="NotoSansKannada"/>
            </a:endParaRPr>
          </a:p>
          <a:p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ಇನ್ನೊಂದು '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ಚೆನ್ನಬಸವ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 ನಾಯಕ',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ರಾಜವಂಶಗಳ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 ಉನ್ನತಿ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ಅವನತಿಗಳು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 ಇವುಗಳ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ಕಾಥಾವಸ್ತು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.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ಮಾಸ್ತಿಯವರ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 ಇತರ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ಕೃತಿಗಳೆಂದರೆ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ಶೇಷಮ್ಮ,ಸುಬ್ಬಣ್ಣ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 ಮುಂತಾದ ದೊಡ್ಡ ಕಥೆಗಳು.</a:t>
            </a:r>
            <a:endParaRPr lang="en-IN" sz="2800" b="0" i="0" dirty="0">
              <a:solidFill>
                <a:srgbClr val="000000"/>
              </a:solidFill>
              <a:effectLst/>
              <a:latin typeface="NotoSansKannada"/>
            </a:endParaRPr>
          </a:p>
          <a:p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ಗೌಡರ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 ಮಲ್ಲಿ,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ರಾಮನವಮಿ,ಮೂಕನ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 ಮಕ್ಕಳು,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ಸುನೀತಾ,ಬಿನ್ನಹ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, ತಾವರೆ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NotoSansKannada"/>
              </a:rPr>
              <a:t> 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ಮಲಾರ,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NotoSansKannada"/>
              </a:rPr>
              <a:t> 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ಚೆಲುವು,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NotoSansKannada"/>
              </a:rPr>
              <a:t> 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ಸಂಕ್ರಾಂತಿ, ಮಾನವ ಇತ್ಯಾದಿ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ಕಾವ್ಯಪ್ರಕಾರದ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 ಕೃತಿಗಳು.</a:t>
            </a:r>
            <a:endParaRPr lang="en-IN" sz="2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082A3AD-E075-7488-AC75-B5F1E2E2D203}"/>
              </a:ext>
            </a:extLst>
          </p:cNvPr>
          <p:cNvSpPr txBox="1">
            <a:spLocks/>
          </p:cNvSpPr>
          <p:nvPr/>
        </p:nvSpPr>
        <p:spPr bwMode="black">
          <a:xfrm>
            <a:off x="143256" y="111252"/>
            <a:ext cx="11926824" cy="1006721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n-IN" sz="4400" b="0" i="0" dirty="0">
                <a:solidFill>
                  <a:srgbClr val="FF0000"/>
                </a:solidFill>
                <a:effectLst/>
                <a:latin typeface="NotoSansKannada"/>
              </a:rPr>
              <a:t>ಮಾಸ್ತಿ ವೆಂಕಟೇಶ </a:t>
            </a:r>
            <a:r>
              <a:rPr lang="kn-IN" sz="4400" b="0" i="0" dirty="0" err="1">
                <a:solidFill>
                  <a:srgbClr val="FF0000"/>
                </a:solidFill>
                <a:effectLst/>
                <a:latin typeface="NotoSansKannada"/>
              </a:rPr>
              <a:t>ಅಯ್ಯಂಗಾರ</a:t>
            </a:r>
            <a:endParaRPr lang="en-IN" sz="440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098" name="Picture 2" descr="ಮಾಸ್ತಿ ವೆಂಕಟೇಶ ಅಯ್ಯಂಗಾರ :">
            <a:extLst>
              <a:ext uri="{FF2B5EF4-FFF2-40B4-BE49-F238E27FC236}">
                <a16:creationId xmlns:a16="http://schemas.microsoft.com/office/drawing/2014/main" id="{21800480-7CA3-C043-CAFB-1F7554AE70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14" r="16617"/>
          <a:stretch/>
        </p:blipFill>
        <p:spPr bwMode="auto">
          <a:xfrm>
            <a:off x="8808720" y="1697355"/>
            <a:ext cx="3261360" cy="4018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8663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D6E2C-A9A9-9A4F-5513-3BFEB66A5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78280"/>
            <a:ext cx="8930640" cy="5379720"/>
          </a:xfrm>
        </p:spPr>
        <p:txBody>
          <a:bodyPr>
            <a:normAutofit lnSpcReduction="10000"/>
          </a:bodyPr>
          <a:lstStyle/>
          <a:p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ಕನ್ನಡ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ಸಾಹಿತ್ಯಲೋಕದ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ದಿಗ್ಗಜರಲ್ಲಿ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ಡಾ.ವಿ.ಕೃ.ಗೋಕಾಕ್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‌ ಒಬ್ಬರು.</a:t>
            </a:r>
            <a:endParaRPr lang="en-IN" sz="2800" b="0" i="0" dirty="0">
              <a:solidFill>
                <a:srgbClr val="000000"/>
              </a:solidFill>
              <a:effectLst/>
              <a:latin typeface="NotoSansKannada"/>
            </a:endParaRPr>
          </a:p>
          <a:p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ಇವರು ಸಾಹಿತ್ಯ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ಕ್ಷೇತ್ರದಲ್ಲಿಯಂತೆಯೇ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ಭಾಷಾ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ಕ್ಷೇತ್ರಕ್ಕೂ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 ಅಪಾರ ಕೊಡುಗೆ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ನೀಡಿದವರು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.</a:t>
            </a:r>
            <a:endParaRPr lang="en-IN" sz="2800" b="0" i="0" dirty="0">
              <a:solidFill>
                <a:srgbClr val="000000"/>
              </a:solidFill>
              <a:effectLst/>
              <a:latin typeface="NotoSansKannada"/>
            </a:endParaRPr>
          </a:p>
          <a:p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ವಿನಾಯಕ ಕೃಷ್ಣ ಗೋಕಾಕ್‌ ಅವರು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ವಿ.ಕೃ.ಗೋಕಾಕ್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‌ ಎಂದೇ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ಸುಪರಿಚಿತರಾಗಿದ್ದರು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.</a:t>
            </a:r>
            <a:endParaRPr lang="en-IN" sz="2800" b="0" i="0" dirty="0">
              <a:solidFill>
                <a:srgbClr val="000000"/>
              </a:solidFill>
              <a:effectLst/>
              <a:latin typeface="NotoSansKannada"/>
            </a:endParaRPr>
          </a:p>
          <a:p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ಕನ್ನಡ ಸಾಹಿತ್ಯಕ್ಕೆ ಇವರ ಸಮಗ್ರ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ಕೊಡುಗೆಗಾಗಿ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ಜ್ಞಾನಪೀಠ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ಲಭಿಸಿದೆ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.</a:t>
            </a:r>
            <a:endParaRPr lang="en-IN" sz="2800" b="0" i="0" dirty="0">
              <a:solidFill>
                <a:srgbClr val="000000"/>
              </a:solidFill>
              <a:effectLst/>
              <a:latin typeface="NotoSansKannada"/>
            </a:endParaRPr>
          </a:p>
          <a:p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ಡಾ.ವಿ.ಕೃ.ಗೋಕಾಕರಿಗೆ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 ಭಾರತದ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ಶ್ರೇಷ್ಠತಮ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 ಸಾಹಿತ್ಯ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ಪ್ರಶಸ್ತಿಯಾದ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ಜ್ಞಾನಪೀಠ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 (1990)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ಲಭಿಸಲು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 ಕಾರಣವಾದ ಕೃತಿ 'ಭಾರತ ಸಿಂಧು ರಶ್ಮಿ' ಎಂಬ ಮಹಾಕಾವ್ಯ.</a:t>
            </a:r>
            <a:endParaRPr lang="en-IN" sz="2800" b="0" i="0" dirty="0">
              <a:solidFill>
                <a:srgbClr val="000000"/>
              </a:solidFill>
              <a:effectLst/>
              <a:latin typeface="NotoSansKannada"/>
            </a:endParaRPr>
          </a:p>
          <a:p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ಭಾರತ ಸಿಂಧು ರಶ್ಮಿ 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NotoSansKannada"/>
              </a:rPr>
              <a:t>:- 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ಈ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ಮಹಾಕಾವ್ಯವು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 ಎರಡು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ಸಂಪುಟಗಳಲ್ಲಿದ್ದು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, 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NotoSansKannada"/>
              </a:rPr>
              <a:t>			     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12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ಖಂಡಗಳನ್ನು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 ಹೊಂದಿದೆ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NotoSansKannada"/>
              </a:rPr>
              <a:t>.</a:t>
            </a:r>
            <a:endParaRPr lang="en-IN" sz="2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082A3AD-E075-7488-AC75-B5F1E2E2D203}"/>
              </a:ext>
            </a:extLst>
          </p:cNvPr>
          <p:cNvSpPr txBox="1">
            <a:spLocks/>
          </p:cNvSpPr>
          <p:nvPr/>
        </p:nvSpPr>
        <p:spPr bwMode="black">
          <a:xfrm>
            <a:off x="143256" y="111252"/>
            <a:ext cx="11926824" cy="1006721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n-IN" sz="4400" b="0" i="0" dirty="0" err="1">
                <a:solidFill>
                  <a:srgbClr val="FF0000"/>
                </a:solidFill>
                <a:effectLst/>
                <a:latin typeface="NotoSansKannada"/>
              </a:rPr>
              <a:t>ವಿ.ಕೃ.ಗೋಕಾಕ್</a:t>
            </a:r>
            <a:r>
              <a:rPr lang="kn-IN" sz="4400" b="0" i="0" dirty="0">
                <a:solidFill>
                  <a:srgbClr val="FF0000"/>
                </a:solidFill>
                <a:effectLst/>
                <a:latin typeface="NotoSansKannada"/>
              </a:rPr>
              <a:t>‌</a:t>
            </a:r>
            <a:endParaRPr lang="en-IN" sz="440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122" name="Picture 2" descr="ಡಾ.ವಿ.ಕೃ.ಗೋಕಾಕ್‌ :">
            <a:extLst>
              <a:ext uri="{FF2B5EF4-FFF2-40B4-BE49-F238E27FC236}">
                <a16:creationId xmlns:a16="http://schemas.microsoft.com/office/drawing/2014/main" id="{9AA1CE13-B154-C287-729B-27F5109307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67" r="21733"/>
          <a:stretch/>
        </p:blipFill>
        <p:spPr bwMode="auto">
          <a:xfrm>
            <a:off x="8732520" y="1478280"/>
            <a:ext cx="333756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0088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D6E2C-A9A9-9A4F-5513-3BFEB66A5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34440"/>
            <a:ext cx="8930640" cy="5623560"/>
          </a:xfrm>
        </p:spPr>
        <p:txBody>
          <a:bodyPr>
            <a:normAutofit fontScale="92500" lnSpcReduction="20000"/>
          </a:bodyPr>
          <a:lstStyle/>
          <a:p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ಕನ್ನಡಕ್ಕೆ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ಆರನೆಯ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ಜ್ಞಾನಪೀಠ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ಪ್ರಶಸ್ತಿಯನ್ನು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ತಂದುಕೊಟ್ಟವರು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ಡಾ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.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ಯು.ಆರ್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.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ಅನಂತಮೂರ್ತಿಯವರು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.</a:t>
            </a:r>
            <a:endParaRPr lang="en-IN" sz="2800" b="0" i="0" dirty="0">
              <a:solidFill>
                <a:srgbClr val="000000"/>
              </a:solidFill>
              <a:effectLst/>
              <a:latin typeface="NotoSansKannada"/>
            </a:endParaRPr>
          </a:p>
          <a:p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ಅನಂತಮೂರ್ತಿಯವರು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ಸಣ್ಣಕತೆಗಾರರಾಗಿ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 ಹಾಗೂ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ಕಾದಂಬರಿಕಾರರಾಗಿ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ಪ್ರಸಿದ್ಧರಾಗಿದ್ದಾರೆ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.</a:t>
            </a:r>
            <a:endParaRPr lang="en-IN" sz="2800" b="0" i="0" dirty="0">
              <a:solidFill>
                <a:srgbClr val="000000"/>
              </a:solidFill>
              <a:effectLst/>
              <a:latin typeface="NotoSansKannada"/>
            </a:endParaRPr>
          </a:p>
          <a:p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ಕನ್ನಡ ಸಾಹಿತ್ಯಕ್ಕೆ ಇವರ ಸಮಗ್ರ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ಕೊಡುಗೆಗಾಗಿ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ಜ್ಞಾನಪೀಠ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ಲಭಿಸಿದೆ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. </a:t>
            </a:r>
            <a:endParaRPr lang="en-IN" sz="2800" b="0" i="0" dirty="0">
              <a:solidFill>
                <a:srgbClr val="000000"/>
              </a:solidFill>
              <a:effectLst/>
              <a:latin typeface="NotoSansKannada"/>
            </a:endParaRPr>
          </a:p>
          <a:p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1955ರಲ್ಲಿ 'ಎಂದೆಂದೂ ಮುಗಿಯದ ಕತೆ' ಎಂಬ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ಕಥಾಸಂಕಲನದಿಂದ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 ಅವರ ಸಾಹಿತ್ಯ ಕೃಷಿ ಆರಂಭವಾಯಿತು.</a:t>
            </a:r>
            <a:endParaRPr lang="en-IN" sz="2800" b="0" i="0" dirty="0">
              <a:solidFill>
                <a:srgbClr val="000000"/>
              </a:solidFill>
              <a:effectLst/>
              <a:latin typeface="NotoSansKannada"/>
            </a:endParaRPr>
          </a:p>
          <a:p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ಪ್ರಶ್ನೆ, ಮೌನಿ, ಆಕಾಶ ಮತ್ತು ಬೆಕ್ಕು, ಸೂರ್ಯನ ಕುದುರೆ, ಐದು ದಶಕಗಳ ಕಥೆಗಳು(ಸಮಗ್ರ) ಇವು ಇವರ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ಕಥಾಸಂಕಲನಗಳು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. </a:t>
            </a:r>
            <a:endParaRPr lang="en-IN" sz="2800" b="0" i="0" dirty="0">
              <a:solidFill>
                <a:srgbClr val="000000"/>
              </a:solidFill>
              <a:effectLst/>
              <a:latin typeface="NotoSansKannada"/>
            </a:endParaRPr>
          </a:p>
          <a:p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ಸಂಸ್ಕಾರ,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ಭಾರತೀಪುರ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, ಅವಸ್ಥೆ, ಭವ, ದಿವ್ಯ, ಇವರ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ಕಾದಂಬರಿಗಳು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. ಪ್ರಜ್ಞೆ ಮತ್ತು ಪರಿಸರ, ಸನ್ನಿವೇಶ, ಸಮಕ್ಷಮ, ಪೂರ್ವಾಪರ, ಬೆತ್ತಲೆ ಪೂಜೆ ಯಾಕೆ ಕೂಡದು, ಇವುಗಳು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ವಿಮರ್ಶೆಗಳು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.</a:t>
            </a:r>
            <a:endParaRPr lang="en-IN" sz="2800" b="0" i="0" dirty="0">
              <a:solidFill>
                <a:srgbClr val="000000"/>
              </a:solidFill>
              <a:effectLst/>
              <a:latin typeface="NotoSansKannada"/>
            </a:endParaRPr>
          </a:p>
          <a:p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ಹದಿನೈದು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ಪದ್ಯಗಳು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,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ಅಜ್ಜನ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 ಹೆಗಲ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ಸುಕ್ಕುಗಳು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, ಮಿಥುನ ಇವರ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ಕವನಸಂಕಲನಗಳು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.</a:t>
            </a:r>
            <a:endParaRPr lang="en-IN" sz="2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082A3AD-E075-7488-AC75-B5F1E2E2D203}"/>
              </a:ext>
            </a:extLst>
          </p:cNvPr>
          <p:cNvSpPr txBox="1">
            <a:spLocks/>
          </p:cNvSpPr>
          <p:nvPr/>
        </p:nvSpPr>
        <p:spPr bwMode="black">
          <a:xfrm>
            <a:off x="143256" y="111252"/>
            <a:ext cx="11926824" cy="1006721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n-IN" sz="4400" b="0" i="0" dirty="0" err="1">
                <a:solidFill>
                  <a:srgbClr val="FF0000"/>
                </a:solidFill>
                <a:effectLst/>
                <a:latin typeface="NotoSansKannada"/>
              </a:rPr>
              <a:t>ಯು.ಆರ್</a:t>
            </a:r>
            <a:r>
              <a:rPr lang="kn-IN" sz="4400" b="0" i="0" dirty="0">
                <a:solidFill>
                  <a:srgbClr val="FF0000"/>
                </a:solidFill>
                <a:effectLst/>
                <a:latin typeface="NotoSansKannada"/>
              </a:rPr>
              <a:t>. </a:t>
            </a:r>
            <a:r>
              <a:rPr lang="kn-IN" sz="4400" b="0" i="0" dirty="0" err="1">
                <a:solidFill>
                  <a:srgbClr val="FF0000"/>
                </a:solidFill>
                <a:effectLst/>
                <a:latin typeface="NotoSansKannada"/>
              </a:rPr>
              <a:t>ಅನಂತಮೂರ್ತಿ</a:t>
            </a:r>
            <a:endParaRPr lang="en-IN" sz="440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146" name="Picture 2" descr="ಡಾ. ಯು.ಆರ್. ಅನಂತಮೂರ್ತಿ :">
            <a:extLst>
              <a:ext uri="{FF2B5EF4-FFF2-40B4-BE49-F238E27FC236}">
                <a16:creationId xmlns:a16="http://schemas.microsoft.com/office/drawing/2014/main" id="{3F555B58-382B-FAB1-F5B7-19EEB8CB47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4" r="26533"/>
          <a:stretch/>
        </p:blipFill>
        <p:spPr bwMode="auto">
          <a:xfrm>
            <a:off x="8839200" y="1499235"/>
            <a:ext cx="323088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950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D6E2C-A9A9-9A4F-5513-3BFEB66A5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34440"/>
            <a:ext cx="8930640" cy="5623560"/>
          </a:xfrm>
        </p:spPr>
        <p:txBody>
          <a:bodyPr>
            <a:normAutofit fontScale="85000" lnSpcReduction="10000"/>
          </a:bodyPr>
          <a:lstStyle/>
          <a:p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ಗಿರೀಶ್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ಕಾರ್ನಾಡರು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 1938ರ ಮೇ 19ರಂದು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ಮಹಾರಾಷ್ಟ್ರದ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ಮಾಥೆರ್ನ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ಎಂಬಲ್ಲಿ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ಜನಿಸಿದರು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. </a:t>
            </a:r>
            <a:endParaRPr lang="en-IN" sz="2800" b="0" i="0" dirty="0">
              <a:solidFill>
                <a:srgbClr val="000000"/>
              </a:solidFill>
              <a:effectLst/>
              <a:latin typeface="NotoSansKannada"/>
            </a:endParaRPr>
          </a:p>
          <a:p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ಗಿರೀಶರ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ಮೊದಲನೆ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 ಕೃತಿ '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ಯಾಯಾತಿ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' ಎಂಬ ನಾಟಕ. </a:t>
            </a:r>
            <a:endParaRPr lang="en-IN" sz="2800" b="0" i="0" dirty="0">
              <a:solidFill>
                <a:srgbClr val="000000"/>
              </a:solidFill>
              <a:effectLst/>
              <a:latin typeface="NotoSansKannada"/>
            </a:endParaRPr>
          </a:p>
          <a:p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ಈ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ನಾಟಕವು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 ಇವರಿಗೆ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ದೊಡ್ಡಮಟ್ಟದಲ್ಲಿ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 ಪ್ರಶಂಸೆ ಮತ್ತು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ಪ್ರಚಾರವನ್ನು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 ತಂದುಕೊಟ್ಟಿತು. </a:t>
            </a:r>
            <a:endParaRPr lang="en-IN" sz="2800" b="0" i="0" dirty="0">
              <a:solidFill>
                <a:srgbClr val="000000"/>
              </a:solidFill>
              <a:effectLst/>
              <a:latin typeface="NotoSansKannada"/>
            </a:endParaRPr>
          </a:p>
          <a:p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ಕನ್ನಡ ಸಾಹಿತ್ಯಕ್ಕೆ ಇವರ ಸಮಗ್ರ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ಕೊಡುಗೆಗಾಗಿ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ಜ್ಞಾನಪೀಠ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ಲಭಿಸಿದೆ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.</a:t>
            </a:r>
            <a:endParaRPr lang="en-IN" sz="2800" b="0" i="0" dirty="0">
              <a:solidFill>
                <a:srgbClr val="000000"/>
              </a:solidFill>
              <a:effectLst/>
              <a:latin typeface="NotoSansKannada"/>
            </a:endParaRPr>
          </a:p>
          <a:p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ಹಿಟ್ಟಿನಹುಂಜ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 ಮತ್ತು ಅಗ್ನಿ ಹಾಗೂ ಮಳೆ ಇವು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ಪೌರಣಿಕ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ನಾಟಕಗಳಾದರೆ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,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ತುಘಲಕ್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, ತಲೆದಂಡ ಹಾಗೂ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ಟೀಪುಸುಲ್ತಾನ್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ನಾಟಕಗಳು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 ಐತಿಹಾಸಿಕ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ಹಿನ್ನಲೆಯುಳ್ಳವು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. </a:t>
            </a:r>
            <a:endParaRPr lang="en-IN" sz="2800" b="0" i="0" dirty="0">
              <a:solidFill>
                <a:srgbClr val="000000"/>
              </a:solidFill>
              <a:effectLst/>
              <a:latin typeface="NotoSansKannada"/>
            </a:endParaRPr>
          </a:p>
          <a:p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ಜಾನಪದ ವಸ್ತುಗಳನ್ನು ಒಳಗೊಂಡ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ನಾಟಕಗಳು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 ಹಯವದನ, ನಾಗಮಂಡಲ. </a:t>
            </a:r>
            <a:endParaRPr lang="en-IN" sz="2800" b="0" i="0" dirty="0">
              <a:solidFill>
                <a:srgbClr val="000000"/>
              </a:solidFill>
              <a:effectLst/>
              <a:latin typeface="NotoSansKannada"/>
            </a:endParaRPr>
          </a:p>
          <a:p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ಸಾಮಾಜಿಕ ನಾಟಕ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ಅಂಜುಮಲ್ಲಿಗೆ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, ಗಿರೀಶ್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ಕಾರ್ನಾಡರ್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ನಾಟಕಗಳು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 ಇಂಗ್ಲಿಷ್, ಹಿಂದಿ,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ಮರಾಠಿ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 ಹಾಗೂ ಭಾರತೀಯ ಭಾಷೆಗಳಲ್ಲಿ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ಪ್ರದರ್ಶನಗೊಂಡಿವೆ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. </a:t>
            </a:r>
            <a:endParaRPr lang="en-IN" sz="2800" b="0" i="0" dirty="0">
              <a:solidFill>
                <a:srgbClr val="000000"/>
              </a:solidFill>
              <a:effectLst/>
              <a:latin typeface="NotoSansKannada"/>
            </a:endParaRPr>
          </a:p>
          <a:p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ನಾಟಕಗಳ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 ರಚನೆಯ ಜೊತೆಗೆ ಇವರು ರಂಗಭೂಮಿಯಲ್ಲಿ ಹಾಗೂ ಚಲನಚಿತ್ರ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ರಂಗಗಳಲ್ಲಿ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 ಅಭಿನಯ ಮತ್ತು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ನಿರ್ದೇಶಕರಾಗಿ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 </a:t>
            </a:r>
            <a:r>
              <a:rPr lang="kn-IN" sz="2800" b="0" i="0" dirty="0" err="1">
                <a:solidFill>
                  <a:srgbClr val="000000"/>
                </a:solidFill>
                <a:effectLst/>
                <a:latin typeface="NotoSansKannada"/>
              </a:rPr>
              <a:t>ಜನಪ್ರಿಯರಾಗಿದ್ದಾರೆ</a:t>
            </a:r>
            <a:r>
              <a:rPr lang="kn-IN" sz="2800" b="0" i="0" dirty="0">
                <a:solidFill>
                  <a:srgbClr val="000000"/>
                </a:solidFill>
                <a:effectLst/>
                <a:latin typeface="NotoSansKannada"/>
              </a:rPr>
              <a:t>.</a:t>
            </a:r>
            <a:endParaRPr lang="en-IN" sz="2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082A3AD-E075-7488-AC75-B5F1E2E2D203}"/>
              </a:ext>
            </a:extLst>
          </p:cNvPr>
          <p:cNvSpPr txBox="1">
            <a:spLocks/>
          </p:cNvSpPr>
          <p:nvPr/>
        </p:nvSpPr>
        <p:spPr bwMode="black">
          <a:xfrm>
            <a:off x="143256" y="111252"/>
            <a:ext cx="11926824" cy="1006721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n-IN" sz="4400" b="0" i="0" dirty="0">
                <a:solidFill>
                  <a:srgbClr val="FF0000"/>
                </a:solidFill>
                <a:effectLst/>
                <a:latin typeface="NotoSansKannada"/>
              </a:rPr>
              <a:t>ಗಿರೀಶ್ </a:t>
            </a:r>
            <a:r>
              <a:rPr lang="kn-IN" sz="4400" b="0" i="0" dirty="0" err="1">
                <a:solidFill>
                  <a:srgbClr val="FF0000"/>
                </a:solidFill>
                <a:effectLst/>
                <a:latin typeface="NotoSansKannada"/>
              </a:rPr>
              <a:t>ಕಾರ್ನಾಡ</a:t>
            </a:r>
            <a:endParaRPr lang="en-IN" sz="440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172" name="Picture 4" descr="ಗಿರೀಶ್ ಕಾರ್ನಾಡ :">
            <a:extLst>
              <a:ext uri="{FF2B5EF4-FFF2-40B4-BE49-F238E27FC236}">
                <a16:creationId xmlns:a16="http://schemas.microsoft.com/office/drawing/2014/main" id="{496F56C5-35F7-491F-CE1A-C0C2077C9E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33" r="10800"/>
          <a:stretch/>
        </p:blipFill>
        <p:spPr bwMode="auto">
          <a:xfrm>
            <a:off x="8584997" y="1651634"/>
            <a:ext cx="3500323" cy="4474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41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48</TotalTime>
  <Words>807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Gill Sans MT</vt:lpstr>
      <vt:lpstr>NotoSansKannada</vt:lpstr>
      <vt:lpstr>Parcel</vt:lpstr>
      <vt:lpstr>ಪ್ರಾರಂಭಿಸು </vt:lpstr>
      <vt:lpstr>ಜ್ಞಾನಪೀಠ ಪ್ರಶಸ್ತಿ ಪುರಸ್ಕೃತ ಕನ್ನಡಿಗರು</vt:lpstr>
      <vt:lpstr>ಕುವೆಂಪು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ಧನ್ಯವಾದಗಳು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Manjunath Naik</dc:creator>
  <cp:lastModifiedBy>Manjunath Naik</cp:lastModifiedBy>
  <cp:revision>4</cp:revision>
  <dcterms:created xsi:type="dcterms:W3CDTF">2023-01-17T16:13:20Z</dcterms:created>
  <dcterms:modified xsi:type="dcterms:W3CDTF">2023-01-17T17:10:34Z</dcterms:modified>
</cp:coreProperties>
</file>