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82" r:id="rId5"/>
    <p:sldId id="270" r:id="rId6"/>
    <p:sldId id="261" r:id="rId7"/>
    <p:sldId id="262" r:id="rId8"/>
    <p:sldId id="268" r:id="rId9"/>
    <p:sldId id="269" r:id="rId10"/>
    <p:sldId id="267" r:id="rId11"/>
    <p:sldId id="283" r:id="rId12"/>
    <p:sldId id="264" r:id="rId13"/>
    <p:sldId id="271" r:id="rId14"/>
    <p:sldId id="263" r:id="rId15"/>
    <p:sldId id="265" r:id="rId16"/>
    <p:sldId id="266" r:id="rId17"/>
    <p:sldId id="284" r:id="rId18"/>
    <p:sldId id="286" r:id="rId19"/>
    <p:sldId id="287" r:id="rId20"/>
    <p:sldId id="288" r:id="rId21"/>
    <p:sldId id="272" r:id="rId22"/>
    <p:sldId id="273" r:id="rId23"/>
    <p:sldId id="275" r:id="rId24"/>
    <p:sldId id="276" r:id="rId25"/>
    <p:sldId id="277" r:id="rId26"/>
    <p:sldId id="278" r:id="rId27"/>
    <p:sldId id="279" r:id="rId28"/>
    <p:sldId id="280" r:id="rId29"/>
    <p:sldId id="281"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77E129-BA9B-4011-BFE6-34EDCEE99064}">
          <p14:sldIdLst>
            <p14:sldId id="256"/>
            <p14:sldId id="257"/>
            <p14:sldId id="260"/>
            <p14:sldId id="282"/>
            <p14:sldId id="270"/>
            <p14:sldId id="261"/>
            <p14:sldId id="262"/>
            <p14:sldId id="268"/>
            <p14:sldId id="269"/>
            <p14:sldId id="267"/>
            <p14:sldId id="283"/>
            <p14:sldId id="264"/>
            <p14:sldId id="271"/>
            <p14:sldId id="263"/>
            <p14:sldId id="265"/>
            <p14:sldId id="266"/>
            <p14:sldId id="284"/>
            <p14:sldId id="286"/>
            <p14:sldId id="287"/>
            <p14:sldId id="288"/>
            <p14:sldId id="272"/>
            <p14:sldId id="273"/>
            <p14:sldId id="275"/>
            <p14:sldId id="276"/>
            <p14:sldId id="277"/>
            <p14:sldId id="278"/>
            <p14:sldId id="279"/>
            <p14:sldId id="280"/>
            <p14:sldId id="281"/>
            <p14:sldId id="285"/>
          </p14:sldIdLst>
        </p14:section>
      </p14:sectionLst>
    </p:ex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53"/>
      </p:cViewPr>
      <p:guideLst>
        <p:guide orient="horz" pos="2160"/>
        <p:guide orient="horz" pos="22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5/15/2020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searchsqlserver.techtarget.com/definition/databa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developer.twitter.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F6A0-0EA4-42BB-A1F6-CA75036EA9D5}"/>
              </a:ext>
            </a:extLst>
          </p:cNvPr>
          <p:cNvSpPr>
            <a:spLocks noGrp="1"/>
          </p:cNvSpPr>
          <p:nvPr>
            <p:ph type="ctrTitle"/>
          </p:nvPr>
        </p:nvSpPr>
        <p:spPr>
          <a:xfrm>
            <a:off x="1507067" y="825623"/>
            <a:ext cx="7766936" cy="4199138"/>
          </a:xfrm>
        </p:spPr>
        <p:txBody>
          <a:bodyPr/>
          <a:lstStyle/>
          <a:p>
            <a:pPr algn="ctr"/>
            <a:r>
              <a:rPr lang="en-US" sz="8000" dirty="0">
                <a:latin typeface="Book Antiqua" panose="02040602050305030304" pitchFamily="18" charset="0"/>
              </a:rPr>
              <a:t>Building Streaming Data      Pipeline</a:t>
            </a:r>
          </a:p>
        </p:txBody>
      </p:sp>
    </p:spTree>
    <p:extLst>
      <p:ext uri="{BB962C8B-B14F-4D97-AF65-F5344CB8AC3E}">
        <p14:creationId xmlns:p14="http://schemas.microsoft.com/office/powerpoint/2010/main" val="404375007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CFC1-55D6-4241-829B-474D9C2AA8F7}"/>
              </a:ext>
            </a:extLst>
          </p:cNvPr>
          <p:cNvSpPr>
            <a:spLocks noGrp="1"/>
          </p:cNvSpPr>
          <p:nvPr>
            <p:ph type="title"/>
          </p:nvPr>
        </p:nvSpPr>
        <p:spPr>
          <a:xfrm>
            <a:off x="677334" y="609600"/>
            <a:ext cx="8596668" cy="757561"/>
          </a:xfrm>
        </p:spPr>
        <p:txBody>
          <a:bodyPr/>
          <a:lstStyle/>
          <a:p>
            <a:r>
              <a:rPr lang="en-US" b="1" dirty="0">
                <a:latin typeface="Book Antiqua" panose="02040602050305030304" pitchFamily="18" charset="0"/>
              </a:rPr>
              <a:t>Why Spark &amp; Why not Hadoop ?</a:t>
            </a:r>
          </a:p>
        </p:txBody>
      </p:sp>
      <p:sp>
        <p:nvSpPr>
          <p:cNvPr id="3" name="Content Placeholder 2">
            <a:extLst>
              <a:ext uri="{FF2B5EF4-FFF2-40B4-BE49-F238E27FC236}">
                <a16:creationId xmlns:a16="http://schemas.microsoft.com/office/drawing/2014/main" id="{7F7DDD88-C130-4237-AA0E-9BD3DF2782CD}"/>
              </a:ext>
            </a:extLst>
          </p:cNvPr>
          <p:cNvSpPr>
            <a:spLocks noGrp="1"/>
          </p:cNvSpPr>
          <p:nvPr>
            <p:ph idx="1"/>
          </p:nvPr>
        </p:nvSpPr>
        <p:spPr>
          <a:xfrm>
            <a:off x="677334" y="1455939"/>
            <a:ext cx="8596668" cy="4585424"/>
          </a:xfrm>
        </p:spPr>
        <p:txBody>
          <a:bodyPr>
            <a:noAutofit/>
          </a:bodyPr>
          <a:lstStyle/>
          <a:p>
            <a:r>
              <a:rPr lang="en-US" sz="2400" b="1" dirty="0">
                <a:latin typeface="Cambria Math" panose="02040503050406030204" pitchFamily="18" charset="0"/>
                <a:ea typeface="Cambria Math" panose="02040503050406030204" pitchFamily="18" charset="0"/>
              </a:rPr>
              <a:t>Spark is a cluster-computing framework, Spark uses memory and can use disk for processing, whereas MapReduce is strictly disk-based. So as Spark works mostly on memory the data processing becomes faster as compared to Hadoop.</a:t>
            </a:r>
          </a:p>
          <a:p>
            <a:r>
              <a:rPr lang="en-US" sz="2400" b="1" dirty="0">
                <a:latin typeface="Cambria Math" panose="02040503050406030204" pitchFamily="18" charset="0"/>
                <a:ea typeface="Cambria Math" panose="02040503050406030204" pitchFamily="18" charset="0"/>
              </a:rPr>
              <a:t>The biggest claim from Spark regarding speed is that it is able to "run programs up to 100x faster than Hadoop MapReduce in memory, or 10x faster on disk." Spark could make this claim because it does the processing in the main memory of the worker nodes and prevents the unnecessary I/O operations with the disks.</a:t>
            </a:r>
          </a:p>
        </p:txBody>
      </p:sp>
    </p:spTree>
    <p:extLst>
      <p:ext uri="{BB962C8B-B14F-4D97-AF65-F5344CB8AC3E}">
        <p14:creationId xmlns:p14="http://schemas.microsoft.com/office/powerpoint/2010/main" val="132785185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800B-8A82-4E4D-AF07-D7C72AA73630}"/>
              </a:ext>
            </a:extLst>
          </p:cNvPr>
          <p:cNvSpPr>
            <a:spLocks noGrp="1"/>
          </p:cNvSpPr>
          <p:nvPr>
            <p:ph type="title"/>
          </p:nvPr>
        </p:nvSpPr>
        <p:spPr>
          <a:xfrm>
            <a:off x="677334" y="609600"/>
            <a:ext cx="8596668" cy="1320800"/>
          </a:xfrm>
        </p:spPr>
        <p:txBody>
          <a:bodyPr anchor="t">
            <a:normAutofit/>
          </a:bodyPr>
          <a:lstStyle/>
          <a:p>
            <a:r>
              <a:rPr lang="en-US" b="1" dirty="0"/>
              <a:t>What is Hive ?</a:t>
            </a:r>
            <a:br>
              <a:rPr lang="en-US" b="1" dirty="0"/>
            </a:br>
            <a:endParaRPr lang="en-IN" b="1" dirty="0"/>
          </a:p>
        </p:txBody>
      </p:sp>
      <p:sp>
        <p:nvSpPr>
          <p:cNvPr id="3" name="Content Placeholder 2">
            <a:extLst>
              <a:ext uri="{FF2B5EF4-FFF2-40B4-BE49-F238E27FC236}">
                <a16:creationId xmlns:a16="http://schemas.microsoft.com/office/drawing/2014/main" id="{210FB0BD-E75F-4842-B67A-D07CD54A893D}"/>
              </a:ext>
            </a:extLst>
          </p:cNvPr>
          <p:cNvSpPr>
            <a:spLocks noGrp="1"/>
          </p:cNvSpPr>
          <p:nvPr>
            <p:ph idx="1"/>
          </p:nvPr>
        </p:nvSpPr>
        <p:spPr>
          <a:xfrm>
            <a:off x="677334" y="2160589"/>
            <a:ext cx="3957349" cy="3749323"/>
          </a:xfrm>
        </p:spPr>
        <p:txBody>
          <a:bodyPr>
            <a:normAutofit/>
          </a:bodyPr>
          <a:lstStyle/>
          <a:p>
            <a:r>
              <a:rPr lang="en-US" b="1" dirty="0">
                <a:latin typeface="Cambria Math" panose="02040503050406030204" pitchFamily="18" charset="0"/>
                <a:ea typeface="Cambria Math" panose="02040503050406030204" pitchFamily="18" charset="0"/>
              </a:rPr>
              <a:t>Created at Facebook</a:t>
            </a:r>
          </a:p>
          <a:p>
            <a:r>
              <a:rPr lang="en-US" b="1" dirty="0">
                <a:latin typeface="Cambria Math" panose="02040503050406030204" pitchFamily="18" charset="0"/>
                <a:ea typeface="Cambria Math" panose="02040503050406030204" pitchFamily="18" charset="0"/>
              </a:rPr>
              <a:t>HiveQL</a:t>
            </a:r>
          </a:p>
          <a:p>
            <a:pPr lvl="1"/>
            <a:r>
              <a:rPr lang="en-US" b="1" dirty="0">
                <a:latin typeface="Cambria Math" panose="02040503050406030204" pitchFamily="18" charset="0"/>
                <a:ea typeface="Cambria Math" panose="02040503050406030204" pitchFamily="18" charset="0"/>
              </a:rPr>
              <a:t>SQL like interface</a:t>
            </a:r>
          </a:p>
          <a:p>
            <a:r>
              <a:rPr lang="en-IN" b="1" dirty="0">
                <a:latin typeface="Cambria Math" panose="02040503050406030204" pitchFamily="18" charset="0"/>
                <a:ea typeface="Cambria Math" panose="02040503050406030204" pitchFamily="18" charset="0"/>
              </a:rPr>
              <a:t>Hive interpreter converts HiveQL to MapReduce code</a:t>
            </a:r>
          </a:p>
          <a:p>
            <a:r>
              <a:rPr lang="en-IN" b="1" dirty="0">
                <a:latin typeface="Cambria Math" panose="02040503050406030204" pitchFamily="18" charset="0"/>
                <a:ea typeface="Cambria Math" panose="02040503050406030204" pitchFamily="18" charset="0"/>
              </a:rPr>
              <a:t>Returns result to the client</a:t>
            </a:r>
          </a:p>
        </p:txBody>
      </p:sp>
      <p:pic>
        <p:nvPicPr>
          <p:cNvPr id="5" name="Graphic 4">
            <a:extLst>
              <a:ext uri="{FF2B5EF4-FFF2-40B4-BE49-F238E27FC236}">
                <a16:creationId xmlns:a16="http://schemas.microsoft.com/office/drawing/2014/main" id="{1611E50E-8E2D-4755-A4C9-91BF4D89AA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05975" y="2159331"/>
            <a:ext cx="4167312" cy="3750581"/>
          </a:xfrm>
          <a:prstGeom prst="rect">
            <a:avLst/>
          </a:prstGeom>
        </p:spPr>
      </p:pic>
    </p:spTree>
    <p:extLst>
      <p:ext uri="{BB962C8B-B14F-4D97-AF65-F5344CB8AC3E}">
        <p14:creationId xmlns:p14="http://schemas.microsoft.com/office/powerpoint/2010/main" val="64961629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31BA-E7CC-485A-90AD-941AA49CBCAA}"/>
              </a:ext>
            </a:extLst>
          </p:cNvPr>
          <p:cNvSpPr>
            <a:spLocks noGrp="1"/>
          </p:cNvSpPr>
          <p:nvPr>
            <p:ph type="title"/>
          </p:nvPr>
        </p:nvSpPr>
        <p:spPr>
          <a:xfrm>
            <a:off x="677334" y="609600"/>
            <a:ext cx="8596668" cy="686540"/>
          </a:xfrm>
        </p:spPr>
        <p:txBody>
          <a:bodyPr/>
          <a:lstStyle/>
          <a:p>
            <a:r>
              <a:rPr lang="en-US" b="1" dirty="0">
                <a:latin typeface="Book Antiqua" panose="02040602050305030304" pitchFamily="18" charset="0"/>
              </a:rPr>
              <a:t>Data Pipeline -</a:t>
            </a:r>
          </a:p>
        </p:txBody>
      </p:sp>
      <p:pic>
        <p:nvPicPr>
          <p:cNvPr id="5" name="Content Placeholder 4">
            <a:extLst>
              <a:ext uri="{FF2B5EF4-FFF2-40B4-BE49-F238E27FC236}">
                <a16:creationId xmlns:a16="http://schemas.microsoft.com/office/drawing/2014/main" id="{C9E79A85-4F04-4C5E-836D-3FFE101B9178}"/>
              </a:ext>
            </a:extLst>
          </p:cNvPr>
          <p:cNvPicPr>
            <a:picLocks noGrp="1" noChangeAspect="1"/>
          </p:cNvPicPr>
          <p:nvPr>
            <p:ph idx="1"/>
          </p:nvPr>
        </p:nvPicPr>
        <p:blipFill>
          <a:blip r:embed="rId2"/>
          <a:stretch>
            <a:fillRect/>
          </a:stretch>
        </p:blipFill>
        <p:spPr>
          <a:xfrm>
            <a:off x="677334" y="1440957"/>
            <a:ext cx="8114190" cy="1358283"/>
          </a:xfrm>
        </p:spPr>
      </p:pic>
      <p:sp>
        <p:nvSpPr>
          <p:cNvPr id="4" name="TextBox 3">
            <a:extLst>
              <a:ext uri="{FF2B5EF4-FFF2-40B4-BE49-F238E27FC236}">
                <a16:creationId xmlns:a16="http://schemas.microsoft.com/office/drawing/2014/main" id="{4E474796-B642-44D8-9A93-B0B15E0EBF94}"/>
              </a:ext>
            </a:extLst>
          </p:cNvPr>
          <p:cNvSpPr txBox="1"/>
          <p:nvPr/>
        </p:nvSpPr>
        <p:spPr>
          <a:xfrm>
            <a:off x="677334" y="2907067"/>
            <a:ext cx="8740065" cy="3416320"/>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“Data Pipeline" is a broader term that encompasses ETL as a subset. It refers to a system for moving data from one system to another. The data may or may not be transformed, and it may be processed in real time (or streaming) instead of batches. When the data is streamed, it is processed in a continuous flow which is useful for data that needs constant updating, such as a data from a sensor monitoring traffic. In addition, the data may not be loaded to a database or data warehouse. It might be loaded to any number of targets, such as an AWS bucket or a data lake.</a:t>
            </a:r>
          </a:p>
        </p:txBody>
      </p:sp>
    </p:spTree>
    <p:extLst>
      <p:ext uri="{BB962C8B-B14F-4D97-AF65-F5344CB8AC3E}">
        <p14:creationId xmlns:p14="http://schemas.microsoft.com/office/powerpoint/2010/main" val="378242414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DDEF-F85F-44E5-BE21-6B123D8C2F59}"/>
              </a:ext>
            </a:extLst>
          </p:cNvPr>
          <p:cNvSpPr>
            <a:spLocks noGrp="1"/>
          </p:cNvSpPr>
          <p:nvPr>
            <p:ph type="title"/>
          </p:nvPr>
        </p:nvSpPr>
        <p:spPr>
          <a:xfrm>
            <a:off x="677334" y="609600"/>
            <a:ext cx="8596668" cy="686540"/>
          </a:xfrm>
        </p:spPr>
        <p:txBody>
          <a:bodyPr/>
          <a:lstStyle/>
          <a:p>
            <a:r>
              <a:rPr lang="en-US" b="1" dirty="0">
                <a:latin typeface="Book Antiqua" panose="02040602050305030304" pitchFamily="18" charset="0"/>
              </a:rPr>
              <a:t>Existing Methodology -</a:t>
            </a:r>
          </a:p>
        </p:txBody>
      </p:sp>
      <p:sp>
        <p:nvSpPr>
          <p:cNvPr id="3" name="Content Placeholder 2">
            <a:extLst>
              <a:ext uri="{FF2B5EF4-FFF2-40B4-BE49-F238E27FC236}">
                <a16:creationId xmlns:a16="http://schemas.microsoft.com/office/drawing/2014/main" id="{5EA40F3A-5580-4C8F-B414-F0CB7B74CAA7}"/>
              </a:ext>
            </a:extLst>
          </p:cNvPr>
          <p:cNvSpPr>
            <a:spLocks noGrp="1"/>
          </p:cNvSpPr>
          <p:nvPr>
            <p:ph idx="1"/>
          </p:nvPr>
        </p:nvSpPr>
        <p:spPr>
          <a:xfrm>
            <a:off x="677333" y="1296141"/>
            <a:ext cx="8697485" cy="4483222"/>
          </a:xfrm>
        </p:spPr>
        <p:txBody>
          <a:bodyPr>
            <a:normAutofit fontScale="92500" lnSpcReduction="20000"/>
          </a:bodyPr>
          <a:lstStyle/>
          <a:p>
            <a:r>
              <a:rPr lang="en-US" sz="2400" b="1" dirty="0">
                <a:latin typeface="Cambria Math" panose="02040503050406030204" pitchFamily="18" charset="0"/>
                <a:ea typeface="Cambria Math" panose="02040503050406030204" pitchFamily="18" charset="0"/>
              </a:rPr>
              <a:t>ETL (EXTRACT , TRANSFORM , LOAD) :</a:t>
            </a:r>
          </a:p>
          <a:p>
            <a:pPr marL="0" indent="0">
              <a:buNone/>
            </a:pPr>
            <a:endParaRPr lang="en-US" sz="2400" b="1" dirty="0">
              <a:latin typeface="Cambria Math" panose="02040503050406030204" pitchFamily="18" charset="0"/>
              <a:ea typeface="Cambria Math" panose="02040503050406030204" pitchFamily="18" charset="0"/>
            </a:endParaRPr>
          </a:p>
          <a:p>
            <a:endParaRPr lang="en-US" sz="2400" b="1" dirty="0">
              <a:latin typeface="Cambria Math" panose="02040503050406030204" pitchFamily="18" charset="0"/>
              <a:ea typeface="Cambria Math" panose="02040503050406030204" pitchFamily="18" charset="0"/>
            </a:endParaRPr>
          </a:p>
          <a:p>
            <a:endParaRPr lang="en-US" sz="2400" b="1" dirty="0">
              <a:latin typeface="Cambria Math" panose="02040503050406030204" pitchFamily="18" charset="0"/>
              <a:ea typeface="Cambria Math" panose="02040503050406030204" pitchFamily="18" charset="0"/>
            </a:endParaRPr>
          </a:p>
          <a:p>
            <a:endParaRPr lang="en-US" sz="2400" b="1" dirty="0">
              <a:latin typeface="Cambria Math" panose="02040503050406030204" pitchFamily="18" charset="0"/>
              <a:ea typeface="Cambria Math" panose="02040503050406030204" pitchFamily="18" charset="0"/>
            </a:endParaRPr>
          </a:p>
          <a:p>
            <a:pPr marL="0" indent="0">
              <a:buNone/>
            </a:pPr>
            <a:endParaRPr lang="en-US" sz="2400" b="1" dirty="0">
              <a:latin typeface="Cambria Math" panose="02040503050406030204" pitchFamily="18" charset="0"/>
              <a:ea typeface="Cambria Math" panose="02040503050406030204" pitchFamily="18" charset="0"/>
            </a:endParaRPr>
          </a:p>
          <a:p>
            <a:r>
              <a:rPr lang="en-US" sz="2200" b="1" dirty="0">
                <a:latin typeface="Cambria Math" panose="02040503050406030204" pitchFamily="18" charset="0"/>
                <a:ea typeface="Cambria Math" panose="02040503050406030204" pitchFamily="18" charset="0"/>
              </a:rPr>
              <a:t>In managing databases, extract, transform, load (ETL) refers to three separate functions combined into a single programming tool. First, the extract function reads data from a specified source </a:t>
            </a:r>
            <a:r>
              <a:rPr lang="en-US" sz="2200" b="1" u="sng" dirty="0">
                <a:latin typeface="Cambria Math" panose="02040503050406030204" pitchFamily="18" charset="0"/>
                <a:ea typeface="Cambria Math" panose="02040503050406030204" pitchFamily="18" charset="0"/>
                <a:hlinkClick r:id="rId2"/>
              </a:rPr>
              <a:t>database</a:t>
            </a:r>
            <a:r>
              <a:rPr lang="en-US" sz="2200" b="1" dirty="0">
                <a:latin typeface="Cambria Math" panose="02040503050406030204" pitchFamily="18" charset="0"/>
                <a:ea typeface="Cambria Math" panose="02040503050406030204" pitchFamily="18" charset="0"/>
              </a:rPr>
              <a:t> and extracts a desired subset of data. Next, the transform function works with the acquired data - using rules or lookup tables, or creating combinations with other data - to convert it to the desired state. Finally, the load function is used to write the resulting data to a target database, which may or may not previously exist.</a:t>
            </a:r>
          </a:p>
          <a:p>
            <a:endParaRPr lang="en-US" sz="2400" b="1" dirty="0">
              <a:latin typeface="Cambria Math" panose="02040503050406030204" pitchFamily="18" charset="0"/>
              <a:ea typeface="Cambria Math" panose="02040503050406030204" pitchFamily="18" charset="0"/>
            </a:endParaRPr>
          </a:p>
        </p:txBody>
      </p:sp>
      <p:pic>
        <p:nvPicPr>
          <p:cNvPr id="5" name="Picture 4">
            <a:extLst>
              <a:ext uri="{FF2B5EF4-FFF2-40B4-BE49-F238E27FC236}">
                <a16:creationId xmlns:a16="http://schemas.microsoft.com/office/drawing/2014/main" id="{9250991B-36FA-4D47-9791-BC1932C159A7}"/>
              </a:ext>
            </a:extLst>
          </p:cNvPr>
          <p:cNvPicPr>
            <a:picLocks noChangeAspect="1"/>
          </p:cNvPicPr>
          <p:nvPr/>
        </p:nvPicPr>
        <p:blipFill>
          <a:blip r:embed="rId3"/>
          <a:stretch>
            <a:fillRect/>
          </a:stretch>
        </p:blipFill>
        <p:spPr>
          <a:xfrm>
            <a:off x="1405303" y="1864311"/>
            <a:ext cx="6815419" cy="1685648"/>
          </a:xfrm>
          <a:prstGeom prst="rect">
            <a:avLst/>
          </a:prstGeom>
        </p:spPr>
      </p:pic>
    </p:spTree>
    <p:extLst>
      <p:ext uri="{BB962C8B-B14F-4D97-AF65-F5344CB8AC3E}">
        <p14:creationId xmlns:p14="http://schemas.microsoft.com/office/powerpoint/2010/main" val="205305659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4237-262A-483B-8B94-B6BF014BDF7A}"/>
              </a:ext>
            </a:extLst>
          </p:cNvPr>
          <p:cNvSpPr>
            <a:spLocks noGrp="1"/>
          </p:cNvSpPr>
          <p:nvPr>
            <p:ph type="title"/>
          </p:nvPr>
        </p:nvSpPr>
        <p:spPr>
          <a:xfrm>
            <a:off x="677334" y="609600"/>
            <a:ext cx="8596668" cy="651029"/>
          </a:xfrm>
        </p:spPr>
        <p:txBody>
          <a:bodyPr/>
          <a:lstStyle/>
          <a:p>
            <a:r>
              <a:rPr lang="en-US" b="1" dirty="0">
                <a:latin typeface="Book Antiqua" panose="02040602050305030304" pitchFamily="18" charset="0"/>
              </a:rPr>
              <a:t>What is Streaming Data ? </a:t>
            </a:r>
          </a:p>
        </p:txBody>
      </p:sp>
      <p:sp>
        <p:nvSpPr>
          <p:cNvPr id="3" name="Content Placeholder 2">
            <a:extLst>
              <a:ext uri="{FF2B5EF4-FFF2-40B4-BE49-F238E27FC236}">
                <a16:creationId xmlns:a16="http://schemas.microsoft.com/office/drawing/2014/main" id="{5142718E-1B50-4734-8C8F-AA1A3E467299}"/>
              </a:ext>
            </a:extLst>
          </p:cNvPr>
          <p:cNvSpPr>
            <a:spLocks noGrp="1"/>
          </p:cNvSpPr>
          <p:nvPr>
            <p:ph idx="1"/>
          </p:nvPr>
        </p:nvSpPr>
        <p:spPr>
          <a:xfrm>
            <a:off x="677334" y="1376039"/>
            <a:ext cx="8596668" cy="4665323"/>
          </a:xfrm>
        </p:spPr>
        <p:txBody>
          <a:bodyPr>
            <a:normAutofit/>
          </a:bodyPr>
          <a:lstStyle/>
          <a:p>
            <a:pPr marL="0" indent="0">
              <a:buNone/>
            </a:pPr>
            <a:r>
              <a:rPr lang="en-US" sz="2800" b="1" dirty="0">
                <a:latin typeface="Cambria Math" panose="02040503050406030204" pitchFamily="18" charset="0"/>
                <a:ea typeface="Cambria Math" panose="02040503050406030204" pitchFamily="18" charset="0"/>
              </a:rPr>
              <a:t>Data which are generated continuously through different sources in real-time. Such data should be processed incrementally using stream processing techniques.</a:t>
            </a:r>
          </a:p>
          <a:p>
            <a:pPr marL="0" indent="0">
              <a:buNone/>
            </a:pPr>
            <a:r>
              <a:rPr lang="en-US" sz="2800" b="1" dirty="0">
                <a:latin typeface="Cambria Math" panose="02040503050406030204" pitchFamily="18" charset="0"/>
                <a:ea typeface="Cambria Math" panose="02040503050406030204" pitchFamily="18" charset="0"/>
              </a:rPr>
              <a:t>Data Streaming can also be explained as the technology used to deliver content to devices over the internet , and it allows the user to access the content immediately , rather than waiting for it to be downloaded.</a:t>
            </a:r>
          </a:p>
          <a:p>
            <a:pPr marL="0" indent="0">
              <a:buNone/>
            </a:pPr>
            <a:r>
              <a:rPr lang="en-US" b="1"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45176136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C27B-52DE-4101-B0E2-BFBED510DB6F}"/>
              </a:ext>
            </a:extLst>
          </p:cNvPr>
          <p:cNvSpPr>
            <a:spLocks noGrp="1"/>
          </p:cNvSpPr>
          <p:nvPr>
            <p:ph type="title"/>
          </p:nvPr>
        </p:nvSpPr>
        <p:spPr>
          <a:xfrm>
            <a:off x="677334" y="609600"/>
            <a:ext cx="8596668" cy="819705"/>
          </a:xfrm>
        </p:spPr>
        <p:txBody>
          <a:bodyPr>
            <a:normAutofit fontScale="90000"/>
          </a:bodyPr>
          <a:lstStyle/>
          <a:p>
            <a:r>
              <a:rPr lang="en-US" b="1" dirty="0">
                <a:latin typeface="Book Antiqua" panose="02040602050305030304" pitchFamily="18" charset="0"/>
              </a:rPr>
              <a:t>Architecture Of Streaming Data Pipeline -</a:t>
            </a:r>
          </a:p>
        </p:txBody>
      </p:sp>
      <p:pic>
        <p:nvPicPr>
          <p:cNvPr id="5" name="Content Placeholder 4">
            <a:extLst>
              <a:ext uri="{FF2B5EF4-FFF2-40B4-BE49-F238E27FC236}">
                <a16:creationId xmlns:a16="http://schemas.microsoft.com/office/drawing/2014/main" id="{21A5EC93-7C12-437B-923D-18DE2752D184}"/>
              </a:ext>
            </a:extLst>
          </p:cNvPr>
          <p:cNvPicPr>
            <a:picLocks noGrp="1" noChangeAspect="1"/>
          </p:cNvPicPr>
          <p:nvPr>
            <p:ph idx="1"/>
          </p:nvPr>
        </p:nvPicPr>
        <p:blipFill>
          <a:blip r:embed="rId2"/>
          <a:stretch>
            <a:fillRect/>
          </a:stretch>
        </p:blipFill>
        <p:spPr>
          <a:xfrm>
            <a:off x="615190" y="1269508"/>
            <a:ext cx="8596312" cy="4110361"/>
          </a:xfrm>
        </p:spPr>
      </p:pic>
    </p:spTree>
    <p:extLst>
      <p:ext uri="{BB962C8B-B14F-4D97-AF65-F5344CB8AC3E}">
        <p14:creationId xmlns:p14="http://schemas.microsoft.com/office/powerpoint/2010/main" val="1231676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01DF-844B-49E9-97E6-FD8B32B9E988}"/>
              </a:ext>
            </a:extLst>
          </p:cNvPr>
          <p:cNvSpPr>
            <a:spLocks noGrp="1"/>
          </p:cNvSpPr>
          <p:nvPr>
            <p:ph type="title"/>
          </p:nvPr>
        </p:nvSpPr>
        <p:spPr>
          <a:xfrm>
            <a:off x="677334" y="609600"/>
            <a:ext cx="8596668" cy="722050"/>
          </a:xfrm>
        </p:spPr>
        <p:txBody>
          <a:bodyPr/>
          <a:lstStyle/>
          <a:p>
            <a:r>
              <a:rPr lang="en-US" b="1" dirty="0">
                <a:latin typeface="Book Antiqua" panose="02040602050305030304" pitchFamily="18" charset="0"/>
              </a:rPr>
              <a:t>Streaming Data Pipeline -</a:t>
            </a:r>
          </a:p>
        </p:txBody>
      </p:sp>
      <p:sp>
        <p:nvSpPr>
          <p:cNvPr id="3" name="Content Placeholder 2">
            <a:extLst>
              <a:ext uri="{FF2B5EF4-FFF2-40B4-BE49-F238E27FC236}">
                <a16:creationId xmlns:a16="http://schemas.microsoft.com/office/drawing/2014/main" id="{672E1843-E09A-4CC6-81F9-A554EBB35290}"/>
              </a:ext>
            </a:extLst>
          </p:cNvPr>
          <p:cNvSpPr>
            <a:spLocks noGrp="1"/>
          </p:cNvSpPr>
          <p:nvPr>
            <p:ph idx="1"/>
          </p:nvPr>
        </p:nvSpPr>
        <p:spPr>
          <a:xfrm>
            <a:off x="677334" y="1331651"/>
            <a:ext cx="8596668" cy="4709712"/>
          </a:xfrm>
        </p:spPr>
        <p:txBody>
          <a:bodyPr>
            <a:normAutofit/>
          </a:bodyPr>
          <a:lstStyle/>
          <a:p>
            <a:r>
              <a:rPr lang="en-US" sz="2400" b="1" dirty="0">
                <a:latin typeface="Cambria Math" panose="02040503050406030204" pitchFamily="18" charset="0"/>
                <a:ea typeface="Cambria Math" panose="02040503050406030204" pitchFamily="18" charset="0"/>
              </a:rPr>
              <a:t>Steps in streaming Data Pipeline :-</a:t>
            </a:r>
          </a:p>
          <a:p>
            <a:pPr marL="457200" indent="-457200">
              <a:buFont typeface="+mj-lt"/>
              <a:buAutoNum type="arabicPeriod"/>
            </a:pPr>
            <a:r>
              <a:rPr lang="en-US" sz="2400" b="1" dirty="0">
                <a:latin typeface="Cambria Math" panose="02040503050406030204" pitchFamily="18" charset="0"/>
                <a:ea typeface="Cambria Math" panose="02040503050406030204" pitchFamily="18" charset="0"/>
              </a:rPr>
              <a:t>Collection of data from various sources(LinkedIn, Twitter etc) using Kafka.</a:t>
            </a:r>
          </a:p>
          <a:p>
            <a:pPr marL="457200" indent="-457200">
              <a:buFont typeface="+mj-lt"/>
              <a:buAutoNum type="arabicPeriod"/>
            </a:pPr>
            <a:r>
              <a:rPr lang="en-US" sz="2400" b="1" dirty="0">
                <a:latin typeface="Cambria Math" panose="02040503050406030204" pitchFamily="18" charset="0"/>
                <a:ea typeface="Cambria Math" panose="02040503050406030204" pitchFamily="18" charset="0"/>
              </a:rPr>
              <a:t>Processing real time data using Spark Streaming.</a:t>
            </a:r>
          </a:p>
          <a:p>
            <a:pPr marL="457200" indent="-457200">
              <a:buFont typeface="+mj-lt"/>
              <a:buAutoNum type="arabicPeriod"/>
            </a:pPr>
            <a:r>
              <a:rPr lang="en-US" sz="2400" b="1" dirty="0">
                <a:latin typeface="Cambria Math" panose="02040503050406030204" pitchFamily="18" charset="0"/>
                <a:ea typeface="Cambria Math" panose="02040503050406030204" pitchFamily="18" charset="0"/>
              </a:rPr>
              <a:t>Storing result in (Hbase &amp; HDFS).</a:t>
            </a:r>
          </a:p>
          <a:p>
            <a:pPr marL="457200" indent="-457200">
              <a:buFont typeface="+mj-lt"/>
              <a:buAutoNum type="arabicPeriod"/>
            </a:pPr>
            <a:r>
              <a:rPr lang="en-US" sz="2400" b="1" dirty="0">
                <a:latin typeface="Cambria Math" panose="02040503050406030204" pitchFamily="18" charset="0"/>
                <a:ea typeface="Cambria Math" panose="02040503050406030204" pitchFamily="18" charset="0"/>
              </a:rPr>
              <a:t>Analyzing result using Hive.</a:t>
            </a:r>
          </a:p>
          <a:p>
            <a:pPr marL="457200" indent="-457200">
              <a:buFont typeface="+mj-lt"/>
              <a:buAutoNum type="arabicPeriod"/>
            </a:pPr>
            <a:r>
              <a:rPr lang="en-US" sz="2400" b="1" dirty="0">
                <a:latin typeface="Cambria Math" panose="02040503050406030204" pitchFamily="18" charset="0"/>
                <a:ea typeface="Cambria Math" panose="02040503050406030204" pitchFamily="18" charset="0"/>
              </a:rPr>
              <a:t>Visualization &amp; Presentation of analyzed result using Tableau &amp;.</a:t>
            </a:r>
          </a:p>
          <a:p>
            <a:pPr marL="0" indent="0">
              <a:buNone/>
            </a:pPr>
            <a:endParaRPr lang="en-US" sz="2400" b="1" dirty="0">
              <a:latin typeface="Cambria Math" panose="02040503050406030204" pitchFamily="18" charset="0"/>
              <a:ea typeface="Cambria Math" panose="02040503050406030204" pitchFamily="18" charset="0"/>
            </a:endParaRPr>
          </a:p>
          <a:p>
            <a:pPr marL="457200" indent="-457200">
              <a:buFont typeface="+mj-lt"/>
              <a:buAutoNum type="arabicPeriod"/>
            </a:pPr>
            <a:endParaRPr lang="en-US" sz="2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039123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6E96-4423-4DE7-848F-5A5C813A24D0}"/>
              </a:ext>
            </a:extLst>
          </p:cNvPr>
          <p:cNvSpPr>
            <a:spLocks noGrp="1"/>
          </p:cNvSpPr>
          <p:nvPr>
            <p:ph type="title"/>
          </p:nvPr>
        </p:nvSpPr>
        <p:spPr>
          <a:xfrm>
            <a:off x="677334" y="609600"/>
            <a:ext cx="8596668" cy="1320800"/>
          </a:xfrm>
        </p:spPr>
        <p:txBody>
          <a:bodyPr anchor="t">
            <a:normAutofit/>
          </a:bodyPr>
          <a:lstStyle/>
          <a:p>
            <a:r>
              <a:rPr lang="en-US" b="1" dirty="0"/>
              <a:t>Analyzing Twitter</a:t>
            </a:r>
            <a:endParaRPr lang="en-IN" b="1" dirty="0"/>
          </a:p>
        </p:txBody>
      </p:sp>
      <p:sp>
        <p:nvSpPr>
          <p:cNvPr id="3" name="Content Placeholder 2">
            <a:extLst>
              <a:ext uri="{FF2B5EF4-FFF2-40B4-BE49-F238E27FC236}">
                <a16:creationId xmlns:a16="http://schemas.microsoft.com/office/drawing/2014/main" id="{1A1B43EA-8C05-482A-A791-7ED718CFA7FA}"/>
              </a:ext>
            </a:extLst>
          </p:cNvPr>
          <p:cNvSpPr>
            <a:spLocks noGrp="1"/>
          </p:cNvSpPr>
          <p:nvPr>
            <p:ph idx="1"/>
          </p:nvPr>
        </p:nvSpPr>
        <p:spPr>
          <a:xfrm>
            <a:off x="677334" y="2160589"/>
            <a:ext cx="3957349" cy="3880773"/>
          </a:xfrm>
        </p:spPr>
        <p:txBody>
          <a:bodyPr>
            <a:normAutofit lnSpcReduction="10000"/>
          </a:bodyPr>
          <a:lstStyle/>
          <a:p>
            <a:pPr>
              <a:lnSpc>
                <a:spcPct val="90000"/>
              </a:lnSpc>
            </a:pPr>
            <a:r>
              <a:rPr lang="en-US" sz="1700" b="1" dirty="0">
                <a:latin typeface="Cambria Math" panose="02040503050406030204" pitchFamily="18" charset="0"/>
                <a:ea typeface="Cambria Math" panose="02040503050406030204" pitchFamily="18" charset="0"/>
              </a:rPr>
              <a:t>Social media popular with marketing teams</a:t>
            </a:r>
          </a:p>
          <a:p>
            <a:pPr>
              <a:lnSpc>
                <a:spcPct val="90000"/>
              </a:lnSpc>
            </a:pPr>
            <a:r>
              <a:rPr lang="en-US" sz="1700" b="1" dirty="0">
                <a:latin typeface="Cambria Math" panose="02040503050406030204" pitchFamily="18" charset="0"/>
                <a:ea typeface="Cambria Math" panose="02040503050406030204" pitchFamily="18" charset="0"/>
              </a:rPr>
              <a:t>Twitter is an effective tool for promotion</a:t>
            </a:r>
          </a:p>
          <a:p>
            <a:pPr>
              <a:lnSpc>
                <a:spcPct val="90000"/>
              </a:lnSpc>
            </a:pPr>
            <a:r>
              <a:rPr lang="en-US" sz="1700" b="1" dirty="0">
                <a:latin typeface="Cambria Math" panose="02040503050406030204" pitchFamily="18" charset="0"/>
                <a:ea typeface="Cambria Math" panose="02040503050406030204" pitchFamily="18" charset="0"/>
              </a:rPr>
              <a:t>Who is influential ?</a:t>
            </a:r>
          </a:p>
          <a:p>
            <a:pPr lvl="1">
              <a:lnSpc>
                <a:spcPct val="90000"/>
              </a:lnSpc>
            </a:pPr>
            <a:r>
              <a:rPr lang="en-US" sz="1700" b="1" dirty="0">
                <a:latin typeface="Cambria Math" panose="02040503050406030204" pitchFamily="18" charset="0"/>
                <a:ea typeface="Cambria Math" panose="02040503050406030204" pitchFamily="18" charset="0"/>
              </a:rPr>
              <a:t>Tweets</a:t>
            </a:r>
          </a:p>
          <a:p>
            <a:pPr lvl="1">
              <a:lnSpc>
                <a:spcPct val="90000"/>
              </a:lnSpc>
            </a:pPr>
            <a:r>
              <a:rPr lang="en-US" sz="1700" b="1" dirty="0">
                <a:latin typeface="Cambria Math" panose="02040503050406030204" pitchFamily="18" charset="0"/>
                <a:ea typeface="Cambria Math" panose="02040503050406030204" pitchFamily="18" charset="0"/>
              </a:rPr>
              <a:t>Followers</a:t>
            </a:r>
          </a:p>
          <a:p>
            <a:pPr lvl="1">
              <a:lnSpc>
                <a:spcPct val="90000"/>
              </a:lnSpc>
            </a:pPr>
            <a:r>
              <a:rPr lang="en-US" sz="1700" b="1" dirty="0">
                <a:latin typeface="Cambria Math" panose="02040503050406030204" pitchFamily="18" charset="0"/>
                <a:ea typeface="Cambria Math" panose="02040503050406030204" pitchFamily="18" charset="0"/>
              </a:rPr>
              <a:t>Retweets</a:t>
            </a:r>
          </a:p>
          <a:p>
            <a:pPr lvl="2">
              <a:lnSpc>
                <a:spcPct val="90000"/>
              </a:lnSpc>
            </a:pPr>
            <a:r>
              <a:rPr lang="en-US" sz="1700" b="1" dirty="0">
                <a:latin typeface="Cambria Math" panose="02040503050406030204" pitchFamily="18" charset="0"/>
                <a:ea typeface="Cambria Math" panose="02040503050406030204" pitchFamily="18" charset="0"/>
              </a:rPr>
              <a:t>Like e-mail forwarding</a:t>
            </a:r>
            <a:endParaRPr lang="en-IN" sz="1700" b="1" dirty="0">
              <a:latin typeface="Cambria Math" panose="02040503050406030204" pitchFamily="18" charset="0"/>
              <a:ea typeface="Cambria Math" panose="02040503050406030204" pitchFamily="18" charset="0"/>
            </a:endParaRPr>
          </a:p>
          <a:p>
            <a:pPr>
              <a:lnSpc>
                <a:spcPct val="90000"/>
              </a:lnSpc>
            </a:pPr>
            <a:r>
              <a:rPr lang="en-US" sz="1700" b="1" dirty="0">
                <a:latin typeface="Cambria Math" panose="02040503050406030204" pitchFamily="18" charset="0"/>
                <a:ea typeface="Cambria Math" panose="02040503050406030204" pitchFamily="18" charset="0"/>
              </a:rPr>
              <a:t>Which twitter user gets the most retweets ?</a:t>
            </a:r>
          </a:p>
          <a:p>
            <a:pPr>
              <a:lnSpc>
                <a:spcPct val="90000"/>
              </a:lnSpc>
            </a:pPr>
            <a:r>
              <a:rPr lang="en-US" sz="1700" b="1" dirty="0">
                <a:latin typeface="Cambria Math" panose="02040503050406030204" pitchFamily="18" charset="0"/>
                <a:ea typeface="Cambria Math" panose="02040503050406030204" pitchFamily="18" charset="0"/>
              </a:rPr>
              <a:t>Who is influential in our industry ?</a:t>
            </a:r>
          </a:p>
          <a:p>
            <a:pPr marL="0" indent="0">
              <a:lnSpc>
                <a:spcPct val="90000"/>
              </a:lnSpc>
              <a:buNone/>
            </a:pPr>
            <a:endParaRPr lang="en-US" sz="1700" b="1" dirty="0">
              <a:latin typeface="Cambria Math" panose="02040503050406030204" pitchFamily="18" charset="0"/>
              <a:ea typeface="Cambria Math" panose="02040503050406030204" pitchFamily="18" charset="0"/>
            </a:endParaRPr>
          </a:p>
        </p:txBody>
      </p:sp>
      <p:pic>
        <p:nvPicPr>
          <p:cNvPr id="9" name="Picture 8" descr="A close up of a logo&#10;&#10;Description automatically generated">
            <a:extLst>
              <a:ext uri="{FF2B5EF4-FFF2-40B4-BE49-F238E27FC236}">
                <a16:creationId xmlns:a16="http://schemas.microsoft.com/office/drawing/2014/main" id="{B3773DF2-1D08-4B7C-9CDB-C5479DB8E520}"/>
              </a:ext>
            </a:extLst>
          </p:cNvPr>
          <p:cNvPicPr>
            <a:picLocks noChangeAspect="1"/>
          </p:cNvPicPr>
          <p:nvPr/>
        </p:nvPicPr>
        <p:blipFill rotWithShape="1">
          <a:blip r:embed="rId2"/>
          <a:srcRect t="10639" r="-2" b="1424"/>
          <a:stretch/>
        </p:blipFill>
        <p:spPr>
          <a:xfrm>
            <a:off x="4857451" y="2159331"/>
            <a:ext cx="4415050" cy="3882362"/>
          </a:xfrm>
          <a:prstGeom prst="rect">
            <a:avLst/>
          </a:prstGeom>
        </p:spPr>
      </p:pic>
    </p:spTree>
    <p:extLst>
      <p:ext uri="{BB962C8B-B14F-4D97-AF65-F5344CB8AC3E}">
        <p14:creationId xmlns:p14="http://schemas.microsoft.com/office/powerpoint/2010/main" val="314810455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C0CA-C226-4600-93FF-819CB107E925}"/>
              </a:ext>
            </a:extLst>
          </p:cNvPr>
          <p:cNvSpPr>
            <a:spLocks noGrp="1"/>
          </p:cNvSpPr>
          <p:nvPr>
            <p:ph type="title"/>
          </p:nvPr>
        </p:nvSpPr>
        <p:spPr>
          <a:xfrm>
            <a:off x="677334" y="609600"/>
            <a:ext cx="8596668" cy="713173"/>
          </a:xfrm>
        </p:spPr>
        <p:txBody>
          <a:bodyPr/>
          <a:lstStyle/>
          <a:p>
            <a:r>
              <a:rPr lang="en-US" b="1" dirty="0"/>
              <a:t>Why Twitter Data ?</a:t>
            </a:r>
            <a:endParaRPr lang="en-IN" b="1" dirty="0"/>
          </a:p>
        </p:txBody>
      </p:sp>
      <p:sp>
        <p:nvSpPr>
          <p:cNvPr id="3" name="Content Placeholder 2">
            <a:extLst>
              <a:ext uri="{FF2B5EF4-FFF2-40B4-BE49-F238E27FC236}">
                <a16:creationId xmlns:a16="http://schemas.microsoft.com/office/drawing/2014/main" id="{062B91D9-DD87-4AD7-AB31-197ADBFB91DC}"/>
              </a:ext>
            </a:extLst>
          </p:cNvPr>
          <p:cNvSpPr>
            <a:spLocks noGrp="1"/>
          </p:cNvSpPr>
          <p:nvPr>
            <p:ph idx="1"/>
          </p:nvPr>
        </p:nvSpPr>
        <p:spPr>
          <a:xfrm>
            <a:off x="677334" y="1322773"/>
            <a:ext cx="8596668" cy="4718589"/>
          </a:xfrm>
        </p:spPr>
        <p:txBody>
          <a:bodyPr>
            <a:normAutofit/>
          </a:bodyPr>
          <a:lstStyle/>
          <a:p>
            <a:pPr fontAlgn="base"/>
            <a:r>
              <a:rPr lang="en-US" b="1" dirty="0">
                <a:latin typeface="Cambria Math" panose="02040503050406030204" pitchFamily="18" charset="0"/>
                <a:ea typeface="Cambria Math" panose="02040503050406030204" pitchFamily="18" charset="0"/>
              </a:rPr>
              <a:t>Twitter  is a gold mine of data. Unlike other social platforms, almost every user’s tweets are completely public and pullable . This is a huge plus if you’re trying to get a large amount of data to run analytics on. Twitter data is also specific. Twitter’s API allows you to do complex queries like pulling every tweet about a certain topic within the last twenty minutes or pull a certain user’s non-retweeted tweets.</a:t>
            </a:r>
          </a:p>
          <a:p>
            <a:pPr fontAlgn="base"/>
            <a:r>
              <a:rPr lang="en-US" b="1" dirty="0">
                <a:latin typeface="Cambria Math" panose="02040503050406030204" pitchFamily="18" charset="0"/>
                <a:ea typeface="Cambria Math" panose="02040503050406030204" pitchFamily="18" charset="0"/>
              </a:rPr>
              <a:t>A simple application of this could be analyzing how your company is received in the general public. You could collect the last 2,000 tweets that mention your company or any term you like and run a sentiment analysis algorithm over it.</a:t>
            </a:r>
          </a:p>
          <a:p>
            <a:pPr fontAlgn="base"/>
            <a:r>
              <a:rPr lang="en-US" b="1" dirty="0">
                <a:latin typeface="Cambria Math" panose="02040503050406030204" pitchFamily="18" charset="0"/>
                <a:ea typeface="Cambria Math" panose="02040503050406030204" pitchFamily="18" charset="0"/>
              </a:rPr>
              <a:t>We can also target users that specifically live in a certain location, which is known as spatial data. Another application of this could be to map the areas on the globe where your company has been mentioned the most.</a:t>
            </a:r>
          </a:p>
          <a:p>
            <a:pPr fontAlgn="base"/>
            <a:r>
              <a:rPr lang="en-US" b="1" dirty="0">
                <a:latin typeface="Cambria Math" panose="02040503050406030204" pitchFamily="18" charset="0"/>
                <a:ea typeface="Cambria Math" panose="02040503050406030204" pitchFamily="18" charset="0"/>
              </a:rPr>
              <a:t>As you can see, Twitter data can be a large door into the insights of the general public and how they receive a topic. That, combined with the openness and the generous rate limiting of Twitter’s API, can produce powerful results.</a:t>
            </a:r>
          </a:p>
          <a:p>
            <a:endParaRPr lang="en-IN" dirty="0"/>
          </a:p>
        </p:txBody>
      </p:sp>
    </p:spTree>
    <p:extLst>
      <p:ext uri="{BB962C8B-B14F-4D97-AF65-F5344CB8AC3E}">
        <p14:creationId xmlns:p14="http://schemas.microsoft.com/office/powerpoint/2010/main" val="225759269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F01B-ABFF-46C7-8A43-1A4FEEFFF2BE}"/>
              </a:ext>
            </a:extLst>
          </p:cNvPr>
          <p:cNvSpPr>
            <a:spLocks noGrp="1"/>
          </p:cNvSpPr>
          <p:nvPr>
            <p:ph type="title"/>
          </p:nvPr>
        </p:nvSpPr>
        <p:spPr>
          <a:xfrm>
            <a:off x="677334" y="609600"/>
            <a:ext cx="8596668" cy="651029"/>
          </a:xfrm>
        </p:spPr>
        <p:txBody>
          <a:bodyPr/>
          <a:lstStyle/>
          <a:p>
            <a:r>
              <a:rPr lang="en-US" b="1" dirty="0"/>
              <a:t>Installing Tweepy</a:t>
            </a:r>
            <a:endParaRPr lang="en-IN" b="1" dirty="0"/>
          </a:p>
        </p:txBody>
      </p:sp>
      <p:sp>
        <p:nvSpPr>
          <p:cNvPr id="3" name="Content Placeholder 2">
            <a:extLst>
              <a:ext uri="{FF2B5EF4-FFF2-40B4-BE49-F238E27FC236}">
                <a16:creationId xmlns:a16="http://schemas.microsoft.com/office/drawing/2014/main" id="{56CADA2C-E5B9-46B6-9D31-F61C28C2C9AA}"/>
              </a:ext>
            </a:extLst>
          </p:cNvPr>
          <p:cNvSpPr>
            <a:spLocks noGrp="1"/>
          </p:cNvSpPr>
          <p:nvPr>
            <p:ph idx="1"/>
          </p:nvPr>
        </p:nvSpPr>
        <p:spPr>
          <a:xfrm>
            <a:off x="677334" y="1260629"/>
            <a:ext cx="8596668" cy="4780733"/>
          </a:xfrm>
        </p:spPr>
        <p:txBody>
          <a:bodyPr>
            <a:normAutofit/>
          </a:bodyPr>
          <a:lstStyle/>
          <a:p>
            <a:r>
              <a:rPr lang="en-US" sz="2000" b="1" dirty="0">
                <a:latin typeface="Cambria Math" panose="02040503050406030204" pitchFamily="18" charset="0"/>
                <a:ea typeface="Cambria Math" panose="02040503050406030204" pitchFamily="18" charset="0"/>
              </a:rPr>
              <a:t>Tweepy is an excellently supported tool for accessing the Twitter API . It supports Python 2.6 , 2.7 , 3.3 , 3.5 and 3.6 . There are couple of different ways to install Tweepy . The easiest way is using pip . </a:t>
            </a:r>
          </a:p>
          <a:p>
            <a:r>
              <a:rPr lang="en-US" sz="2000" b="1" dirty="0">
                <a:latin typeface="Cambria Math" panose="02040503050406030204" pitchFamily="18" charset="0"/>
                <a:ea typeface="Cambria Math" panose="02040503050406030204" pitchFamily="18" charset="0"/>
              </a:rPr>
              <a:t>Using Pip – </a:t>
            </a:r>
          </a:p>
          <a:p>
            <a:pPr lvl="1"/>
            <a:r>
              <a:rPr lang="en-US" sz="1800" b="1" dirty="0">
                <a:latin typeface="Cambria Math" panose="02040503050406030204" pitchFamily="18" charset="0"/>
                <a:ea typeface="Cambria Math" panose="02040503050406030204" pitchFamily="18" charset="0"/>
              </a:rPr>
              <a:t>Simply type pip install tweepy into your terminal . </a:t>
            </a:r>
          </a:p>
          <a:p>
            <a:r>
              <a:rPr lang="en-IN" sz="2000" b="1" dirty="0">
                <a:latin typeface="Cambria Math" panose="02040503050406030204" pitchFamily="18" charset="0"/>
                <a:ea typeface="Cambria Math" panose="02040503050406030204" pitchFamily="18" charset="0"/>
              </a:rPr>
              <a:t>Using GitHub –</a:t>
            </a:r>
          </a:p>
          <a:p>
            <a:pPr lvl="1"/>
            <a:r>
              <a:rPr lang="en-IN" sz="1800" b="1" dirty="0">
                <a:latin typeface="Cambria Math" panose="02040503050406030204" pitchFamily="18" charset="0"/>
                <a:ea typeface="Cambria Math" panose="02040503050406030204" pitchFamily="18" charset="0"/>
              </a:rPr>
              <a:t>You can follow the instruction on Tweepy’s GitHub repository . The basic steps are as follows :</a:t>
            </a:r>
          </a:p>
          <a:p>
            <a:pPr marL="914400" lvl="2" indent="0">
              <a:buNone/>
            </a:pPr>
            <a:r>
              <a:rPr lang="en-US" sz="1600" dirty="0">
                <a:latin typeface="Menlo"/>
              </a:rPr>
              <a:t>git clone https://github.com/tweepy/tweepy.git</a:t>
            </a:r>
            <a:br>
              <a:rPr lang="en-US" sz="1600" dirty="0"/>
            </a:br>
            <a:r>
              <a:rPr lang="en-US" sz="1600" dirty="0">
                <a:latin typeface="Menlo"/>
              </a:rPr>
              <a:t>cd tweepy</a:t>
            </a:r>
            <a:br>
              <a:rPr lang="en-US" sz="1600" dirty="0"/>
            </a:br>
            <a:r>
              <a:rPr lang="en-US" sz="1600" dirty="0">
                <a:latin typeface="Menlo"/>
              </a:rPr>
              <a:t>python setup.py install</a:t>
            </a:r>
            <a:endParaRPr lang="en-IN" sz="1600" b="1" dirty="0">
              <a:latin typeface="Cambria Math" panose="02040503050406030204" pitchFamily="18" charset="0"/>
              <a:ea typeface="Cambria Math" panose="02040503050406030204" pitchFamily="18" charset="0"/>
            </a:endParaRPr>
          </a:p>
          <a:p>
            <a:pPr marL="457200"/>
            <a:r>
              <a:rPr lang="en-US" sz="2000" b="1" dirty="0">
                <a:latin typeface="Cambria Math" panose="02040503050406030204" pitchFamily="18" charset="0"/>
                <a:ea typeface="Cambria Math" panose="02040503050406030204" pitchFamily="18" charset="0"/>
              </a:rPr>
              <a:t>You can troubleshoot any installation issues there as well .</a:t>
            </a:r>
          </a:p>
        </p:txBody>
      </p:sp>
    </p:spTree>
    <p:extLst>
      <p:ext uri="{BB962C8B-B14F-4D97-AF65-F5344CB8AC3E}">
        <p14:creationId xmlns:p14="http://schemas.microsoft.com/office/powerpoint/2010/main" val="386895610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C24C-E03C-4DDF-B730-F1626848A19B}"/>
              </a:ext>
            </a:extLst>
          </p:cNvPr>
          <p:cNvSpPr>
            <a:spLocks noGrp="1"/>
          </p:cNvSpPr>
          <p:nvPr>
            <p:ph type="title"/>
          </p:nvPr>
        </p:nvSpPr>
        <p:spPr>
          <a:xfrm>
            <a:off x="677334" y="609600"/>
            <a:ext cx="8596668" cy="793072"/>
          </a:xfrm>
        </p:spPr>
        <p:txBody>
          <a:bodyPr>
            <a:normAutofit/>
          </a:bodyPr>
          <a:lstStyle/>
          <a:p>
            <a:r>
              <a:rPr lang="en-US" b="1" dirty="0">
                <a:latin typeface="Book Antiqua" panose="02040602050305030304" pitchFamily="18" charset="0"/>
              </a:rPr>
              <a:t>Team Members -</a:t>
            </a:r>
          </a:p>
        </p:txBody>
      </p:sp>
      <p:sp>
        <p:nvSpPr>
          <p:cNvPr id="3" name="Content Placeholder 2">
            <a:extLst>
              <a:ext uri="{FF2B5EF4-FFF2-40B4-BE49-F238E27FC236}">
                <a16:creationId xmlns:a16="http://schemas.microsoft.com/office/drawing/2014/main" id="{DB9F5B9D-64EE-44BF-9029-02F18D0741A8}"/>
              </a:ext>
            </a:extLst>
          </p:cNvPr>
          <p:cNvSpPr>
            <a:spLocks noGrp="1"/>
          </p:cNvSpPr>
          <p:nvPr>
            <p:ph idx="1"/>
          </p:nvPr>
        </p:nvSpPr>
        <p:spPr>
          <a:xfrm>
            <a:off x="677334" y="1473693"/>
            <a:ext cx="8596668" cy="2343705"/>
          </a:xfrm>
        </p:spPr>
        <p:txBody>
          <a:bodyPr>
            <a:normAutofit/>
          </a:bodyPr>
          <a:lstStyle/>
          <a:p>
            <a:pPr>
              <a:buFont typeface="Wingdings" panose="05000000000000000000" pitchFamily="2" charset="2"/>
              <a:buChar char="q"/>
            </a:pPr>
            <a:r>
              <a:rPr lang="en-US" sz="2400" dirty="0">
                <a:solidFill>
                  <a:schemeClr val="tx1"/>
                </a:solidFill>
                <a:latin typeface="Bookman Old Style" panose="02050604050505020204" pitchFamily="18" charset="0"/>
                <a:ea typeface="Cambria Math" panose="02040503050406030204" pitchFamily="18" charset="0"/>
              </a:rPr>
              <a:t>Shubham Maurya </a:t>
            </a:r>
          </a:p>
          <a:p>
            <a:pPr>
              <a:buFont typeface="Wingdings" panose="05000000000000000000" pitchFamily="2" charset="2"/>
              <a:buChar char="q"/>
            </a:pPr>
            <a:r>
              <a:rPr lang="en-US" sz="2400" dirty="0">
                <a:solidFill>
                  <a:schemeClr val="tx1"/>
                </a:solidFill>
                <a:latin typeface="Bookman Old Style" panose="02050604050505020204" pitchFamily="18" charset="0"/>
                <a:ea typeface="Cambria Math" panose="02040503050406030204" pitchFamily="18" charset="0"/>
              </a:rPr>
              <a:t>Sushant Mall</a:t>
            </a:r>
          </a:p>
          <a:p>
            <a:pPr>
              <a:buFont typeface="Wingdings" panose="05000000000000000000" pitchFamily="2" charset="2"/>
              <a:buChar char="q"/>
            </a:pPr>
            <a:r>
              <a:rPr lang="en-US" sz="2400" dirty="0">
                <a:solidFill>
                  <a:schemeClr val="tx1"/>
                </a:solidFill>
                <a:latin typeface="Bookman Old Style" panose="02050604050505020204" pitchFamily="18" charset="0"/>
                <a:ea typeface="Cambria Math" panose="02040503050406030204" pitchFamily="18" charset="0"/>
              </a:rPr>
              <a:t>Vishwajeet Singh</a:t>
            </a:r>
          </a:p>
          <a:p>
            <a:pPr>
              <a:buFont typeface="Wingdings" panose="05000000000000000000" pitchFamily="2" charset="2"/>
              <a:buChar char="q"/>
            </a:pPr>
            <a:r>
              <a:rPr lang="en-US" sz="2400" dirty="0">
                <a:solidFill>
                  <a:schemeClr val="tx1"/>
                </a:solidFill>
                <a:latin typeface="Bookman Old Style" panose="02050604050505020204" pitchFamily="18" charset="0"/>
                <a:ea typeface="Cambria Math" panose="02040503050406030204" pitchFamily="18" charset="0"/>
              </a:rPr>
              <a:t>Jaykishan Chaudhary</a:t>
            </a:r>
          </a:p>
          <a:p>
            <a:pPr marL="0" indent="0">
              <a:buNone/>
            </a:pPr>
            <a:endParaRPr lang="en-US" sz="2800" dirty="0">
              <a:latin typeface="Cambria Math" panose="02040503050406030204" pitchFamily="18" charset="0"/>
              <a:ea typeface="Cambria Math" panose="02040503050406030204" pitchFamily="18" charset="0"/>
            </a:endParaRPr>
          </a:p>
          <a:p>
            <a:pPr marL="0" indent="0">
              <a:buNone/>
            </a:pPr>
            <a:endParaRPr lang="en-US" sz="2800" dirty="0">
              <a:latin typeface="Cambria Math" panose="02040503050406030204" pitchFamily="18" charset="0"/>
              <a:ea typeface="Cambria Math" panose="02040503050406030204" pitchFamily="18" charset="0"/>
            </a:endParaRPr>
          </a:p>
        </p:txBody>
      </p:sp>
      <p:sp>
        <p:nvSpPr>
          <p:cNvPr id="4" name="TextBox 3">
            <a:extLst>
              <a:ext uri="{FF2B5EF4-FFF2-40B4-BE49-F238E27FC236}">
                <a16:creationId xmlns:a16="http://schemas.microsoft.com/office/drawing/2014/main" id="{3B45CD8F-9D28-4BF6-B60E-591175DF7F1E}"/>
              </a:ext>
            </a:extLst>
          </p:cNvPr>
          <p:cNvSpPr txBox="1"/>
          <p:nvPr/>
        </p:nvSpPr>
        <p:spPr>
          <a:xfrm>
            <a:off x="4696287" y="2991774"/>
            <a:ext cx="4412202" cy="1569660"/>
          </a:xfrm>
          <a:prstGeom prst="rect">
            <a:avLst/>
          </a:prstGeom>
          <a:noFill/>
        </p:spPr>
        <p:txBody>
          <a:bodyPr wrap="square" rtlCol="0">
            <a:spAutoFit/>
          </a:bodyPr>
          <a:lstStyle/>
          <a:p>
            <a:r>
              <a:rPr lang="en-US" sz="3600" b="1" dirty="0">
                <a:latin typeface="Book Antiqua" panose="02040602050305030304" pitchFamily="18" charset="0"/>
              </a:rPr>
              <a:t>                                                                                </a:t>
            </a:r>
            <a:r>
              <a:rPr lang="en-US" sz="3600" b="1" dirty="0">
                <a:solidFill>
                  <a:schemeClr val="accent1"/>
                </a:solidFill>
                <a:latin typeface="Book Antiqua" panose="02040602050305030304" pitchFamily="18" charset="0"/>
              </a:rPr>
              <a:t>Mentor –</a:t>
            </a:r>
          </a:p>
          <a:p>
            <a:pPr marL="342900" indent="-342900">
              <a:buFont typeface="Wingdings" panose="05000000000000000000" pitchFamily="2" charset="2"/>
              <a:buChar char="q"/>
            </a:pPr>
            <a:r>
              <a:rPr lang="en-US" sz="2400" dirty="0">
                <a:latin typeface="Bookman Old Style" panose="02050604050505020204" pitchFamily="18" charset="0"/>
              </a:rPr>
              <a:t>Mrs. Pushpa Singh</a:t>
            </a:r>
            <a:endParaRPr lang="en-US" sz="3600" b="1" dirty="0">
              <a:solidFill>
                <a:schemeClr val="accent1"/>
              </a:solidFill>
              <a:latin typeface="Book Antiqua" panose="02040602050305030304" pitchFamily="18" charset="0"/>
            </a:endParaRPr>
          </a:p>
        </p:txBody>
      </p:sp>
    </p:spTree>
    <p:extLst>
      <p:ext uri="{BB962C8B-B14F-4D97-AF65-F5344CB8AC3E}">
        <p14:creationId xmlns:p14="http://schemas.microsoft.com/office/powerpoint/2010/main" val="379716109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100E-B576-43B8-AFD9-DB87BC157D64}"/>
              </a:ext>
            </a:extLst>
          </p:cNvPr>
          <p:cNvSpPr>
            <a:spLocks noGrp="1"/>
          </p:cNvSpPr>
          <p:nvPr>
            <p:ph type="title"/>
          </p:nvPr>
        </p:nvSpPr>
        <p:spPr>
          <a:xfrm>
            <a:off x="677334" y="609600"/>
            <a:ext cx="8596668" cy="687185"/>
          </a:xfrm>
        </p:spPr>
        <p:txBody>
          <a:bodyPr/>
          <a:lstStyle/>
          <a:p>
            <a:r>
              <a:rPr lang="en-US" b="1" dirty="0"/>
              <a:t>Authenticating ourselves </a:t>
            </a:r>
            <a:endParaRPr lang="en-IN" b="1" dirty="0"/>
          </a:p>
        </p:txBody>
      </p:sp>
      <p:sp>
        <p:nvSpPr>
          <p:cNvPr id="3" name="Content Placeholder 2">
            <a:extLst>
              <a:ext uri="{FF2B5EF4-FFF2-40B4-BE49-F238E27FC236}">
                <a16:creationId xmlns:a16="http://schemas.microsoft.com/office/drawing/2014/main" id="{C1E1F520-BBD7-4D2F-A68C-C2639E696681}"/>
              </a:ext>
            </a:extLst>
          </p:cNvPr>
          <p:cNvSpPr>
            <a:spLocks noGrp="1"/>
          </p:cNvSpPr>
          <p:nvPr>
            <p:ph idx="1"/>
          </p:nvPr>
        </p:nvSpPr>
        <p:spPr>
          <a:xfrm>
            <a:off x="677334" y="1413165"/>
            <a:ext cx="8596668" cy="4628198"/>
          </a:xfrm>
        </p:spPr>
        <p:txBody>
          <a:bodyPr/>
          <a:lstStyle/>
          <a:p>
            <a:r>
              <a:rPr lang="en-US" b="1" dirty="0">
                <a:latin typeface="Cambria Math" panose="02040503050406030204" pitchFamily="18" charset="0"/>
                <a:ea typeface="Cambria Math" panose="02040503050406030204" pitchFamily="18" charset="0"/>
              </a:rPr>
              <a:t>Now that we have the necessary tools ready, we can start coding! The baseline of each application we’ll build today requires using Tweepy to create an API object which we can call functions with. In order create the API object, however, we must first authenticate ourselves with our developer information.</a:t>
            </a:r>
          </a:p>
          <a:p>
            <a:r>
              <a:rPr lang="en-US" b="1" dirty="0">
                <a:latin typeface="Cambria Math" panose="02040503050406030204" pitchFamily="18" charset="0"/>
                <a:ea typeface="Cambria Math" panose="02040503050406030204" pitchFamily="18" charset="0"/>
              </a:rPr>
              <a:t>First, let’s import Tweepy and add our own authentication information.</a:t>
            </a:r>
          </a:p>
          <a:p>
            <a:pPr marL="0" indent="0">
              <a:buNone/>
            </a:pPr>
            <a:r>
              <a:rPr lang="en-US" b="1" dirty="0">
                <a:latin typeface="Cambria Math" panose="02040503050406030204" pitchFamily="18" charset="0"/>
                <a:ea typeface="Cambria Math" panose="02040503050406030204" pitchFamily="18" charset="0"/>
              </a:rPr>
              <a:t>	</a:t>
            </a:r>
            <a:r>
              <a:rPr lang="en-IN" dirty="0"/>
              <a:t>import tweepy</a:t>
            </a:r>
            <a:br>
              <a:rPr lang="en-IN" dirty="0"/>
            </a:br>
            <a:r>
              <a:rPr lang="en-IN" dirty="0"/>
              <a:t>	consumer_key = "wXXXXXXXXXXXXXXXXXXXXXXX1"</a:t>
            </a:r>
            <a:br>
              <a:rPr lang="en-IN" dirty="0"/>
            </a:br>
            <a:r>
              <a:rPr lang="en-IN" dirty="0"/>
              <a:t>	consumer_secret =	“qXXXXXXXXXXXXXXXXXXXXXXXXXXXXXXXXXXXXXXXXXXXXXXXXXh"</a:t>
            </a:r>
            <a:br>
              <a:rPr lang="en-IN" dirty="0"/>
            </a:br>
            <a:r>
              <a:rPr lang="en-IN" dirty="0"/>
              <a:t>	access_token = "9XXXXXXXX-	XXXXXXXXXXXXXXXXXXXXXXXXXXXXXXXXXXXXXXXi"</a:t>
            </a:r>
            <a:br>
              <a:rPr lang="en-IN" dirty="0"/>
            </a:br>
            <a:r>
              <a:rPr lang="en-IN" dirty="0"/>
              <a:t>	access_token_secret = 	"</a:t>
            </a:r>
            <a:r>
              <a:rPr lang="en-IN" dirty="0" err="1"/>
              <a:t>kXXXXXXXXXXXXXXXXXXXXXXXXXXXXXXXXXXXXXXXXXXXT</a:t>
            </a:r>
            <a:r>
              <a:rPr lang="en-IN" dirty="0"/>
              <a:t>“</a:t>
            </a:r>
          </a:p>
          <a:p>
            <a:r>
              <a:rPr lang="en-IN" b="1" dirty="0">
                <a:latin typeface="Cambria Math" panose="02040503050406030204" pitchFamily="18" charset="0"/>
                <a:ea typeface="Cambria Math" panose="02040503050406030204" pitchFamily="18" charset="0"/>
              </a:rPr>
              <a:t>In order to get these codes we have to follow certain </a:t>
            </a:r>
            <a:r>
              <a:rPr lang="en-IN" b="1">
                <a:latin typeface="Cambria Math" panose="02040503050406030204" pitchFamily="18" charset="0"/>
                <a:ea typeface="Cambria Math" panose="02040503050406030204" pitchFamily="18" charset="0"/>
              </a:rPr>
              <a:t>steps .</a:t>
            </a:r>
            <a:endParaRPr lang="en-IN" b="1" dirty="0">
              <a:latin typeface="Cambria Math" panose="02040503050406030204" pitchFamily="18" charset="0"/>
              <a:ea typeface="Cambria Math" panose="02040503050406030204" pitchFamily="18" charset="0"/>
            </a:endParaRPr>
          </a:p>
          <a:p>
            <a:pPr marL="0" indent="0">
              <a:buNone/>
            </a:pPr>
            <a:endParaRPr lang="en-US" sz="2000" b="1" dirty="0">
              <a:latin typeface="Cambria Math" panose="02040503050406030204" pitchFamily="18" charset="0"/>
              <a:ea typeface="Cambria Math" panose="02040503050406030204" pitchFamily="18" charset="0"/>
            </a:endParaRPr>
          </a:p>
          <a:p>
            <a:endParaRPr lang="en-IN"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5464324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5D8B-C82B-4814-B96A-4952FBA725FF}"/>
              </a:ext>
            </a:extLst>
          </p:cNvPr>
          <p:cNvSpPr>
            <a:spLocks noGrp="1"/>
          </p:cNvSpPr>
          <p:nvPr>
            <p:ph type="title"/>
          </p:nvPr>
        </p:nvSpPr>
        <p:spPr>
          <a:xfrm>
            <a:off x="677334" y="609600"/>
            <a:ext cx="8596668" cy="650033"/>
          </a:xfrm>
        </p:spPr>
        <p:txBody>
          <a:bodyPr/>
          <a:lstStyle/>
          <a:p>
            <a:r>
              <a:rPr lang="en-US" b="1" dirty="0">
                <a:latin typeface="Book Antiqua" panose="02040602050305030304" pitchFamily="18" charset="0"/>
              </a:rPr>
              <a:t>Creating a Twitter application</a:t>
            </a:r>
          </a:p>
        </p:txBody>
      </p:sp>
      <p:sp>
        <p:nvSpPr>
          <p:cNvPr id="3" name="Content Placeholder 2">
            <a:extLst>
              <a:ext uri="{FF2B5EF4-FFF2-40B4-BE49-F238E27FC236}">
                <a16:creationId xmlns:a16="http://schemas.microsoft.com/office/drawing/2014/main" id="{C3C19BFD-685D-49FD-A9CB-2180A86EB8AD}"/>
              </a:ext>
            </a:extLst>
          </p:cNvPr>
          <p:cNvSpPr>
            <a:spLocks noGrp="1"/>
          </p:cNvSpPr>
          <p:nvPr>
            <p:ph idx="1"/>
          </p:nvPr>
        </p:nvSpPr>
        <p:spPr>
          <a:xfrm>
            <a:off x="677334" y="1352939"/>
            <a:ext cx="8596668" cy="5122506"/>
          </a:xfrm>
        </p:spPr>
        <p:txBody>
          <a:bodyPr>
            <a:normAutofit/>
          </a:bodyPr>
          <a:lstStyle/>
          <a:p>
            <a:r>
              <a:rPr lang="en-US" sz="2400" b="1" dirty="0">
                <a:latin typeface="Cambria Math" panose="02040503050406030204" pitchFamily="18" charset="0"/>
                <a:ea typeface="Cambria Math" panose="02040503050406030204" pitchFamily="18" charset="0"/>
              </a:rPr>
              <a:t>Step 1 : Create a twitter application by signing in to</a:t>
            </a:r>
            <a:r>
              <a:rPr lang="en-US" sz="2400" dirty="0">
                <a:latin typeface="Cambria Math" panose="02040503050406030204" pitchFamily="18" charset="0"/>
                <a:ea typeface="Cambria Math" panose="02040503050406030204" pitchFamily="18" charset="0"/>
              </a:rPr>
              <a:t> </a:t>
            </a:r>
            <a:r>
              <a:rPr lang="en-US" sz="2400" b="1" u="sng" dirty="0">
                <a:latin typeface="Cambria Math" panose="02040503050406030204" pitchFamily="18" charset="0"/>
                <a:ea typeface="Cambria Math" panose="02040503050406030204" pitchFamily="18" charset="0"/>
                <a:hlinkClick r:id="rId2"/>
              </a:rPr>
              <a:t>www.developer.twitter.com</a:t>
            </a:r>
            <a:endParaRPr lang="en-US" sz="2400" b="1" u="sng" dirty="0">
              <a:latin typeface="Cambria Math" panose="02040503050406030204" pitchFamily="18" charset="0"/>
              <a:ea typeface="Cambria Math" panose="02040503050406030204" pitchFamily="18" charset="0"/>
            </a:endParaRPr>
          </a:p>
          <a:p>
            <a:pPr marL="0" indent="0">
              <a:buNone/>
            </a:pPr>
            <a:endParaRPr lang="en-US" sz="2400" b="1" u="sng" dirty="0">
              <a:latin typeface="Cambria Math" panose="02040503050406030204" pitchFamily="18" charset="0"/>
              <a:ea typeface="Cambria Math" panose="02040503050406030204" pitchFamily="18" charset="0"/>
            </a:endParaRPr>
          </a:p>
        </p:txBody>
      </p:sp>
      <p:pic>
        <p:nvPicPr>
          <p:cNvPr id="5" name="Picture 4">
            <a:extLst>
              <a:ext uri="{FF2B5EF4-FFF2-40B4-BE49-F238E27FC236}">
                <a16:creationId xmlns:a16="http://schemas.microsoft.com/office/drawing/2014/main" id="{7124E6D9-3914-46DA-9EC0-70D8B9C726FE}"/>
              </a:ext>
            </a:extLst>
          </p:cNvPr>
          <p:cNvPicPr>
            <a:picLocks noChangeAspect="1"/>
          </p:cNvPicPr>
          <p:nvPr/>
        </p:nvPicPr>
        <p:blipFill>
          <a:blip r:embed="rId3"/>
          <a:stretch>
            <a:fillRect/>
          </a:stretch>
        </p:blipFill>
        <p:spPr>
          <a:xfrm>
            <a:off x="1111380" y="2328377"/>
            <a:ext cx="6968930" cy="3920023"/>
          </a:xfrm>
          <a:prstGeom prst="rect">
            <a:avLst/>
          </a:prstGeom>
        </p:spPr>
      </p:pic>
    </p:spTree>
    <p:extLst>
      <p:ext uri="{BB962C8B-B14F-4D97-AF65-F5344CB8AC3E}">
        <p14:creationId xmlns:p14="http://schemas.microsoft.com/office/powerpoint/2010/main" val="374001694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C3A5C-3FAE-413C-8A5F-1B48ADF8626C}"/>
              </a:ext>
            </a:extLst>
          </p:cNvPr>
          <p:cNvSpPr>
            <a:spLocks noGrp="1"/>
          </p:cNvSpPr>
          <p:nvPr>
            <p:ph idx="1"/>
          </p:nvPr>
        </p:nvSpPr>
        <p:spPr>
          <a:xfrm>
            <a:off x="677334" y="522514"/>
            <a:ext cx="8596668" cy="5518848"/>
          </a:xfrm>
        </p:spPr>
        <p:txBody>
          <a:bodyPr>
            <a:normAutofit/>
          </a:bodyPr>
          <a:lstStyle/>
          <a:p>
            <a:r>
              <a:rPr lang="en-US" sz="2400" b="1" dirty="0">
                <a:latin typeface="Cambria Math" panose="02040503050406030204" pitchFamily="18" charset="0"/>
                <a:ea typeface="Cambria Math" panose="02040503050406030204" pitchFamily="18" charset="0"/>
              </a:rPr>
              <a:t>Step 2 : Go to “apps” (This option gets dropped down when profile name button at the top right corner is clicked).</a:t>
            </a:r>
          </a:p>
          <a:p>
            <a:pPr marL="0" indent="0">
              <a:buNone/>
            </a:pPr>
            <a:endParaRPr lang="en-US" sz="2400" b="1" dirty="0">
              <a:latin typeface="Cambria Math" panose="02040503050406030204" pitchFamily="18" charset="0"/>
              <a:ea typeface="Cambria Math" panose="02040503050406030204" pitchFamily="18" charset="0"/>
            </a:endParaRPr>
          </a:p>
          <a:p>
            <a:endParaRPr lang="en-US" sz="2400" b="1" dirty="0">
              <a:latin typeface="Cambria Math" panose="02040503050406030204" pitchFamily="18" charset="0"/>
              <a:ea typeface="Cambria Math" panose="02040503050406030204" pitchFamily="18" charset="0"/>
            </a:endParaRPr>
          </a:p>
        </p:txBody>
      </p:sp>
      <p:pic>
        <p:nvPicPr>
          <p:cNvPr id="5" name="Picture 4">
            <a:extLst>
              <a:ext uri="{FF2B5EF4-FFF2-40B4-BE49-F238E27FC236}">
                <a16:creationId xmlns:a16="http://schemas.microsoft.com/office/drawing/2014/main" id="{470603C8-108A-4F0C-A573-B4AC14F8A294}"/>
              </a:ext>
            </a:extLst>
          </p:cNvPr>
          <p:cNvPicPr>
            <a:picLocks noChangeAspect="1"/>
          </p:cNvPicPr>
          <p:nvPr/>
        </p:nvPicPr>
        <p:blipFill>
          <a:blip r:embed="rId2"/>
          <a:stretch>
            <a:fillRect/>
          </a:stretch>
        </p:blipFill>
        <p:spPr>
          <a:xfrm>
            <a:off x="1166327" y="1790894"/>
            <a:ext cx="6973824" cy="3922776"/>
          </a:xfrm>
          <a:prstGeom prst="rect">
            <a:avLst/>
          </a:prstGeom>
        </p:spPr>
      </p:pic>
    </p:spTree>
    <p:extLst>
      <p:ext uri="{BB962C8B-B14F-4D97-AF65-F5344CB8AC3E}">
        <p14:creationId xmlns:p14="http://schemas.microsoft.com/office/powerpoint/2010/main" val="161675387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775F8-FC41-406B-A899-2DAE0778B5D1}"/>
              </a:ext>
            </a:extLst>
          </p:cNvPr>
          <p:cNvSpPr>
            <a:spLocks noGrp="1"/>
          </p:cNvSpPr>
          <p:nvPr>
            <p:ph idx="1"/>
          </p:nvPr>
        </p:nvSpPr>
        <p:spPr>
          <a:xfrm>
            <a:off x="677334" y="513185"/>
            <a:ext cx="8596668" cy="5528178"/>
          </a:xfrm>
        </p:spPr>
        <p:txBody>
          <a:bodyPr/>
          <a:lstStyle/>
          <a:p>
            <a:r>
              <a:rPr lang="en-US" sz="2400" b="1" dirty="0">
                <a:latin typeface="Cambria Math" panose="02040503050406030204" pitchFamily="18" charset="0"/>
                <a:ea typeface="Cambria Math" panose="02040503050406030204" pitchFamily="18" charset="0"/>
              </a:rPr>
              <a:t>Step 3) Create a new application by clicking 'Create New App’</a:t>
            </a:r>
          </a:p>
          <a:p>
            <a:pPr marL="0" indent="0">
              <a:buNone/>
            </a:pPr>
            <a:endParaRPr lang="en-US" sz="2400" b="1" dirty="0">
              <a:latin typeface="Cambria Math" panose="02040503050406030204" pitchFamily="18" charset="0"/>
              <a:ea typeface="Cambria Math" panose="02040503050406030204" pitchFamily="18" charset="0"/>
            </a:endParaRPr>
          </a:p>
          <a:p>
            <a:endParaRPr lang="en-US" dirty="0"/>
          </a:p>
        </p:txBody>
      </p:sp>
      <p:pic>
        <p:nvPicPr>
          <p:cNvPr id="5" name="Picture 4">
            <a:extLst>
              <a:ext uri="{FF2B5EF4-FFF2-40B4-BE49-F238E27FC236}">
                <a16:creationId xmlns:a16="http://schemas.microsoft.com/office/drawing/2014/main" id="{C0F64965-4332-4607-8967-14562A94BB7B}"/>
              </a:ext>
            </a:extLst>
          </p:cNvPr>
          <p:cNvPicPr>
            <a:picLocks noChangeAspect="1"/>
          </p:cNvPicPr>
          <p:nvPr/>
        </p:nvPicPr>
        <p:blipFill>
          <a:blip r:embed="rId2"/>
          <a:stretch>
            <a:fillRect/>
          </a:stretch>
        </p:blipFill>
        <p:spPr>
          <a:xfrm>
            <a:off x="1156996" y="1467612"/>
            <a:ext cx="6973824" cy="3922776"/>
          </a:xfrm>
          <a:prstGeom prst="rect">
            <a:avLst/>
          </a:prstGeom>
        </p:spPr>
      </p:pic>
    </p:spTree>
    <p:extLst>
      <p:ext uri="{BB962C8B-B14F-4D97-AF65-F5344CB8AC3E}">
        <p14:creationId xmlns:p14="http://schemas.microsoft.com/office/powerpoint/2010/main" val="6700568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CA551-64DB-4466-941D-B777365F198F}"/>
              </a:ext>
            </a:extLst>
          </p:cNvPr>
          <p:cNvSpPr>
            <a:spLocks noGrp="1"/>
          </p:cNvSpPr>
          <p:nvPr>
            <p:ph idx="1"/>
          </p:nvPr>
        </p:nvSpPr>
        <p:spPr>
          <a:xfrm>
            <a:off x="677334" y="615821"/>
            <a:ext cx="8596668" cy="5425542"/>
          </a:xfrm>
        </p:spPr>
        <p:txBody>
          <a:bodyPr/>
          <a:lstStyle/>
          <a:p>
            <a:r>
              <a:rPr lang="en-US" sz="2400" b="1" dirty="0">
                <a:latin typeface="Cambria Math" panose="02040503050406030204" pitchFamily="18" charset="0"/>
                <a:ea typeface="Cambria Math" panose="02040503050406030204" pitchFamily="18" charset="0"/>
              </a:rPr>
              <a:t>Step 4) Fill up application details by specifying the name of application, description, and website. You may refer to the notes given underneath each input box.</a:t>
            </a:r>
          </a:p>
          <a:p>
            <a:pPr marL="0" indent="0">
              <a:buNone/>
            </a:pPr>
            <a:endParaRPr lang="en-US" dirty="0"/>
          </a:p>
        </p:txBody>
      </p:sp>
      <p:pic>
        <p:nvPicPr>
          <p:cNvPr id="5" name="Picture 4">
            <a:extLst>
              <a:ext uri="{FF2B5EF4-FFF2-40B4-BE49-F238E27FC236}">
                <a16:creationId xmlns:a16="http://schemas.microsoft.com/office/drawing/2014/main" id="{B6091A4B-F65F-4FFA-BC3A-4CB26D395D13}"/>
              </a:ext>
            </a:extLst>
          </p:cNvPr>
          <p:cNvPicPr>
            <a:picLocks noChangeAspect="1"/>
          </p:cNvPicPr>
          <p:nvPr/>
        </p:nvPicPr>
        <p:blipFill>
          <a:blip r:embed="rId2"/>
          <a:stretch>
            <a:fillRect/>
          </a:stretch>
        </p:blipFill>
        <p:spPr>
          <a:xfrm>
            <a:off x="1156997" y="1951771"/>
            <a:ext cx="6977229" cy="3922776"/>
          </a:xfrm>
          <a:prstGeom prst="rect">
            <a:avLst/>
          </a:prstGeom>
        </p:spPr>
      </p:pic>
    </p:spTree>
    <p:extLst>
      <p:ext uri="{BB962C8B-B14F-4D97-AF65-F5344CB8AC3E}">
        <p14:creationId xmlns:p14="http://schemas.microsoft.com/office/powerpoint/2010/main" val="253396122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859021-1003-40A7-974C-0101BA66DE31}"/>
              </a:ext>
            </a:extLst>
          </p:cNvPr>
          <p:cNvSpPr>
            <a:spLocks noGrp="1"/>
          </p:cNvSpPr>
          <p:nvPr>
            <p:ph idx="1"/>
          </p:nvPr>
        </p:nvSpPr>
        <p:spPr>
          <a:xfrm>
            <a:off x="677863" y="596900"/>
            <a:ext cx="8596312" cy="5445125"/>
          </a:xfrm>
        </p:spPr>
        <p:txBody>
          <a:bodyPr>
            <a:normAutofit fontScale="97500"/>
          </a:bodyPr>
          <a:lstStyle/>
          <a:p>
            <a:r>
              <a:rPr lang="en-US" sz="2500" b="1" dirty="0">
                <a:latin typeface="Cambria Math" panose="02040503050406030204" pitchFamily="18" charset="0"/>
                <a:ea typeface="Cambria Math" panose="02040503050406030204" pitchFamily="18" charset="0"/>
              </a:rPr>
              <a:t>Step 5) Scroll down the page and accept terms by marking 'Yes, I agree' and click on button 'Create’</a:t>
            </a:r>
          </a:p>
          <a:p>
            <a:pPr marL="0" indent="0">
              <a:buNone/>
            </a:pPr>
            <a:endParaRPr lang="en-US" sz="2500" b="1" dirty="0">
              <a:latin typeface="Cambria Math" panose="02040503050406030204" pitchFamily="18" charset="0"/>
              <a:ea typeface="Cambria Math" panose="02040503050406030204" pitchFamily="18" charset="0"/>
            </a:endParaRPr>
          </a:p>
          <a:p>
            <a:endParaRPr lang="en-US" dirty="0"/>
          </a:p>
        </p:txBody>
      </p:sp>
      <p:pic>
        <p:nvPicPr>
          <p:cNvPr id="6" name="Picture 5">
            <a:extLst>
              <a:ext uri="{FF2B5EF4-FFF2-40B4-BE49-F238E27FC236}">
                <a16:creationId xmlns:a16="http://schemas.microsoft.com/office/drawing/2014/main" id="{3A6C5C42-058E-4115-B67F-AAE94C76FBBA}"/>
              </a:ext>
            </a:extLst>
          </p:cNvPr>
          <p:cNvPicPr>
            <a:picLocks noChangeAspect="1"/>
          </p:cNvPicPr>
          <p:nvPr/>
        </p:nvPicPr>
        <p:blipFill>
          <a:blip r:embed="rId2"/>
          <a:stretch>
            <a:fillRect/>
          </a:stretch>
        </p:blipFill>
        <p:spPr>
          <a:xfrm>
            <a:off x="1147666" y="1586204"/>
            <a:ext cx="6973824" cy="3922776"/>
          </a:xfrm>
          <a:prstGeom prst="rect">
            <a:avLst/>
          </a:prstGeom>
        </p:spPr>
      </p:pic>
    </p:spTree>
    <p:extLst>
      <p:ext uri="{BB962C8B-B14F-4D97-AF65-F5344CB8AC3E}">
        <p14:creationId xmlns:p14="http://schemas.microsoft.com/office/powerpoint/2010/main" val="109518814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D74E8B-A35D-4D79-A8E4-D97636AC2022}"/>
              </a:ext>
            </a:extLst>
          </p:cNvPr>
          <p:cNvSpPr>
            <a:spLocks noGrp="1"/>
          </p:cNvSpPr>
          <p:nvPr>
            <p:ph idx="1"/>
          </p:nvPr>
        </p:nvSpPr>
        <p:spPr>
          <a:xfrm>
            <a:off x="677334" y="541176"/>
            <a:ext cx="8596668" cy="6046235"/>
          </a:xfrm>
        </p:spPr>
        <p:txBody>
          <a:bodyPr/>
          <a:lstStyle/>
          <a:p>
            <a:r>
              <a:rPr lang="en-US" sz="2400" b="1" dirty="0">
                <a:latin typeface="Cambria Math" panose="02040503050406030204" pitchFamily="18" charset="0"/>
                <a:ea typeface="Cambria Math" panose="02040503050406030204" pitchFamily="18" charset="0"/>
              </a:rPr>
              <a:t>Step 6) On the window of a newly created application, go to the tab, 'API Keys' scroll down the page and click button 'Create my access token’.</a:t>
            </a:r>
          </a:p>
          <a:p>
            <a:endParaRPr lang="en-US" sz="2400" b="1" dirty="0">
              <a:latin typeface="Cambria Math" panose="02040503050406030204" pitchFamily="18" charset="0"/>
              <a:ea typeface="Cambria Math" panose="02040503050406030204" pitchFamily="18" charset="0"/>
            </a:endParaRPr>
          </a:p>
          <a:p>
            <a:endParaRPr lang="en-US" sz="2400" b="1" dirty="0">
              <a:latin typeface="Cambria Math" panose="02040503050406030204" pitchFamily="18" charset="0"/>
              <a:ea typeface="Cambria Math" panose="02040503050406030204" pitchFamily="18" charset="0"/>
            </a:endParaRPr>
          </a:p>
          <a:p>
            <a:endParaRPr lang="en-US" sz="2400" b="1" dirty="0">
              <a:latin typeface="Cambria Math" panose="02040503050406030204" pitchFamily="18" charset="0"/>
              <a:ea typeface="Cambria Math" panose="02040503050406030204" pitchFamily="18" charset="0"/>
            </a:endParaRPr>
          </a:p>
          <a:p>
            <a:endParaRPr lang="en-US" sz="2400" b="1" dirty="0">
              <a:latin typeface="Cambria Math" panose="02040503050406030204" pitchFamily="18" charset="0"/>
              <a:ea typeface="Cambria Math" panose="02040503050406030204" pitchFamily="18" charset="0"/>
            </a:endParaRPr>
          </a:p>
          <a:p>
            <a:endParaRPr lang="en-US" sz="2400" b="1" dirty="0">
              <a:latin typeface="Cambria Math" panose="02040503050406030204" pitchFamily="18" charset="0"/>
              <a:ea typeface="Cambria Math" panose="02040503050406030204" pitchFamily="18" charset="0"/>
            </a:endParaRPr>
          </a:p>
          <a:p>
            <a:endParaRPr lang="en-US" sz="2400" b="1" dirty="0">
              <a:latin typeface="Cambria Math" panose="02040503050406030204" pitchFamily="18" charset="0"/>
              <a:ea typeface="Cambria Math" panose="02040503050406030204" pitchFamily="18" charset="0"/>
            </a:endParaRPr>
          </a:p>
          <a:p>
            <a:endParaRPr lang="en-US" sz="2400" b="1" dirty="0">
              <a:latin typeface="Cambria Math" panose="02040503050406030204" pitchFamily="18" charset="0"/>
              <a:ea typeface="Cambria Math" panose="02040503050406030204" pitchFamily="18" charset="0"/>
            </a:endParaRPr>
          </a:p>
          <a:p>
            <a:endParaRPr lang="en-US" sz="2400" b="1" dirty="0">
              <a:latin typeface="Cambria Math" panose="02040503050406030204" pitchFamily="18" charset="0"/>
              <a:ea typeface="Cambria Math" panose="02040503050406030204" pitchFamily="18" charset="0"/>
            </a:endParaRPr>
          </a:p>
          <a:p>
            <a:r>
              <a:rPr lang="en-US" sz="2400" b="1" dirty="0">
                <a:latin typeface="Cambria Math" panose="02040503050406030204" pitchFamily="18" charset="0"/>
                <a:ea typeface="Cambria Math" panose="02040503050406030204" pitchFamily="18" charset="0"/>
              </a:rPr>
              <a:t>We need to copy Consumer key, Consumer secret, Access token and Access token secret to updating 'twitter_4.conf'.</a:t>
            </a:r>
          </a:p>
          <a:p>
            <a:endParaRPr lang="en-US" sz="2400" b="1" dirty="0">
              <a:latin typeface="Cambria Math" panose="02040503050406030204" pitchFamily="18" charset="0"/>
              <a:ea typeface="Cambria Math" panose="02040503050406030204" pitchFamily="18" charset="0"/>
            </a:endParaRPr>
          </a:p>
          <a:p>
            <a:pPr marL="0" indent="0">
              <a:buNone/>
            </a:pPr>
            <a:endParaRPr lang="en-US" sz="2400" b="1" dirty="0">
              <a:latin typeface="Cambria Math" panose="02040503050406030204" pitchFamily="18" charset="0"/>
              <a:ea typeface="Cambria Math" panose="02040503050406030204" pitchFamily="18" charset="0"/>
            </a:endParaRPr>
          </a:p>
          <a:p>
            <a:endParaRPr lang="en-US" dirty="0"/>
          </a:p>
        </p:txBody>
      </p:sp>
      <p:pic>
        <p:nvPicPr>
          <p:cNvPr id="5" name="Picture 4">
            <a:extLst>
              <a:ext uri="{FF2B5EF4-FFF2-40B4-BE49-F238E27FC236}">
                <a16:creationId xmlns:a16="http://schemas.microsoft.com/office/drawing/2014/main" id="{8BA31F9A-1494-42F8-9A75-BF348943BD5A}"/>
              </a:ext>
            </a:extLst>
          </p:cNvPr>
          <p:cNvPicPr>
            <a:picLocks noChangeAspect="1"/>
          </p:cNvPicPr>
          <p:nvPr/>
        </p:nvPicPr>
        <p:blipFill>
          <a:blip r:embed="rId2"/>
          <a:stretch>
            <a:fillRect/>
          </a:stretch>
        </p:blipFill>
        <p:spPr>
          <a:xfrm>
            <a:off x="1110343" y="1774488"/>
            <a:ext cx="6977229" cy="3922776"/>
          </a:xfrm>
          <a:prstGeom prst="rect">
            <a:avLst/>
          </a:prstGeom>
        </p:spPr>
      </p:pic>
    </p:spTree>
    <p:extLst>
      <p:ext uri="{BB962C8B-B14F-4D97-AF65-F5344CB8AC3E}">
        <p14:creationId xmlns:p14="http://schemas.microsoft.com/office/powerpoint/2010/main" val="176179942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DF582A-55EF-4593-9AAC-B0A131EFCBBC}"/>
              </a:ext>
            </a:extLst>
          </p:cNvPr>
          <p:cNvSpPr>
            <a:spLocks noGrp="1"/>
          </p:cNvSpPr>
          <p:nvPr>
            <p:ph type="title"/>
          </p:nvPr>
        </p:nvSpPr>
        <p:spPr>
          <a:xfrm>
            <a:off x="677334" y="609600"/>
            <a:ext cx="8596668" cy="650033"/>
          </a:xfrm>
        </p:spPr>
        <p:txBody>
          <a:bodyPr/>
          <a:lstStyle/>
          <a:p>
            <a:r>
              <a:rPr lang="en-US" b="1" dirty="0">
                <a:latin typeface="Book Antiqua" panose="02040602050305030304" pitchFamily="18" charset="0"/>
              </a:rPr>
              <a:t>MODIFYING ‘ twitter_4.conf ’ FILE</a:t>
            </a:r>
            <a:endParaRPr lang="en-US" dirty="0">
              <a:latin typeface="Book Antiqua" panose="02040602050305030304" pitchFamily="18" charset="0"/>
            </a:endParaRPr>
          </a:p>
        </p:txBody>
      </p:sp>
      <p:sp>
        <p:nvSpPr>
          <p:cNvPr id="5" name="Content Placeholder 4">
            <a:extLst>
              <a:ext uri="{FF2B5EF4-FFF2-40B4-BE49-F238E27FC236}">
                <a16:creationId xmlns:a16="http://schemas.microsoft.com/office/drawing/2014/main" id="{DB6EC42B-DA99-42D5-AE18-5C80635F37D8}"/>
              </a:ext>
            </a:extLst>
          </p:cNvPr>
          <p:cNvSpPr>
            <a:spLocks noGrp="1"/>
          </p:cNvSpPr>
          <p:nvPr>
            <p:ph idx="1"/>
          </p:nvPr>
        </p:nvSpPr>
        <p:spPr>
          <a:xfrm>
            <a:off x="677334" y="1334279"/>
            <a:ext cx="8596668" cy="4707084"/>
          </a:xfrm>
        </p:spPr>
        <p:txBody>
          <a:bodyPr/>
          <a:lstStyle/>
          <a:p>
            <a:pPr lvl="0"/>
            <a:r>
              <a:rPr lang="en-US" sz="2400" b="1" dirty="0">
                <a:latin typeface="Cambria Math" panose="02040503050406030204" pitchFamily="18" charset="0"/>
                <a:ea typeface="Cambria Math" panose="02040503050406030204" pitchFamily="18" charset="0"/>
              </a:rPr>
              <a:t>Step 1) Open 'twitter_4.conf' in write mode and set values for below parameters-</a:t>
            </a:r>
          </a:p>
          <a:p>
            <a:pPr marL="400050" lvl="1" indent="0">
              <a:buNone/>
            </a:pPr>
            <a:r>
              <a:rPr lang="en-US" dirty="0"/>
              <a:t>sudo gedit flume.conf</a:t>
            </a:r>
          </a:p>
          <a:p>
            <a:pPr marL="400050" lvl="1" indent="0">
              <a:buNone/>
            </a:pPr>
            <a:endParaRPr lang="en-US" dirty="0"/>
          </a:p>
          <a:p>
            <a:pPr lvl="1" indent="-342900"/>
            <a:r>
              <a:rPr lang="en-US" sz="2400" b="1" dirty="0">
                <a:latin typeface="Cambria Math" panose="02040503050406030204" pitchFamily="18" charset="0"/>
                <a:ea typeface="Cambria Math" panose="02040503050406030204" pitchFamily="18" charset="0"/>
              </a:rPr>
              <a:t>Step 2) Copy the keys in the code.</a:t>
            </a:r>
          </a:p>
        </p:txBody>
      </p:sp>
    </p:spTree>
    <p:extLst>
      <p:ext uri="{BB962C8B-B14F-4D97-AF65-F5344CB8AC3E}">
        <p14:creationId xmlns:p14="http://schemas.microsoft.com/office/powerpoint/2010/main" val="333279887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7D369-00E8-48DA-83E5-6BB410EEDD9B}"/>
              </a:ext>
            </a:extLst>
          </p:cNvPr>
          <p:cNvSpPr>
            <a:spLocks noGrp="1"/>
          </p:cNvSpPr>
          <p:nvPr>
            <p:ph idx="1"/>
          </p:nvPr>
        </p:nvSpPr>
        <p:spPr>
          <a:xfrm>
            <a:off x="677333" y="662473"/>
            <a:ext cx="8606625" cy="5850294"/>
          </a:xfrm>
        </p:spPr>
        <p:txBody>
          <a:bodyPr/>
          <a:lstStyle/>
          <a:p>
            <a:r>
              <a:rPr lang="en-US" sz="2400" b="1" dirty="0">
                <a:latin typeface="Cambria Math" panose="02040503050406030204" pitchFamily="18" charset="0"/>
                <a:ea typeface="Cambria Math" panose="02040503050406030204" pitchFamily="18" charset="0"/>
              </a:rPr>
              <a:t>Step 3)The code after copying the keys looks like-</a:t>
            </a:r>
          </a:p>
          <a:p>
            <a:pPr marL="0" indent="0">
              <a:buNone/>
            </a:pPr>
            <a:endParaRPr lang="en-US" sz="2400" b="1" dirty="0">
              <a:latin typeface="Cambria Math" panose="02040503050406030204" pitchFamily="18" charset="0"/>
              <a:ea typeface="Cambria Math" panose="02040503050406030204" pitchFamily="18" charset="0"/>
            </a:endParaRPr>
          </a:p>
          <a:p>
            <a:endParaRPr lang="en-US" dirty="0"/>
          </a:p>
        </p:txBody>
      </p:sp>
      <p:pic>
        <p:nvPicPr>
          <p:cNvPr id="5" name="Picture 4">
            <a:extLst>
              <a:ext uri="{FF2B5EF4-FFF2-40B4-BE49-F238E27FC236}">
                <a16:creationId xmlns:a16="http://schemas.microsoft.com/office/drawing/2014/main" id="{1A0B3FCB-916B-4795-823E-8063C6DC2B78}"/>
              </a:ext>
            </a:extLst>
          </p:cNvPr>
          <p:cNvPicPr>
            <a:picLocks noChangeAspect="1"/>
          </p:cNvPicPr>
          <p:nvPr/>
        </p:nvPicPr>
        <p:blipFill>
          <a:blip r:embed="rId2"/>
          <a:stretch>
            <a:fillRect/>
          </a:stretch>
        </p:blipFill>
        <p:spPr>
          <a:xfrm>
            <a:off x="1129005" y="1298627"/>
            <a:ext cx="6977229" cy="5055519"/>
          </a:xfrm>
          <a:prstGeom prst="rect">
            <a:avLst/>
          </a:prstGeom>
        </p:spPr>
      </p:pic>
    </p:spTree>
    <p:extLst>
      <p:ext uri="{BB962C8B-B14F-4D97-AF65-F5344CB8AC3E}">
        <p14:creationId xmlns:p14="http://schemas.microsoft.com/office/powerpoint/2010/main" val="157554048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E0D2E4-3FD9-4145-ABF4-76365585A9D1}"/>
              </a:ext>
            </a:extLst>
          </p:cNvPr>
          <p:cNvSpPr>
            <a:spLocks noGrp="1"/>
          </p:cNvSpPr>
          <p:nvPr>
            <p:ph idx="1"/>
          </p:nvPr>
        </p:nvSpPr>
        <p:spPr>
          <a:xfrm>
            <a:off x="677863" y="485775"/>
            <a:ext cx="8596312" cy="5556250"/>
          </a:xfrm>
        </p:spPr>
        <p:txBody>
          <a:bodyPr>
            <a:normAutofit fontScale="97500"/>
          </a:bodyPr>
          <a:lstStyle/>
          <a:p>
            <a:pPr lvl="0"/>
            <a:r>
              <a:rPr lang="en-US" sz="2400" b="1" dirty="0">
                <a:latin typeface="Cambria Math" panose="02040503050406030204" pitchFamily="18" charset="0"/>
                <a:ea typeface="Cambria Math" panose="02040503050406030204" pitchFamily="18" charset="0"/>
              </a:rPr>
              <a:t>Step 4) Also, set TwitterAgent.sinks.HDFS.hdfs.path as below,</a:t>
            </a:r>
          </a:p>
          <a:p>
            <a:pPr marL="400050" lvl="1" indent="0">
              <a:buNone/>
            </a:pPr>
            <a:r>
              <a:rPr lang="en-US" sz="2400" b="1" dirty="0">
                <a:latin typeface="Cambria Math" panose="02040503050406030204" pitchFamily="18" charset="0"/>
                <a:ea typeface="Cambria Math" panose="02040503050406030204" pitchFamily="18" charset="0"/>
              </a:rPr>
              <a:t>TwitterAgent.sinks.HDFS.hdfs.path = hdfs://&lt;Host Name&gt;:&lt;Port Number&gt;/&lt;HDFS Home Directory&gt;/flume/tweets/</a:t>
            </a:r>
          </a:p>
          <a:p>
            <a:pPr marL="400050" lvl="1" indent="0">
              <a:buNone/>
            </a:pPr>
            <a:r>
              <a:rPr lang="en-US" sz="2400" b="1" dirty="0">
                <a:latin typeface="Cambria Math" panose="02040503050406030204" pitchFamily="18" charset="0"/>
                <a:ea typeface="Cambria Math" panose="02040503050406030204" pitchFamily="18" charset="0"/>
              </a:rPr>
              <a:t>To know &lt;Host Name&gt;, &lt;Port Number&gt; and &lt;HDFS Home Directory&gt; , see value of parameter 'fs.defaultFS' set in $HADOOP_HOME/etc/hadoop/core-site.xml </a:t>
            </a:r>
          </a:p>
          <a:p>
            <a:pPr marL="400050" lvl="1" indent="0">
              <a:buNone/>
            </a:pPr>
            <a:endParaRPr lang="en-US" sz="2400" b="1" dirty="0">
              <a:latin typeface="Cambria Math" panose="02040503050406030204" pitchFamily="18" charset="0"/>
              <a:ea typeface="Cambria Math" panose="02040503050406030204" pitchFamily="18" charset="0"/>
            </a:endParaRPr>
          </a:p>
          <a:p>
            <a:pPr lvl="0"/>
            <a:r>
              <a:rPr lang="en-US" sz="2500" b="1" dirty="0">
                <a:latin typeface="Cambria Math" panose="02040503050406030204" pitchFamily="18" charset="0"/>
                <a:ea typeface="Cambria Math" panose="02040503050406030204" pitchFamily="18" charset="0"/>
              </a:rPr>
              <a:t>Step 5) In order to flush the data to HDFS, as an when it comes, delete below entry if it exists,</a:t>
            </a:r>
          </a:p>
          <a:p>
            <a:pPr marL="400050" lvl="1" indent="0">
              <a:buNone/>
            </a:pPr>
            <a:r>
              <a:rPr lang="en-US" sz="2300" b="1" dirty="0">
                <a:latin typeface="Cambria Math" panose="02040503050406030204" pitchFamily="18" charset="0"/>
                <a:ea typeface="Cambria Math" panose="02040503050406030204" pitchFamily="18" charset="0"/>
              </a:rPr>
              <a:t>TwitterAgent.sinks.HDFS.hdfs.rollInterval = 600</a:t>
            </a:r>
          </a:p>
          <a:p>
            <a:pPr lvl="1" indent="-342900"/>
            <a:endParaRPr lang="en-US" sz="2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2580194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4F2AA6-ADC0-4DD0-BB09-C82E1D359E6C}"/>
              </a:ext>
            </a:extLst>
          </p:cNvPr>
          <p:cNvPicPr>
            <a:picLocks noChangeAspect="1"/>
          </p:cNvPicPr>
          <p:nvPr/>
        </p:nvPicPr>
        <p:blipFill>
          <a:blip r:embed="rId2"/>
          <a:stretch>
            <a:fillRect/>
          </a:stretch>
        </p:blipFill>
        <p:spPr>
          <a:xfrm>
            <a:off x="674677" y="266330"/>
            <a:ext cx="8735653" cy="6232123"/>
          </a:xfrm>
          <a:prstGeom prst="ellipse">
            <a:avLst/>
          </a:prstGeom>
          <a:ln>
            <a:noFill/>
          </a:ln>
          <a:effectLst>
            <a:softEdge rad="112500"/>
          </a:effectLst>
        </p:spPr>
      </p:pic>
    </p:spTree>
    <p:extLst>
      <p:ext uri="{BB962C8B-B14F-4D97-AF65-F5344CB8AC3E}">
        <p14:creationId xmlns:p14="http://schemas.microsoft.com/office/powerpoint/2010/main" val="147977782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2BE9B-27B9-441F-BF11-115F33044E53}"/>
              </a:ext>
            </a:extLst>
          </p:cNvPr>
          <p:cNvSpPr>
            <a:spLocks noGrp="1"/>
          </p:cNvSpPr>
          <p:nvPr>
            <p:ph type="title"/>
          </p:nvPr>
        </p:nvSpPr>
        <p:spPr>
          <a:xfrm>
            <a:off x="677334" y="609600"/>
            <a:ext cx="8596668" cy="651641"/>
          </a:xfrm>
        </p:spPr>
        <p:txBody>
          <a:bodyPr/>
          <a:lstStyle/>
          <a:p>
            <a:r>
              <a:rPr lang="en-US" b="1" dirty="0"/>
              <a:t>Checking total no. of Retweets</a:t>
            </a:r>
            <a:endParaRPr lang="en-IN" b="1" dirty="0"/>
          </a:p>
        </p:txBody>
      </p:sp>
      <p:pic>
        <p:nvPicPr>
          <p:cNvPr id="5" name="Content Placeholder 4" descr="A screenshot of text&#10;&#10;Description automatically generated">
            <a:extLst>
              <a:ext uri="{FF2B5EF4-FFF2-40B4-BE49-F238E27FC236}">
                <a16:creationId xmlns:a16="http://schemas.microsoft.com/office/drawing/2014/main" id="{D67E748F-D213-43B7-87DC-CAB9F0A4C71C}"/>
              </a:ext>
            </a:extLst>
          </p:cNvPr>
          <p:cNvPicPr>
            <a:picLocks noGrp="1" noChangeAspect="1"/>
          </p:cNvPicPr>
          <p:nvPr>
            <p:ph idx="1"/>
          </p:nvPr>
        </p:nvPicPr>
        <p:blipFill rotWithShape="1">
          <a:blip r:embed="rId2"/>
          <a:srcRect l="-209" t="19599" r="209"/>
          <a:stretch/>
        </p:blipFill>
        <p:spPr>
          <a:xfrm>
            <a:off x="677334" y="1456394"/>
            <a:ext cx="8387838" cy="4424144"/>
          </a:xfrm>
        </p:spPr>
      </p:pic>
    </p:spTree>
    <p:extLst>
      <p:ext uri="{BB962C8B-B14F-4D97-AF65-F5344CB8AC3E}">
        <p14:creationId xmlns:p14="http://schemas.microsoft.com/office/powerpoint/2010/main" val="34352640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7F72-6CCA-47B3-83FA-5AFE3D0AD6DD}"/>
              </a:ext>
            </a:extLst>
          </p:cNvPr>
          <p:cNvSpPr>
            <a:spLocks noGrp="1"/>
          </p:cNvSpPr>
          <p:nvPr>
            <p:ph type="title"/>
          </p:nvPr>
        </p:nvSpPr>
        <p:spPr>
          <a:xfrm>
            <a:off x="677334" y="609600"/>
            <a:ext cx="8596668" cy="696686"/>
          </a:xfrm>
        </p:spPr>
        <p:txBody>
          <a:bodyPr/>
          <a:lstStyle/>
          <a:p>
            <a:r>
              <a:rPr lang="en-US" b="1" dirty="0"/>
              <a:t>What is Big Data ?</a:t>
            </a:r>
            <a:endParaRPr lang="en-IN" b="1" dirty="0"/>
          </a:p>
        </p:txBody>
      </p:sp>
      <p:sp>
        <p:nvSpPr>
          <p:cNvPr id="3" name="Content Placeholder 2">
            <a:extLst>
              <a:ext uri="{FF2B5EF4-FFF2-40B4-BE49-F238E27FC236}">
                <a16:creationId xmlns:a16="http://schemas.microsoft.com/office/drawing/2014/main" id="{1B9A9CB2-47E1-42EC-8282-08249705D1D8}"/>
              </a:ext>
            </a:extLst>
          </p:cNvPr>
          <p:cNvSpPr>
            <a:spLocks noGrp="1"/>
          </p:cNvSpPr>
          <p:nvPr>
            <p:ph idx="1"/>
          </p:nvPr>
        </p:nvSpPr>
        <p:spPr>
          <a:xfrm>
            <a:off x="677334" y="1483567"/>
            <a:ext cx="8596668" cy="4557795"/>
          </a:xfrm>
        </p:spPr>
        <p:txBody>
          <a:bodyPr>
            <a:normAutofit/>
          </a:bodyPr>
          <a:lstStyle/>
          <a:p>
            <a:r>
              <a:rPr lang="en-US" sz="2000" b="1" dirty="0">
                <a:latin typeface="Cambria Math" panose="02040503050406030204" pitchFamily="18" charset="0"/>
                <a:ea typeface="Cambria Math" panose="02040503050406030204" pitchFamily="18" charset="0"/>
              </a:rPr>
              <a:t>Big</a:t>
            </a:r>
          </a:p>
          <a:p>
            <a:pPr lvl="1">
              <a:buFont typeface="Wingdings" panose="05000000000000000000" pitchFamily="2" charset="2"/>
              <a:buChar char="§"/>
            </a:pPr>
            <a:r>
              <a:rPr lang="en-US" sz="1800" b="1" dirty="0">
                <a:latin typeface="Cambria Math" panose="02040503050406030204" pitchFamily="18" charset="0"/>
                <a:ea typeface="Cambria Math" panose="02040503050406030204" pitchFamily="18" charset="0"/>
              </a:rPr>
              <a:t>Larger volume than you’ve handled before</a:t>
            </a:r>
          </a:p>
          <a:p>
            <a:pPr lvl="2">
              <a:buFont typeface="Wingdings" panose="05000000000000000000" pitchFamily="2" charset="2"/>
              <a:buChar char="§"/>
            </a:pPr>
            <a:r>
              <a:rPr lang="en-US" sz="1600" b="1" dirty="0">
                <a:latin typeface="Cambria Math" panose="02040503050406030204" pitchFamily="18" charset="0"/>
                <a:ea typeface="Cambria Math" panose="02040503050406030204" pitchFamily="18" charset="0"/>
              </a:rPr>
              <a:t>No litmus test</a:t>
            </a:r>
          </a:p>
          <a:p>
            <a:pPr lvl="1">
              <a:buFont typeface="Wingdings" panose="05000000000000000000" pitchFamily="2" charset="2"/>
              <a:buChar char="§"/>
            </a:pPr>
            <a:r>
              <a:rPr lang="en-US" sz="1800" b="1" dirty="0">
                <a:latin typeface="Cambria Math" panose="02040503050406030204" pitchFamily="18" charset="0"/>
                <a:ea typeface="Cambria Math" panose="02040503050406030204" pitchFamily="18" charset="0"/>
              </a:rPr>
              <a:t>High value , under utilized</a:t>
            </a:r>
          </a:p>
          <a:p>
            <a:r>
              <a:rPr lang="en-US" sz="2000" b="1" dirty="0">
                <a:latin typeface="Cambria Math" panose="02040503050406030204" pitchFamily="18" charset="0"/>
                <a:ea typeface="Cambria Math" panose="02040503050406030204" pitchFamily="18" charset="0"/>
              </a:rPr>
              <a:t>Data</a:t>
            </a:r>
          </a:p>
          <a:p>
            <a:pPr lvl="1">
              <a:buFont typeface="Wingdings" panose="05000000000000000000" pitchFamily="2" charset="2"/>
              <a:buChar char="§"/>
            </a:pPr>
            <a:r>
              <a:rPr lang="en-US" sz="1800" b="1" dirty="0">
                <a:latin typeface="Cambria Math" panose="02040503050406030204" pitchFamily="18" charset="0"/>
                <a:ea typeface="Cambria Math" panose="02040503050406030204" pitchFamily="18" charset="0"/>
              </a:rPr>
              <a:t>Structured</a:t>
            </a:r>
          </a:p>
          <a:p>
            <a:pPr lvl="1">
              <a:buFont typeface="Wingdings" panose="05000000000000000000" pitchFamily="2" charset="2"/>
              <a:buChar char="§"/>
            </a:pPr>
            <a:r>
              <a:rPr lang="en-US" sz="1800" b="1" dirty="0">
                <a:latin typeface="Cambria Math" panose="02040503050406030204" pitchFamily="18" charset="0"/>
                <a:ea typeface="Cambria Math" panose="02040503050406030204" pitchFamily="18" charset="0"/>
              </a:rPr>
              <a:t>Unstructured</a:t>
            </a:r>
          </a:p>
          <a:p>
            <a:pPr lvl="1">
              <a:buFont typeface="Wingdings" panose="05000000000000000000" pitchFamily="2" charset="2"/>
              <a:buChar char="§"/>
            </a:pPr>
            <a:r>
              <a:rPr lang="en-US" sz="1800" b="1" dirty="0">
                <a:latin typeface="Cambria Math" panose="02040503050406030204" pitchFamily="18" charset="0"/>
                <a:ea typeface="Cambria Math" panose="02040503050406030204" pitchFamily="18" charset="0"/>
              </a:rPr>
              <a:t>Semi-Structured</a:t>
            </a:r>
            <a:endParaRPr lang="en-US" sz="2000" b="1" dirty="0">
              <a:latin typeface="Cambria Math" panose="02040503050406030204" pitchFamily="18" charset="0"/>
              <a:ea typeface="Cambria Math" panose="02040503050406030204" pitchFamily="18" charset="0"/>
            </a:endParaRPr>
          </a:p>
          <a:p>
            <a:pPr>
              <a:buFont typeface="Cambria Math" panose="02040503050406030204" pitchFamily="18" charset="0"/>
              <a:buChar char="▶"/>
            </a:pPr>
            <a:r>
              <a:rPr lang="en-US" sz="2000" b="1" dirty="0">
                <a:latin typeface="Cambria Math" panose="02040503050406030204" pitchFamily="18" charset="0"/>
                <a:ea typeface="Cambria Math" panose="02040503050406030204" pitchFamily="18" charset="0"/>
              </a:rPr>
              <a:t>Hadoop</a:t>
            </a:r>
          </a:p>
          <a:p>
            <a:pPr lvl="1">
              <a:buFont typeface="Wingdings" panose="05000000000000000000" pitchFamily="2" charset="2"/>
              <a:buChar char="§"/>
            </a:pPr>
            <a:r>
              <a:rPr lang="en-US" sz="1800" b="1" dirty="0">
                <a:latin typeface="Cambria Math" panose="02040503050406030204" pitchFamily="18" charset="0"/>
                <a:ea typeface="Cambria Math" panose="02040503050406030204" pitchFamily="18" charset="0"/>
              </a:rPr>
              <a:t>Distributed file system</a:t>
            </a:r>
          </a:p>
          <a:p>
            <a:pPr lvl="1">
              <a:buFont typeface="Wingdings" panose="05000000000000000000" pitchFamily="2" charset="2"/>
              <a:buChar char="§"/>
            </a:pPr>
            <a:r>
              <a:rPr lang="en-US" sz="1800" b="1" dirty="0">
                <a:latin typeface="Cambria Math" panose="02040503050406030204" pitchFamily="18" charset="0"/>
                <a:ea typeface="Cambria Math" panose="02040503050406030204" pitchFamily="18" charset="0"/>
              </a:rPr>
              <a:t>Distributed , batch computation</a:t>
            </a:r>
          </a:p>
        </p:txBody>
      </p:sp>
    </p:spTree>
    <p:extLst>
      <p:ext uri="{BB962C8B-B14F-4D97-AF65-F5344CB8AC3E}">
        <p14:creationId xmlns:p14="http://schemas.microsoft.com/office/powerpoint/2010/main" val="645341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8045-E181-4756-A8D9-6573DA61B689}"/>
              </a:ext>
            </a:extLst>
          </p:cNvPr>
          <p:cNvSpPr>
            <a:spLocks noGrp="1"/>
          </p:cNvSpPr>
          <p:nvPr>
            <p:ph type="title"/>
          </p:nvPr>
        </p:nvSpPr>
        <p:spPr>
          <a:xfrm>
            <a:off x="677334" y="609600"/>
            <a:ext cx="8596668" cy="695417"/>
          </a:xfrm>
        </p:spPr>
        <p:txBody>
          <a:bodyPr/>
          <a:lstStyle/>
          <a:p>
            <a:r>
              <a:rPr lang="en-US" b="1" dirty="0">
                <a:latin typeface="Book Antiqua" panose="02040602050305030304" pitchFamily="18" charset="0"/>
              </a:rPr>
              <a:t>Exponential growth of Big Data -</a:t>
            </a:r>
          </a:p>
        </p:txBody>
      </p:sp>
      <p:pic>
        <p:nvPicPr>
          <p:cNvPr id="5" name="Content Placeholder 4">
            <a:extLst>
              <a:ext uri="{FF2B5EF4-FFF2-40B4-BE49-F238E27FC236}">
                <a16:creationId xmlns:a16="http://schemas.microsoft.com/office/drawing/2014/main" id="{76A89D10-964E-44BD-B6B9-AD34DB1E3049}"/>
              </a:ext>
            </a:extLst>
          </p:cNvPr>
          <p:cNvPicPr>
            <a:picLocks noGrp="1" noChangeAspect="1"/>
          </p:cNvPicPr>
          <p:nvPr>
            <p:ph idx="1"/>
          </p:nvPr>
        </p:nvPicPr>
        <p:blipFill rotWithShape="1">
          <a:blip r:embed="rId2"/>
          <a:srcRect l="6" t="17880" r="1157" b="-1258"/>
          <a:stretch/>
        </p:blipFill>
        <p:spPr>
          <a:xfrm>
            <a:off x="677863" y="1447061"/>
            <a:ext cx="8596312" cy="4801340"/>
          </a:xfrm>
        </p:spPr>
      </p:pic>
    </p:spTree>
    <p:extLst>
      <p:ext uri="{BB962C8B-B14F-4D97-AF65-F5344CB8AC3E}">
        <p14:creationId xmlns:p14="http://schemas.microsoft.com/office/powerpoint/2010/main" val="21732459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9109C-3053-4B45-A95F-BAAB93628EA2}"/>
              </a:ext>
            </a:extLst>
          </p:cNvPr>
          <p:cNvSpPr>
            <a:spLocks noGrp="1"/>
          </p:cNvSpPr>
          <p:nvPr>
            <p:ph type="title"/>
          </p:nvPr>
        </p:nvSpPr>
        <p:spPr>
          <a:xfrm>
            <a:off x="677334" y="609600"/>
            <a:ext cx="8596668" cy="677662"/>
          </a:xfrm>
        </p:spPr>
        <p:txBody>
          <a:bodyPr/>
          <a:lstStyle/>
          <a:p>
            <a:r>
              <a:rPr lang="en-US" b="1" dirty="0">
                <a:latin typeface="Book Antiqua" panose="02040602050305030304" pitchFamily="18" charset="0"/>
              </a:rPr>
              <a:t>Understanding 3 v’s Of Big Data -</a:t>
            </a:r>
          </a:p>
        </p:txBody>
      </p:sp>
      <p:pic>
        <p:nvPicPr>
          <p:cNvPr id="5" name="Content Placeholder 4">
            <a:extLst>
              <a:ext uri="{FF2B5EF4-FFF2-40B4-BE49-F238E27FC236}">
                <a16:creationId xmlns:a16="http://schemas.microsoft.com/office/drawing/2014/main" id="{DA98C5C1-573F-4262-9DD3-D8755D36CFFD}"/>
              </a:ext>
            </a:extLst>
          </p:cNvPr>
          <p:cNvPicPr>
            <a:picLocks noGrp="1" noChangeAspect="1"/>
          </p:cNvPicPr>
          <p:nvPr>
            <p:ph idx="1"/>
          </p:nvPr>
        </p:nvPicPr>
        <p:blipFill>
          <a:blip r:embed="rId2"/>
          <a:stretch>
            <a:fillRect/>
          </a:stretch>
        </p:blipFill>
        <p:spPr>
          <a:xfrm>
            <a:off x="677334" y="1356843"/>
            <a:ext cx="7623287" cy="48090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66765802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5175-8122-40D0-A0A2-6541AE106C04}"/>
              </a:ext>
            </a:extLst>
          </p:cNvPr>
          <p:cNvSpPr>
            <a:spLocks noGrp="1"/>
          </p:cNvSpPr>
          <p:nvPr>
            <p:ph type="title"/>
          </p:nvPr>
        </p:nvSpPr>
        <p:spPr/>
        <p:txBody>
          <a:bodyPr/>
          <a:lstStyle/>
          <a:p>
            <a:r>
              <a:rPr lang="en-US" b="1" dirty="0">
                <a:latin typeface="Book Antiqua" panose="02040602050305030304" pitchFamily="18" charset="0"/>
              </a:rPr>
              <a:t>How to Handle Big Data -</a:t>
            </a:r>
          </a:p>
        </p:txBody>
      </p:sp>
      <p:sp>
        <p:nvSpPr>
          <p:cNvPr id="3" name="Content Placeholder 2">
            <a:extLst>
              <a:ext uri="{FF2B5EF4-FFF2-40B4-BE49-F238E27FC236}">
                <a16:creationId xmlns:a16="http://schemas.microsoft.com/office/drawing/2014/main" id="{4CCB2F4C-035C-4D8C-B2BE-EB232F2103CF}"/>
              </a:ext>
            </a:extLst>
          </p:cNvPr>
          <p:cNvSpPr>
            <a:spLocks noGrp="1"/>
          </p:cNvSpPr>
          <p:nvPr>
            <p:ph idx="1"/>
          </p:nvPr>
        </p:nvSpPr>
        <p:spPr>
          <a:xfrm>
            <a:off x="677334" y="1464817"/>
            <a:ext cx="8596668" cy="4576546"/>
          </a:xfrm>
        </p:spPr>
        <p:txBody>
          <a:bodyPr/>
          <a:lstStyle/>
          <a:p>
            <a:r>
              <a:rPr lang="en-US" sz="2400" b="1" dirty="0"/>
              <a:t>Big Data can be handled by the following set of tools :</a:t>
            </a:r>
          </a:p>
          <a:p>
            <a:endParaRPr lang="en-US" dirty="0"/>
          </a:p>
        </p:txBody>
      </p:sp>
      <p:pic>
        <p:nvPicPr>
          <p:cNvPr id="5" name="Picture 4">
            <a:extLst>
              <a:ext uri="{FF2B5EF4-FFF2-40B4-BE49-F238E27FC236}">
                <a16:creationId xmlns:a16="http://schemas.microsoft.com/office/drawing/2014/main" id="{B8B1E7A2-2CF8-4DD1-BECE-276FA030BA58}"/>
              </a:ext>
            </a:extLst>
          </p:cNvPr>
          <p:cNvPicPr>
            <a:picLocks noChangeAspect="1"/>
          </p:cNvPicPr>
          <p:nvPr/>
        </p:nvPicPr>
        <p:blipFill>
          <a:blip r:embed="rId2"/>
          <a:stretch>
            <a:fillRect/>
          </a:stretch>
        </p:blipFill>
        <p:spPr>
          <a:xfrm>
            <a:off x="228924" y="1795926"/>
            <a:ext cx="9252428" cy="4379912"/>
          </a:xfrm>
          <a:prstGeom prst="rect">
            <a:avLst/>
          </a:prstGeom>
        </p:spPr>
      </p:pic>
    </p:spTree>
    <p:extLst>
      <p:ext uri="{BB962C8B-B14F-4D97-AF65-F5344CB8AC3E}">
        <p14:creationId xmlns:p14="http://schemas.microsoft.com/office/powerpoint/2010/main" val="7986863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CEB6B-2707-4D0B-8B93-62F0935C5413}"/>
              </a:ext>
            </a:extLst>
          </p:cNvPr>
          <p:cNvSpPr>
            <a:spLocks noGrp="1"/>
          </p:cNvSpPr>
          <p:nvPr>
            <p:ph type="title"/>
          </p:nvPr>
        </p:nvSpPr>
        <p:spPr>
          <a:xfrm>
            <a:off x="677334" y="609600"/>
            <a:ext cx="8596668" cy="828583"/>
          </a:xfrm>
        </p:spPr>
        <p:txBody>
          <a:bodyPr/>
          <a:lstStyle/>
          <a:p>
            <a:r>
              <a:rPr lang="en-US" b="1" dirty="0">
                <a:latin typeface="Book Antiqua" panose="02040602050305030304" pitchFamily="18" charset="0"/>
              </a:rPr>
              <a:t>What is Hadoop ?</a:t>
            </a:r>
          </a:p>
        </p:txBody>
      </p:sp>
      <p:sp>
        <p:nvSpPr>
          <p:cNvPr id="3" name="Content Placeholder 2">
            <a:extLst>
              <a:ext uri="{FF2B5EF4-FFF2-40B4-BE49-F238E27FC236}">
                <a16:creationId xmlns:a16="http://schemas.microsoft.com/office/drawing/2014/main" id="{E78E6A57-EF12-4720-A9D6-D84C05359621}"/>
              </a:ext>
            </a:extLst>
          </p:cNvPr>
          <p:cNvSpPr>
            <a:spLocks noGrp="1"/>
          </p:cNvSpPr>
          <p:nvPr>
            <p:ph idx="1"/>
          </p:nvPr>
        </p:nvSpPr>
        <p:spPr>
          <a:xfrm>
            <a:off x="677334" y="1438183"/>
            <a:ext cx="8596668" cy="4603179"/>
          </a:xfrm>
        </p:spPr>
        <p:txBody>
          <a:bodyPr>
            <a:normAutofit/>
          </a:bodyPr>
          <a:lstStyle/>
          <a:p>
            <a:r>
              <a:rPr lang="en-US" sz="2400" b="1" dirty="0">
                <a:latin typeface="Cambria Math" panose="02040503050406030204" pitchFamily="18" charset="0"/>
                <a:ea typeface="Cambria Math" panose="02040503050406030204" pitchFamily="18" charset="0"/>
              </a:rPr>
              <a:t>Hadoop is good in Task like :</a:t>
            </a:r>
          </a:p>
          <a:p>
            <a:pPr>
              <a:buFont typeface="Wingdings" panose="05000000000000000000" pitchFamily="2" charset="2"/>
              <a:buChar char="§"/>
            </a:pPr>
            <a:r>
              <a:rPr lang="en-US" sz="2000" b="1" dirty="0">
                <a:latin typeface="Cambria Math" panose="02040503050406030204" pitchFamily="18" charset="0"/>
                <a:ea typeface="Cambria Math" panose="02040503050406030204" pitchFamily="18" charset="0"/>
              </a:rPr>
              <a:t>Linear processing of huge data sets. Hadoop MapReduce allows parallel processing of huge amounts of data. It breaks a large chunk into smaller ones to be processed separately on different data nodes and automatically gathers the results across the multiple nodes to return a single result.</a:t>
            </a:r>
          </a:p>
        </p:txBody>
      </p:sp>
      <p:pic>
        <p:nvPicPr>
          <p:cNvPr id="5" name="Picture 4">
            <a:extLst>
              <a:ext uri="{FF2B5EF4-FFF2-40B4-BE49-F238E27FC236}">
                <a16:creationId xmlns:a16="http://schemas.microsoft.com/office/drawing/2014/main" id="{9B38723D-F699-43D3-A65B-907BAB9BCE6C}"/>
              </a:ext>
            </a:extLst>
          </p:cNvPr>
          <p:cNvPicPr>
            <a:picLocks noChangeAspect="1"/>
          </p:cNvPicPr>
          <p:nvPr/>
        </p:nvPicPr>
        <p:blipFill>
          <a:blip r:embed="rId2"/>
          <a:stretch>
            <a:fillRect/>
          </a:stretch>
        </p:blipFill>
        <p:spPr>
          <a:xfrm>
            <a:off x="677334" y="3429000"/>
            <a:ext cx="8528810" cy="2909656"/>
          </a:xfrm>
          <a:prstGeom prst="rect">
            <a:avLst/>
          </a:prstGeom>
        </p:spPr>
      </p:pic>
    </p:spTree>
    <p:extLst>
      <p:ext uri="{BB962C8B-B14F-4D97-AF65-F5344CB8AC3E}">
        <p14:creationId xmlns:p14="http://schemas.microsoft.com/office/powerpoint/2010/main" val="7009376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97A3-EDEA-4AE7-A748-2B52C4261A32}"/>
              </a:ext>
            </a:extLst>
          </p:cNvPr>
          <p:cNvSpPr>
            <a:spLocks noGrp="1"/>
          </p:cNvSpPr>
          <p:nvPr>
            <p:ph type="title"/>
          </p:nvPr>
        </p:nvSpPr>
        <p:spPr>
          <a:xfrm>
            <a:off x="677334" y="609600"/>
            <a:ext cx="8596668" cy="651029"/>
          </a:xfrm>
        </p:spPr>
        <p:txBody>
          <a:bodyPr/>
          <a:lstStyle/>
          <a:p>
            <a:r>
              <a:rPr lang="en-US" b="1" dirty="0">
                <a:latin typeface="Book Antiqua" panose="02040602050305030304" pitchFamily="18" charset="0"/>
              </a:rPr>
              <a:t>What is Spark ?</a:t>
            </a:r>
          </a:p>
        </p:txBody>
      </p:sp>
      <p:sp>
        <p:nvSpPr>
          <p:cNvPr id="3" name="Content Placeholder 2">
            <a:extLst>
              <a:ext uri="{FF2B5EF4-FFF2-40B4-BE49-F238E27FC236}">
                <a16:creationId xmlns:a16="http://schemas.microsoft.com/office/drawing/2014/main" id="{41AF09CE-9966-440E-922C-B40E8BBAF0FB}"/>
              </a:ext>
            </a:extLst>
          </p:cNvPr>
          <p:cNvSpPr>
            <a:spLocks noGrp="1"/>
          </p:cNvSpPr>
          <p:nvPr>
            <p:ph idx="1"/>
          </p:nvPr>
        </p:nvSpPr>
        <p:spPr>
          <a:xfrm>
            <a:off x="677334" y="1367161"/>
            <a:ext cx="8596668" cy="4674201"/>
          </a:xfrm>
        </p:spPr>
        <p:txBody>
          <a:bodyPr>
            <a:normAutofit/>
          </a:bodyPr>
          <a:lstStyle/>
          <a:p>
            <a:r>
              <a:rPr lang="en-US" sz="2400" b="1" dirty="0">
                <a:latin typeface="Cambria Math" panose="02040503050406030204" pitchFamily="18" charset="0"/>
                <a:ea typeface="Cambria Math" panose="02040503050406030204" pitchFamily="18" charset="0"/>
              </a:rPr>
              <a:t>Spark is seen by techies in the industry as a more advanced product than Hadoop - it is newer, and designed to work by processing data </a:t>
            </a:r>
            <a:r>
              <a:rPr lang="en-US" sz="2400" b="1" u="sng" dirty="0">
                <a:latin typeface="Cambria Math" panose="02040503050406030204" pitchFamily="18" charset="0"/>
                <a:ea typeface="Cambria Math" panose="02040503050406030204" pitchFamily="18" charset="0"/>
              </a:rPr>
              <a:t>"in memory“ </a:t>
            </a:r>
            <a:r>
              <a:rPr lang="en-US" sz="2400" b="1" dirty="0">
                <a:latin typeface="Cambria Math" panose="02040503050406030204" pitchFamily="18" charset="0"/>
                <a:ea typeface="Cambria Math" panose="02040503050406030204" pitchFamily="18" charset="0"/>
              </a:rPr>
              <a:t>. This means it transfers data from the physical, magnetic hard discs into far-faster electronic memory where processing can be carried out far more quickly - up to 100 times faster in some operations.</a:t>
            </a:r>
          </a:p>
          <a:p>
            <a:r>
              <a:rPr lang="en-US" sz="2400" b="1" dirty="0">
                <a:latin typeface="Cambria Math" panose="02040503050406030204" pitchFamily="18" charset="0"/>
                <a:ea typeface="Cambria Math" panose="02040503050406030204" pitchFamily="18" charset="0"/>
              </a:rPr>
              <a:t>Spark framework is compatible to work with batch data as well as Real-time data.</a:t>
            </a:r>
          </a:p>
          <a:p>
            <a:r>
              <a:rPr lang="en-US" sz="2400" b="1" dirty="0">
                <a:latin typeface="Cambria Math" panose="02040503050406030204" pitchFamily="18" charset="0"/>
                <a:ea typeface="Cambria Math" panose="02040503050406030204" pitchFamily="18" charset="0"/>
              </a:rPr>
              <a:t>Spark provides more API’s than Hadoop to work in various field of Data Science.</a:t>
            </a:r>
          </a:p>
        </p:txBody>
      </p:sp>
    </p:spTree>
    <p:extLst>
      <p:ext uri="{BB962C8B-B14F-4D97-AF65-F5344CB8AC3E}">
        <p14:creationId xmlns:p14="http://schemas.microsoft.com/office/powerpoint/2010/main" val="4095398992"/>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1597</TotalTime>
  <Words>1584</Words>
  <Application>Microsoft Office PowerPoint</Application>
  <PresentationFormat>Widescreen</PresentationFormat>
  <Paragraphs>120</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Book Antiqua</vt:lpstr>
      <vt:lpstr>Bookman Old Style</vt:lpstr>
      <vt:lpstr>Cambria Math</vt:lpstr>
      <vt:lpstr>Menlo</vt:lpstr>
      <vt:lpstr>Trebuchet MS</vt:lpstr>
      <vt:lpstr>Wingdings</vt:lpstr>
      <vt:lpstr>Wingdings 3</vt:lpstr>
      <vt:lpstr>Facet</vt:lpstr>
      <vt:lpstr>Building Streaming Data      Pipeline</vt:lpstr>
      <vt:lpstr>Team Members -</vt:lpstr>
      <vt:lpstr>PowerPoint Presentation</vt:lpstr>
      <vt:lpstr>What is Big Data ?</vt:lpstr>
      <vt:lpstr>Exponential growth of Big Data -</vt:lpstr>
      <vt:lpstr>Understanding 3 v’s Of Big Data -</vt:lpstr>
      <vt:lpstr>How to Handle Big Data -</vt:lpstr>
      <vt:lpstr>What is Hadoop ?</vt:lpstr>
      <vt:lpstr>What is Spark ?</vt:lpstr>
      <vt:lpstr>Why Spark &amp; Why not Hadoop ?</vt:lpstr>
      <vt:lpstr>What is Hive ? </vt:lpstr>
      <vt:lpstr>Data Pipeline -</vt:lpstr>
      <vt:lpstr>Existing Methodology -</vt:lpstr>
      <vt:lpstr>What is Streaming Data ? </vt:lpstr>
      <vt:lpstr>Architecture Of Streaming Data Pipeline -</vt:lpstr>
      <vt:lpstr>Streaming Data Pipeline -</vt:lpstr>
      <vt:lpstr>Analyzing Twitter</vt:lpstr>
      <vt:lpstr>Why Twitter Data ?</vt:lpstr>
      <vt:lpstr>Installing Tweepy</vt:lpstr>
      <vt:lpstr>Authenticating ourselves </vt:lpstr>
      <vt:lpstr>Creating a Twitter application</vt:lpstr>
      <vt:lpstr>PowerPoint Presentation</vt:lpstr>
      <vt:lpstr>PowerPoint Presentation</vt:lpstr>
      <vt:lpstr>PowerPoint Presentation</vt:lpstr>
      <vt:lpstr>PowerPoint Presentation</vt:lpstr>
      <vt:lpstr>PowerPoint Presentation</vt:lpstr>
      <vt:lpstr>MODIFYING ‘ twitter_4.conf ’ FILE</vt:lpstr>
      <vt:lpstr>PowerPoint Presentation</vt:lpstr>
      <vt:lpstr>PowerPoint Presentation</vt:lpstr>
      <vt:lpstr>Checking total no. of Retweets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Streaming Data      Pipeline</dc:title>
  <dc:creator>Sushant</dc:creator>
  <cp:lastModifiedBy>Sushant</cp:lastModifiedBy>
  <cp:revision>8</cp:revision>
  <dcterms:created xsi:type="dcterms:W3CDTF">2020-05-13T06:21:23Z</dcterms:created>
  <dcterms:modified xsi:type="dcterms:W3CDTF">2020-05-15T06:00:52Z</dcterms:modified>
</cp:coreProperties>
</file>