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75" r:id="rId8"/>
    <p:sldId id="260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QLC </a:t>
            </a:r>
            <a:r>
              <a:rPr lang="en-IN" dirty="0" err="1" smtClean="0"/>
              <a:t>CaseStudy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Sushant </a:t>
            </a:r>
            <a:r>
              <a:rPr lang="en-IN" dirty="0" err="1" smtClean="0"/>
              <a:t>karande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7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Countplot</a:t>
            </a:r>
            <a:r>
              <a:rPr lang="en-IN" dirty="0" smtClean="0"/>
              <a:t> of new created Category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2681015"/>
            <a:ext cx="8138159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and 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59" y="2455816"/>
            <a:ext cx="9601196" cy="3318936"/>
          </a:xfrm>
        </p:spPr>
        <p:txBody>
          <a:bodyPr/>
          <a:lstStyle/>
          <a:p>
            <a:r>
              <a:rPr lang="en-IN" sz="2000" dirty="0" smtClean="0"/>
              <a:t>The first column where </a:t>
            </a:r>
            <a:r>
              <a:rPr lang="en-IN" sz="2000" dirty="0" err="1" smtClean="0"/>
              <a:t>OpportunityID</a:t>
            </a:r>
            <a:r>
              <a:rPr lang="en-IN" sz="2000" dirty="0" smtClean="0"/>
              <a:t> is generated after the purchase here are some analysis.</a:t>
            </a:r>
          </a:p>
          <a:p>
            <a:r>
              <a:rPr lang="en-IN" sz="2000" dirty="0" smtClean="0"/>
              <a:t>These are the top 10 IDS which are more active in these </a:t>
            </a:r>
            <a:r>
              <a:rPr lang="en-IN" sz="2000" dirty="0" err="1" smtClean="0"/>
              <a:t>process.Their</a:t>
            </a:r>
            <a:r>
              <a:rPr lang="en-IN" sz="2000" dirty="0" smtClean="0"/>
              <a:t> count in given below.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802744"/>
            <a:ext cx="7696198" cy="24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8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43" y="2663738"/>
            <a:ext cx="7354976" cy="3150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5006" y="1267097"/>
            <a:ext cx="7056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Count of Top 10 </a:t>
            </a:r>
            <a:r>
              <a:rPr lang="en-IN" sz="2800" dirty="0" err="1" smtClean="0"/>
              <a:t>OpportunityID</a:t>
            </a:r>
            <a:r>
              <a:rPr lang="en-IN" sz="2800" dirty="0" smtClean="0"/>
              <a:t> which more active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16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5" y="1645919"/>
            <a:ext cx="9960623" cy="4558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5109" y="1136469"/>
            <a:ext cx="323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Countplot</a:t>
            </a:r>
            <a:r>
              <a:rPr lang="en-IN" dirty="0" smtClean="0"/>
              <a:t> of Opportunity Stages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3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3" y="1097280"/>
            <a:ext cx="5813761" cy="4963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4470" y="1763486"/>
            <a:ext cx="3043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Pie chart representing the Percentage of Opportunity Stage name.</a:t>
            </a:r>
          </a:p>
          <a:p>
            <a:r>
              <a:rPr lang="en-IN" sz="2400" dirty="0" smtClean="0"/>
              <a:t>Highest percent are of Closed Dead with 48.51%,Second is Closed Won with 27.86%.and so 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652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13" y="1593669"/>
            <a:ext cx="5578164" cy="391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3577" y="1841863"/>
            <a:ext cx="32657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These is a </a:t>
            </a:r>
            <a:r>
              <a:rPr lang="en-IN" sz="2400" dirty="0" err="1" smtClean="0"/>
              <a:t>WordCloud</a:t>
            </a:r>
            <a:r>
              <a:rPr lang="en-IN" sz="2400" dirty="0" smtClean="0"/>
              <a:t> representing the highest Count of  a Specific word in </a:t>
            </a:r>
            <a:r>
              <a:rPr lang="en-IN" sz="2400" dirty="0" err="1" smtClean="0"/>
              <a:t>ActivityDescription</a:t>
            </a:r>
            <a:r>
              <a:rPr lang="en-IN" sz="2400" dirty="0" smtClean="0"/>
              <a:t> Column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9524" y="4880317"/>
            <a:ext cx="486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WordCLoud</a:t>
            </a:r>
            <a:r>
              <a:rPr lang="en-IN" sz="2400" dirty="0" smtClean="0"/>
              <a:t> For Closed Won Category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39989" y="4926484"/>
            <a:ext cx="463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WordCloud</a:t>
            </a:r>
            <a:r>
              <a:rPr lang="en-IN" sz="2400" dirty="0" smtClean="0"/>
              <a:t> For Closed lost Category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23" y="1319350"/>
            <a:ext cx="4580567" cy="332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9" y="1319350"/>
            <a:ext cx="4630178" cy="33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2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5474" y="1162594"/>
            <a:ext cx="949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We had classify the data of Opportunity Stages in to </a:t>
            </a:r>
            <a:r>
              <a:rPr lang="en-IN" sz="2400" dirty="0" err="1" smtClean="0"/>
              <a:t>Positive,Nagative</a:t>
            </a:r>
            <a:r>
              <a:rPr lang="en-IN" sz="2400" dirty="0" smtClean="0"/>
              <a:t> and Neutral during Feature Engineering.</a:t>
            </a:r>
          </a:p>
          <a:p>
            <a:r>
              <a:rPr lang="en-IN" sz="2400" dirty="0" smtClean="0"/>
              <a:t>So this is the word cloud of Positive stages.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2677885"/>
            <a:ext cx="7798525" cy="32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4" y="4598126"/>
            <a:ext cx="342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Negative stages </a:t>
            </a:r>
            <a:r>
              <a:rPr lang="en-IN" sz="2400" dirty="0" err="1" smtClean="0"/>
              <a:t>Wordcloud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9439" y="4598126"/>
            <a:ext cx="401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Neutral stages </a:t>
            </a:r>
            <a:r>
              <a:rPr lang="en-IN" sz="2400" dirty="0" err="1" smtClean="0"/>
              <a:t>Wordcloud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0" y="962352"/>
            <a:ext cx="4916126" cy="3522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075620"/>
            <a:ext cx="5172891" cy="34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set is </a:t>
            </a:r>
            <a:r>
              <a:rPr lang="en-IN" dirty="0" err="1" smtClean="0"/>
              <a:t>splited</a:t>
            </a:r>
            <a:r>
              <a:rPr lang="en-IN" dirty="0" smtClean="0"/>
              <a:t> using train-test split method from </a:t>
            </a:r>
            <a:r>
              <a:rPr lang="en-IN" dirty="0" err="1" smtClean="0"/>
              <a:t>sklearn</a:t>
            </a:r>
            <a:r>
              <a:rPr lang="en-IN" dirty="0" smtClean="0"/>
              <a:t>.</a:t>
            </a:r>
          </a:p>
          <a:p>
            <a:r>
              <a:rPr lang="en-IN" dirty="0" smtClean="0"/>
              <a:t>Random forest Classifier is used for model building.</a:t>
            </a:r>
          </a:p>
          <a:p>
            <a:r>
              <a:rPr lang="en-IN" dirty="0" smtClean="0"/>
              <a:t>Note:-Some minor error is showing during model building but rest of the part is done.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67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r>
              <a:rPr lang="en-IN" dirty="0" smtClean="0"/>
              <a:t>Exploratory </a:t>
            </a:r>
            <a:r>
              <a:rPr lang="en-IN" dirty="0" err="1" smtClean="0"/>
              <a:t>DataAnalysis</a:t>
            </a:r>
            <a:endParaRPr lang="en-IN" dirty="0" smtClean="0"/>
          </a:p>
          <a:p>
            <a:r>
              <a:rPr lang="en-IN" dirty="0" smtClean="0"/>
              <a:t>Visualizations</a:t>
            </a:r>
          </a:p>
          <a:p>
            <a:r>
              <a:rPr lang="en-IN" dirty="0" smtClean="0"/>
              <a:t>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798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doing all the </a:t>
            </a:r>
            <a:r>
              <a:rPr lang="en-IN" dirty="0" err="1" smtClean="0"/>
              <a:t>analysis,Since</a:t>
            </a:r>
            <a:r>
              <a:rPr lang="en-IN" dirty="0" smtClean="0"/>
              <a:t> I had </a:t>
            </a:r>
            <a:r>
              <a:rPr lang="en-IN" dirty="0" err="1" smtClean="0"/>
              <a:t>classifiy</a:t>
            </a:r>
            <a:r>
              <a:rPr lang="en-IN" dirty="0" smtClean="0"/>
              <a:t> the data of different opportunity stages in to </a:t>
            </a:r>
            <a:r>
              <a:rPr lang="en-IN" dirty="0" err="1" smtClean="0"/>
              <a:t>Positve,Negative</a:t>
            </a:r>
            <a:r>
              <a:rPr lang="en-IN" dirty="0" smtClean="0"/>
              <a:t> and Neutral.</a:t>
            </a:r>
          </a:p>
          <a:p>
            <a:r>
              <a:rPr lang="en-IN" dirty="0" smtClean="0"/>
              <a:t>We need to work on the IDs which comes in all these categories.</a:t>
            </a:r>
          </a:p>
          <a:p>
            <a:r>
              <a:rPr lang="en-IN" dirty="0" smtClean="0"/>
              <a:t>IDs coming in Positive and Neutral category are seem to be loyal customers and we should try to give them good services.</a:t>
            </a:r>
          </a:p>
          <a:p>
            <a:r>
              <a:rPr lang="en-IN" dirty="0" smtClean="0"/>
              <a:t>IDs coming under Negative category we should give them some offers in the sales for good business.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9067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7051" y="2978331"/>
            <a:ext cx="546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3218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605" y="1254035"/>
            <a:ext cx="88304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 smtClean="0"/>
              <a:t>						</a:t>
            </a:r>
            <a:r>
              <a:rPr lang="en-IN" sz="2800" b="1" dirty="0" smtClean="0"/>
              <a:t>Details about Dataset</a:t>
            </a:r>
          </a:p>
          <a:p>
            <a:pPr lvl="0"/>
            <a:r>
              <a:rPr lang="en-IN" sz="2400" dirty="0" smtClean="0"/>
              <a:t>We </a:t>
            </a:r>
            <a:r>
              <a:rPr lang="en-IN" sz="2400" dirty="0"/>
              <a:t>have given Opportunity Id, </a:t>
            </a:r>
            <a:r>
              <a:rPr lang="en-IN" sz="2400" dirty="0" smtClean="0"/>
              <a:t>implies </a:t>
            </a:r>
            <a:r>
              <a:rPr lang="en-IN" sz="2400" dirty="0"/>
              <a:t>if we are selling any product to one company for that we create opportunity. So, whatever discussion happens with our customer our sales person adds it in to the CRM.</a:t>
            </a:r>
          </a:p>
          <a:p>
            <a:pPr lvl="0"/>
            <a:r>
              <a:rPr lang="en-IN" sz="2400" dirty="0"/>
              <a:t>Now your goal is to collect all the descriptions happening at opportunity level. Use that description to predict whether we will win the case or not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lvl="0"/>
            <a:r>
              <a:rPr lang="en-IN" sz="2400" dirty="0" smtClean="0"/>
              <a:t>There are 215636 rows and 4 columns in a dataset.</a:t>
            </a:r>
          </a:p>
          <a:p>
            <a:pPr lvl="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63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128 null values in </a:t>
            </a:r>
            <a:r>
              <a:rPr lang="en-IN" dirty="0" err="1" smtClean="0"/>
              <a:t>ActivityDescription</a:t>
            </a:r>
            <a:r>
              <a:rPr lang="en-IN" dirty="0" smtClean="0"/>
              <a:t> column.</a:t>
            </a:r>
          </a:p>
          <a:p>
            <a:r>
              <a:rPr lang="en-IN" dirty="0"/>
              <a:t>I</a:t>
            </a:r>
            <a:r>
              <a:rPr lang="en-IN" dirty="0" smtClean="0"/>
              <a:t>f we have a look on the dataset there are 215636 rows which are more in  number and 128 null values.</a:t>
            </a:r>
          </a:p>
          <a:p>
            <a:r>
              <a:rPr lang="en-IN" dirty="0" smtClean="0"/>
              <a:t>So dropping 128 values wont effect much on the dataset analysis.</a:t>
            </a:r>
          </a:p>
          <a:p>
            <a:r>
              <a:rPr lang="en-IN" dirty="0" smtClean="0"/>
              <a:t>So we dropped null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0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 after dealing with missing </a:t>
            </a:r>
            <a:r>
              <a:rPr lang="en-IN" dirty="0" err="1"/>
              <a:t>values,we</a:t>
            </a:r>
            <a:r>
              <a:rPr lang="en-IN" dirty="0"/>
              <a:t> had to do some data cleaning and </a:t>
            </a:r>
            <a:r>
              <a:rPr lang="en-IN" dirty="0" err="1"/>
              <a:t>preprocessing</a:t>
            </a:r>
            <a:r>
              <a:rPr lang="en-IN" dirty="0"/>
              <a:t>. </a:t>
            </a:r>
          </a:p>
          <a:p>
            <a:r>
              <a:rPr lang="en-IN" dirty="0" smtClean="0"/>
              <a:t>Steps performed for text processing:</a:t>
            </a:r>
          </a:p>
          <a:p>
            <a:r>
              <a:rPr lang="en-IN" dirty="0" smtClean="0"/>
              <a:t>Converted Text in Lowercase</a:t>
            </a:r>
          </a:p>
          <a:p>
            <a:r>
              <a:rPr lang="en-IN" dirty="0" smtClean="0"/>
              <a:t>Removing Special Characters</a:t>
            </a:r>
          </a:p>
          <a:p>
            <a:r>
              <a:rPr lang="en-IN" dirty="0" smtClean="0"/>
              <a:t>Removing links</a:t>
            </a:r>
          </a:p>
          <a:p>
            <a:r>
              <a:rPr lang="en-IN" dirty="0" smtClean="0"/>
              <a:t>Removing Numbers</a:t>
            </a:r>
          </a:p>
        </p:txBody>
      </p:sp>
    </p:spTree>
    <p:extLst>
      <p:ext uri="{BB962C8B-B14F-4D97-AF65-F5344CB8AC3E}">
        <p14:creationId xmlns:p14="http://schemas.microsoft.com/office/powerpoint/2010/main" val="34697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4" y="2412547"/>
            <a:ext cx="4767942" cy="3308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2412546"/>
            <a:ext cx="4062549" cy="3596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3040" y="1201783"/>
            <a:ext cx="3094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Text before Cleaning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32766" y="1201783"/>
            <a:ext cx="29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Text After Cleaning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78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steps Performed:-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Tokenization of Data.</a:t>
            </a:r>
          </a:p>
          <a:p>
            <a:r>
              <a:rPr lang="en-IN" dirty="0" smtClean="0"/>
              <a:t>Removal of </a:t>
            </a:r>
            <a:r>
              <a:rPr lang="en-IN" dirty="0" err="1" smtClean="0"/>
              <a:t>Stopwords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Stemming and Lemmatization.</a:t>
            </a:r>
          </a:p>
          <a:p>
            <a:r>
              <a:rPr lang="en-IN" dirty="0" smtClean="0"/>
              <a:t>Converting data back to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35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performing some </a:t>
            </a:r>
            <a:r>
              <a:rPr lang="en-IN" dirty="0" err="1" smtClean="0"/>
              <a:t>preprocessing</a:t>
            </a:r>
            <a:r>
              <a:rPr lang="en-IN" dirty="0" smtClean="0"/>
              <a:t> on data next step I had </a:t>
            </a:r>
            <a:r>
              <a:rPr lang="en-IN" dirty="0" err="1" smtClean="0"/>
              <a:t>perpormed</a:t>
            </a:r>
            <a:r>
              <a:rPr lang="en-IN" dirty="0" smtClean="0"/>
              <a:t> is Feature Engineering.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OpportunityStageName</a:t>
            </a:r>
            <a:r>
              <a:rPr lang="en-IN" dirty="0" smtClean="0"/>
              <a:t> Column there are various stages of Opportunity labelled.</a:t>
            </a:r>
          </a:p>
          <a:p>
            <a:r>
              <a:rPr lang="en-IN" dirty="0" smtClean="0"/>
              <a:t>So I had created a new column named as Label.</a:t>
            </a:r>
          </a:p>
          <a:p>
            <a:r>
              <a:rPr lang="en-IN" dirty="0" smtClean="0"/>
              <a:t>In this </a:t>
            </a:r>
            <a:r>
              <a:rPr lang="en-IN" dirty="0" err="1" smtClean="0"/>
              <a:t>step,I</a:t>
            </a:r>
            <a:r>
              <a:rPr lang="en-IN" dirty="0" smtClean="0"/>
              <a:t> had classified stages in to </a:t>
            </a:r>
            <a:r>
              <a:rPr lang="en-IN" dirty="0" err="1" smtClean="0"/>
              <a:t>Positve,Negative</a:t>
            </a:r>
            <a:r>
              <a:rPr lang="en-IN" dirty="0" smtClean="0"/>
              <a:t> and Neutral</a:t>
            </a:r>
          </a:p>
        </p:txBody>
      </p:sp>
    </p:spTree>
    <p:extLst>
      <p:ext uri="{BB962C8B-B14F-4D97-AF65-F5344CB8AC3E}">
        <p14:creationId xmlns:p14="http://schemas.microsoft.com/office/powerpoint/2010/main" val="41616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7360" y="2037805"/>
            <a:ext cx="8725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Opportunity stages </a:t>
            </a:r>
            <a:r>
              <a:rPr lang="en-IN" sz="2400" dirty="0"/>
              <a:t>such as </a:t>
            </a:r>
            <a:r>
              <a:rPr lang="en-IN" sz="2400" dirty="0" smtClean="0"/>
              <a:t>‘Closed </a:t>
            </a:r>
            <a:r>
              <a:rPr lang="en-IN" sz="2400" dirty="0" err="1"/>
              <a:t>Dead','Closed</a:t>
            </a:r>
            <a:r>
              <a:rPr lang="en-IN" sz="2400" dirty="0"/>
              <a:t> </a:t>
            </a:r>
            <a:r>
              <a:rPr lang="en-IN" sz="2400" dirty="0" err="1"/>
              <a:t>Lost',</a:t>
            </a:r>
            <a:r>
              <a:rPr lang="en-IN" sz="2400" dirty="0" err="1" smtClean="0"/>
              <a:t>'Overdue</a:t>
            </a:r>
            <a:r>
              <a:rPr lang="en-IN" sz="2400" dirty="0" smtClean="0"/>
              <a:t> comes under Negative Label.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Opportunity stages such as 'Closed </a:t>
            </a:r>
            <a:r>
              <a:rPr lang="en-IN" sz="2400" dirty="0" err="1"/>
              <a:t>Won','Closed</a:t>
            </a:r>
            <a:r>
              <a:rPr lang="en-IN" sz="2400" dirty="0"/>
              <a:t> Happy </a:t>
            </a:r>
            <a:r>
              <a:rPr lang="en-IN" sz="2400" dirty="0" err="1"/>
              <a:t>Free','Negotiating','Reversal','Demonstration','Lead</a:t>
            </a:r>
            <a:r>
              <a:rPr lang="en-IN" sz="2400" dirty="0"/>
              <a:t> </a:t>
            </a:r>
            <a:r>
              <a:rPr lang="en-IN" sz="2400" dirty="0" smtClean="0"/>
              <a:t>Qualification‘ comes under Positive Label.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Opportunity stages such </a:t>
            </a:r>
            <a:r>
              <a:rPr lang="en-IN" sz="2400" dirty="0" smtClean="0"/>
              <a:t>as ‘Need Analysis’,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Prospecting</a:t>
            </a:r>
            <a:r>
              <a:rPr lang="en-IN" sz="2400" dirty="0" smtClean="0"/>
              <a:t> ,Proposal’ comes under Neutral Label.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611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438</TotalTime>
  <Words>499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Garamond</vt:lpstr>
      <vt:lpstr>Organic</vt:lpstr>
      <vt:lpstr>QLC CaseStudy</vt:lpstr>
      <vt:lpstr>Agenda</vt:lpstr>
      <vt:lpstr>PowerPoint Presentation</vt:lpstr>
      <vt:lpstr>Missing values</vt:lpstr>
      <vt:lpstr>Data Preprocessing</vt:lpstr>
      <vt:lpstr>PowerPoint Presentation</vt:lpstr>
      <vt:lpstr>Further steps Performed:-</vt:lpstr>
      <vt:lpstr>Feature Engineering</vt:lpstr>
      <vt:lpstr>PowerPoint Presentation</vt:lpstr>
      <vt:lpstr>Countplot of new created Category</vt:lpstr>
      <vt:lpstr>EDA and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Some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QLC CaseStudy</dc:title>
  <dc:creator>Sushant</dc:creator>
  <cp:lastModifiedBy>Sushant</cp:lastModifiedBy>
  <cp:revision>18</cp:revision>
  <dcterms:created xsi:type="dcterms:W3CDTF">2021-02-26T08:00:08Z</dcterms:created>
  <dcterms:modified xsi:type="dcterms:W3CDTF">2021-02-26T15:18:15Z</dcterms:modified>
</cp:coreProperties>
</file>