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7" r:id="rId13"/>
    <p:sldId id="291" r:id="rId14"/>
    <p:sldId id="266" r:id="rId15"/>
    <p:sldId id="268" r:id="rId16"/>
    <p:sldId id="274" r:id="rId17"/>
    <p:sldId id="275" r:id="rId18"/>
    <p:sldId id="286" r:id="rId19"/>
    <p:sldId id="271" r:id="rId20"/>
    <p:sldId id="272" r:id="rId21"/>
    <p:sldId id="273" r:id="rId22"/>
    <p:sldId id="287" r:id="rId23"/>
    <p:sldId id="276" r:id="rId24"/>
    <p:sldId id="279" r:id="rId25"/>
    <p:sldId id="280" r:id="rId26"/>
    <p:sldId id="288" r:id="rId27"/>
    <p:sldId id="270" r:id="rId28"/>
    <p:sldId id="284" r:id="rId29"/>
    <p:sldId id="289" r:id="rId30"/>
    <p:sldId id="283" r:id="rId31"/>
    <p:sldId id="285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0" autoAdjust="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7B3CE-BDC0-459D-9590-C3D9680D92F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B4EA61B-8611-4DB4-83B4-DB02AACABF33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accent4"/>
              </a:solidFill>
            </a:rPr>
            <a:t>ADVANTAGES</a:t>
          </a:r>
        </a:p>
      </dgm:t>
    </dgm:pt>
    <dgm:pt modelId="{66A6DF1A-8726-4115-924C-562335ABF657}" type="parTrans" cxnId="{72C62593-118F-471F-8F9E-FF4D9E8E78AC}">
      <dgm:prSet/>
      <dgm:spPr/>
      <dgm:t>
        <a:bodyPr/>
        <a:lstStyle/>
        <a:p>
          <a:endParaRPr lang="en-IN"/>
        </a:p>
      </dgm:t>
    </dgm:pt>
    <dgm:pt modelId="{D35F4F3C-3E25-487E-AEF3-36B1B77DF5A1}" type="sibTrans" cxnId="{72C62593-118F-471F-8F9E-FF4D9E8E78AC}">
      <dgm:prSet/>
      <dgm:spPr/>
      <dgm:t>
        <a:bodyPr/>
        <a:lstStyle/>
        <a:p>
          <a:endParaRPr lang="en-IN"/>
        </a:p>
      </dgm:t>
    </dgm:pt>
    <dgm:pt modelId="{256EC126-D699-4404-BBD5-A56A7BD00D8F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accent4"/>
              </a:solidFill>
            </a:rPr>
            <a:t>Affordability</a:t>
          </a:r>
        </a:p>
      </dgm:t>
    </dgm:pt>
    <dgm:pt modelId="{68BE88B8-6D29-45B8-85F2-60FDB4B7042E}" type="parTrans" cxnId="{94246ACF-8517-4F9A-A275-E8EEA7926694}">
      <dgm:prSet/>
      <dgm:spPr/>
      <dgm:t>
        <a:bodyPr/>
        <a:lstStyle/>
        <a:p>
          <a:endParaRPr lang="en-IN"/>
        </a:p>
      </dgm:t>
    </dgm:pt>
    <dgm:pt modelId="{21332699-3C5B-4A98-B4E5-EAFD0BD6958D}" type="sibTrans" cxnId="{94246ACF-8517-4F9A-A275-E8EEA7926694}">
      <dgm:prSet/>
      <dgm:spPr/>
      <dgm:t>
        <a:bodyPr/>
        <a:lstStyle/>
        <a:p>
          <a:endParaRPr lang="en-IN"/>
        </a:p>
      </dgm:t>
    </dgm:pt>
    <dgm:pt modelId="{E8F58CA4-7F6A-4EB9-993C-459463312CCF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accent4"/>
              </a:solidFill>
            </a:rPr>
            <a:t>Quality Spares &amp; Equipment</a:t>
          </a:r>
        </a:p>
      </dgm:t>
    </dgm:pt>
    <dgm:pt modelId="{8A3D0E65-1013-4408-844B-934FD326178D}" type="parTrans" cxnId="{E62D9900-495F-41CA-B048-C03D387B5789}">
      <dgm:prSet/>
      <dgm:spPr/>
      <dgm:t>
        <a:bodyPr/>
        <a:lstStyle/>
        <a:p>
          <a:endParaRPr lang="en-IN"/>
        </a:p>
      </dgm:t>
    </dgm:pt>
    <dgm:pt modelId="{868856CA-D8AC-4401-ACB7-950D2C4B2F49}" type="sibTrans" cxnId="{E62D9900-495F-41CA-B048-C03D387B5789}">
      <dgm:prSet/>
      <dgm:spPr/>
      <dgm:t>
        <a:bodyPr/>
        <a:lstStyle/>
        <a:p>
          <a:endParaRPr lang="en-IN"/>
        </a:p>
      </dgm:t>
    </dgm:pt>
    <dgm:pt modelId="{5D48FE29-5971-42F7-AF60-C3E90CBBCC00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accent4"/>
              </a:solidFill>
            </a:rPr>
            <a:t>Skilled Manpower</a:t>
          </a:r>
        </a:p>
        <a:p>
          <a:r>
            <a:rPr lang="en-IN" dirty="0">
              <a:solidFill>
                <a:schemeClr val="accent4"/>
              </a:solidFill>
            </a:rPr>
            <a:t>Transparency</a:t>
          </a:r>
        </a:p>
      </dgm:t>
    </dgm:pt>
    <dgm:pt modelId="{88DB6C06-98E5-44A3-8A60-117A3826317B}" type="parTrans" cxnId="{C3C802E2-C268-4572-A79E-CD84199D3D0E}">
      <dgm:prSet/>
      <dgm:spPr/>
      <dgm:t>
        <a:bodyPr/>
        <a:lstStyle/>
        <a:p>
          <a:endParaRPr lang="en-IN"/>
        </a:p>
      </dgm:t>
    </dgm:pt>
    <dgm:pt modelId="{53873D23-2868-497A-A538-AA2EBAC88EFD}" type="sibTrans" cxnId="{C3C802E2-C268-4572-A79E-CD84199D3D0E}">
      <dgm:prSet/>
      <dgm:spPr/>
      <dgm:t>
        <a:bodyPr/>
        <a:lstStyle/>
        <a:p>
          <a:endParaRPr lang="en-IN"/>
        </a:p>
      </dgm:t>
    </dgm:pt>
    <dgm:pt modelId="{3BA225AB-D86B-4A8D-A6D4-941126FC361E}">
      <dgm:prSet phldrT="[Text]"/>
      <dgm:spPr>
        <a:solidFill>
          <a:schemeClr val="tx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>
              <a:solidFill>
                <a:schemeClr val="accent4"/>
              </a:solidFill>
            </a:rPr>
            <a:t> Online Booking</a:t>
          </a:r>
        </a:p>
        <a:p>
          <a:pPr>
            <a:buFont typeface="Arial" panose="020B0604020202020204" pitchFamily="34" charset="0"/>
            <a:buChar char="•"/>
          </a:pPr>
          <a:r>
            <a:rPr lang="en-IN" dirty="0">
              <a:solidFill>
                <a:schemeClr val="accent4"/>
              </a:solidFill>
            </a:rPr>
            <a:t>Pick-up &amp; Drop Facility</a:t>
          </a:r>
        </a:p>
      </dgm:t>
    </dgm:pt>
    <dgm:pt modelId="{2EF94940-3BF3-4F6A-9590-53532DF7F38D}" type="parTrans" cxnId="{84F5A552-3227-4E0A-9E9E-233CDE9E9056}">
      <dgm:prSet/>
      <dgm:spPr/>
      <dgm:t>
        <a:bodyPr/>
        <a:lstStyle/>
        <a:p>
          <a:endParaRPr lang="en-IN"/>
        </a:p>
      </dgm:t>
    </dgm:pt>
    <dgm:pt modelId="{5DE643E0-00AD-4D0A-9524-91A1C505B7FE}" type="sibTrans" cxnId="{84F5A552-3227-4E0A-9E9E-233CDE9E9056}">
      <dgm:prSet/>
      <dgm:spPr/>
      <dgm:t>
        <a:bodyPr/>
        <a:lstStyle/>
        <a:p>
          <a:endParaRPr lang="en-IN"/>
        </a:p>
      </dgm:t>
    </dgm:pt>
    <dgm:pt modelId="{C7DEB584-7284-42C0-BBBF-A56D4A81F743}" type="pres">
      <dgm:prSet presAssocID="{9317B3CE-BDC0-459D-9590-C3D9680D92F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6628AE-9548-439E-B6B9-4BD0CF0B23D9}" type="pres">
      <dgm:prSet presAssocID="{9317B3CE-BDC0-459D-9590-C3D9680D92FB}" presName="matrix" presStyleCnt="0"/>
      <dgm:spPr/>
    </dgm:pt>
    <dgm:pt modelId="{8BC87E63-2154-46D4-8F64-2CDAD310182A}" type="pres">
      <dgm:prSet presAssocID="{9317B3CE-BDC0-459D-9590-C3D9680D92FB}" presName="tile1" presStyleLbl="node1" presStyleIdx="0" presStyleCnt="4" custLinFactNeighborX="-150" custLinFactNeighborY="1210"/>
      <dgm:spPr/>
    </dgm:pt>
    <dgm:pt modelId="{CC94C5EB-AD0B-4BB2-AE87-8EE32E9E6470}" type="pres">
      <dgm:prSet presAssocID="{9317B3CE-BDC0-459D-9590-C3D9680D92F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E2673A-65A9-4B93-B632-F759E4991DE1}" type="pres">
      <dgm:prSet presAssocID="{9317B3CE-BDC0-459D-9590-C3D9680D92FB}" presName="tile2" presStyleLbl="node1" presStyleIdx="1" presStyleCnt="4"/>
      <dgm:spPr/>
    </dgm:pt>
    <dgm:pt modelId="{E6773123-0F8D-4C66-8F4A-EB5D52FD2F9B}" type="pres">
      <dgm:prSet presAssocID="{9317B3CE-BDC0-459D-9590-C3D9680D92F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03CF059-7315-41D3-9B57-A775E347352D}" type="pres">
      <dgm:prSet presAssocID="{9317B3CE-BDC0-459D-9590-C3D9680D92FB}" presName="tile3" presStyleLbl="node1" presStyleIdx="2" presStyleCnt="4"/>
      <dgm:spPr/>
    </dgm:pt>
    <dgm:pt modelId="{2EFDDCAC-38F9-4A29-A7D1-0EACD1814715}" type="pres">
      <dgm:prSet presAssocID="{9317B3CE-BDC0-459D-9590-C3D9680D92F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D56F70-8433-46E0-81DE-3CB2453639D7}" type="pres">
      <dgm:prSet presAssocID="{9317B3CE-BDC0-459D-9590-C3D9680D92FB}" presName="tile4" presStyleLbl="node1" presStyleIdx="3" presStyleCnt="4" custLinFactNeighborY="0"/>
      <dgm:spPr/>
    </dgm:pt>
    <dgm:pt modelId="{B8743B39-9C9F-4CA9-ADE5-ACDFD44A5ACD}" type="pres">
      <dgm:prSet presAssocID="{9317B3CE-BDC0-459D-9590-C3D9680D92F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BC02CC8-4B7B-4182-BA7A-BBC700B92B21}" type="pres">
      <dgm:prSet presAssocID="{9317B3CE-BDC0-459D-9590-C3D9680D92FB}" presName="centerTile" presStyleLbl="fgShp" presStyleIdx="0" presStyleCnt="1" custLinFactNeighborX="0" custLinFactNeighborY="0">
        <dgm:presLayoutVars>
          <dgm:chMax val="0"/>
          <dgm:chPref val="0"/>
        </dgm:presLayoutVars>
      </dgm:prSet>
      <dgm:spPr/>
    </dgm:pt>
  </dgm:ptLst>
  <dgm:cxnLst>
    <dgm:cxn modelId="{E62D9900-495F-41CA-B048-C03D387B5789}" srcId="{3B4EA61B-8611-4DB4-83B4-DB02AACABF33}" destId="{E8F58CA4-7F6A-4EB9-993C-459463312CCF}" srcOrd="1" destOrd="0" parTransId="{8A3D0E65-1013-4408-844B-934FD326178D}" sibTransId="{868856CA-D8AC-4401-ACB7-950D2C4B2F49}"/>
    <dgm:cxn modelId="{2DB1FC0F-74E9-46C8-9590-151ED4AFFA19}" type="presOf" srcId="{5D48FE29-5971-42F7-AF60-C3E90CBBCC00}" destId="{403CF059-7315-41D3-9B57-A775E347352D}" srcOrd="0" destOrd="0" presId="urn:microsoft.com/office/officeart/2005/8/layout/matrix1"/>
    <dgm:cxn modelId="{9956DF14-D75E-4217-B3BD-E31B9888D792}" type="presOf" srcId="{256EC126-D699-4404-BBD5-A56A7BD00D8F}" destId="{CC94C5EB-AD0B-4BB2-AE87-8EE32E9E6470}" srcOrd="1" destOrd="0" presId="urn:microsoft.com/office/officeart/2005/8/layout/matrix1"/>
    <dgm:cxn modelId="{82A43F35-37DF-40C6-8C30-882C15167EE0}" type="presOf" srcId="{3BA225AB-D86B-4A8D-A6D4-941126FC361E}" destId="{B8743B39-9C9F-4CA9-ADE5-ACDFD44A5ACD}" srcOrd="1" destOrd="0" presId="urn:microsoft.com/office/officeart/2005/8/layout/matrix1"/>
    <dgm:cxn modelId="{84F5A552-3227-4E0A-9E9E-233CDE9E9056}" srcId="{3B4EA61B-8611-4DB4-83B4-DB02AACABF33}" destId="{3BA225AB-D86B-4A8D-A6D4-941126FC361E}" srcOrd="3" destOrd="0" parTransId="{2EF94940-3BF3-4F6A-9590-53532DF7F38D}" sibTransId="{5DE643E0-00AD-4D0A-9524-91A1C505B7FE}"/>
    <dgm:cxn modelId="{11713773-1645-4F85-A1CA-68C608926B32}" type="presOf" srcId="{9317B3CE-BDC0-459D-9590-C3D9680D92FB}" destId="{C7DEB584-7284-42C0-BBBF-A56D4A81F743}" srcOrd="0" destOrd="0" presId="urn:microsoft.com/office/officeart/2005/8/layout/matrix1"/>
    <dgm:cxn modelId="{D88BFA8D-8ABF-4464-A064-85E24ED838ED}" type="presOf" srcId="{3BA225AB-D86B-4A8D-A6D4-941126FC361E}" destId="{72D56F70-8433-46E0-81DE-3CB2453639D7}" srcOrd="0" destOrd="0" presId="urn:microsoft.com/office/officeart/2005/8/layout/matrix1"/>
    <dgm:cxn modelId="{72C62593-118F-471F-8F9E-FF4D9E8E78AC}" srcId="{9317B3CE-BDC0-459D-9590-C3D9680D92FB}" destId="{3B4EA61B-8611-4DB4-83B4-DB02AACABF33}" srcOrd="0" destOrd="0" parTransId="{66A6DF1A-8726-4115-924C-562335ABF657}" sibTransId="{D35F4F3C-3E25-487E-AEF3-36B1B77DF5A1}"/>
    <dgm:cxn modelId="{81F6BCCE-6BD6-4A8C-9F73-9BC379C69E44}" type="presOf" srcId="{E8F58CA4-7F6A-4EB9-993C-459463312CCF}" destId="{74E2673A-65A9-4B93-B632-F759E4991DE1}" srcOrd="0" destOrd="0" presId="urn:microsoft.com/office/officeart/2005/8/layout/matrix1"/>
    <dgm:cxn modelId="{94246ACF-8517-4F9A-A275-E8EEA7926694}" srcId="{3B4EA61B-8611-4DB4-83B4-DB02AACABF33}" destId="{256EC126-D699-4404-BBD5-A56A7BD00D8F}" srcOrd="0" destOrd="0" parTransId="{68BE88B8-6D29-45B8-85F2-60FDB4B7042E}" sibTransId="{21332699-3C5B-4A98-B4E5-EAFD0BD6958D}"/>
    <dgm:cxn modelId="{76F34CD4-EB0E-4D6C-BBF3-A1BD00A7F218}" type="presOf" srcId="{5D48FE29-5971-42F7-AF60-C3E90CBBCC00}" destId="{2EFDDCAC-38F9-4A29-A7D1-0EACD1814715}" srcOrd="1" destOrd="0" presId="urn:microsoft.com/office/officeart/2005/8/layout/matrix1"/>
    <dgm:cxn modelId="{276AA2D8-FFB3-463D-9BFA-9B6E829D7652}" type="presOf" srcId="{E8F58CA4-7F6A-4EB9-993C-459463312CCF}" destId="{E6773123-0F8D-4C66-8F4A-EB5D52FD2F9B}" srcOrd="1" destOrd="0" presId="urn:microsoft.com/office/officeart/2005/8/layout/matrix1"/>
    <dgm:cxn modelId="{8F9900DE-D6F4-4B7A-8E4D-1FCA5D752375}" type="presOf" srcId="{256EC126-D699-4404-BBD5-A56A7BD00D8F}" destId="{8BC87E63-2154-46D4-8F64-2CDAD310182A}" srcOrd="0" destOrd="0" presId="urn:microsoft.com/office/officeart/2005/8/layout/matrix1"/>
    <dgm:cxn modelId="{E64722DE-60CD-4B1E-86DA-AF61EEB16E68}" type="presOf" srcId="{3B4EA61B-8611-4DB4-83B4-DB02AACABF33}" destId="{FBC02CC8-4B7B-4182-BA7A-BBC700B92B21}" srcOrd="0" destOrd="0" presId="urn:microsoft.com/office/officeart/2005/8/layout/matrix1"/>
    <dgm:cxn modelId="{C3C802E2-C268-4572-A79E-CD84199D3D0E}" srcId="{3B4EA61B-8611-4DB4-83B4-DB02AACABF33}" destId="{5D48FE29-5971-42F7-AF60-C3E90CBBCC00}" srcOrd="2" destOrd="0" parTransId="{88DB6C06-98E5-44A3-8A60-117A3826317B}" sibTransId="{53873D23-2868-497A-A538-AA2EBAC88EFD}"/>
    <dgm:cxn modelId="{830013A0-A168-481C-B3F9-F5FD20DD6473}" type="presParOf" srcId="{C7DEB584-7284-42C0-BBBF-A56D4A81F743}" destId="{256628AE-9548-439E-B6B9-4BD0CF0B23D9}" srcOrd="0" destOrd="0" presId="urn:microsoft.com/office/officeart/2005/8/layout/matrix1"/>
    <dgm:cxn modelId="{D710F7C0-C7EB-4FCB-A2D0-1C29DFE0A6C5}" type="presParOf" srcId="{256628AE-9548-439E-B6B9-4BD0CF0B23D9}" destId="{8BC87E63-2154-46D4-8F64-2CDAD310182A}" srcOrd="0" destOrd="0" presId="urn:microsoft.com/office/officeart/2005/8/layout/matrix1"/>
    <dgm:cxn modelId="{41434246-59F5-43FE-B9DA-DA972EAA1815}" type="presParOf" srcId="{256628AE-9548-439E-B6B9-4BD0CF0B23D9}" destId="{CC94C5EB-AD0B-4BB2-AE87-8EE32E9E6470}" srcOrd="1" destOrd="0" presId="urn:microsoft.com/office/officeart/2005/8/layout/matrix1"/>
    <dgm:cxn modelId="{1C3E9A8B-834E-427D-9E9A-ECB374F8799C}" type="presParOf" srcId="{256628AE-9548-439E-B6B9-4BD0CF0B23D9}" destId="{74E2673A-65A9-4B93-B632-F759E4991DE1}" srcOrd="2" destOrd="0" presId="urn:microsoft.com/office/officeart/2005/8/layout/matrix1"/>
    <dgm:cxn modelId="{3ECE8D19-644E-4C84-B919-914CA42B0D47}" type="presParOf" srcId="{256628AE-9548-439E-B6B9-4BD0CF0B23D9}" destId="{E6773123-0F8D-4C66-8F4A-EB5D52FD2F9B}" srcOrd="3" destOrd="0" presId="urn:microsoft.com/office/officeart/2005/8/layout/matrix1"/>
    <dgm:cxn modelId="{9A04AA74-C852-4981-8F90-48D1737BAFA2}" type="presParOf" srcId="{256628AE-9548-439E-B6B9-4BD0CF0B23D9}" destId="{403CF059-7315-41D3-9B57-A775E347352D}" srcOrd="4" destOrd="0" presId="urn:microsoft.com/office/officeart/2005/8/layout/matrix1"/>
    <dgm:cxn modelId="{937AD5A0-C97D-4999-8164-F41ECC91E913}" type="presParOf" srcId="{256628AE-9548-439E-B6B9-4BD0CF0B23D9}" destId="{2EFDDCAC-38F9-4A29-A7D1-0EACD1814715}" srcOrd="5" destOrd="0" presId="urn:microsoft.com/office/officeart/2005/8/layout/matrix1"/>
    <dgm:cxn modelId="{3F318230-4B42-40D1-8C11-1272AEFFB7C9}" type="presParOf" srcId="{256628AE-9548-439E-B6B9-4BD0CF0B23D9}" destId="{72D56F70-8433-46E0-81DE-3CB2453639D7}" srcOrd="6" destOrd="0" presId="urn:microsoft.com/office/officeart/2005/8/layout/matrix1"/>
    <dgm:cxn modelId="{C3011A8E-7426-4540-98A9-56DC6A9FEDC9}" type="presParOf" srcId="{256628AE-9548-439E-B6B9-4BD0CF0B23D9}" destId="{B8743B39-9C9F-4CA9-ADE5-ACDFD44A5ACD}" srcOrd="7" destOrd="0" presId="urn:microsoft.com/office/officeart/2005/8/layout/matrix1"/>
    <dgm:cxn modelId="{F34DE967-BC56-4619-93D6-43EE5BA65919}" type="presParOf" srcId="{C7DEB584-7284-42C0-BBBF-A56D4A81F743}" destId="{FBC02CC8-4B7B-4182-BA7A-BBC700B92B21}" srcOrd="1" destOrd="0" presId="urn:microsoft.com/office/officeart/2005/8/layout/matrix1"/>
  </dgm:cxnLst>
  <dgm:bg>
    <a:solidFill>
      <a:schemeClr val="accent4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87E63-2154-46D4-8F64-2CDAD310182A}">
      <dsp:nvSpPr>
        <dsp:cNvPr id="0" name=""/>
        <dsp:cNvSpPr/>
      </dsp:nvSpPr>
      <dsp:spPr>
        <a:xfrm rot="16200000">
          <a:off x="393633" y="-371254"/>
          <a:ext cx="1849569" cy="2636837"/>
        </a:xfrm>
        <a:prstGeom prst="round1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accent4"/>
              </a:solidFill>
            </a:rPr>
            <a:t>Affordability</a:t>
          </a:r>
        </a:p>
      </dsp:txBody>
      <dsp:txXfrm rot="5400000">
        <a:off x="0" y="22380"/>
        <a:ext cx="2636837" cy="1387177"/>
      </dsp:txXfrm>
    </dsp:sp>
    <dsp:sp modelId="{74E2673A-65A9-4B93-B632-F759E4991DE1}">
      <dsp:nvSpPr>
        <dsp:cNvPr id="0" name=""/>
        <dsp:cNvSpPr/>
      </dsp:nvSpPr>
      <dsp:spPr>
        <a:xfrm>
          <a:off x="2636837" y="0"/>
          <a:ext cx="2636837" cy="1849569"/>
        </a:xfrm>
        <a:prstGeom prst="round1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accent4"/>
              </a:solidFill>
            </a:rPr>
            <a:t>Quality Spares &amp; Equipment</a:t>
          </a:r>
        </a:p>
      </dsp:txBody>
      <dsp:txXfrm>
        <a:off x="2636837" y="0"/>
        <a:ext cx="2636837" cy="1387177"/>
      </dsp:txXfrm>
    </dsp:sp>
    <dsp:sp modelId="{403CF059-7315-41D3-9B57-A775E347352D}">
      <dsp:nvSpPr>
        <dsp:cNvPr id="0" name=""/>
        <dsp:cNvSpPr/>
      </dsp:nvSpPr>
      <dsp:spPr>
        <a:xfrm rot="10800000">
          <a:off x="0" y="1849569"/>
          <a:ext cx="2636837" cy="1849569"/>
        </a:xfrm>
        <a:prstGeom prst="round1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accent4"/>
              </a:solidFill>
            </a:rPr>
            <a:t>Skilled Manpower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accent4"/>
              </a:solidFill>
            </a:rPr>
            <a:t>Transparency</a:t>
          </a:r>
        </a:p>
      </dsp:txBody>
      <dsp:txXfrm rot="10800000">
        <a:off x="0" y="2311961"/>
        <a:ext cx="2636837" cy="1387177"/>
      </dsp:txXfrm>
    </dsp:sp>
    <dsp:sp modelId="{72D56F70-8433-46E0-81DE-3CB2453639D7}">
      <dsp:nvSpPr>
        <dsp:cNvPr id="0" name=""/>
        <dsp:cNvSpPr/>
      </dsp:nvSpPr>
      <dsp:spPr>
        <a:xfrm rot="5400000">
          <a:off x="3030471" y="1455935"/>
          <a:ext cx="1849569" cy="2636837"/>
        </a:xfrm>
        <a:prstGeom prst="round1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900" kern="1200" dirty="0">
              <a:solidFill>
                <a:schemeClr val="accent4"/>
              </a:solidFill>
            </a:rPr>
            <a:t> Online Booking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900" kern="1200" dirty="0">
              <a:solidFill>
                <a:schemeClr val="accent4"/>
              </a:solidFill>
            </a:rPr>
            <a:t>Pick-up &amp; Drop Facility</a:t>
          </a:r>
        </a:p>
      </dsp:txBody>
      <dsp:txXfrm rot="-5400000">
        <a:off x="2636837" y="2311961"/>
        <a:ext cx="2636837" cy="1387177"/>
      </dsp:txXfrm>
    </dsp:sp>
    <dsp:sp modelId="{FBC02CC8-4B7B-4182-BA7A-BBC700B92B21}">
      <dsp:nvSpPr>
        <dsp:cNvPr id="0" name=""/>
        <dsp:cNvSpPr/>
      </dsp:nvSpPr>
      <dsp:spPr>
        <a:xfrm>
          <a:off x="1845786" y="1387177"/>
          <a:ext cx="1582102" cy="924784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accent4"/>
              </a:solidFill>
            </a:rPr>
            <a:t>ADVANTAGES</a:t>
          </a:r>
        </a:p>
      </dsp:txBody>
      <dsp:txXfrm>
        <a:off x="1890930" y="1432321"/>
        <a:ext cx="1491814" cy="834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B41C-9B5C-4FBF-A373-755076784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92A0F-9349-43F4-A144-560C929A5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D978-B0B0-4BCC-8CA0-602AA980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F0CF-3043-4737-9C0E-1EEF4E100BA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4909-7C84-4957-B9C0-CC72B6D6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44347-2BEA-42B6-AA77-67D505E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18E-35FF-4B98-AFA2-953263DB6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41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2135-69FD-4888-88FB-B5DA1413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CFCD6-0E61-4E0B-A2FB-C0CC5363E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9F6B-5C9F-4E22-9A31-B2F298FC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F0CF-3043-4737-9C0E-1EEF4E100BA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2C989-5B12-41D4-8938-5907B258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9DF7B-D09B-4175-A14C-5E2565FF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18E-35FF-4B98-AFA2-953263DB6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85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B445D-A77C-4B3F-A95A-4DDB934DA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1D5F6-C6D8-4AF7-BBE3-9769894E0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732B9-0A5F-496B-957F-A499BBC5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F0CF-3043-4737-9C0E-1EEF4E100BA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6D715-3FB7-4240-A584-0C7D34CC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3D5C-0489-460A-838F-0ED80CD0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18E-35FF-4B98-AFA2-953263DB6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11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41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0679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57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073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47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0178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2516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139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CF4F-C972-4FD5-85E4-0B016351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0C1B-F644-48D5-B2F0-FBEF0268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D994-EBA3-4D3D-81D7-41B1DA14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F0CF-3043-4737-9C0E-1EEF4E100BA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48499-23DE-4AFD-A076-25953C5D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278E-D539-4D78-9D7C-9E4B2282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18E-35FF-4B98-AFA2-953263DB6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834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2846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793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0656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8799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CF4F-C972-4FD5-85E4-0B016351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0C1B-F644-48D5-B2F0-FBEF0268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D994-EBA3-4D3D-81D7-41B1DA14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F0CF-3043-4737-9C0E-1EEF4E100BA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48499-23DE-4AFD-A076-25953C5D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278E-D539-4D78-9D7C-9E4B2282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18E-35FF-4B98-AFA2-953263DB6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90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C446-2B65-403D-81D9-35422D18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49C9E-F43E-4228-A424-B0D0F6D1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E60F9-12A0-4B10-854B-519670EF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F0CF-3043-4737-9C0E-1EEF4E100BA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B7258-3CC1-4198-9DCA-4B0D0D7D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DD96D-C518-4C3D-885C-E45BA574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18E-35FF-4B98-AFA2-953263DB6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60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8743-99AA-4682-AC6C-8ED36129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F305-7B10-44C2-9832-2EFB00537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4BD57-1FAA-41BE-B431-DD3BBBB1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6E6A4-4062-4FAE-BFB9-1E4A93B9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F0CF-3043-4737-9C0E-1EEF4E100BA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C27B8-B5B5-4594-8EE3-1405CB71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72BDC-0F1A-4F0C-983E-6076A61A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18E-35FF-4B98-AFA2-953263DB6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3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647D-927B-491A-A836-0941A0E4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ED6B8-9BD6-4D15-81D5-25315512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9447E-4AAE-43D5-917B-8D83CD21F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E2ACD-DCC9-40B0-831C-B1C202F9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4B851-E54D-4A1C-B80B-A3533B856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A799E-3016-4A68-A45C-F278D698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F0CF-3043-4737-9C0E-1EEF4E100BA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26D83-DCC1-43D1-B3F8-B7AD3C53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504A2-8322-4185-A029-939D4402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18E-35FF-4B98-AFA2-953263DB6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1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4445-4F46-4CBF-A08E-98EB8655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F8917-D1F4-4AFE-9F2C-D15E6705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F0CF-3043-4737-9C0E-1EEF4E100BA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48133-CF3C-43C6-815F-5F148463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F09F4-6657-4DEC-B304-47C14455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18E-35FF-4B98-AFA2-953263DB6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36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7AE0A-5BF3-4295-A90F-E275E85E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F0CF-3043-4737-9C0E-1EEF4E100BA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6213A-0AFA-4D8A-B156-D04C4713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99A9A-D187-439D-AA52-D617ED58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18E-35FF-4B98-AFA2-953263DB6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99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0E82-FADE-4D48-82B3-60F07451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1C3-345F-4E6F-8F1B-75A00DF6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5C17A-9A48-49C4-AB89-7C86671B9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C1C1D-65D7-4AA1-9712-4E622432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F0CF-3043-4737-9C0E-1EEF4E100BA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20F3A-F825-425C-A2BC-9B9AA581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58527-AD85-4706-93A1-A1F4B37F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18E-35FF-4B98-AFA2-953263DB6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59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E08A-CF15-4974-89C0-A7A8C211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18EBD-A6C9-408A-BCC3-07B7967A9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9A631-CCD4-4794-804C-A12D19F94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698CF-3200-499C-8FFA-575BEDF4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F0CF-3043-4737-9C0E-1EEF4E100BA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83D38-F068-4C2C-95B6-9C8BDFB0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B5607-FAA4-4515-9100-071B4C4F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18E-35FF-4B98-AFA2-953263DB6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24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C3593-EEEF-438B-8EBE-F7012AB0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0EE6-3D46-4AAE-83F2-53FCCFFE7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EBBA5-12EF-4311-A707-283B24F42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F0CF-3043-4737-9C0E-1EEF4E100BA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69BE-FDFB-4B6A-A12A-EB90BD0F8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3B3A9-D36B-468D-9DC2-1BC7309CA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18E-35FF-4B98-AFA2-953263DB6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65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C25D813-8FA6-4EE1-A5EC-AB924BE76C31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11-07-2020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86B1B0-9D80-46A7-84A7-37BAE1BF750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086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4EA1-22BE-46EA-B936-1BAD0C847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2263"/>
            <a:ext cx="9144000" cy="238760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CAPSTONE</a:t>
            </a:r>
            <a:b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0ACA9-E62E-4722-A6CA-95683F71D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9400"/>
            <a:ext cx="9144000" cy="3562350"/>
          </a:xfrm>
        </p:spPr>
        <p:txBody>
          <a:bodyPr>
            <a:normAutofit/>
          </a:bodyPr>
          <a:lstStyle/>
          <a:p>
            <a:r>
              <a:rPr lang="en-IN" u="sng" dirty="0"/>
              <a:t>BY TEAM 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IN" sz="2600" dirty="0"/>
              <a:t>Karun Kaul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IN" sz="2600" dirty="0"/>
              <a:t>Sachin Singh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IN" sz="2600" dirty="0"/>
              <a:t>Sarah Shah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IN" sz="2600" dirty="0"/>
              <a:t>Sushant </a:t>
            </a:r>
            <a:r>
              <a:rPr lang="en-IN" sz="2600" dirty="0" err="1"/>
              <a:t>Karande</a:t>
            </a:r>
            <a:endParaRPr lang="en-IN" sz="2600" dirty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IN" sz="2600" dirty="0"/>
              <a:t>Tilak Nishad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1DDBF-A31A-42FA-9F63-54B107EB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62" y="34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1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F80F-441C-4D5B-83E9-062C884A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GEOLOCATION BASED CUSTOMER ANALYSIS</a:t>
            </a:r>
            <a:br>
              <a:rPr lang="en-IN" dirty="0"/>
            </a:br>
            <a:r>
              <a:rPr lang="en-IN" sz="2800" b="1" dirty="0">
                <a:latin typeface="Arial Black" panose="020B0A04020102020204" pitchFamily="34" charset="0"/>
              </a:rPr>
              <a:t>OWNERSHIP PATTERN OF CARS – BY STATE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13A6E4-3682-4D0B-B577-816F442215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717177"/>
            <a:ext cx="7953375" cy="514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8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84F2-A831-44C2-AAD4-99C0B72D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Arial Black" panose="020B0A04020102020204" pitchFamily="34" charset="0"/>
              </a:rPr>
              <a:t>OWNERSHIP PATTERN OF CARS – BY TOP CITIES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E1D37C-D3A9-4679-8204-8E27756EA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156" y="1690688"/>
            <a:ext cx="8044744" cy="51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3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3072-50BF-4346-80C4-A62D4E99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Revenue – By State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E07FA1D9-3EE1-41EF-A6BE-18056D3F4F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18" y="1825625"/>
            <a:ext cx="64549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6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6525-F6EC-48DC-9CC3-D7AAA9C8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Arial Black" panose="020B0A04020102020204" pitchFamily="34" charset="0"/>
              </a:rPr>
              <a:t>OWNERSHIP PATTERN OF CARS – BY MAKE</a:t>
            </a:r>
            <a:endParaRPr lang="en-IN" sz="2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A7A64B-C67C-4AA0-9F2C-CFF6C61500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87" y="1492250"/>
            <a:ext cx="7730426" cy="52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64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443B2F-4DFC-48AE-A96F-9BF91E56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Arial Black" panose="020B0A04020102020204" pitchFamily="34" charset="0"/>
              </a:rPr>
              <a:t>OWNERSHIP PATTERN OF CARS – BY MODELS</a:t>
            </a:r>
            <a:endParaRPr lang="en-IN" sz="2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CB9A6C-D6E8-439A-B002-0CCF2263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657350"/>
            <a:ext cx="8077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52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>
            <a:extLst>
              <a:ext uri="{FF2B5EF4-FFF2-40B4-BE49-F238E27FC236}">
                <a16:creationId xmlns:a16="http://schemas.microsoft.com/office/drawing/2014/main" id="{811AE9B3-DC0D-49FC-B582-A181B07F6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38100"/>
            <a:ext cx="4940300" cy="629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72B1C2B0-0E46-44F4-8B60-646DFB4B4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4" y="38100"/>
            <a:ext cx="5924550" cy="59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D40A1B-26DA-4B38-BB77-278AB28243C4}"/>
              </a:ext>
            </a:extLst>
          </p:cNvPr>
          <p:cNvSpPr/>
          <p:nvPr/>
        </p:nvSpPr>
        <p:spPr>
          <a:xfrm>
            <a:off x="782502" y="6001300"/>
            <a:ext cx="52404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MAJOR CAR BRANDS – STATE WISE</a:t>
            </a:r>
          </a:p>
        </p:txBody>
      </p:sp>
    </p:spTree>
    <p:extLst>
      <p:ext uri="{BB962C8B-B14F-4D97-AF65-F5344CB8AC3E}">
        <p14:creationId xmlns:p14="http://schemas.microsoft.com/office/powerpoint/2010/main" val="148396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6B99D918-AEA2-45AB-9CA8-68D8E3B5C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0"/>
            <a:ext cx="4700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B1DF3247-D1F2-4D0F-8A36-947E850D6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1590675"/>
            <a:ext cx="7118534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1867D1-5573-496E-8158-4B54B9133749}"/>
              </a:ext>
            </a:extLst>
          </p:cNvPr>
          <p:cNvSpPr/>
          <p:nvPr/>
        </p:nvSpPr>
        <p:spPr>
          <a:xfrm>
            <a:off x="7209579" y="6243935"/>
            <a:ext cx="30306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Revenue – By Make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608BE-DFA3-454D-AD0B-C02624547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135" y="984851"/>
            <a:ext cx="3442065" cy="49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0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>
            <a:extLst>
              <a:ext uri="{FF2B5EF4-FFF2-40B4-BE49-F238E27FC236}">
                <a16:creationId xmlns:a16="http://schemas.microsoft.com/office/drawing/2014/main" id="{06792E3F-D883-4565-872B-1F76A8333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"/>
            <a:ext cx="571720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47BBB9-A389-4B1E-9CEE-37021D1CB67F}"/>
              </a:ext>
            </a:extLst>
          </p:cNvPr>
          <p:cNvSpPr/>
          <p:nvPr/>
        </p:nvSpPr>
        <p:spPr>
          <a:xfrm>
            <a:off x="2324102" y="5753755"/>
            <a:ext cx="3040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Revenue – By Order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92B655-E926-4358-A5B4-F6F10E09AF45}"/>
              </a:ext>
            </a:extLst>
          </p:cNvPr>
          <p:cNvSpPr/>
          <p:nvPr/>
        </p:nvSpPr>
        <p:spPr>
          <a:xfrm>
            <a:off x="6024676" y="1360527"/>
            <a:ext cx="5617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TYPE/ SERVICES BREAKDOWN</a:t>
            </a:r>
          </a:p>
        </p:txBody>
      </p:sp>
      <p:pic>
        <p:nvPicPr>
          <p:cNvPr id="20488" name="Picture 8">
            <a:extLst>
              <a:ext uri="{FF2B5EF4-FFF2-40B4-BE49-F238E27FC236}">
                <a16:creationId xmlns:a16="http://schemas.microsoft.com/office/drawing/2014/main" id="{7AC5132A-FAC5-4E31-A1D9-581D69BF9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778" y="2292761"/>
            <a:ext cx="6772275" cy="456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6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0838-59DC-4AC5-A487-41C88ACC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01C253F6-22A6-409E-92DE-3B3BE7B68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85" y="92670"/>
            <a:ext cx="6237182" cy="59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311DD0C9-BE63-4D58-A2AE-B50C0924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"/>
            <a:ext cx="590328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21C478-BED9-47C6-A160-AAB477EAA234}"/>
              </a:ext>
            </a:extLst>
          </p:cNvPr>
          <p:cNvSpPr/>
          <p:nvPr/>
        </p:nvSpPr>
        <p:spPr>
          <a:xfrm>
            <a:off x="3561354" y="6077545"/>
            <a:ext cx="56583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Type – By Make</a:t>
            </a:r>
          </a:p>
        </p:txBody>
      </p:sp>
    </p:spTree>
    <p:extLst>
      <p:ext uri="{BB962C8B-B14F-4D97-AF65-F5344CB8AC3E}">
        <p14:creationId xmlns:p14="http://schemas.microsoft.com/office/powerpoint/2010/main" val="1643240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747031D5-76FD-40EE-95E8-5E9C4FE43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"/>
            <a:ext cx="6217364" cy="62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5E2752A-BBC7-42D4-B26A-70C75EE84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751" y="219075"/>
            <a:ext cx="6021249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FBE37D-DED1-4FFF-B499-793D45758E71}"/>
              </a:ext>
            </a:extLst>
          </p:cNvPr>
          <p:cNvSpPr/>
          <p:nvPr/>
        </p:nvSpPr>
        <p:spPr>
          <a:xfrm>
            <a:off x="3561354" y="6077545"/>
            <a:ext cx="56583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Type – By State</a:t>
            </a:r>
          </a:p>
        </p:txBody>
      </p:sp>
    </p:spTree>
    <p:extLst>
      <p:ext uri="{BB962C8B-B14F-4D97-AF65-F5344CB8AC3E}">
        <p14:creationId xmlns:p14="http://schemas.microsoft.com/office/powerpoint/2010/main" val="328167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1FA-7CBC-46D4-8E2E-8C6C34B1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7D13-B870-4C1B-B4F5-50E49130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b="1" i="1" dirty="0">
                <a:latin typeface="Arial Black" panose="020B0A04020102020204" pitchFamily="34" charset="0"/>
              </a:rPr>
              <a:t>PROBLEM DEFINITION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DATA CLEANING AND MERGING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EXPLORATORY DATA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MARKET SEGMENTATION AND CLUSTERING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CUSTOMER LIFETIME VALUE</a:t>
            </a:r>
          </a:p>
        </p:txBody>
      </p:sp>
    </p:spTree>
    <p:extLst>
      <p:ext uri="{BB962C8B-B14F-4D97-AF65-F5344CB8AC3E}">
        <p14:creationId xmlns:p14="http://schemas.microsoft.com/office/powerpoint/2010/main" val="2215940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718A7DCC-931A-46AA-B608-516C25012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14300"/>
            <a:ext cx="5325368" cy="533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C51E70AB-867F-43CC-9778-6EADA7BF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0"/>
            <a:ext cx="4994275" cy="61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0A7A05-0BF0-4246-B826-511C31E6A651}"/>
              </a:ext>
            </a:extLst>
          </p:cNvPr>
          <p:cNvSpPr/>
          <p:nvPr/>
        </p:nvSpPr>
        <p:spPr>
          <a:xfrm>
            <a:off x="3561354" y="6077545"/>
            <a:ext cx="56583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Type – By Cities</a:t>
            </a:r>
          </a:p>
        </p:txBody>
      </p:sp>
    </p:spTree>
    <p:extLst>
      <p:ext uri="{BB962C8B-B14F-4D97-AF65-F5344CB8AC3E}">
        <p14:creationId xmlns:p14="http://schemas.microsoft.com/office/powerpoint/2010/main" val="3906904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7E9039B9-B414-4788-88B6-A30DE80D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95250"/>
            <a:ext cx="84677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9056F9-2D01-4124-BA7B-E08A8DE1C2A8}"/>
              </a:ext>
            </a:extLst>
          </p:cNvPr>
          <p:cNvSpPr/>
          <p:nvPr/>
        </p:nvSpPr>
        <p:spPr>
          <a:xfrm>
            <a:off x="3331546" y="6015335"/>
            <a:ext cx="580292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Revenue – By Month</a:t>
            </a:r>
          </a:p>
        </p:txBody>
      </p:sp>
    </p:spTree>
    <p:extLst>
      <p:ext uri="{BB962C8B-B14F-4D97-AF65-F5344CB8AC3E}">
        <p14:creationId xmlns:p14="http://schemas.microsoft.com/office/powerpoint/2010/main" val="3869267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7E43-4B92-4667-8DF9-8552BB0C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522"/>
            <a:ext cx="10515600" cy="1325563"/>
          </a:xfrm>
        </p:spPr>
        <p:txBody>
          <a:bodyPr/>
          <a:lstStyle/>
          <a:p>
            <a:r>
              <a:rPr lang="en-IN" b="1" u="sng" dirty="0"/>
              <a:t>Marketing Recommendations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9D71FFF-7999-4C61-BE24-EF14F85203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4" y="728926"/>
            <a:ext cx="5321312" cy="309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DCF11-FF7B-47C8-B591-2DC6C98F8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51843"/>
              </p:ext>
            </p:extLst>
          </p:nvPr>
        </p:nvGraphicFramePr>
        <p:xfrm>
          <a:off x="1247775" y="3819524"/>
          <a:ext cx="38576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3">
                  <a:extLst>
                    <a:ext uri="{9D8B030D-6E8A-4147-A177-3AD203B41FA5}">
                      <a16:colId xmlns:a16="http://schemas.microsoft.com/office/drawing/2014/main" val="4013115156"/>
                    </a:ext>
                  </a:extLst>
                </a:gridCol>
                <a:gridCol w="1928813">
                  <a:extLst>
                    <a:ext uri="{9D8B030D-6E8A-4147-A177-3AD203B41FA5}">
                      <a16:colId xmlns:a16="http://schemas.microsoft.com/office/drawing/2014/main" val="1200858678"/>
                    </a:ext>
                  </a:extLst>
                </a:gridCol>
              </a:tblGrid>
              <a:tr h="319323">
                <a:tc>
                  <a:txBody>
                    <a:bodyPr/>
                    <a:lstStyle/>
                    <a:p>
                      <a:r>
                        <a:rPr lang="en-IN" dirty="0"/>
                        <a:t>Data 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4783"/>
                  </a:ext>
                </a:extLst>
              </a:tr>
              <a:tr h="314034">
                <a:tc>
                  <a:txBody>
                    <a:bodyPr/>
                    <a:lstStyle/>
                    <a:p>
                      <a:r>
                        <a:rPr lang="en-IN" dirty="0"/>
                        <a:t>Z005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Ref -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84919"/>
                  </a:ext>
                </a:extLst>
              </a:tr>
              <a:tr h="314034">
                <a:tc>
                  <a:txBody>
                    <a:bodyPr/>
                    <a:lstStyle/>
                    <a:p>
                      <a:r>
                        <a:rPr lang="en-IN" dirty="0"/>
                        <a:t>Z006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Ref – 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145103"/>
                  </a:ext>
                </a:extLst>
              </a:tr>
              <a:tr h="314034">
                <a:tc>
                  <a:txBody>
                    <a:bodyPr/>
                    <a:lstStyle/>
                    <a:p>
                      <a:r>
                        <a:rPr lang="en-IN" dirty="0"/>
                        <a:t>Z001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Camp – Outdoor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26704"/>
                  </a:ext>
                </a:extLst>
              </a:tr>
              <a:tr h="314034">
                <a:tc>
                  <a:txBody>
                    <a:bodyPr/>
                    <a:lstStyle/>
                    <a:p>
                      <a:r>
                        <a:rPr lang="en-IN" dirty="0"/>
                        <a:t>Z002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Camp – Workshop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75346"/>
                  </a:ext>
                </a:extLst>
              </a:tr>
              <a:tr h="314034">
                <a:tc>
                  <a:txBody>
                    <a:bodyPr/>
                    <a:lstStyle/>
                    <a:p>
                      <a:r>
                        <a:rPr lang="en-IN" dirty="0"/>
                        <a:t>Z004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10774"/>
                  </a:ext>
                </a:extLst>
              </a:tr>
              <a:tr h="314034">
                <a:tc>
                  <a:txBody>
                    <a:bodyPr/>
                    <a:lstStyle/>
                    <a:p>
                      <a:r>
                        <a:rPr lang="en-IN" dirty="0"/>
                        <a:t>Z019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Spotted outlet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14415"/>
                  </a:ext>
                </a:extLst>
              </a:tr>
              <a:tr h="314034">
                <a:tc>
                  <a:txBody>
                    <a:bodyPr/>
                    <a:lstStyle/>
                    <a:p>
                      <a:r>
                        <a:rPr lang="en-IN" dirty="0"/>
                        <a:t>Z021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30393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7F4A7CF7-9FA1-4667-A631-94173243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12" y="930972"/>
            <a:ext cx="4976812" cy="577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268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>
            <a:extLst>
              <a:ext uri="{FF2B5EF4-FFF2-40B4-BE49-F238E27FC236}">
                <a16:creationId xmlns:a16="http://schemas.microsoft.com/office/drawing/2014/main" id="{DEA7C7EE-84AD-4BDD-99E7-7F79568A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95250"/>
            <a:ext cx="4772131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4AED860D-6DF5-4B98-B5B7-F1E2F713D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95250"/>
            <a:ext cx="5489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3592D1-50D4-4D3C-9936-1EA57E89E80B}"/>
              </a:ext>
            </a:extLst>
          </p:cNvPr>
          <p:cNvSpPr/>
          <p:nvPr/>
        </p:nvSpPr>
        <p:spPr>
          <a:xfrm>
            <a:off x="6533651" y="514945"/>
            <a:ext cx="56583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Data Origin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By States</a:t>
            </a:r>
          </a:p>
        </p:txBody>
      </p:sp>
    </p:spTree>
    <p:extLst>
      <p:ext uri="{BB962C8B-B14F-4D97-AF65-F5344CB8AC3E}">
        <p14:creationId xmlns:p14="http://schemas.microsoft.com/office/powerpoint/2010/main" val="321853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>
            <a:extLst>
              <a:ext uri="{FF2B5EF4-FFF2-40B4-BE49-F238E27FC236}">
                <a16:creationId xmlns:a16="http://schemas.microsoft.com/office/drawing/2014/main" id="{72AB5BFA-D58E-4E22-9438-EE04FF9B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-76200"/>
            <a:ext cx="5734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7B38F2-2211-4CFA-8F5B-A43D218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25500"/>
            <a:ext cx="3932237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Parts – to – Labour Ratio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946FA-3C3E-46C7-BEF9-54713065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025" y="1358900"/>
            <a:ext cx="6172200" cy="5422900"/>
          </a:xfrm>
        </p:spPr>
        <p:txBody>
          <a:bodyPr>
            <a:normAutofit/>
          </a:bodyPr>
          <a:lstStyle/>
          <a:p>
            <a:pPr lvl="0"/>
            <a:r>
              <a:rPr lang="en-IN" sz="1800" dirty="0"/>
              <a:t>Parts % = Revenue generated by parts charges(year) /Grand Total (year)</a:t>
            </a:r>
          </a:p>
          <a:p>
            <a:pPr lvl="0"/>
            <a:r>
              <a:rPr lang="en-IN" sz="1800" dirty="0"/>
              <a:t>Labour % = Revenue generated by labour charges (year) / Grand Total (year)</a:t>
            </a:r>
          </a:p>
          <a:p>
            <a:r>
              <a:rPr lang="en-IN" sz="1800" dirty="0"/>
              <a:t>Parts to Labour Ratio = Parts Revenue(year) / Labour Revenue (year)</a:t>
            </a:r>
          </a:p>
          <a:p>
            <a:endParaRPr lang="en-IN" sz="1800" dirty="0"/>
          </a:p>
          <a:p>
            <a:endParaRPr lang="en-IN" sz="2000" u="sng" dirty="0"/>
          </a:p>
          <a:p>
            <a:endParaRPr lang="en-IN" sz="2000" u="sng" dirty="0"/>
          </a:p>
          <a:p>
            <a:endParaRPr lang="en-IN" sz="2000" u="sng" dirty="0"/>
          </a:p>
          <a:p>
            <a:endParaRPr lang="en-IN" sz="2000" u="sng" dirty="0"/>
          </a:p>
          <a:p>
            <a:endParaRPr lang="en-IN" sz="2000" u="sng" dirty="0"/>
          </a:p>
          <a:p>
            <a:r>
              <a:rPr lang="en-IN" sz="2000" u="sng" dirty="0"/>
              <a:t>Plant Efficiency</a:t>
            </a:r>
          </a:p>
          <a:p>
            <a:r>
              <a:rPr lang="en-IN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Efficiency = (Total Revenue in a year / Total servicing time in hrs * Count of invoices) *100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u="sng" dirty="0"/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7E91DC-15C3-491E-A334-CFD54447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8DE68-506B-4FF4-84B1-07B0A780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3249614"/>
            <a:ext cx="4543425" cy="2366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D2B359-E76E-49D1-9DE2-83C382AC687D}"/>
              </a:ext>
            </a:extLst>
          </p:cNvPr>
          <p:cNvSpPr/>
          <p:nvPr/>
        </p:nvSpPr>
        <p:spPr>
          <a:xfrm>
            <a:off x="1130570" y="188713"/>
            <a:ext cx="3932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Origin – By Year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5493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1FA-7CBC-46D4-8E2E-8C6C34B1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7D13-B870-4C1B-B4F5-50E49130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PROBLEM DEFINITION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DATA CLEANING AND MERGING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EXPLORATORY DATA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i="1" dirty="0">
                <a:latin typeface="Arial Black" panose="020B0A04020102020204" pitchFamily="34" charset="0"/>
              </a:rPr>
              <a:t>MARKET SEGMENTATION AND CLUSTERING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CUSTOMER LIFETIME VALUE</a:t>
            </a:r>
          </a:p>
        </p:txBody>
      </p:sp>
    </p:spTree>
    <p:extLst>
      <p:ext uri="{BB962C8B-B14F-4D97-AF65-F5344CB8AC3E}">
        <p14:creationId xmlns:p14="http://schemas.microsoft.com/office/powerpoint/2010/main" val="99930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0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864000" y="221040"/>
            <a:ext cx="10515240" cy="930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rPr>
              <a:t>                  MARKET  SEGMENTATION</a:t>
            </a:r>
            <a:endParaRPr kumimoji="0" lang="en-US" sz="2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24" name="Picture 6"/>
          <p:cNvPicPr/>
          <p:nvPr/>
        </p:nvPicPr>
        <p:blipFill>
          <a:blip r:embed="rId2"/>
          <a:stretch/>
        </p:blipFill>
        <p:spPr>
          <a:xfrm>
            <a:off x="5760000" y="1656000"/>
            <a:ext cx="5760000" cy="2808000"/>
          </a:xfrm>
          <a:prstGeom prst="rect">
            <a:avLst/>
          </a:prstGeom>
          <a:ln>
            <a:noFill/>
          </a:ln>
          <a:effectLst>
            <a:outerShdw blurRad="292100" dist="139498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" name="Picture 21"/>
          <p:cNvPicPr/>
          <p:nvPr/>
        </p:nvPicPr>
        <p:blipFill>
          <a:blip r:embed="rId3"/>
          <a:stretch/>
        </p:blipFill>
        <p:spPr>
          <a:xfrm>
            <a:off x="288000" y="1656000"/>
            <a:ext cx="4571640" cy="2778840"/>
          </a:xfrm>
          <a:prstGeom prst="rect">
            <a:avLst/>
          </a:prstGeom>
          <a:ln>
            <a:noFill/>
          </a:ln>
          <a:effectLst>
            <a:outerShdw blurRad="292100" dist="139498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38080" y="365040"/>
            <a:ext cx="10515240" cy="71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rPr>
              <a:t>                     RULE BASED CLUSTERING</a:t>
            </a:r>
            <a:endParaRPr kumimoji="0" lang="en-US" sz="2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2" name="CustomShape 2"/>
          <p:cNvSpPr/>
          <p:nvPr/>
        </p:nvSpPr>
        <p:spPr>
          <a:xfrm flipH="1">
            <a:off x="2486160" y="0"/>
            <a:ext cx="41450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3" name="Picture 1"/>
          <p:cNvPicPr/>
          <p:nvPr/>
        </p:nvPicPr>
        <p:blipFill>
          <a:blip r:embed="rId2"/>
          <a:stretch/>
        </p:blipFill>
        <p:spPr>
          <a:xfrm>
            <a:off x="360000" y="1178640"/>
            <a:ext cx="4571640" cy="2133360"/>
          </a:xfrm>
          <a:prstGeom prst="rect">
            <a:avLst/>
          </a:prstGeom>
          <a:ln>
            <a:noFill/>
          </a:ln>
        </p:spPr>
      </p:pic>
      <p:pic>
        <p:nvPicPr>
          <p:cNvPr id="234" name="Picture 3"/>
          <p:cNvPicPr/>
          <p:nvPr/>
        </p:nvPicPr>
        <p:blipFill>
          <a:blip r:embed="rId3"/>
          <a:stretch/>
        </p:blipFill>
        <p:spPr>
          <a:xfrm>
            <a:off x="360000" y="3888000"/>
            <a:ext cx="4544280" cy="2134440"/>
          </a:xfrm>
          <a:prstGeom prst="rect">
            <a:avLst/>
          </a:prstGeom>
          <a:ln>
            <a:noFill/>
          </a:ln>
        </p:spPr>
      </p:pic>
      <p:pic>
        <p:nvPicPr>
          <p:cNvPr id="235" name="Picture 2"/>
          <p:cNvPicPr/>
          <p:nvPr/>
        </p:nvPicPr>
        <p:blipFill>
          <a:blip r:embed="rId4"/>
          <a:stretch/>
        </p:blipFill>
        <p:spPr>
          <a:xfrm>
            <a:off x="5760000" y="1152000"/>
            <a:ext cx="6120000" cy="2160000"/>
          </a:xfrm>
          <a:prstGeom prst="rect">
            <a:avLst/>
          </a:prstGeom>
          <a:ln>
            <a:noFill/>
          </a:ln>
        </p:spPr>
      </p:pic>
      <p:pic>
        <p:nvPicPr>
          <p:cNvPr id="236" name="Picture 4"/>
          <p:cNvPicPr/>
          <p:nvPr/>
        </p:nvPicPr>
        <p:blipFill>
          <a:blip r:embed="rId5"/>
          <a:stretch/>
        </p:blipFill>
        <p:spPr>
          <a:xfrm>
            <a:off x="5724360" y="3862080"/>
            <a:ext cx="6155640" cy="218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1FA-7CBC-46D4-8E2E-8C6C34B1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7D13-B870-4C1B-B4F5-50E49130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PROBLEM DEFINITION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DATA CLEANING AND MERGING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EXPLORATORY DATA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MARKET SEGMENTATION AND CLUSTERING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i="1" dirty="0">
                <a:latin typeface="Arial Black" panose="020B0A04020102020204" pitchFamily="34" charset="0"/>
              </a:rPr>
              <a:t>CUSTOMER LIFETIME VALUE</a:t>
            </a:r>
          </a:p>
        </p:txBody>
      </p:sp>
    </p:spTree>
    <p:extLst>
      <p:ext uri="{BB962C8B-B14F-4D97-AF65-F5344CB8AC3E}">
        <p14:creationId xmlns:p14="http://schemas.microsoft.com/office/powerpoint/2010/main" val="1045876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F14D-1F54-479D-BA80-BB10027F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6"/>
            <a:ext cx="10515600" cy="1325563"/>
          </a:xfrm>
        </p:spPr>
        <p:txBody>
          <a:bodyPr/>
          <a:lstStyle/>
          <a:p>
            <a:r>
              <a:rPr lang="en-IN" dirty="0"/>
              <a:t>CUSTOMER LIFETIME VALUE (CLV)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27A3-A645-4B33-80E1-986B36344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2325"/>
            <a:ext cx="5181600" cy="4351338"/>
          </a:xfrm>
        </p:spPr>
        <p:txBody>
          <a:bodyPr/>
          <a:lstStyle/>
          <a:p>
            <a:r>
              <a:rPr lang="en-IN" sz="1800" dirty="0"/>
              <a:t>CLV is the total worth to a business of a customer over the whole period of their relationship. It is one of the key stats as a part of a customer experience program.</a:t>
            </a:r>
          </a:p>
          <a:p>
            <a:r>
              <a:rPr lang="en-IN" sz="1800" dirty="0"/>
              <a:t>Calculated for year 2015</a:t>
            </a:r>
          </a:p>
          <a:p>
            <a:pPr marL="0" indent="0">
              <a:buNone/>
            </a:pPr>
            <a:endParaRPr lang="en-IN" sz="1800" u="sng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9458" name="Picture 2" descr="Customer-Lifetime-value-formula">
            <a:extLst>
              <a:ext uri="{FF2B5EF4-FFF2-40B4-BE49-F238E27FC236}">
                <a16:creationId xmlns:a16="http://schemas.microsoft.com/office/drawing/2014/main" id="{82AA4671-7D33-477D-9CAC-5D449499F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9" y="1200918"/>
            <a:ext cx="2519362" cy="18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9A85D813-7488-4614-A548-F9D8E7BE9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4" y="3310658"/>
            <a:ext cx="5610225" cy="34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Customer-Value-Formula">
            <a:extLst>
              <a:ext uri="{FF2B5EF4-FFF2-40B4-BE49-F238E27FC236}">
                <a16:creationId xmlns:a16="http://schemas.microsoft.com/office/drawing/2014/main" id="{E39C7FAD-E64D-4499-8DAB-846D80ED5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23" y="1182326"/>
            <a:ext cx="2519363" cy="188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14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20EE21-905A-476B-AE3C-301D8241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WHAT IS                       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E6834-F49C-453E-86D8-C3B6B65346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48100" y="746918"/>
            <a:ext cx="3874312" cy="67230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082801-137B-469D-AEC8-A1B852CC3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9175" y="2097087"/>
            <a:ext cx="5181600" cy="3498850"/>
          </a:xfrm>
        </p:spPr>
        <p:txBody>
          <a:bodyPr/>
          <a:lstStyle/>
          <a:p>
            <a:r>
              <a:rPr lang="en-IN" dirty="0"/>
              <a:t>Is a company of </a:t>
            </a:r>
            <a:r>
              <a:rPr lang="en-IN" b="1" dirty="0"/>
              <a:t>MAHINDRA GROUP</a:t>
            </a:r>
          </a:p>
          <a:p>
            <a:r>
              <a:rPr lang="en-IN" dirty="0"/>
              <a:t>India’s leading chain of multi-brand car workshops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335+ workshops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267+ towns &amp; 24 states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&gt;10 lakh cars serviced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8D958FB-F384-416C-B999-27CA2B5CA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007261"/>
              </p:ext>
            </p:extLst>
          </p:nvPr>
        </p:nvGraphicFramePr>
        <p:xfrm>
          <a:off x="6476999" y="2072481"/>
          <a:ext cx="5273675" cy="3699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4183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1D1C-EF32-4965-9477-CCA434EC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9BEE-884D-46EF-975E-FFBC64030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9693"/>
            <a:ext cx="5181600" cy="4351338"/>
          </a:xfrm>
        </p:spPr>
        <p:txBody>
          <a:bodyPr/>
          <a:lstStyle/>
          <a:p>
            <a:r>
              <a:rPr lang="en-IN" dirty="0"/>
              <a:t>Classification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Regression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DF46E0E-7476-4BB1-8724-79DD094E12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3182254"/>
              </p:ext>
            </p:extLst>
          </p:nvPr>
        </p:nvGraphicFramePr>
        <p:xfrm>
          <a:off x="6096000" y="1359693"/>
          <a:ext cx="5181600" cy="2484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0831715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038323172"/>
                    </a:ext>
                  </a:extLst>
                </a:gridCol>
              </a:tblGrid>
              <a:tr h="621189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Cross Val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269687"/>
                  </a:ext>
                </a:extLst>
              </a:tr>
              <a:tr h="621189">
                <a:tc>
                  <a:txBody>
                    <a:bodyPr/>
                    <a:lstStyle/>
                    <a:p>
                      <a:r>
                        <a:rPr lang="en-IN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65436"/>
                  </a:ext>
                </a:extLst>
              </a:tr>
              <a:tr h="621189">
                <a:tc>
                  <a:txBody>
                    <a:bodyPr/>
                    <a:lstStyle/>
                    <a:p>
                      <a:r>
                        <a:rPr lang="en-IN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94624"/>
                  </a:ext>
                </a:extLst>
              </a:tr>
              <a:tr h="621189">
                <a:tc>
                  <a:txBody>
                    <a:bodyPr/>
                    <a:lstStyle/>
                    <a:p>
                      <a:r>
                        <a:rPr lang="en-IN" dirty="0"/>
                        <a:t>XGB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19555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5660227-2AC4-45B8-ACF6-D330EE38B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33515"/>
              </p:ext>
            </p:extLst>
          </p:nvPr>
        </p:nvGraphicFramePr>
        <p:xfrm>
          <a:off x="6096000" y="4410075"/>
          <a:ext cx="5219700" cy="183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1953291492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51079198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931385242"/>
                    </a:ext>
                  </a:extLst>
                </a:gridCol>
              </a:tblGrid>
              <a:tr h="660925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8377"/>
                  </a:ext>
                </a:extLst>
              </a:tr>
              <a:tr h="392467"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0.004860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1.559577e-02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17834"/>
                  </a:ext>
                </a:extLst>
              </a:tr>
              <a:tr h="392467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0.005185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1.739265e-02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449499"/>
                  </a:ext>
                </a:extLst>
              </a:tr>
              <a:tr h="392467">
                <a:tc>
                  <a:txBody>
                    <a:bodyPr/>
                    <a:lstStyle/>
                    <a:p>
                      <a:r>
                        <a:rPr lang="en-IN" dirty="0"/>
                        <a:t>LINEAR 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40763.384249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9.218564e+06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36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540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E3DE-2442-48EA-B7C5-2B2BE43C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80" y="993690"/>
            <a:ext cx="10515240" cy="1325160"/>
          </a:xfrm>
          <a:solidFill>
            <a:srgbClr val="FFC000"/>
          </a:solidFill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5720-7088-494F-8162-2150E8893EE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5760" y="2894565"/>
            <a:ext cx="5354280" cy="3977280"/>
          </a:xfrm>
        </p:spPr>
        <p:txBody>
          <a:bodyPr>
            <a:normAutofit/>
          </a:bodyPr>
          <a:lstStyle/>
          <a:p>
            <a:pPr algn="just"/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Majority of customers are from retail background</a:t>
            </a:r>
          </a:p>
          <a:p>
            <a:pPr algn="just"/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Good customer strength from Maharashtra and Tamil Nadu. Customer Strength can be improved in other states</a:t>
            </a:r>
          </a:p>
          <a:p>
            <a:pPr algn="just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large share of revenue is from accidental cases. Cars of brands Maruti Suzuki , Hyundai and Mahindra are present most in accidental cases. Spare parts of this cars must be present in stock. So the service time is reduce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35C1E-DEE3-43D0-BC15-255A7E4D80F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231962" y="2880720"/>
            <a:ext cx="5354280" cy="3977280"/>
          </a:xfrm>
        </p:spPr>
        <p:txBody>
          <a:bodyPr>
            <a:normAutofit/>
          </a:bodyPr>
          <a:lstStyle/>
          <a:p>
            <a:pPr algn="just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Large share of customers come through reference from customers and employees. Incentives should be given for the same. Outdoor and workshop camps are the second best methods. </a:t>
            </a:r>
          </a:p>
          <a:p>
            <a:pPr algn="just"/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Maximum no. of cars are of Indian Brands. Spare parts should be stocked of the same</a:t>
            </a:r>
          </a:p>
          <a:p>
            <a:pPr algn="just"/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Ensure proper collection of data</a:t>
            </a:r>
          </a:p>
          <a:p>
            <a:pPr algn="just"/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Ask for Customer Feedback – Quality of 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37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F325-BA95-4A23-AEA3-4ACE54A4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4"/>
                </a:solidFill>
                <a:latin typeface="Arial Black" panose="020B0A04020102020204" pitchFamily="34" charset="0"/>
              </a:rPr>
              <a:t>PROBLEM DEFINITION</a:t>
            </a:r>
          </a:p>
          <a:p>
            <a:pPr marL="0" indent="0">
              <a:buNone/>
            </a:pPr>
            <a:endParaRPr lang="en-IN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4"/>
                </a:solidFill>
              </a:rPr>
              <a:t>The company aims to establish countrywide network of over 400 workshops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4"/>
                </a:solidFill>
              </a:rPr>
              <a:t>Use the data to address key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0D6B4-9FA6-46F2-BDDD-1407458A2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552450"/>
            <a:ext cx="5181600" cy="5895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4"/>
                </a:solidFill>
                <a:latin typeface="Arial Black" panose="020B0A04020102020204" pitchFamily="34" charset="0"/>
              </a:rPr>
              <a:t>DATA</a:t>
            </a:r>
          </a:p>
          <a:p>
            <a:r>
              <a:rPr lang="en-IN" dirty="0">
                <a:solidFill>
                  <a:schemeClr val="accent4"/>
                </a:solidFill>
              </a:rPr>
              <a:t>Customer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4"/>
                </a:solidFill>
              </a:rPr>
              <a:t>Contains details of the customer; data dimension is of 555338 entries</a:t>
            </a:r>
          </a:p>
          <a:p>
            <a:r>
              <a:rPr lang="en-IN" dirty="0">
                <a:solidFill>
                  <a:schemeClr val="accent4"/>
                </a:solidFill>
              </a:rPr>
              <a:t>Invoice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4"/>
                </a:solidFill>
              </a:rPr>
              <a:t>Categorical: - make – model – </a:t>
            </a:r>
            <a:r>
              <a:rPr lang="en-IN" sz="2000" dirty="0" err="1">
                <a:solidFill>
                  <a:schemeClr val="accent4"/>
                </a:solidFill>
              </a:rPr>
              <a:t>cust</a:t>
            </a:r>
            <a:r>
              <a:rPr lang="en-IN" sz="2000" dirty="0">
                <a:solidFill>
                  <a:schemeClr val="accent4"/>
                </a:solidFill>
              </a:rPr>
              <a:t> type – order type – plant – location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4"/>
                </a:solidFill>
              </a:rPr>
              <a:t>Continuous: - labour costs – parts cost – miscellaneous – total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4"/>
                </a:solidFill>
              </a:rPr>
              <a:t>Other: - Job Card Date &amp; Time – Invoice Date &amp; Time </a:t>
            </a:r>
          </a:p>
          <a:p>
            <a:r>
              <a:rPr lang="en-IN" dirty="0">
                <a:solidFill>
                  <a:schemeClr val="accent4"/>
                </a:solidFill>
              </a:rPr>
              <a:t>Material Inventory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4"/>
                </a:solidFill>
              </a:rPr>
              <a:t>Categorical: - Item Category – UoM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4"/>
                </a:solidFill>
              </a:rPr>
              <a:t>Numerical : - Net Value – Order Quantity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4"/>
                </a:solidFill>
              </a:rPr>
              <a:t>Other: - Description</a:t>
            </a:r>
          </a:p>
        </p:txBody>
      </p:sp>
    </p:spTree>
    <p:extLst>
      <p:ext uri="{BB962C8B-B14F-4D97-AF65-F5344CB8AC3E}">
        <p14:creationId xmlns:p14="http://schemas.microsoft.com/office/powerpoint/2010/main" val="248142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1FA-7CBC-46D4-8E2E-8C6C34B1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7D13-B870-4C1B-B4F5-50E49130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PROBLEM DEFINITION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i="1" dirty="0">
                <a:latin typeface="Arial Black" panose="020B0A04020102020204" pitchFamily="34" charset="0"/>
              </a:rPr>
              <a:t>DATA CLEANING AND MERGING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EXPLORATORY DATA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MARKET SEGMENTATION AND CLUSTERING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CUSTOMER LIFETIME VALUE</a:t>
            </a:r>
          </a:p>
          <a:p>
            <a:pPr marL="0" indent="0">
              <a:buNone/>
            </a:pPr>
            <a:endParaRPr lang="en-IN" b="1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1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5070-2617-4833-9827-D182B841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5A4C-165F-42BB-8F24-27D727DE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CUSTOMER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Removing missing values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Columns with high missing values:</a:t>
            </a:r>
          </a:p>
          <a:p>
            <a:pPr marL="0" indent="0">
              <a:buNone/>
            </a:pPr>
            <a:r>
              <a:rPr lang="en-IN" sz="1800" dirty="0"/>
              <a:t>   Marital Status, Occupation, Date of Birth, Death Date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Removing redundant column – Title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Filling missing values of columns – Partner Type and Data Origin</a:t>
            </a:r>
          </a:p>
          <a:p>
            <a:r>
              <a:rPr lang="en-IN" dirty="0"/>
              <a:t>MATERIAL INVENTORY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Columns removed : Unnamed, </a:t>
            </a:r>
            <a:r>
              <a:rPr lang="en-IN" sz="1800" dirty="0" err="1"/>
              <a:t>Labor</a:t>
            </a:r>
            <a:r>
              <a:rPr lang="en-IN" sz="1800" dirty="0"/>
              <a:t> Value Number (67% missing values)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623B7-DDE5-4756-A13D-BAFABE192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1825625"/>
            <a:ext cx="40957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61CB-60D9-4118-960E-3C5819B3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319" y="15716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DATA CLEANING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D2F95-7C94-46B4-B792-D7DD121C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19" y="1482725"/>
            <a:ext cx="10515600" cy="4351338"/>
          </a:xfrm>
        </p:spPr>
        <p:txBody>
          <a:bodyPr/>
          <a:lstStyle/>
          <a:p>
            <a:r>
              <a:rPr lang="en-IN" dirty="0"/>
              <a:t>Invoice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Removing redundant columns with high missing values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Merge date and time for both ‘Invoice’ and ‘Job Card’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i="1" dirty="0"/>
              <a:t>Time taken for SERVICE = Invoice time-Job Card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Extracting </a:t>
            </a:r>
            <a:r>
              <a:rPr lang="en-IN" sz="1800" b="1" dirty="0"/>
              <a:t>Area/City/State </a:t>
            </a:r>
            <a:r>
              <a:rPr lang="en-IN" sz="1800" dirty="0"/>
              <a:t>by </a:t>
            </a:r>
            <a:r>
              <a:rPr lang="en-IN" sz="1800" b="1" dirty="0"/>
              <a:t>Pin Code </a:t>
            </a:r>
            <a:r>
              <a:rPr lang="en-IN" sz="1800" dirty="0"/>
              <a:t>using </a:t>
            </a:r>
            <a:r>
              <a:rPr lang="en-IN" sz="1800" b="1" dirty="0" err="1"/>
              <a:t>pgeocode</a:t>
            </a:r>
            <a:r>
              <a:rPr lang="en-IN" sz="1800" dirty="0"/>
              <a:t> </a:t>
            </a:r>
          </a:p>
          <a:p>
            <a:pPr marL="0" indent="0">
              <a:buNone/>
            </a:pPr>
            <a:r>
              <a:rPr lang="en-IN" sz="1800" dirty="0"/>
              <a:t>    - Dropping old columns of area/city/state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99B74-EDB4-4494-AAA1-399D5F545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606" y="1690687"/>
            <a:ext cx="4919313" cy="4802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30327-3484-4972-988A-57B118C08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4589296"/>
            <a:ext cx="3343275" cy="211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3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BFBF-9A4E-4502-B7A5-48CF9C1A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DATA MERGING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E20911-FBA9-43A8-A2E1-F524216DF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Prior to merging, material inventory data was grouped by ‘DBM Order’ and ‘Item Category’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COLUMNS TO MERGE ON 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5F2E2945-791B-414C-A8CB-DEE6A4C2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47" y="2867421"/>
            <a:ext cx="6559306" cy="18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6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1FA-7CBC-46D4-8E2E-8C6C34B1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7D13-B870-4C1B-B4F5-50E49130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PROBLEM DEFINITION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DATA CLEANING AND MERGING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i="1" dirty="0">
                <a:latin typeface="Arial Black" panose="020B0A04020102020204" pitchFamily="34" charset="0"/>
              </a:rPr>
              <a:t>EXPLORATORY DATA ANALYSIS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MARKET SEGMENTATION AND CLUSTERING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CUSTOMER LIFETIME VALUE</a:t>
            </a:r>
          </a:p>
          <a:p>
            <a:pPr marL="0" indent="0">
              <a:buNone/>
            </a:pP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0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795</Words>
  <Application>Microsoft Office PowerPoint</Application>
  <PresentationFormat>Widescreen</PresentationFormat>
  <Paragraphs>171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1_Office Theme</vt:lpstr>
      <vt:lpstr>CAPSTONE </vt:lpstr>
      <vt:lpstr>AGENDA</vt:lpstr>
      <vt:lpstr>WHAT IS                        ?</vt:lpstr>
      <vt:lpstr>PowerPoint Presentation</vt:lpstr>
      <vt:lpstr>AGENDA</vt:lpstr>
      <vt:lpstr>DATA CLEANING </vt:lpstr>
      <vt:lpstr>DATA CLEANING </vt:lpstr>
      <vt:lpstr>DATA MERGING</vt:lpstr>
      <vt:lpstr>AGENDA</vt:lpstr>
      <vt:lpstr>GEOLOCATION BASED CUSTOMER ANALYSIS OWNERSHIP PATTERN OF CARS – BY STATE</vt:lpstr>
      <vt:lpstr>OWNERSHIP PATTERN OF CARS – BY TOP CITIES</vt:lpstr>
      <vt:lpstr>Revenue – By State</vt:lpstr>
      <vt:lpstr>OWNERSHIP PATTERN OF CARS – BY MAKE</vt:lpstr>
      <vt:lpstr>OWNERSHIP PATTERN OF CARS – BY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Marketing Recommendations</vt:lpstr>
      <vt:lpstr>PowerPoint Presentation</vt:lpstr>
      <vt:lpstr>Parts – to – Labour Ratio </vt:lpstr>
      <vt:lpstr>AGENDA</vt:lpstr>
      <vt:lpstr>PowerPoint Presentation</vt:lpstr>
      <vt:lpstr>PowerPoint Presentation</vt:lpstr>
      <vt:lpstr>AGENDA</vt:lpstr>
      <vt:lpstr>CUSTOMER LIFETIME VALUE (CLV)</vt:lpstr>
      <vt:lpstr>Model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</dc:title>
  <dc:creator>Sarah Shah</dc:creator>
  <cp:lastModifiedBy>Sarah Shah</cp:lastModifiedBy>
  <cp:revision>60</cp:revision>
  <dcterms:created xsi:type="dcterms:W3CDTF">2020-07-09T13:45:31Z</dcterms:created>
  <dcterms:modified xsi:type="dcterms:W3CDTF">2020-07-11T07:16:27Z</dcterms:modified>
</cp:coreProperties>
</file>