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88" r:id="rId5"/>
    <p:sldId id="289" r:id="rId6"/>
    <p:sldId id="290" r:id="rId7"/>
    <p:sldId id="310" r:id="rId8"/>
    <p:sldId id="296" r:id="rId9"/>
    <p:sldId id="291" r:id="rId10"/>
    <p:sldId id="294" r:id="rId11"/>
    <p:sldId id="295" r:id="rId12"/>
    <p:sldId id="311" r:id="rId13"/>
    <p:sldId id="297" r:id="rId14"/>
    <p:sldId id="300" r:id="rId15"/>
    <p:sldId id="301" r:id="rId16"/>
    <p:sldId id="315" r:id="rId17"/>
    <p:sldId id="302" r:id="rId18"/>
    <p:sldId id="305" r:id="rId19"/>
    <p:sldId id="303" r:id="rId20"/>
    <p:sldId id="304" r:id="rId21"/>
    <p:sldId id="306" r:id="rId22"/>
    <p:sldId id="307" r:id="rId23"/>
    <p:sldId id="308"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shm" initials="k" lastIdx="1" clrIdx="0">
    <p:extLst>
      <p:ext uri="{19B8F6BF-5375-455C-9EA6-DF929625EA0E}">
        <p15:presenceInfo xmlns:p15="http://schemas.microsoft.com/office/powerpoint/2012/main" userId="kash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E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sorterViewPr>
    <p:cViewPr varScale="1">
      <p:scale>
        <a:sx n="100" d="100"/>
        <a:sy n="100" d="100"/>
      </p:scale>
      <p:origin x="0" y="-5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370E0-0F0D-4E56-8A63-D2172E2F0F55}" type="datetimeFigureOut">
              <a:rPr lang="en-IN" smtClean="0"/>
              <a:t>12-05-2022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97505-7922-41B7-A3FA-EC73552CFBF3}" type="slidenum">
              <a:rPr lang="en-IN" smtClean="0"/>
              <a:t>‹#›</a:t>
            </a:fld>
            <a:endParaRPr lang="en-IN"/>
          </a:p>
        </p:txBody>
      </p:sp>
    </p:spTree>
    <p:extLst>
      <p:ext uri="{BB962C8B-B14F-4D97-AF65-F5344CB8AC3E}">
        <p14:creationId xmlns:p14="http://schemas.microsoft.com/office/powerpoint/2010/main" val="1959859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4236-CBB8-4AA4-B2E2-2EED3CEDD4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6360C5-9892-4E40-B5CA-BECD06712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8A6C16-44ED-4E89-8942-E58D1418C0A9}"/>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5" name="Footer Placeholder 4">
            <a:extLst>
              <a:ext uri="{FF2B5EF4-FFF2-40B4-BE49-F238E27FC236}">
                <a16:creationId xmlns:a16="http://schemas.microsoft.com/office/drawing/2014/main" id="{9594D7D5-12B8-4D1A-9237-4E3E9E86D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1E642-D979-43AC-AF35-0D3429E4F8A7}"/>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32299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09AA-F2F4-4DA9-8E7F-63BB560531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96816E-A11A-47EC-A615-5311CAE3E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32B6AC-CDB3-4926-AE73-53A298C1839A}"/>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5" name="Footer Placeholder 4">
            <a:extLst>
              <a:ext uri="{FF2B5EF4-FFF2-40B4-BE49-F238E27FC236}">
                <a16:creationId xmlns:a16="http://schemas.microsoft.com/office/drawing/2014/main" id="{E749A5D6-E05B-4D8C-AB77-F2698B4B5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A63AA-9D7A-4EDB-9F0A-6BDB532D7A02}"/>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178881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1E0F4C-54BC-47C7-87E9-836EABF0DF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1B91D9-3E8B-4FAC-9F66-253686EADA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43CF3-0C2A-4438-8387-AB079B7321F6}"/>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5" name="Footer Placeholder 4">
            <a:extLst>
              <a:ext uri="{FF2B5EF4-FFF2-40B4-BE49-F238E27FC236}">
                <a16:creationId xmlns:a16="http://schemas.microsoft.com/office/drawing/2014/main" id="{F9D2C847-BB9C-4EAF-B6C9-3B991B188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E0D47-949C-4D60-B3C2-3FEF402CE654}"/>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189858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E2B6-399A-436B-9A57-DEDB40C388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E12B45-579B-463C-86CA-3504ECFF9F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BA24E-BDFC-4E9A-932E-E008B1F6C04C}"/>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5" name="Footer Placeholder 4">
            <a:extLst>
              <a:ext uri="{FF2B5EF4-FFF2-40B4-BE49-F238E27FC236}">
                <a16:creationId xmlns:a16="http://schemas.microsoft.com/office/drawing/2014/main" id="{26CB6A29-C907-425D-9B0B-C4F64D0FE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8B686-E34F-4283-8095-4C03AEE2F70C}"/>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337244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7560-5FD4-4EB7-9C57-98CC155175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60C64E-8F9E-4BFD-9647-F38797A60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4C671-6029-482D-83A8-02B751C0FD7F}"/>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5" name="Footer Placeholder 4">
            <a:extLst>
              <a:ext uri="{FF2B5EF4-FFF2-40B4-BE49-F238E27FC236}">
                <a16:creationId xmlns:a16="http://schemas.microsoft.com/office/drawing/2014/main" id="{EF2018D2-C7AE-413F-AA1A-AE2BD25C1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28918-A5FC-4C5D-9EC1-8A946A92539D}"/>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7789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EA49-8782-4931-8EBE-CAFA129C2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FD3F8B-64E3-49CE-95EB-C2D536A33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77875D-2D52-4ED5-8873-5F68A3937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15BCD0-FCFB-4852-B77E-E8F70BAC9EBB}"/>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6" name="Footer Placeholder 5">
            <a:extLst>
              <a:ext uri="{FF2B5EF4-FFF2-40B4-BE49-F238E27FC236}">
                <a16:creationId xmlns:a16="http://schemas.microsoft.com/office/drawing/2014/main" id="{138CA093-7374-41ED-BC61-D67CE5E3FD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21B51-4F79-42E1-8845-E6F1054A0606}"/>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26982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4E6E-4FF1-4B23-A449-97B160094C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35A43-CF3E-4C48-A4E7-D733DD7CD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F63C6B-9D80-4904-B479-3FC710C6E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A6737C-7C5B-4ABA-B7B3-84BBE2BBF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AB286-23BA-4930-B380-AE6B909AE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61648-1626-4068-8F57-A573299EFB9A}"/>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8" name="Footer Placeholder 7">
            <a:extLst>
              <a:ext uri="{FF2B5EF4-FFF2-40B4-BE49-F238E27FC236}">
                <a16:creationId xmlns:a16="http://schemas.microsoft.com/office/drawing/2014/main" id="{E6116786-FA74-4196-A1CC-67AE2810CD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023D0A-B4B5-4EE7-A609-6BD3511C9AC5}"/>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49481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5970-DEB2-4948-93E9-2C4CA8A2BD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71AD02-DBAE-42F0-8A20-BB29E9F0308F}"/>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4" name="Footer Placeholder 3">
            <a:extLst>
              <a:ext uri="{FF2B5EF4-FFF2-40B4-BE49-F238E27FC236}">
                <a16:creationId xmlns:a16="http://schemas.microsoft.com/office/drawing/2014/main" id="{C87293D7-4563-40D3-A02A-9ED2D0885C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D7CD92-86EE-44E2-8295-82E288B381F0}"/>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149489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FE0A0-59F5-4E2D-9E7C-41CFA4121B18}"/>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3" name="Footer Placeholder 2">
            <a:extLst>
              <a:ext uri="{FF2B5EF4-FFF2-40B4-BE49-F238E27FC236}">
                <a16:creationId xmlns:a16="http://schemas.microsoft.com/office/drawing/2014/main" id="{3C925846-37D1-45FC-BC77-77A3ECA0F9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E209EF-EEFF-4721-B8E8-F4FBB981AAC0}"/>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343899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9BD-0945-4069-82A2-D504D84F4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6A2BA5-1D02-4B22-AEBA-F1D0DBC45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D8C684-D455-4C3D-96E6-DDBAC4D7E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70966-192C-40E5-BB39-AFB90ADD7137}"/>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6" name="Footer Placeholder 5">
            <a:extLst>
              <a:ext uri="{FF2B5EF4-FFF2-40B4-BE49-F238E27FC236}">
                <a16:creationId xmlns:a16="http://schemas.microsoft.com/office/drawing/2014/main" id="{2ED8DF5E-DD78-4D62-B422-E17175A42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3BF73-2AAA-416C-915B-D2648E5833E8}"/>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211672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A716-C6F8-477D-A08E-3D0A5A455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910541-5A71-4350-ACA2-83E264791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AE961C-735A-4ADB-BA4B-6442B03E4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2F37E-24DB-4E7E-AA7A-B015DEAD88D4}"/>
              </a:ext>
            </a:extLst>
          </p:cNvPr>
          <p:cNvSpPr>
            <a:spLocks noGrp="1"/>
          </p:cNvSpPr>
          <p:nvPr>
            <p:ph type="dt" sz="half" idx="10"/>
          </p:nvPr>
        </p:nvSpPr>
        <p:spPr/>
        <p:txBody>
          <a:bodyPr/>
          <a:lstStyle/>
          <a:p>
            <a:fld id="{C3FB4E11-E6D7-4389-89B4-1A3ECD6AD02F}" type="datetimeFigureOut">
              <a:rPr lang="en-IN" smtClean="0"/>
              <a:t>12-05-2022</a:t>
            </a:fld>
            <a:endParaRPr lang="en-IN"/>
          </a:p>
        </p:txBody>
      </p:sp>
      <p:sp>
        <p:nvSpPr>
          <p:cNvPr id="6" name="Footer Placeholder 5">
            <a:extLst>
              <a:ext uri="{FF2B5EF4-FFF2-40B4-BE49-F238E27FC236}">
                <a16:creationId xmlns:a16="http://schemas.microsoft.com/office/drawing/2014/main" id="{AA4F0534-014C-443A-851F-3189AB22E8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D66A6B-7DF9-44A7-BC33-751924AF92E8}"/>
              </a:ext>
            </a:extLst>
          </p:cNvPr>
          <p:cNvSpPr>
            <a:spLocks noGrp="1"/>
          </p:cNvSpPr>
          <p:nvPr>
            <p:ph type="sldNum" sz="quarter" idx="12"/>
          </p:nvPr>
        </p:nvSpPr>
        <p:spPr/>
        <p:txBody>
          <a:bodyPr/>
          <a:lstStyle/>
          <a:p>
            <a:fld id="{9A466F5B-25D8-4A5B-8DA1-7224DC9021C4}" type="slidenum">
              <a:rPr lang="en-IN" smtClean="0"/>
              <a:t>‹#›</a:t>
            </a:fld>
            <a:endParaRPr lang="en-IN"/>
          </a:p>
        </p:txBody>
      </p:sp>
    </p:spTree>
    <p:extLst>
      <p:ext uri="{BB962C8B-B14F-4D97-AF65-F5344CB8AC3E}">
        <p14:creationId xmlns:p14="http://schemas.microsoft.com/office/powerpoint/2010/main" val="107291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D7E6CD-770B-44AC-899B-FBD1430E0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5D551-6B27-4845-9E24-885926D39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69A493-790D-4775-A78B-D27473627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B4E11-E6D7-4389-89B4-1A3ECD6AD02F}" type="datetimeFigureOut">
              <a:rPr lang="en-IN" smtClean="0"/>
              <a:t>12-05-2022</a:t>
            </a:fld>
            <a:endParaRPr lang="en-IN"/>
          </a:p>
        </p:txBody>
      </p:sp>
      <p:sp>
        <p:nvSpPr>
          <p:cNvPr id="5" name="Footer Placeholder 4">
            <a:extLst>
              <a:ext uri="{FF2B5EF4-FFF2-40B4-BE49-F238E27FC236}">
                <a16:creationId xmlns:a16="http://schemas.microsoft.com/office/drawing/2014/main" id="{5F1BC7D0-FD4D-462A-8F94-4C91143A2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65E097-DB25-49C5-B75C-05A17DA37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66F5B-25D8-4A5B-8DA1-7224DC9021C4}" type="slidenum">
              <a:rPr lang="en-IN" smtClean="0"/>
              <a:t>‹#›</a:t>
            </a:fld>
            <a:endParaRPr lang="en-IN"/>
          </a:p>
        </p:txBody>
      </p:sp>
    </p:spTree>
    <p:extLst>
      <p:ext uri="{BB962C8B-B14F-4D97-AF65-F5344CB8AC3E}">
        <p14:creationId xmlns:p14="http://schemas.microsoft.com/office/powerpoint/2010/main" val="1909220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9D6C-5BDB-4628-9034-5BE9EBDC6A4D}"/>
              </a:ext>
            </a:extLst>
          </p:cNvPr>
          <p:cNvSpPr>
            <a:spLocks noGrp="1"/>
          </p:cNvSpPr>
          <p:nvPr>
            <p:ph type="ctrTitle"/>
          </p:nvPr>
        </p:nvSpPr>
        <p:spPr>
          <a:xfrm>
            <a:off x="285964" y="1337926"/>
            <a:ext cx="11620072" cy="4182147"/>
          </a:xfrm>
        </p:spPr>
        <p:txBody>
          <a:bodyPr>
            <a:normAutofit fontScale="90000"/>
          </a:bodyPr>
          <a:lstStyle/>
          <a:p>
            <a:pPr algn="ctr">
              <a:lnSpc>
                <a:spcPct val="115000"/>
              </a:lnSpc>
            </a:pPr>
            <a:r>
              <a:rPr lang="en-US" sz="6700" b="1" dirty="0">
                <a:solidFill>
                  <a:srgbClr val="C00000"/>
                </a:solidFill>
              </a:rPr>
              <a:t>Capstone Project </a:t>
            </a:r>
            <a:br>
              <a:rPr lang="en-US" sz="6700" b="1" dirty="0"/>
            </a:br>
            <a:r>
              <a:rPr lang="en-US" sz="6700" b="1" dirty="0"/>
              <a:t>Airbnb Bookings Analysis</a:t>
            </a:r>
            <a:br>
              <a:rPr lang="en-US" sz="2700" b="1" dirty="0">
                <a:latin typeface="+mn-lt"/>
              </a:rPr>
            </a:br>
            <a:r>
              <a:rPr lang="en-US" sz="2700" b="1" dirty="0">
                <a:latin typeface="+mn-lt"/>
              </a:rPr>
              <a:t>by</a:t>
            </a:r>
            <a:br>
              <a:rPr lang="en-US" sz="2700" b="1" dirty="0">
                <a:latin typeface="+mn-lt"/>
              </a:rPr>
            </a:br>
            <a:br>
              <a:rPr lang="en-US" sz="2700" b="1" dirty="0">
                <a:latin typeface="+mn-lt"/>
              </a:rPr>
            </a:br>
            <a:r>
              <a:rPr lang="en-IN" sz="2700" b="1" dirty="0">
                <a:effectLst/>
                <a:latin typeface="Calibri (Body)"/>
                <a:ea typeface="Arial" panose="020B0604020202020204" pitchFamily="34" charset="0"/>
              </a:rPr>
              <a:t>Sushant Tripathi</a:t>
            </a:r>
            <a:br>
              <a:rPr lang="en-IN" sz="2700" dirty="0">
                <a:effectLst/>
                <a:latin typeface="Calibri (Body)"/>
                <a:ea typeface="Arial" panose="020B0604020202020204" pitchFamily="34" charset="0"/>
              </a:rPr>
            </a:br>
            <a:r>
              <a:rPr lang="en-IN" sz="2700" b="1" dirty="0">
                <a:effectLst/>
                <a:latin typeface="Calibri (Body)"/>
                <a:ea typeface="Arial" panose="020B0604020202020204" pitchFamily="34" charset="0"/>
              </a:rPr>
              <a:t>Data Science Trainee @Almabetter</a:t>
            </a:r>
            <a:br>
              <a:rPr lang="en-IN" sz="1800" dirty="0">
                <a:effectLst/>
                <a:latin typeface="Arial" panose="020B0604020202020204" pitchFamily="34" charset="0"/>
                <a:ea typeface="Arial" panose="020B0604020202020204" pitchFamily="34" charset="0"/>
              </a:rPr>
            </a:br>
            <a:endParaRPr lang="en-IN" sz="2700" b="1" dirty="0">
              <a:latin typeface="+mn-lt"/>
            </a:endParaRPr>
          </a:p>
        </p:txBody>
      </p:sp>
      <p:pic>
        <p:nvPicPr>
          <p:cNvPr id="4" name="Picture 2" descr="See the source image">
            <a:extLst>
              <a:ext uri="{FF2B5EF4-FFF2-40B4-BE49-F238E27FC236}">
                <a16:creationId xmlns:a16="http://schemas.microsoft.com/office/drawing/2014/main" id="{546316B9-7520-4B50-A5E1-5D72524D62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29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eople analyzing growth charts Free Vector">
            <a:extLst>
              <a:ext uri="{FF2B5EF4-FFF2-40B4-BE49-F238E27FC236}">
                <a16:creationId xmlns:a16="http://schemas.microsoft.com/office/drawing/2014/main" id="{1CDCBCDC-A814-44F1-AF67-EC7384AAF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85" y="2083111"/>
            <a:ext cx="6484803" cy="32774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EABCB1-A939-4F9E-8D4D-73A5FF6DD1EB}"/>
              </a:ext>
            </a:extLst>
          </p:cNvPr>
          <p:cNvSpPr>
            <a:spLocks noGrp="1"/>
          </p:cNvSpPr>
          <p:nvPr>
            <p:ph type="title"/>
          </p:nvPr>
        </p:nvSpPr>
        <p:spPr>
          <a:xfrm>
            <a:off x="424206" y="297950"/>
            <a:ext cx="11308882" cy="595901"/>
          </a:xfrm>
          <a:solidFill>
            <a:schemeClr val="accent1"/>
          </a:solidFill>
        </p:spPr>
        <p:txBody>
          <a:bodyPr>
            <a:normAutofit fontScale="90000"/>
          </a:bodyPr>
          <a:lstStyle/>
          <a:p>
            <a:pPr algn="ctr"/>
            <a:r>
              <a:rPr lang="en-IN" b="1" dirty="0">
                <a:solidFill>
                  <a:schemeClr val="bg1"/>
                </a:solidFill>
              </a:rPr>
              <a:t>Analysis of Airbnb dataset</a:t>
            </a:r>
          </a:p>
        </p:txBody>
      </p:sp>
      <p:sp>
        <p:nvSpPr>
          <p:cNvPr id="3" name="Content Placeholder 2">
            <a:extLst>
              <a:ext uri="{FF2B5EF4-FFF2-40B4-BE49-F238E27FC236}">
                <a16:creationId xmlns:a16="http://schemas.microsoft.com/office/drawing/2014/main" id="{29C0C8A5-8D35-471E-8F96-4927E3549154}"/>
              </a:ext>
            </a:extLst>
          </p:cNvPr>
          <p:cNvSpPr>
            <a:spLocks noGrp="1"/>
          </p:cNvSpPr>
          <p:nvPr>
            <p:ph idx="1"/>
          </p:nvPr>
        </p:nvSpPr>
        <p:spPr>
          <a:xfrm>
            <a:off x="838200" y="1280616"/>
            <a:ext cx="10515600" cy="4351338"/>
          </a:xfrm>
        </p:spPr>
        <p:txBody>
          <a:bodyPr>
            <a:normAutofit/>
          </a:bodyPr>
          <a:lstStyle/>
          <a:p>
            <a:pPr marL="0" indent="0">
              <a:buNone/>
            </a:pPr>
            <a:endParaRPr lang="en-IN" sz="2000" dirty="0"/>
          </a:p>
          <a:p>
            <a:pPr marL="0" indent="0">
              <a:buNone/>
            </a:pPr>
            <a:r>
              <a:rPr lang="en-IN" sz="2000" dirty="0"/>
              <a:t>To get the information out of our dataset we have performed different kind of analysis. Following are the analysis that has been done:</a:t>
            </a:r>
          </a:p>
          <a:p>
            <a:pPr marL="0" indent="0">
              <a:buNone/>
            </a:pPr>
            <a:endParaRPr lang="en-IN" sz="2000" dirty="0"/>
          </a:p>
          <a:p>
            <a:r>
              <a:rPr lang="en-IN" sz="2000" dirty="0"/>
              <a:t>Univariate Analysis</a:t>
            </a:r>
          </a:p>
          <a:p>
            <a:r>
              <a:rPr lang="en-IN" sz="2000" dirty="0"/>
              <a:t>Bivariate Analysis</a:t>
            </a:r>
          </a:p>
          <a:p>
            <a:r>
              <a:rPr lang="en-IN" sz="2000" dirty="0"/>
              <a:t>Busiest host according to </a:t>
            </a:r>
            <a:r>
              <a:rPr lang="en-US" sz="2000" dirty="0"/>
              <a:t>Number of reviews </a:t>
            </a:r>
            <a:endParaRPr lang="en-IN" sz="2000" dirty="0"/>
          </a:p>
          <a:p>
            <a:r>
              <a:rPr lang="en-IN" sz="2000" dirty="0"/>
              <a:t>Location wise Traffic and reason behind it</a:t>
            </a:r>
          </a:p>
          <a:p>
            <a:pPr marL="0" indent="0">
              <a:buNone/>
            </a:pPr>
            <a:endParaRPr lang="en-IN" sz="2000" dirty="0"/>
          </a:p>
          <a:p>
            <a:pPr marL="0" indent="0">
              <a:buNone/>
            </a:pPr>
            <a:endParaRPr lang="en-IN" sz="2000" dirty="0"/>
          </a:p>
          <a:p>
            <a:pPr marL="0" indent="0">
              <a:buNone/>
            </a:pPr>
            <a:r>
              <a:rPr lang="en-IN" sz="2000" dirty="0"/>
              <a:t>We will discuss all of the above points in detail in next slides.</a:t>
            </a:r>
          </a:p>
          <a:p>
            <a:pPr marL="0" indent="0">
              <a:buNone/>
            </a:pPr>
            <a:endParaRPr lang="en-IN" sz="2400" dirty="0"/>
          </a:p>
        </p:txBody>
      </p:sp>
      <p:pic>
        <p:nvPicPr>
          <p:cNvPr id="6" name="Picture 2" descr="See the source image">
            <a:extLst>
              <a:ext uri="{FF2B5EF4-FFF2-40B4-BE49-F238E27FC236}">
                <a16:creationId xmlns:a16="http://schemas.microsoft.com/office/drawing/2014/main" id="{5BB1BF10-7E11-4FA2-97F1-C63FBF2072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60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A0FB-3001-40C5-9986-D679A4D62ECC}"/>
              </a:ext>
            </a:extLst>
          </p:cNvPr>
          <p:cNvSpPr>
            <a:spLocks noGrp="1"/>
          </p:cNvSpPr>
          <p:nvPr>
            <p:ph type="title"/>
          </p:nvPr>
        </p:nvSpPr>
        <p:spPr>
          <a:xfrm>
            <a:off x="433633" y="287676"/>
            <a:ext cx="11299455" cy="595901"/>
          </a:xfrm>
          <a:solidFill>
            <a:schemeClr val="accent1"/>
          </a:solidFill>
        </p:spPr>
        <p:txBody>
          <a:bodyPr>
            <a:noAutofit/>
          </a:bodyPr>
          <a:lstStyle/>
          <a:p>
            <a:pPr algn="ctr"/>
            <a:r>
              <a:rPr lang="en-IN" sz="4000" b="1" dirty="0">
                <a:solidFill>
                  <a:schemeClr val="bg1"/>
                </a:solidFill>
              </a:rPr>
              <a:t>Analysis of Airbnb dataset Continued…</a:t>
            </a:r>
          </a:p>
        </p:txBody>
      </p:sp>
      <p:sp>
        <p:nvSpPr>
          <p:cNvPr id="9" name="Content Placeholder 8">
            <a:extLst>
              <a:ext uri="{FF2B5EF4-FFF2-40B4-BE49-F238E27FC236}">
                <a16:creationId xmlns:a16="http://schemas.microsoft.com/office/drawing/2014/main" id="{CE786507-A38D-CCC0-821A-D4D91F27C42F}"/>
              </a:ext>
            </a:extLst>
          </p:cNvPr>
          <p:cNvSpPr>
            <a:spLocks noGrp="1"/>
          </p:cNvSpPr>
          <p:nvPr>
            <p:ph idx="1"/>
          </p:nvPr>
        </p:nvSpPr>
        <p:spPr>
          <a:xfrm>
            <a:off x="838199" y="1735301"/>
            <a:ext cx="6231904" cy="4109318"/>
          </a:xfrm>
        </p:spPr>
        <p:txBody>
          <a:bodyPr>
            <a:normAutofit/>
          </a:bodyPr>
          <a:lstStyle/>
          <a:p>
            <a:pPr marL="0" indent="0">
              <a:buNone/>
            </a:pPr>
            <a:r>
              <a:rPr lang="en-IN" sz="2400" b="1" dirty="0">
                <a:solidFill>
                  <a:srgbClr val="FF0000"/>
                </a:solidFill>
                <a:latin typeface="Calibri (Body)"/>
              </a:rPr>
              <a:t>Univariate Analysis :</a:t>
            </a:r>
          </a:p>
          <a:p>
            <a:pPr marL="0" indent="0">
              <a:buNone/>
            </a:pPr>
            <a:endParaRPr lang="en-IN" sz="2400" b="1" dirty="0">
              <a:latin typeface="Calibri (Body)"/>
            </a:endParaRPr>
          </a:p>
          <a:p>
            <a:pPr algn="just"/>
            <a:r>
              <a:rPr lang="en-IN" sz="2000" dirty="0">
                <a:latin typeface="Calibri (Body)"/>
              </a:rPr>
              <a:t>Univariate analysis is a basic kind of analysis technique for statistical data.</a:t>
            </a:r>
          </a:p>
          <a:p>
            <a:pPr marL="0" indent="0" algn="just">
              <a:buNone/>
            </a:pPr>
            <a:endParaRPr lang="en-IN" sz="2000" dirty="0">
              <a:latin typeface="Calibri (Body)"/>
            </a:endParaRPr>
          </a:p>
          <a:p>
            <a:pPr algn="just"/>
            <a:r>
              <a:rPr lang="en-IN" sz="2000" dirty="0">
                <a:latin typeface="Calibri (Body)"/>
              </a:rPr>
              <a:t>Here the data contains just one variable and does not have to deal with the relationship of a cause and effect.</a:t>
            </a:r>
          </a:p>
          <a:p>
            <a:pPr marL="0" indent="0" algn="just">
              <a:buNone/>
            </a:pPr>
            <a:endParaRPr lang="en-IN" sz="2000" dirty="0">
              <a:latin typeface="Calibri (Body)"/>
            </a:endParaRPr>
          </a:p>
          <a:p>
            <a:pPr algn="just"/>
            <a:r>
              <a:rPr lang="en-IN" sz="2000" dirty="0">
                <a:solidFill>
                  <a:schemeClr val="tx1"/>
                </a:solidFill>
                <a:latin typeface="Calibri (Body)"/>
              </a:rPr>
              <a:t>Moving to next page to show the analysis that is performed on individual features and the information that we got from it.</a:t>
            </a:r>
          </a:p>
          <a:p>
            <a:pPr marL="0" indent="0">
              <a:buNone/>
            </a:pPr>
            <a:endParaRPr lang="en-IN" dirty="0"/>
          </a:p>
        </p:txBody>
      </p:sp>
      <p:pic>
        <p:nvPicPr>
          <p:cNvPr id="6" name="Picture 2" descr="See the source image">
            <a:extLst>
              <a:ext uri="{FF2B5EF4-FFF2-40B4-BE49-F238E27FC236}">
                <a16:creationId xmlns:a16="http://schemas.microsoft.com/office/drawing/2014/main" id="{3D6D1CCF-7A75-483C-8CAE-C4C4A72ED4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10274"/>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05C1BF4-6C2C-C915-3E70-F14D19096743}"/>
              </a:ext>
            </a:extLst>
          </p:cNvPr>
          <p:cNvPicPr>
            <a:picLocks noChangeAspect="1"/>
          </p:cNvPicPr>
          <p:nvPr/>
        </p:nvPicPr>
        <p:blipFill rotWithShape="1">
          <a:blip r:embed="rId3"/>
          <a:srcRect l="4235" t="11658" r="6830" b="15548"/>
          <a:stretch/>
        </p:blipFill>
        <p:spPr>
          <a:xfrm>
            <a:off x="7202078" y="2096261"/>
            <a:ext cx="4025245" cy="3387398"/>
          </a:xfrm>
          <a:prstGeom prst="rect">
            <a:avLst/>
          </a:prstGeom>
        </p:spPr>
      </p:pic>
    </p:spTree>
    <p:extLst>
      <p:ext uri="{BB962C8B-B14F-4D97-AF65-F5344CB8AC3E}">
        <p14:creationId xmlns:p14="http://schemas.microsoft.com/office/powerpoint/2010/main" val="816574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2357-F1D0-4B89-9B66-4E5651D84243}"/>
              </a:ext>
            </a:extLst>
          </p:cNvPr>
          <p:cNvSpPr>
            <a:spLocks noGrp="1"/>
          </p:cNvSpPr>
          <p:nvPr>
            <p:ph type="title"/>
          </p:nvPr>
        </p:nvSpPr>
        <p:spPr>
          <a:xfrm>
            <a:off x="639995" y="5359138"/>
            <a:ext cx="10912009" cy="1142022"/>
          </a:xfrm>
        </p:spPr>
        <p:txBody>
          <a:bodyPr>
            <a:normAutofit/>
          </a:bodyPr>
          <a:lstStyle/>
          <a:p>
            <a:r>
              <a:rPr lang="en-IN" sz="2000" dirty="0">
                <a:latin typeface="Calibri (Body)"/>
                <a:ea typeface="+mn-ea"/>
                <a:cs typeface="+mn-cs"/>
              </a:rPr>
              <a:t>As we can see that Manhattan has maximum number of Airbnb listings and it is very popular since it is considered that Manhattan has almost 90% of attraction sites in NYC. On the other hand, Staten Island has least number of listings. This may be due to very less people know about Staten.</a:t>
            </a:r>
          </a:p>
        </p:txBody>
      </p:sp>
      <p:sp>
        <p:nvSpPr>
          <p:cNvPr id="7" name="Content Placeholder 6">
            <a:extLst>
              <a:ext uri="{FF2B5EF4-FFF2-40B4-BE49-F238E27FC236}">
                <a16:creationId xmlns:a16="http://schemas.microsoft.com/office/drawing/2014/main" id="{7EE8B21A-794A-41DD-8ED9-F73FA1869147}"/>
              </a:ext>
            </a:extLst>
          </p:cNvPr>
          <p:cNvSpPr>
            <a:spLocks noGrp="1"/>
          </p:cNvSpPr>
          <p:nvPr>
            <p:ph sz="half" idx="1"/>
          </p:nvPr>
        </p:nvSpPr>
        <p:spPr>
          <a:xfrm>
            <a:off x="724541" y="373264"/>
            <a:ext cx="5181600" cy="1164260"/>
          </a:xfrm>
        </p:spPr>
        <p:txBody>
          <a:bodyPr>
            <a:normAutofit fontScale="92500" lnSpcReduction="20000"/>
          </a:bodyPr>
          <a:lstStyle/>
          <a:p>
            <a:pPr marL="0" indent="0">
              <a:buNone/>
            </a:pPr>
            <a:r>
              <a:rPr lang="en-IN" sz="1900" b="1" dirty="0">
                <a:latin typeface="Calibri (Body)"/>
              </a:rPr>
              <a:t>The top hosts on the basis of Airbnb listings.</a:t>
            </a:r>
          </a:p>
          <a:p>
            <a:pPr marL="0" indent="0" algn="just">
              <a:buNone/>
            </a:pPr>
            <a:r>
              <a:rPr lang="en-IN" sz="1700" dirty="0">
                <a:latin typeface="Calibri (Body)"/>
              </a:rPr>
              <a:t>We can see from the bar plot that Sonder(NYC) has maximum number of Airbnb listings.</a:t>
            </a:r>
          </a:p>
        </p:txBody>
      </p:sp>
      <p:sp>
        <p:nvSpPr>
          <p:cNvPr id="9" name="Content Placeholder 8">
            <a:extLst>
              <a:ext uri="{FF2B5EF4-FFF2-40B4-BE49-F238E27FC236}">
                <a16:creationId xmlns:a16="http://schemas.microsoft.com/office/drawing/2014/main" id="{A8F76D2C-A89C-4FD8-B642-311E18DA1881}"/>
              </a:ext>
            </a:extLst>
          </p:cNvPr>
          <p:cNvSpPr>
            <a:spLocks noGrp="1"/>
          </p:cNvSpPr>
          <p:nvPr>
            <p:ph sz="half" idx="2"/>
          </p:nvPr>
        </p:nvSpPr>
        <p:spPr>
          <a:xfrm>
            <a:off x="6551488" y="328988"/>
            <a:ext cx="5181600" cy="1252811"/>
          </a:xfrm>
        </p:spPr>
        <p:txBody>
          <a:bodyPr>
            <a:normAutofit fontScale="92500" lnSpcReduction="20000"/>
          </a:bodyPr>
          <a:lstStyle/>
          <a:p>
            <a:pPr marL="0" indent="0" algn="just">
              <a:lnSpc>
                <a:spcPct val="100000"/>
              </a:lnSpc>
              <a:buNone/>
            </a:pPr>
            <a:r>
              <a:rPr lang="en-IN" sz="1900" b="1" dirty="0">
                <a:latin typeface="Calibri (Body)"/>
              </a:rPr>
              <a:t>The total number of Airbnb listings in different neighbourhood groups of NYC.</a:t>
            </a:r>
          </a:p>
          <a:p>
            <a:pPr marL="0" indent="0" algn="just">
              <a:buNone/>
            </a:pPr>
            <a:r>
              <a:rPr lang="en-IN" sz="1700" dirty="0">
                <a:latin typeface="Calibri (Body)"/>
              </a:rPr>
              <a:t>We can see that  the Manhattan has the maximum number of listings and Staten Island has the least number of Airbnb listing.</a:t>
            </a:r>
          </a:p>
          <a:p>
            <a:pPr marL="0" indent="0">
              <a:buNone/>
            </a:pPr>
            <a:endParaRPr lang="en-IN" sz="1400" dirty="0">
              <a:latin typeface="Comic Sans MS" panose="030F0702030302020204" pitchFamily="66" charset="0"/>
            </a:endParaRPr>
          </a:p>
          <a:p>
            <a:pPr marL="0" indent="0">
              <a:buNone/>
            </a:pPr>
            <a:endParaRPr lang="en-IN" sz="1400" dirty="0"/>
          </a:p>
        </p:txBody>
      </p:sp>
      <p:pic>
        <p:nvPicPr>
          <p:cNvPr id="11" name="Picture 2" descr="See the source image">
            <a:extLst>
              <a:ext uri="{FF2B5EF4-FFF2-40B4-BE49-F238E27FC236}">
                <a16:creationId xmlns:a16="http://schemas.microsoft.com/office/drawing/2014/main" id="{4A629867-CE0C-4259-A0B8-0C60C13B5F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7D22C7B-18C6-CB70-09DF-12EE372DB4CC}"/>
              </a:ext>
            </a:extLst>
          </p:cNvPr>
          <p:cNvPicPr>
            <a:picLocks noChangeAspect="1"/>
          </p:cNvPicPr>
          <p:nvPr/>
        </p:nvPicPr>
        <p:blipFill>
          <a:blip r:embed="rId3"/>
          <a:stretch>
            <a:fillRect/>
          </a:stretch>
        </p:blipFill>
        <p:spPr>
          <a:xfrm>
            <a:off x="534684" y="1731197"/>
            <a:ext cx="5561315" cy="3627941"/>
          </a:xfrm>
          <a:prstGeom prst="rect">
            <a:avLst/>
          </a:prstGeom>
        </p:spPr>
      </p:pic>
      <p:pic>
        <p:nvPicPr>
          <p:cNvPr id="5" name="Picture 4">
            <a:extLst>
              <a:ext uri="{FF2B5EF4-FFF2-40B4-BE49-F238E27FC236}">
                <a16:creationId xmlns:a16="http://schemas.microsoft.com/office/drawing/2014/main" id="{1C2C2AAD-8E62-646D-A558-24FEE316F049}"/>
              </a:ext>
            </a:extLst>
          </p:cNvPr>
          <p:cNvPicPr>
            <a:picLocks noChangeAspect="1"/>
          </p:cNvPicPr>
          <p:nvPr/>
        </p:nvPicPr>
        <p:blipFill>
          <a:blip r:embed="rId4"/>
          <a:stretch>
            <a:fillRect/>
          </a:stretch>
        </p:blipFill>
        <p:spPr>
          <a:xfrm>
            <a:off x="6096000" y="1731197"/>
            <a:ext cx="5866543" cy="3627941"/>
          </a:xfrm>
          <a:prstGeom prst="rect">
            <a:avLst/>
          </a:prstGeom>
        </p:spPr>
      </p:pic>
    </p:spTree>
    <p:extLst>
      <p:ext uri="{BB962C8B-B14F-4D97-AF65-F5344CB8AC3E}">
        <p14:creationId xmlns:p14="http://schemas.microsoft.com/office/powerpoint/2010/main" val="3668867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2357-F1D0-4B89-9B66-4E5651D84243}"/>
              </a:ext>
            </a:extLst>
          </p:cNvPr>
          <p:cNvSpPr>
            <a:spLocks noGrp="1"/>
          </p:cNvSpPr>
          <p:nvPr>
            <p:ph type="title"/>
          </p:nvPr>
        </p:nvSpPr>
        <p:spPr>
          <a:xfrm>
            <a:off x="636998" y="5226789"/>
            <a:ext cx="10912009" cy="1353120"/>
          </a:xfrm>
        </p:spPr>
        <p:txBody>
          <a:bodyPr>
            <a:noAutofit/>
          </a:bodyPr>
          <a:lstStyle/>
          <a:p>
            <a:pPr lvl="0" algn="just">
              <a:spcBef>
                <a:spcPts val="600"/>
              </a:spcBef>
              <a:spcAft>
                <a:spcPts val="450"/>
              </a:spcAft>
              <a:buSzPts val="1000"/>
              <a:tabLst>
                <a:tab pos="457200" algn="l"/>
              </a:tabLst>
            </a:pPr>
            <a:r>
              <a:rPr lang="en-IN" sz="2000" dirty="0">
                <a:latin typeface="Calibri (Body)"/>
                <a:ea typeface="+mn-ea"/>
                <a:cs typeface="+mn-cs"/>
              </a:rPr>
              <a:t>The share of Entire home/apt and Private rooms in New York city is almost 98% which shows that the customers want some privacy and that is why they are opting for these rooms.</a:t>
            </a:r>
            <a:br>
              <a:rPr lang="en-IN" sz="2000" dirty="0">
                <a:latin typeface="Calibri (Body)"/>
                <a:ea typeface="+mn-ea"/>
                <a:cs typeface="+mn-cs"/>
              </a:rPr>
            </a:br>
            <a:r>
              <a:rPr lang="en-IN" sz="2000" dirty="0">
                <a:latin typeface="Calibri (Body)"/>
                <a:ea typeface="+mn-ea"/>
                <a:cs typeface="+mn-cs"/>
              </a:rPr>
              <a:t>Shared rooms are for customers who don't have any privacy concerns or they don't have enough amount to pay for Entire home or Private rooms because the price of these rooms is comparably higher than the shared rooms.</a:t>
            </a:r>
          </a:p>
        </p:txBody>
      </p:sp>
      <p:sp>
        <p:nvSpPr>
          <p:cNvPr id="7" name="Content Placeholder 6">
            <a:extLst>
              <a:ext uri="{FF2B5EF4-FFF2-40B4-BE49-F238E27FC236}">
                <a16:creationId xmlns:a16="http://schemas.microsoft.com/office/drawing/2014/main" id="{7EE8B21A-794A-41DD-8ED9-F73FA1869147}"/>
              </a:ext>
            </a:extLst>
          </p:cNvPr>
          <p:cNvSpPr>
            <a:spLocks noGrp="1"/>
          </p:cNvSpPr>
          <p:nvPr>
            <p:ph sz="half" idx="1"/>
          </p:nvPr>
        </p:nvSpPr>
        <p:spPr>
          <a:xfrm>
            <a:off x="724542" y="261197"/>
            <a:ext cx="5181600" cy="1064274"/>
          </a:xfrm>
        </p:spPr>
        <p:txBody>
          <a:bodyPr>
            <a:normAutofit lnSpcReduction="10000"/>
          </a:bodyPr>
          <a:lstStyle/>
          <a:p>
            <a:pPr marL="0" indent="0" algn="just">
              <a:buNone/>
            </a:pPr>
            <a:r>
              <a:rPr lang="en-IN" sz="1800" b="1" dirty="0">
                <a:latin typeface="Calibri (Body)"/>
              </a:rPr>
              <a:t>Total Number of different room types in NYC.</a:t>
            </a:r>
          </a:p>
          <a:p>
            <a:pPr marL="0" indent="0" algn="just">
              <a:buNone/>
            </a:pPr>
            <a:r>
              <a:rPr lang="en-IN" sz="1600" dirty="0">
                <a:latin typeface="Calibri (Body)"/>
              </a:rPr>
              <a:t>We can see that Entire home/apt is highest and Shared room is lowest type of room in the NYC.</a:t>
            </a:r>
          </a:p>
        </p:txBody>
      </p:sp>
      <p:sp>
        <p:nvSpPr>
          <p:cNvPr id="9" name="Content Placeholder 8">
            <a:extLst>
              <a:ext uri="{FF2B5EF4-FFF2-40B4-BE49-F238E27FC236}">
                <a16:creationId xmlns:a16="http://schemas.microsoft.com/office/drawing/2014/main" id="{A8F76D2C-A89C-4FD8-B642-311E18DA1881}"/>
              </a:ext>
            </a:extLst>
          </p:cNvPr>
          <p:cNvSpPr>
            <a:spLocks noGrp="1"/>
          </p:cNvSpPr>
          <p:nvPr>
            <p:ph sz="half" idx="2"/>
          </p:nvPr>
        </p:nvSpPr>
        <p:spPr>
          <a:xfrm>
            <a:off x="6646097" y="161211"/>
            <a:ext cx="5181600" cy="1064274"/>
          </a:xfrm>
        </p:spPr>
        <p:txBody>
          <a:bodyPr>
            <a:normAutofit lnSpcReduction="10000"/>
          </a:bodyPr>
          <a:lstStyle/>
          <a:p>
            <a:pPr marL="0" indent="0" algn="just">
              <a:buNone/>
            </a:pPr>
            <a:r>
              <a:rPr lang="en-IN" sz="1800" b="1" dirty="0">
                <a:latin typeface="Calibri (Body)"/>
              </a:rPr>
              <a:t>Number of different room types present in different neighbourhood groups of NYC.</a:t>
            </a:r>
          </a:p>
          <a:p>
            <a:pPr marL="0" indent="0" algn="just">
              <a:buNone/>
            </a:pPr>
            <a:r>
              <a:rPr lang="en-IN" sz="1600" dirty="0">
                <a:latin typeface="Calibri (Body)"/>
              </a:rPr>
              <a:t>Manhattan has maximum number of listings with Entire home/apt.</a:t>
            </a:r>
          </a:p>
          <a:p>
            <a:pPr marL="0" indent="0">
              <a:buNone/>
            </a:pPr>
            <a:endParaRPr lang="en-IN" sz="1400" dirty="0">
              <a:latin typeface="Comic Sans MS" panose="030F0702030302020204" pitchFamily="66" charset="0"/>
            </a:endParaRPr>
          </a:p>
          <a:p>
            <a:pPr marL="0" indent="0">
              <a:buNone/>
            </a:pPr>
            <a:endParaRPr lang="en-IN" sz="1400" dirty="0"/>
          </a:p>
        </p:txBody>
      </p:sp>
      <p:pic>
        <p:nvPicPr>
          <p:cNvPr id="11" name="Picture 2" descr="See the source image">
            <a:extLst>
              <a:ext uri="{FF2B5EF4-FFF2-40B4-BE49-F238E27FC236}">
                <a16:creationId xmlns:a16="http://schemas.microsoft.com/office/drawing/2014/main" id="{4A629867-CE0C-4259-A0B8-0C60C13B5F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77562B7-059B-0FBC-E3E4-8D093789B9FE}"/>
              </a:ext>
            </a:extLst>
          </p:cNvPr>
          <p:cNvPicPr>
            <a:picLocks noChangeAspect="1"/>
          </p:cNvPicPr>
          <p:nvPr/>
        </p:nvPicPr>
        <p:blipFill>
          <a:blip r:embed="rId3"/>
          <a:stretch>
            <a:fillRect/>
          </a:stretch>
        </p:blipFill>
        <p:spPr>
          <a:xfrm>
            <a:off x="724542" y="1325471"/>
            <a:ext cx="5371458" cy="3801332"/>
          </a:xfrm>
          <a:prstGeom prst="rect">
            <a:avLst/>
          </a:prstGeom>
        </p:spPr>
      </p:pic>
      <p:pic>
        <p:nvPicPr>
          <p:cNvPr id="12" name="Picture 11">
            <a:extLst>
              <a:ext uri="{FF2B5EF4-FFF2-40B4-BE49-F238E27FC236}">
                <a16:creationId xmlns:a16="http://schemas.microsoft.com/office/drawing/2014/main" id="{FD286BDB-74E7-270B-1CD9-B21B4548BBEA}"/>
              </a:ext>
            </a:extLst>
          </p:cNvPr>
          <p:cNvPicPr>
            <a:picLocks noChangeAspect="1"/>
          </p:cNvPicPr>
          <p:nvPr/>
        </p:nvPicPr>
        <p:blipFill>
          <a:blip r:embed="rId4"/>
          <a:stretch>
            <a:fillRect/>
          </a:stretch>
        </p:blipFill>
        <p:spPr>
          <a:xfrm>
            <a:off x="6095999" y="1325471"/>
            <a:ext cx="5866543" cy="3801332"/>
          </a:xfrm>
          <a:prstGeom prst="rect">
            <a:avLst/>
          </a:prstGeom>
        </p:spPr>
      </p:pic>
    </p:spTree>
    <p:extLst>
      <p:ext uri="{BB962C8B-B14F-4D97-AF65-F5344CB8AC3E}">
        <p14:creationId xmlns:p14="http://schemas.microsoft.com/office/powerpoint/2010/main" val="383816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8810-77D6-4A80-8FA7-1927EB5D0EF1}"/>
              </a:ext>
            </a:extLst>
          </p:cNvPr>
          <p:cNvSpPr>
            <a:spLocks noGrp="1"/>
          </p:cNvSpPr>
          <p:nvPr>
            <p:ph type="title"/>
          </p:nvPr>
        </p:nvSpPr>
        <p:spPr>
          <a:xfrm>
            <a:off x="405353" y="297950"/>
            <a:ext cx="11327735" cy="595901"/>
          </a:xfrm>
          <a:solidFill>
            <a:schemeClr val="accent1"/>
          </a:solidFill>
        </p:spPr>
        <p:txBody>
          <a:bodyPr>
            <a:noAutofit/>
          </a:bodyPr>
          <a:lstStyle/>
          <a:p>
            <a:pPr algn="ctr"/>
            <a:r>
              <a:rPr lang="en-IN" sz="4000" b="1" dirty="0">
                <a:solidFill>
                  <a:schemeClr val="bg1"/>
                </a:solidFill>
                <a:latin typeface="Calibri Light (Headings)"/>
                <a:cs typeface="Arial" panose="020B0604020202020204" pitchFamily="34" charset="0"/>
              </a:rPr>
              <a:t>Analysis of Airbnb dataset Continued…</a:t>
            </a:r>
            <a:endParaRPr lang="en-IN" sz="4000" b="1" dirty="0">
              <a:latin typeface="Calibri Light (Headings)"/>
              <a:cs typeface="Arial" panose="020B0604020202020204" pitchFamily="34" charset="0"/>
            </a:endParaRPr>
          </a:p>
        </p:txBody>
      </p:sp>
      <p:sp>
        <p:nvSpPr>
          <p:cNvPr id="3" name="Content Placeholder 2">
            <a:extLst>
              <a:ext uri="{FF2B5EF4-FFF2-40B4-BE49-F238E27FC236}">
                <a16:creationId xmlns:a16="http://schemas.microsoft.com/office/drawing/2014/main" id="{491DA4B0-3F70-492E-B036-42C2A85FAB3F}"/>
              </a:ext>
            </a:extLst>
          </p:cNvPr>
          <p:cNvSpPr>
            <a:spLocks noGrp="1"/>
          </p:cNvSpPr>
          <p:nvPr>
            <p:ph idx="1"/>
          </p:nvPr>
        </p:nvSpPr>
        <p:spPr>
          <a:xfrm>
            <a:off x="838200" y="1181528"/>
            <a:ext cx="7125298" cy="4995435"/>
          </a:xfrm>
        </p:spPr>
        <p:txBody>
          <a:bodyPr>
            <a:normAutofit fontScale="85000" lnSpcReduction="20000"/>
          </a:bodyPr>
          <a:lstStyle/>
          <a:p>
            <a:pPr marL="0" indent="0">
              <a:buNone/>
            </a:pPr>
            <a:endParaRPr lang="en-IN" b="1" dirty="0">
              <a:solidFill>
                <a:srgbClr val="C00000"/>
              </a:solidFill>
              <a:latin typeface="Comic Sans MS" panose="030F0702030302020204" pitchFamily="66" charset="0"/>
            </a:endParaRPr>
          </a:p>
          <a:p>
            <a:pPr marL="0" indent="0">
              <a:buNone/>
            </a:pPr>
            <a:r>
              <a:rPr lang="en-IN" sz="3000" b="1" dirty="0">
                <a:solidFill>
                  <a:srgbClr val="FF0000"/>
                </a:solidFill>
                <a:latin typeface="Calibri (Body)"/>
              </a:rPr>
              <a:t>Bivariate Analysis :</a:t>
            </a:r>
          </a:p>
          <a:p>
            <a:pPr marL="0" indent="0">
              <a:buNone/>
            </a:pPr>
            <a:endParaRPr lang="en-IN" b="1" dirty="0">
              <a:solidFill>
                <a:srgbClr val="C00000"/>
              </a:solidFill>
              <a:latin typeface="Calibri (Body)"/>
            </a:endParaRPr>
          </a:p>
          <a:p>
            <a:pPr marL="0" indent="0" algn="just">
              <a:buNone/>
            </a:pPr>
            <a:r>
              <a:rPr lang="en-IN" sz="2200" dirty="0">
                <a:solidFill>
                  <a:schemeClr val="tx1"/>
                </a:solidFill>
                <a:latin typeface="Calibri (Body)"/>
              </a:rPr>
              <a:t>By doing bivariate analysis, we will try to establish relationships between features like:</a:t>
            </a:r>
          </a:p>
          <a:p>
            <a:pPr algn="just"/>
            <a:endParaRPr lang="en-IN" sz="2200" dirty="0">
              <a:latin typeface="Calibri (Body)"/>
            </a:endParaRPr>
          </a:p>
          <a:p>
            <a:pPr algn="just"/>
            <a:r>
              <a:rPr lang="en-IN" sz="2200" dirty="0">
                <a:solidFill>
                  <a:schemeClr val="tx1"/>
                </a:solidFill>
                <a:latin typeface="Calibri (Body)"/>
              </a:rPr>
              <a:t>Location and price – for which location prices are higher or lower.</a:t>
            </a:r>
          </a:p>
          <a:p>
            <a:pPr algn="just"/>
            <a:r>
              <a:rPr lang="en-IN" sz="2200" dirty="0">
                <a:solidFill>
                  <a:schemeClr val="tx1"/>
                </a:solidFill>
                <a:latin typeface="Calibri (Body)"/>
              </a:rPr>
              <a:t>Locations and reviews – to see which location is receiving more number of reviews.</a:t>
            </a:r>
          </a:p>
          <a:p>
            <a:pPr algn="just"/>
            <a:r>
              <a:rPr lang="en-IN" sz="2200" dirty="0">
                <a:latin typeface="Calibri (Body)"/>
              </a:rPr>
              <a:t>Number of reviews and price – to see the listing with which price range are getting more reviews.</a:t>
            </a:r>
          </a:p>
          <a:p>
            <a:pPr algn="just"/>
            <a:r>
              <a:rPr lang="en-IN" sz="2200" dirty="0">
                <a:solidFill>
                  <a:schemeClr val="tx1"/>
                </a:solidFill>
                <a:latin typeface="Calibri (Body)"/>
              </a:rPr>
              <a:t>Number of reviews and minimum nights – to see if number of reviews is dependent on minimum nights feature.</a:t>
            </a:r>
          </a:p>
          <a:p>
            <a:pPr algn="just"/>
            <a:endParaRPr lang="en-IN" sz="2200" dirty="0">
              <a:latin typeface="Calibri (Body)"/>
            </a:endParaRPr>
          </a:p>
          <a:p>
            <a:pPr marL="0" indent="0" algn="just">
              <a:buNone/>
            </a:pPr>
            <a:r>
              <a:rPr lang="en-IN" sz="2200" dirty="0">
                <a:solidFill>
                  <a:schemeClr val="tx1"/>
                </a:solidFill>
                <a:latin typeface="Calibri (Body)"/>
              </a:rPr>
              <a:t>Navigating to next pages to demonstrate above points.</a:t>
            </a:r>
          </a:p>
        </p:txBody>
      </p:sp>
      <p:pic>
        <p:nvPicPr>
          <p:cNvPr id="5" name="Picture 2" descr="See the source image">
            <a:extLst>
              <a:ext uri="{FF2B5EF4-FFF2-40B4-BE49-F238E27FC236}">
                <a16:creationId xmlns:a16="http://schemas.microsoft.com/office/drawing/2014/main" id="{F9323D23-392C-4A54-80D8-B3A40CAA17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8269697-CC65-8595-0DD2-8422EDCE51C1}"/>
              </a:ext>
            </a:extLst>
          </p:cNvPr>
          <p:cNvPicPr>
            <a:picLocks noChangeAspect="1"/>
          </p:cNvPicPr>
          <p:nvPr/>
        </p:nvPicPr>
        <p:blipFill>
          <a:blip r:embed="rId3"/>
          <a:stretch>
            <a:fillRect/>
          </a:stretch>
        </p:blipFill>
        <p:spPr>
          <a:xfrm>
            <a:off x="7963498" y="2139884"/>
            <a:ext cx="3390302" cy="3657601"/>
          </a:xfrm>
          <a:prstGeom prst="rect">
            <a:avLst/>
          </a:prstGeom>
        </p:spPr>
      </p:pic>
    </p:spTree>
    <p:extLst>
      <p:ext uri="{BB962C8B-B14F-4D97-AF65-F5344CB8AC3E}">
        <p14:creationId xmlns:p14="http://schemas.microsoft.com/office/powerpoint/2010/main" val="1765981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3E0915-FFA4-4823-8641-317B36B8FBC0}"/>
              </a:ext>
            </a:extLst>
          </p:cNvPr>
          <p:cNvSpPr txBox="1"/>
          <p:nvPr/>
        </p:nvSpPr>
        <p:spPr>
          <a:xfrm>
            <a:off x="461965" y="1001662"/>
            <a:ext cx="11195655" cy="1785104"/>
          </a:xfrm>
          <a:prstGeom prst="rect">
            <a:avLst/>
          </a:prstGeom>
          <a:noFill/>
        </p:spPr>
        <p:txBody>
          <a:bodyPr wrap="square" rtlCol="0">
            <a:spAutoFit/>
          </a:bodyPr>
          <a:lstStyle/>
          <a:p>
            <a:pPr algn="just"/>
            <a:r>
              <a:rPr lang="en-US" sz="2000" dirty="0"/>
              <a:t>As expected there are outliers present in the data. In order to fix this, we will be using the quantile based flooring and capping.</a:t>
            </a:r>
          </a:p>
          <a:p>
            <a:pPr algn="just"/>
            <a:endParaRPr lang="en-US" sz="1000" dirty="0"/>
          </a:p>
          <a:p>
            <a:pPr algn="just"/>
            <a:r>
              <a:rPr lang="en-US" sz="2000" dirty="0"/>
              <a:t>The 10</a:t>
            </a:r>
            <a:r>
              <a:rPr lang="en-US" sz="2000" baseline="30000" dirty="0"/>
              <a:t>th</a:t>
            </a:r>
            <a:r>
              <a:rPr lang="en-US" sz="2000" dirty="0"/>
              <a:t> percentile is 49 USD and the 90</a:t>
            </a:r>
            <a:r>
              <a:rPr lang="en-US" sz="2000" baseline="30000" dirty="0"/>
              <a:t>th</a:t>
            </a:r>
            <a:r>
              <a:rPr lang="en-US" sz="2000" dirty="0"/>
              <a:t> percentile is 269 USD. Now, we can remove the values that don’t apply to the specified range i.e., set between 49 USD and 269 USD because the mean is skewed by outliers.</a:t>
            </a:r>
          </a:p>
        </p:txBody>
      </p:sp>
      <p:sp>
        <p:nvSpPr>
          <p:cNvPr id="3" name="TextBox 2">
            <a:extLst>
              <a:ext uri="{FF2B5EF4-FFF2-40B4-BE49-F238E27FC236}">
                <a16:creationId xmlns:a16="http://schemas.microsoft.com/office/drawing/2014/main" id="{EB0B6691-9FDA-43AF-BFC6-E0846C418802}"/>
              </a:ext>
            </a:extLst>
          </p:cNvPr>
          <p:cNvSpPr txBox="1"/>
          <p:nvPr/>
        </p:nvSpPr>
        <p:spPr>
          <a:xfrm>
            <a:off x="386499" y="297950"/>
            <a:ext cx="11346589" cy="523220"/>
          </a:xfrm>
          <a:prstGeom prst="rect">
            <a:avLst/>
          </a:prstGeom>
          <a:solidFill>
            <a:schemeClr val="accent1"/>
          </a:solidFill>
        </p:spPr>
        <p:txBody>
          <a:bodyPr wrap="square" rtlCol="0">
            <a:spAutoFit/>
          </a:bodyPr>
          <a:lstStyle/>
          <a:p>
            <a:pPr algn="ctr"/>
            <a:r>
              <a:rPr lang="en-IN" sz="2800" b="1" dirty="0">
                <a:solidFill>
                  <a:schemeClr val="bg1"/>
                </a:solidFill>
                <a:latin typeface="Calibri Light (Headings)"/>
              </a:rPr>
              <a:t>Location v/s Price</a:t>
            </a:r>
          </a:p>
        </p:txBody>
      </p:sp>
      <p:pic>
        <p:nvPicPr>
          <p:cNvPr id="5" name="Picture 2" descr="See the source image">
            <a:extLst>
              <a:ext uri="{FF2B5EF4-FFF2-40B4-BE49-F238E27FC236}">
                <a16:creationId xmlns:a16="http://schemas.microsoft.com/office/drawing/2014/main" id="{D339341D-9A96-4F50-A72D-22FBADD9DC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8679B7B-95E1-91CF-B067-6F8AED92D9EF}"/>
              </a:ext>
            </a:extLst>
          </p:cNvPr>
          <p:cNvPicPr>
            <a:picLocks noChangeAspect="1"/>
          </p:cNvPicPr>
          <p:nvPr/>
        </p:nvPicPr>
        <p:blipFill>
          <a:blip r:embed="rId3"/>
          <a:stretch>
            <a:fillRect/>
          </a:stretch>
        </p:blipFill>
        <p:spPr>
          <a:xfrm>
            <a:off x="709198" y="3504925"/>
            <a:ext cx="5209245" cy="2991914"/>
          </a:xfrm>
          <a:prstGeom prst="rect">
            <a:avLst/>
          </a:prstGeom>
        </p:spPr>
      </p:pic>
      <p:pic>
        <p:nvPicPr>
          <p:cNvPr id="14" name="Picture 13">
            <a:extLst>
              <a:ext uri="{FF2B5EF4-FFF2-40B4-BE49-F238E27FC236}">
                <a16:creationId xmlns:a16="http://schemas.microsoft.com/office/drawing/2014/main" id="{7C1163FC-391B-E9C6-FC72-1525CDCD65AF}"/>
              </a:ext>
            </a:extLst>
          </p:cNvPr>
          <p:cNvPicPr>
            <a:picLocks noChangeAspect="1"/>
          </p:cNvPicPr>
          <p:nvPr/>
        </p:nvPicPr>
        <p:blipFill>
          <a:blip r:embed="rId4"/>
          <a:stretch>
            <a:fillRect/>
          </a:stretch>
        </p:blipFill>
        <p:spPr>
          <a:xfrm>
            <a:off x="5918443" y="3518110"/>
            <a:ext cx="5814645" cy="2991914"/>
          </a:xfrm>
          <a:prstGeom prst="rect">
            <a:avLst/>
          </a:prstGeom>
        </p:spPr>
      </p:pic>
      <p:sp>
        <p:nvSpPr>
          <p:cNvPr id="15" name="Content Placeholder 6">
            <a:extLst>
              <a:ext uri="{FF2B5EF4-FFF2-40B4-BE49-F238E27FC236}">
                <a16:creationId xmlns:a16="http://schemas.microsoft.com/office/drawing/2014/main" id="{7956ABC4-E10D-7EC0-CD48-1645E98F3730}"/>
              </a:ext>
            </a:extLst>
          </p:cNvPr>
          <p:cNvSpPr txBox="1">
            <a:spLocks/>
          </p:cNvSpPr>
          <p:nvPr/>
        </p:nvSpPr>
        <p:spPr>
          <a:xfrm>
            <a:off x="914400" y="3042946"/>
            <a:ext cx="5181600" cy="31012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sz="1800" b="1" dirty="0">
                <a:latin typeface="Calibri (Body)"/>
              </a:rPr>
              <a:t>Price Distribution before the outliers are removed</a:t>
            </a:r>
          </a:p>
        </p:txBody>
      </p:sp>
      <p:sp>
        <p:nvSpPr>
          <p:cNvPr id="16" name="Content Placeholder 6">
            <a:extLst>
              <a:ext uri="{FF2B5EF4-FFF2-40B4-BE49-F238E27FC236}">
                <a16:creationId xmlns:a16="http://schemas.microsoft.com/office/drawing/2014/main" id="{BAF222CD-35FF-20E4-334D-5C637DEB0016}"/>
              </a:ext>
            </a:extLst>
          </p:cNvPr>
          <p:cNvSpPr txBox="1">
            <a:spLocks/>
          </p:cNvSpPr>
          <p:nvPr/>
        </p:nvSpPr>
        <p:spPr>
          <a:xfrm>
            <a:off x="6096000" y="3029762"/>
            <a:ext cx="5181600" cy="3101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800" b="1" dirty="0">
                <a:latin typeface="Calibri (Body)"/>
              </a:rPr>
              <a:t>Price Distribution after the outliers are removed</a:t>
            </a:r>
          </a:p>
        </p:txBody>
      </p:sp>
    </p:spTree>
    <p:extLst>
      <p:ext uri="{BB962C8B-B14F-4D97-AF65-F5344CB8AC3E}">
        <p14:creationId xmlns:p14="http://schemas.microsoft.com/office/powerpoint/2010/main" val="1761793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3E0915-FFA4-4823-8641-317B36B8FBC0}"/>
              </a:ext>
            </a:extLst>
          </p:cNvPr>
          <p:cNvSpPr txBox="1"/>
          <p:nvPr/>
        </p:nvSpPr>
        <p:spPr>
          <a:xfrm>
            <a:off x="537434" y="1171116"/>
            <a:ext cx="11044718" cy="1631216"/>
          </a:xfrm>
          <a:prstGeom prst="rect">
            <a:avLst/>
          </a:prstGeom>
          <a:noFill/>
        </p:spPr>
        <p:txBody>
          <a:bodyPr wrap="square" rtlCol="0">
            <a:spAutoFit/>
          </a:bodyPr>
          <a:lstStyle/>
          <a:p>
            <a:pPr algn="just"/>
            <a:r>
              <a:rPr lang="en-IN" sz="2000" dirty="0"/>
              <a:t>Below is line plot and violin plot showing the Price v/s Location analysis and Price distribution analysis  after removing the outliers. We have following observations from the plots:</a:t>
            </a:r>
          </a:p>
          <a:p>
            <a:pPr algn="just"/>
            <a:endParaRPr lang="en-IN" sz="2000" dirty="0"/>
          </a:p>
          <a:p>
            <a:pPr algn="just"/>
            <a:r>
              <a:rPr lang="en-US" sz="2000" dirty="0">
                <a:solidFill>
                  <a:srgbClr val="212121"/>
                </a:solidFill>
                <a:latin typeface="Calibri (Body)"/>
              </a:rPr>
              <a:t>W</a:t>
            </a:r>
            <a:r>
              <a:rPr lang="en-US" sz="2000" i="0" dirty="0">
                <a:solidFill>
                  <a:srgbClr val="212121"/>
                </a:solidFill>
                <a:effectLst/>
                <a:latin typeface="Calibri (Body)"/>
              </a:rPr>
              <a:t>e can observe that, Manhattan has a higher price range and is the most expensive one. Brooklyn has the second-highest rental prices, while the Bronx appears as the most affordable one.</a:t>
            </a:r>
            <a:endParaRPr lang="en-IN" sz="2000" dirty="0">
              <a:latin typeface="Calibri (Body)"/>
            </a:endParaRPr>
          </a:p>
        </p:txBody>
      </p:sp>
      <p:sp>
        <p:nvSpPr>
          <p:cNvPr id="3" name="TextBox 2">
            <a:extLst>
              <a:ext uri="{FF2B5EF4-FFF2-40B4-BE49-F238E27FC236}">
                <a16:creationId xmlns:a16="http://schemas.microsoft.com/office/drawing/2014/main" id="{EB0B6691-9FDA-43AF-BFC6-E0846C418802}"/>
              </a:ext>
            </a:extLst>
          </p:cNvPr>
          <p:cNvSpPr txBox="1"/>
          <p:nvPr/>
        </p:nvSpPr>
        <p:spPr>
          <a:xfrm>
            <a:off x="386499" y="297950"/>
            <a:ext cx="11346589" cy="523220"/>
          </a:xfrm>
          <a:prstGeom prst="rect">
            <a:avLst/>
          </a:prstGeom>
          <a:solidFill>
            <a:schemeClr val="accent1"/>
          </a:solidFill>
        </p:spPr>
        <p:txBody>
          <a:bodyPr wrap="square" rtlCol="0">
            <a:spAutoFit/>
          </a:bodyPr>
          <a:lstStyle/>
          <a:p>
            <a:pPr algn="ctr"/>
            <a:r>
              <a:rPr lang="en-IN" sz="2800" b="1" dirty="0">
                <a:solidFill>
                  <a:schemeClr val="bg1"/>
                </a:solidFill>
                <a:latin typeface="Calibri Light (Headings)"/>
              </a:rPr>
              <a:t>Location v/s Price</a:t>
            </a:r>
          </a:p>
        </p:txBody>
      </p:sp>
      <p:pic>
        <p:nvPicPr>
          <p:cNvPr id="5" name="Picture 2" descr="See the source image">
            <a:extLst>
              <a:ext uri="{FF2B5EF4-FFF2-40B4-BE49-F238E27FC236}">
                <a16:creationId xmlns:a16="http://schemas.microsoft.com/office/drawing/2014/main" id="{D339341D-9A96-4F50-A72D-22FBADD9DC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B2D554-36B6-6CED-D92F-96DA9ABA7024}"/>
              </a:ext>
            </a:extLst>
          </p:cNvPr>
          <p:cNvPicPr>
            <a:picLocks noChangeAspect="1"/>
          </p:cNvPicPr>
          <p:nvPr/>
        </p:nvPicPr>
        <p:blipFill>
          <a:blip r:embed="rId3"/>
          <a:stretch>
            <a:fillRect/>
          </a:stretch>
        </p:blipFill>
        <p:spPr>
          <a:xfrm>
            <a:off x="739739" y="3377547"/>
            <a:ext cx="5244957" cy="2883658"/>
          </a:xfrm>
          <a:prstGeom prst="rect">
            <a:avLst/>
          </a:prstGeom>
        </p:spPr>
      </p:pic>
      <p:pic>
        <p:nvPicPr>
          <p:cNvPr id="7" name="Picture 6">
            <a:extLst>
              <a:ext uri="{FF2B5EF4-FFF2-40B4-BE49-F238E27FC236}">
                <a16:creationId xmlns:a16="http://schemas.microsoft.com/office/drawing/2014/main" id="{2F6A908A-BFF0-6152-61B9-E00CD3F9CA11}"/>
              </a:ext>
            </a:extLst>
          </p:cNvPr>
          <p:cNvPicPr>
            <a:picLocks noChangeAspect="1"/>
          </p:cNvPicPr>
          <p:nvPr/>
        </p:nvPicPr>
        <p:blipFill>
          <a:blip r:embed="rId4"/>
          <a:stretch>
            <a:fillRect/>
          </a:stretch>
        </p:blipFill>
        <p:spPr>
          <a:xfrm>
            <a:off x="6096000" y="3377547"/>
            <a:ext cx="5486152" cy="2883658"/>
          </a:xfrm>
          <a:prstGeom prst="rect">
            <a:avLst/>
          </a:prstGeom>
        </p:spPr>
      </p:pic>
    </p:spTree>
    <p:extLst>
      <p:ext uri="{BB962C8B-B14F-4D97-AF65-F5344CB8AC3E}">
        <p14:creationId xmlns:p14="http://schemas.microsoft.com/office/powerpoint/2010/main" val="134207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442A91-02AE-4143-9436-910865DD862A}"/>
              </a:ext>
            </a:extLst>
          </p:cNvPr>
          <p:cNvSpPr txBox="1"/>
          <p:nvPr/>
        </p:nvSpPr>
        <p:spPr>
          <a:xfrm>
            <a:off x="339047" y="297950"/>
            <a:ext cx="11394040" cy="523220"/>
          </a:xfrm>
          <a:prstGeom prst="rect">
            <a:avLst/>
          </a:prstGeom>
          <a:solidFill>
            <a:schemeClr val="accent1"/>
          </a:solidFill>
        </p:spPr>
        <p:txBody>
          <a:bodyPr wrap="square" rtlCol="0">
            <a:spAutoFit/>
          </a:bodyPr>
          <a:lstStyle/>
          <a:p>
            <a:pPr algn="ctr"/>
            <a:r>
              <a:rPr lang="en-IN" sz="2800" dirty="0">
                <a:solidFill>
                  <a:schemeClr val="bg1"/>
                </a:solidFill>
              </a:rPr>
              <a:t>Location v/s Number of reviews</a:t>
            </a:r>
          </a:p>
        </p:txBody>
      </p:sp>
      <p:sp>
        <p:nvSpPr>
          <p:cNvPr id="3" name="TextBox 2">
            <a:extLst>
              <a:ext uri="{FF2B5EF4-FFF2-40B4-BE49-F238E27FC236}">
                <a16:creationId xmlns:a16="http://schemas.microsoft.com/office/drawing/2014/main" id="{15E13558-09B5-4E5B-93E0-3FEC3479D3E0}"/>
              </a:ext>
            </a:extLst>
          </p:cNvPr>
          <p:cNvSpPr txBox="1"/>
          <p:nvPr/>
        </p:nvSpPr>
        <p:spPr>
          <a:xfrm>
            <a:off x="339047" y="1085517"/>
            <a:ext cx="11394039" cy="2246769"/>
          </a:xfrm>
          <a:prstGeom prst="rect">
            <a:avLst/>
          </a:prstGeom>
          <a:noFill/>
        </p:spPr>
        <p:txBody>
          <a:bodyPr wrap="square" rtlCol="0">
            <a:spAutoFit/>
          </a:bodyPr>
          <a:lstStyle/>
          <a:p>
            <a:pPr algn="just"/>
            <a:r>
              <a:rPr lang="en-IN" sz="2000" dirty="0"/>
              <a:t>From the bar graph shown below, we can visualize that</a:t>
            </a:r>
          </a:p>
          <a:p>
            <a:pPr algn="just"/>
            <a:endParaRPr lang="en-IN" sz="2000" dirty="0"/>
          </a:p>
          <a:p>
            <a:pPr marL="285750" indent="-285750" algn="just">
              <a:buFont typeface="Arial" panose="020B0604020202020204" pitchFamily="34" charset="0"/>
              <a:buChar char="•"/>
            </a:pPr>
            <a:r>
              <a:rPr lang="en-IN" sz="2000" dirty="0"/>
              <a:t>The neighbourhood group with less number of Airbnb listing i.e., Queens is getting more number of reviews.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The neighbourhood groups with maximum listings count i.e., Manhattan and Brooklyn are getting lesser reviews than Queens.</a:t>
            </a:r>
          </a:p>
        </p:txBody>
      </p:sp>
      <p:sp>
        <p:nvSpPr>
          <p:cNvPr id="4" name="Rectangle 3">
            <a:extLst>
              <a:ext uri="{FF2B5EF4-FFF2-40B4-BE49-F238E27FC236}">
                <a16:creationId xmlns:a16="http://schemas.microsoft.com/office/drawing/2014/main" id="{31BA0562-61FA-4B7F-A3B2-E95E3EC1F53C}"/>
              </a:ext>
            </a:extLst>
          </p:cNvPr>
          <p:cNvSpPr/>
          <p:nvPr/>
        </p:nvSpPr>
        <p:spPr>
          <a:xfrm>
            <a:off x="339047" y="3525714"/>
            <a:ext cx="6193728" cy="28904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a:p>
            <a:r>
              <a:rPr lang="en-IN" dirty="0">
                <a:solidFill>
                  <a:schemeClr val="tx1"/>
                </a:solidFill>
              </a:rPr>
              <a:t>Possible reasons for this result could be any of the following:</a:t>
            </a:r>
          </a:p>
          <a:p>
            <a:endParaRPr lang="en-IN" dirty="0">
              <a:solidFill>
                <a:schemeClr val="tx1"/>
              </a:solidFill>
            </a:endParaRPr>
          </a:p>
          <a:p>
            <a:pPr marL="285750" indent="-285750" algn="just">
              <a:buFont typeface="Arial" panose="020B0604020202020204" pitchFamily="34" charset="0"/>
              <a:buChar char="•"/>
            </a:pPr>
            <a:r>
              <a:rPr lang="en-IN" dirty="0">
                <a:solidFill>
                  <a:schemeClr val="tx1"/>
                </a:solidFill>
              </a:rPr>
              <a:t>The hosts of the locations which has less number of listings has lesser number of listings associated to them, so they are able to cater to most of their guests and encourage them to give reviews.</a:t>
            </a:r>
          </a:p>
          <a:p>
            <a:endParaRPr lang="en-IN" dirty="0">
              <a:solidFill>
                <a:schemeClr val="tx1"/>
              </a:solidFill>
            </a:endParaRPr>
          </a:p>
          <a:p>
            <a:pPr marL="285750" indent="-285750" algn="just">
              <a:buFont typeface="Arial" panose="020B0604020202020204" pitchFamily="34" charset="0"/>
              <a:buChar char="•"/>
            </a:pPr>
            <a:r>
              <a:rPr lang="en-US" dirty="0">
                <a:solidFill>
                  <a:schemeClr val="tx1"/>
                </a:solidFill>
              </a:rPr>
              <a:t>There may be more corporate bookings in Manhattan or the high profile people are visiting Manhattan, and they probably do not give reviews most often.</a:t>
            </a:r>
            <a:endParaRPr lang="en-IN" dirty="0">
              <a:solidFill>
                <a:schemeClr val="tx1"/>
              </a:solidFill>
            </a:endParaRPr>
          </a:p>
          <a:p>
            <a:pPr algn="ctr"/>
            <a:endParaRPr lang="en-IN" dirty="0"/>
          </a:p>
        </p:txBody>
      </p:sp>
      <p:pic>
        <p:nvPicPr>
          <p:cNvPr id="6" name="Picture 2" descr="See the source image">
            <a:extLst>
              <a:ext uri="{FF2B5EF4-FFF2-40B4-BE49-F238E27FC236}">
                <a16:creationId xmlns:a16="http://schemas.microsoft.com/office/drawing/2014/main" id="{F7384C40-F716-4FF2-86BE-A33C3C5AA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0340705-75DD-A052-BF76-9F28272A6BF6}"/>
              </a:ext>
            </a:extLst>
          </p:cNvPr>
          <p:cNvPicPr>
            <a:picLocks noChangeAspect="1"/>
          </p:cNvPicPr>
          <p:nvPr/>
        </p:nvPicPr>
        <p:blipFill>
          <a:blip r:embed="rId3"/>
          <a:stretch>
            <a:fillRect/>
          </a:stretch>
        </p:blipFill>
        <p:spPr>
          <a:xfrm>
            <a:off x="6598763" y="3525714"/>
            <a:ext cx="5134325" cy="2890498"/>
          </a:xfrm>
          <a:prstGeom prst="rect">
            <a:avLst/>
          </a:prstGeom>
        </p:spPr>
      </p:pic>
    </p:spTree>
    <p:extLst>
      <p:ext uri="{BB962C8B-B14F-4D97-AF65-F5344CB8AC3E}">
        <p14:creationId xmlns:p14="http://schemas.microsoft.com/office/powerpoint/2010/main" val="162491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27AA-CC98-4F83-A554-2958571E9E7D}"/>
              </a:ext>
            </a:extLst>
          </p:cNvPr>
          <p:cNvSpPr>
            <a:spLocks noGrp="1"/>
          </p:cNvSpPr>
          <p:nvPr>
            <p:ph type="title"/>
          </p:nvPr>
        </p:nvSpPr>
        <p:spPr>
          <a:xfrm>
            <a:off x="367645" y="297950"/>
            <a:ext cx="11365443" cy="595901"/>
          </a:xfrm>
          <a:solidFill>
            <a:schemeClr val="accent1"/>
          </a:solidFill>
        </p:spPr>
        <p:txBody>
          <a:bodyPr>
            <a:noAutofit/>
          </a:bodyPr>
          <a:lstStyle/>
          <a:p>
            <a:pPr algn="ctr"/>
            <a:r>
              <a:rPr lang="en-IN" sz="2800" b="1" dirty="0">
                <a:solidFill>
                  <a:schemeClr val="bg1"/>
                </a:solidFill>
              </a:rPr>
              <a:t>Number of reviews v/s Price</a:t>
            </a:r>
          </a:p>
        </p:txBody>
      </p:sp>
      <p:pic>
        <p:nvPicPr>
          <p:cNvPr id="10" name="Picture 2" descr="See the source image">
            <a:extLst>
              <a:ext uri="{FF2B5EF4-FFF2-40B4-BE49-F238E27FC236}">
                <a16:creationId xmlns:a16="http://schemas.microsoft.com/office/drawing/2014/main" id="{F5F7FC83-ABB7-44A5-B055-4BBD83D2E4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3E67C86-FB5A-5548-587D-DACB7D6803AE}"/>
              </a:ext>
            </a:extLst>
          </p:cNvPr>
          <p:cNvPicPr>
            <a:picLocks noChangeAspect="1"/>
          </p:cNvPicPr>
          <p:nvPr/>
        </p:nvPicPr>
        <p:blipFill>
          <a:blip r:embed="rId3"/>
          <a:stretch>
            <a:fillRect/>
          </a:stretch>
        </p:blipFill>
        <p:spPr>
          <a:xfrm>
            <a:off x="1632171" y="1093962"/>
            <a:ext cx="8927658" cy="3478038"/>
          </a:xfrm>
          <a:prstGeom prst="rect">
            <a:avLst/>
          </a:prstGeom>
        </p:spPr>
      </p:pic>
      <p:sp>
        <p:nvSpPr>
          <p:cNvPr id="13" name="TextBox 12">
            <a:extLst>
              <a:ext uri="{FF2B5EF4-FFF2-40B4-BE49-F238E27FC236}">
                <a16:creationId xmlns:a16="http://schemas.microsoft.com/office/drawing/2014/main" id="{0695525F-4F4F-7CF3-51A0-F6842B8A45F0}"/>
              </a:ext>
            </a:extLst>
          </p:cNvPr>
          <p:cNvSpPr txBox="1"/>
          <p:nvPr/>
        </p:nvSpPr>
        <p:spPr>
          <a:xfrm>
            <a:off x="606175" y="4840708"/>
            <a:ext cx="11126913" cy="1323439"/>
          </a:xfrm>
          <a:prstGeom prst="rect">
            <a:avLst/>
          </a:prstGeom>
          <a:noFill/>
        </p:spPr>
        <p:txBody>
          <a:bodyPr wrap="square" rtlCol="0">
            <a:spAutoFit/>
          </a:bodyPr>
          <a:lstStyle/>
          <a:p>
            <a:pPr algn="just"/>
            <a:r>
              <a:rPr lang="en-IN" sz="2000" dirty="0"/>
              <a:t>The above scatter plot shows the variation of number of reviews and price of different rooms types.</a:t>
            </a:r>
          </a:p>
          <a:p>
            <a:pPr algn="just"/>
            <a:endParaRPr lang="en-IN" sz="2000" dirty="0"/>
          </a:p>
          <a:p>
            <a:pPr algn="just"/>
            <a:r>
              <a:rPr lang="en-IN" sz="2000" dirty="0"/>
              <a:t>Private rooms are getting more number of reviews as compared to other two categories, it may be due to the private room types are less costly, so more people can afford it.</a:t>
            </a:r>
          </a:p>
        </p:txBody>
      </p:sp>
    </p:spTree>
    <p:extLst>
      <p:ext uri="{BB962C8B-B14F-4D97-AF65-F5344CB8AC3E}">
        <p14:creationId xmlns:p14="http://schemas.microsoft.com/office/powerpoint/2010/main" val="212448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0E853-D1F2-41D3-8F17-D3934C70A32E}"/>
              </a:ext>
            </a:extLst>
          </p:cNvPr>
          <p:cNvSpPr txBox="1"/>
          <p:nvPr/>
        </p:nvSpPr>
        <p:spPr>
          <a:xfrm flipH="1">
            <a:off x="395926" y="297950"/>
            <a:ext cx="11337163" cy="523220"/>
          </a:xfrm>
          <a:prstGeom prst="rect">
            <a:avLst/>
          </a:prstGeom>
          <a:solidFill>
            <a:schemeClr val="accent1"/>
          </a:solidFill>
        </p:spPr>
        <p:txBody>
          <a:bodyPr wrap="square" rtlCol="0">
            <a:spAutoFit/>
          </a:bodyPr>
          <a:lstStyle/>
          <a:p>
            <a:pPr algn="ctr"/>
            <a:r>
              <a:rPr lang="en-IN" sz="2800" b="1" dirty="0">
                <a:solidFill>
                  <a:schemeClr val="bg1"/>
                </a:solidFill>
                <a:latin typeface="Calibri Light (Headings)"/>
              </a:rPr>
              <a:t>Number of reviews  v/s Minimum Nights</a:t>
            </a:r>
          </a:p>
        </p:txBody>
      </p:sp>
      <p:sp>
        <p:nvSpPr>
          <p:cNvPr id="7" name="TextBox 6">
            <a:extLst>
              <a:ext uri="{FF2B5EF4-FFF2-40B4-BE49-F238E27FC236}">
                <a16:creationId xmlns:a16="http://schemas.microsoft.com/office/drawing/2014/main" id="{5E5404D2-A47C-458A-8285-F22E1A8A13A2}"/>
              </a:ext>
            </a:extLst>
          </p:cNvPr>
          <p:cNvSpPr txBox="1"/>
          <p:nvPr/>
        </p:nvSpPr>
        <p:spPr>
          <a:xfrm>
            <a:off x="556181" y="4795049"/>
            <a:ext cx="11176907" cy="1323439"/>
          </a:xfrm>
          <a:prstGeom prst="rect">
            <a:avLst/>
          </a:prstGeom>
          <a:noFill/>
        </p:spPr>
        <p:txBody>
          <a:bodyPr wrap="square" rtlCol="0">
            <a:spAutoFit/>
          </a:bodyPr>
          <a:lstStyle/>
          <a:p>
            <a:pPr algn="just"/>
            <a:r>
              <a:rPr lang="en-IN" sz="2000" dirty="0"/>
              <a:t>The above scatter plot shows the variation of number of reviews and minimum nights stay.</a:t>
            </a:r>
          </a:p>
          <a:p>
            <a:pPr algn="just"/>
            <a:endParaRPr lang="en-IN" sz="2000" dirty="0"/>
          </a:p>
          <a:p>
            <a:pPr algn="just"/>
            <a:r>
              <a:rPr lang="en-IN" sz="2000" dirty="0"/>
              <a:t>Here we can see that guest are preferring the listings that has less minimum nights. This may be due to the fact that most of the people are visiting for shorter duration.</a:t>
            </a:r>
          </a:p>
        </p:txBody>
      </p:sp>
      <p:pic>
        <p:nvPicPr>
          <p:cNvPr id="9" name="Picture 2" descr="See the source image">
            <a:extLst>
              <a:ext uri="{FF2B5EF4-FFF2-40B4-BE49-F238E27FC236}">
                <a16:creationId xmlns:a16="http://schemas.microsoft.com/office/drawing/2014/main" id="{D0856536-971F-426D-8A36-0882FB4C52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C3E4065-7365-FB39-7966-67CED05F71F7}"/>
              </a:ext>
            </a:extLst>
          </p:cNvPr>
          <p:cNvPicPr>
            <a:picLocks noChangeAspect="1"/>
          </p:cNvPicPr>
          <p:nvPr/>
        </p:nvPicPr>
        <p:blipFill>
          <a:blip r:embed="rId3"/>
          <a:stretch>
            <a:fillRect/>
          </a:stretch>
        </p:blipFill>
        <p:spPr>
          <a:xfrm>
            <a:off x="1545997" y="1231454"/>
            <a:ext cx="8512404" cy="3235102"/>
          </a:xfrm>
          <a:prstGeom prst="rect">
            <a:avLst/>
          </a:prstGeom>
        </p:spPr>
      </p:pic>
    </p:spTree>
    <p:extLst>
      <p:ext uri="{BB962C8B-B14F-4D97-AF65-F5344CB8AC3E}">
        <p14:creationId xmlns:p14="http://schemas.microsoft.com/office/powerpoint/2010/main" val="365318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F005-64DC-4BF0-A22C-037B5F1B8493}"/>
              </a:ext>
            </a:extLst>
          </p:cNvPr>
          <p:cNvSpPr>
            <a:spLocks noGrp="1"/>
          </p:cNvSpPr>
          <p:nvPr>
            <p:ph type="title"/>
          </p:nvPr>
        </p:nvSpPr>
        <p:spPr>
          <a:xfrm>
            <a:off x="405353" y="297950"/>
            <a:ext cx="11327735" cy="595901"/>
          </a:xfrm>
          <a:solidFill>
            <a:schemeClr val="accent1"/>
          </a:solidFill>
        </p:spPr>
        <p:txBody>
          <a:bodyPr>
            <a:normAutofit fontScale="90000"/>
          </a:bodyPr>
          <a:lstStyle/>
          <a:p>
            <a:pPr algn="ctr"/>
            <a:r>
              <a:rPr lang="en-IN" sz="4000" b="1" dirty="0">
                <a:solidFill>
                  <a:schemeClr val="bg1"/>
                </a:solidFill>
                <a:latin typeface="Calibri Light (Headings)"/>
                <a:cs typeface="Arial" panose="020B0604020202020204" pitchFamily="34" charset="0"/>
              </a:rPr>
              <a:t>Content</a:t>
            </a:r>
          </a:p>
        </p:txBody>
      </p:sp>
      <p:sp>
        <p:nvSpPr>
          <p:cNvPr id="3" name="Content Placeholder 2">
            <a:extLst>
              <a:ext uri="{FF2B5EF4-FFF2-40B4-BE49-F238E27FC236}">
                <a16:creationId xmlns:a16="http://schemas.microsoft.com/office/drawing/2014/main" id="{040D1E08-4BCD-47D2-BC77-B6825A947865}"/>
              </a:ext>
            </a:extLst>
          </p:cNvPr>
          <p:cNvSpPr>
            <a:spLocks noGrp="1"/>
          </p:cNvSpPr>
          <p:nvPr>
            <p:ph idx="1"/>
          </p:nvPr>
        </p:nvSpPr>
        <p:spPr>
          <a:xfrm>
            <a:off x="838200" y="1561675"/>
            <a:ext cx="10515600" cy="4351338"/>
          </a:xfrm>
        </p:spPr>
        <p:txBody>
          <a:bodyPr>
            <a:normAutofit/>
          </a:bodyPr>
          <a:lstStyle/>
          <a:p>
            <a:r>
              <a:rPr lang="en-IN" sz="2400" dirty="0"/>
              <a:t>About Airbnb</a:t>
            </a:r>
          </a:p>
          <a:p>
            <a:r>
              <a:rPr lang="en-IN" sz="2400" dirty="0"/>
              <a:t>Agenda</a:t>
            </a:r>
          </a:p>
          <a:p>
            <a:r>
              <a:rPr lang="en-IN" sz="2400" dirty="0"/>
              <a:t>Dataset Summary</a:t>
            </a:r>
          </a:p>
          <a:p>
            <a:r>
              <a:rPr lang="en-IN" sz="2400" dirty="0"/>
              <a:t>Data Cleaning</a:t>
            </a:r>
          </a:p>
          <a:p>
            <a:r>
              <a:rPr lang="en-IN" sz="2400" dirty="0"/>
              <a:t>Distinguishing Features</a:t>
            </a:r>
          </a:p>
          <a:p>
            <a:r>
              <a:rPr lang="en-IN" sz="2400" dirty="0"/>
              <a:t>Correlation heatmap</a:t>
            </a:r>
          </a:p>
          <a:p>
            <a:r>
              <a:rPr lang="en-IN" sz="2400" dirty="0"/>
              <a:t>Analysis of dataset</a:t>
            </a:r>
          </a:p>
          <a:p>
            <a:r>
              <a:rPr lang="en-IN" sz="2400" dirty="0"/>
              <a:t>Conclusion</a:t>
            </a:r>
          </a:p>
          <a:p>
            <a:r>
              <a:rPr lang="en-IN" sz="2400" dirty="0"/>
              <a:t>Tools Used</a:t>
            </a:r>
          </a:p>
          <a:p>
            <a:endParaRPr lang="en-IN" sz="2400" dirty="0"/>
          </a:p>
        </p:txBody>
      </p:sp>
      <p:pic>
        <p:nvPicPr>
          <p:cNvPr id="5" name="Picture 2" descr="See the source image">
            <a:extLst>
              <a:ext uri="{FF2B5EF4-FFF2-40B4-BE49-F238E27FC236}">
                <a16:creationId xmlns:a16="http://schemas.microsoft.com/office/drawing/2014/main" id="{6BBD64DC-B8C4-4781-A1AC-6223C7DDEF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53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9756-F4A1-49D3-AE1B-E817241A4EE5}"/>
              </a:ext>
            </a:extLst>
          </p:cNvPr>
          <p:cNvSpPr txBox="1">
            <a:spLocks/>
          </p:cNvSpPr>
          <p:nvPr/>
        </p:nvSpPr>
        <p:spPr>
          <a:xfrm>
            <a:off x="458912" y="302313"/>
            <a:ext cx="11290027" cy="595901"/>
          </a:xfrm>
          <a:prstGeom prst="rect">
            <a:avLst/>
          </a:prstGeom>
          <a:solidFill>
            <a:schemeClr val="accent1"/>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solidFill>
                  <a:schemeClr val="bg1"/>
                </a:solidFill>
                <a:latin typeface="Calibri Light (Headings)"/>
              </a:rPr>
              <a:t>Analysis of Airbnb dataset Continued…</a:t>
            </a:r>
          </a:p>
        </p:txBody>
      </p:sp>
      <p:sp>
        <p:nvSpPr>
          <p:cNvPr id="4" name="TextBox 3">
            <a:extLst>
              <a:ext uri="{FF2B5EF4-FFF2-40B4-BE49-F238E27FC236}">
                <a16:creationId xmlns:a16="http://schemas.microsoft.com/office/drawing/2014/main" id="{DCFEFADB-27F0-4885-AC46-12CA03119335}"/>
              </a:ext>
            </a:extLst>
          </p:cNvPr>
          <p:cNvSpPr txBox="1"/>
          <p:nvPr/>
        </p:nvSpPr>
        <p:spPr>
          <a:xfrm>
            <a:off x="458912" y="1138883"/>
            <a:ext cx="8176041" cy="2092881"/>
          </a:xfrm>
          <a:prstGeom prst="rect">
            <a:avLst/>
          </a:prstGeom>
          <a:noFill/>
        </p:spPr>
        <p:txBody>
          <a:bodyPr wrap="square">
            <a:spAutoFit/>
          </a:bodyPr>
          <a:lstStyle/>
          <a:p>
            <a:r>
              <a:rPr lang="en-US" sz="2000" b="1" dirty="0">
                <a:solidFill>
                  <a:srgbClr val="FF0000"/>
                </a:solidFill>
                <a:effectLst/>
                <a:latin typeface="Calibri (Body)"/>
              </a:rPr>
              <a:t>Busiest Hosts in order to Number of reviews :</a:t>
            </a:r>
          </a:p>
          <a:p>
            <a:endParaRPr lang="en-US" sz="1000" b="1" dirty="0">
              <a:solidFill>
                <a:srgbClr val="FF0000"/>
              </a:solidFill>
              <a:effectLst/>
              <a:latin typeface="Calibri (Body)"/>
            </a:endParaRPr>
          </a:p>
          <a:p>
            <a:pPr algn="just"/>
            <a:r>
              <a:rPr lang="en-US" i="0" dirty="0">
                <a:solidFill>
                  <a:srgbClr val="212121"/>
                </a:solidFill>
                <a:effectLst/>
                <a:latin typeface="Calibri (Body)"/>
              </a:rPr>
              <a:t>From the above result, we can conclude that the Name of the busiest host is Dona having the host id number: 47621202 in Jamaica neighbourhood with 629 number of reviews.</a:t>
            </a:r>
          </a:p>
          <a:p>
            <a:pPr algn="just"/>
            <a:endParaRPr lang="en-US" sz="1000" i="0" dirty="0">
              <a:solidFill>
                <a:srgbClr val="212121"/>
              </a:solidFill>
              <a:effectLst/>
              <a:latin typeface="Calibri (Body)"/>
            </a:endParaRPr>
          </a:p>
          <a:p>
            <a:pPr algn="just"/>
            <a:r>
              <a:rPr lang="en-US" b="1" i="0" dirty="0">
                <a:solidFill>
                  <a:srgbClr val="212121"/>
                </a:solidFill>
                <a:effectLst/>
                <a:latin typeface="Calibri (Body)"/>
              </a:rPr>
              <a:t>Note: </a:t>
            </a:r>
            <a:r>
              <a:rPr lang="en-US" i="0" dirty="0">
                <a:solidFill>
                  <a:srgbClr val="212121"/>
                </a:solidFill>
                <a:effectLst/>
                <a:latin typeface="Calibri (Body)"/>
              </a:rPr>
              <a:t>The busiest host is the person who got the most number of reviews i.e. people are frequently booking rooms at these hosts.</a:t>
            </a:r>
          </a:p>
        </p:txBody>
      </p:sp>
      <p:pic>
        <p:nvPicPr>
          <p:cNvPr id="10" name="Picture 2" descr="See the source image">
            <a:extLst>
              <a:ext uri="{FF2B5EF4-FFF2-40B4-BE49-F238E27FC236}">
                <a16:creationId xmlns:a16="http://schemas.microsoft.com/office/drawing/2014/main" id="{E281EEF0-929F-4748-8EE4-71BE9A2871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D91FB17-F9DB-139D-B22A-2A73F84971A4}"/>
              </a:ext>
            </a:extLst>
          </p:cNvPr>
          <p:cNvPicPr>
            <a:picLocks noChangeAspect="1"/>
          </p:cNvPicPr>
          <p:nvPr/>
        </p:nvPicPr>
        <p:blipFill rotWithShape="1">
          <a:blip r:embed="rId3"/>
          <a:srcRect t="-1" b="11582"/>
          <a:stretch/>
        </p:blipFill>
        <p:spPr>
          <a:xfrm>
            <a:off x="8634952" y="1138882"/>
            <a:ext cx="3098135" cy="2246769"/>
          </a:xfrm>
          <a:prstGeom prst="rect">
            <a:avLst/>
          </a:prstGeom>
        </p:spPr>
      </p:pic>
      <p:pic>
        <p:nvPicPr>
          <p:cNvPr id="7" name="Picture 6">
            <a:extLst>
              <a:ext uri="{FF2B5EF4-FFF2-40B4-BE49-F238E27FC236}">
                <a16:creationId xmlns:a16="http://schemas.microsoft.com/office/drawing/2014/main" id="{B29F5A9A-6C6C-E910-AB2D-760CEF4D7AEE}"/>
              </a:ext>
            </a:extLst>
          </p:cNvPr>
          <p:cNvPicPr>
            <a:picLocks noChangeAspect="1"/>
          </p:cNvPicPr>
          <p:nvPr/>
        </p:nvPicPr>
        <p:blipFill>
          <a:blip r:embed="rId4"/>
          <a:stretch>
            <a:fillRect/>
          </a:stretch>
        </p:blipFill>
        <p:spPr>
          <a:xfrm>
            <a:off x="443060" y="3582185"/>
            <a:ext cx="5645014" cy="2686639"/>
          </a:xfrm>
          <a:prstGeom prst="rect">
            <a:avLst/>
          </a:prstGeom>
        </p:spPr>
      </p:pic>
      <p:pic>
        <p:nvPicPr>
          <p:cNvPr id="13" name="Picture 12">
            <a:extLst>
              <a:ext uri="{FF2B5EF4-FFF2-40B4-BE49-F238E27FC236}">
                <a16:creationId xmlns:a16="http://schemas.microsoft.com/office/drawing/2014/main" id="{952FA4EB-EE10-AA20-C886-6A8DAA942D70}"/>
              </a:ext>
            </a:extLst>
          </p:cNvPr>
          <p:cNvPicPr>
            <a:picLocks noChangeAspect="1"/>
          </p:cNvPicPr>
          <p:nvPr/>
        </p:nvPicPr>
        <p:blipFill>
          <a:blip r:embed="rId5"/>
          <a:stretch>
            <a:fillRect/>
          </a:stretch>
        </p:blipFill>
        <p:spPr>
          <a:xfrm>
            <a:off x="6088073" y="3582184"/>
            <a:ext cx="5645014" cy="2686640"/>
          </a:xfrm>
          <a:prstGeom prst="rect">
            <a:avLst/>
          </a:prstGeom>
        </p:spPr>
      </p:pic>
    </p:spTree>
    <p:extLst>
      <p:ext uri="{BB962C8B-B14F-4D97-AF65-F5344CB8AC3E}">
        <p14:creationId xmlns:p14="http://schemas.microsoft.com/office/powerpoint/2010/main" val="124538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1B6A5-A403-49BB-A4FB-7B150F93DFDE}"/>
              </a:ext>
            </a:extLst>
          </p:cNvPr>
          <p:cNvSpPr txBox="1"/>
          <p:nvPr/>
        </p:nvSpPr>
        <p:spPr>
          <a:xfrm>
            <a:off x="747444" y="1014817"/>
            <a:ext cx="4654115" cy="400110"/>
          </a:xfrm>
          <a:prstGeom prst="rect">
            <a:avLst/>
          </a:prstGeom>
          <a:noFill/>
        </p:spPr>
        <p:txBody>
          <a:bodyPr wrap="square">
            <a:spAutoFit/>
          </a:bodyPr>
          <a:lstStyle/>
          <a:p>
            <a:r>
              <a:rPr lang="en-IN" sz="2000" b="1" dirty="0">
                <a:solidFill>
                  <a:srgbClr val="FF0000"/>
                </a:solidFill>
              </a:rPr>
              <a:t>Location wise Traffic and reason behind it.</a:t>
            </a:r>
          </a:p>
        </p:txBody>
      </p:sp>
      <p:sp>
        <p:nvSpPr>
          <p:cNvPr id="5" name="TextBox 4">
            <a:extLst>
              <a:ext uri="{FF2B5EF4-FFF2-40B4-BE49-F238E27FC236}">
                <a16:creationId xmlns:a16="http://schemas.microsoft.com/office/drawing/2014/main" id="{933DDB02-9934-462C-BA01-0569F52E5C41}"/>
              </a:ext>
            </a:extLst>
          </p:cNvPr>
          <p:cNvSpPr txBox="1"/>
          <p:nvPr/>
        </p:nvSpPr>
        <p:spPr>
          <a:xfrm>
            <a:off x="639512" y="5148478"/>
            <a:ext cx="11021656" cy="1477328"/>
          </a:xfrm>
          <a:prstGeom prst="rect">
            <a:avLst/>
          </a:prstGeom>
          <a:noFill/>
        </p:spPr>
        <p:txBody>
          <a:bodyPr wrap="square" rtlCol="0">
            <a:spAutoFit/>
          </a:bodyPr>
          <a:lstStyle/>
          <a:p>
            <a:pPr algn="just"/>
            <a:r>
              <a:rPr lang="en-IN" dirty="0">
                <a:latin typeface="Calibri (Body)"/>
              </a:rPr>
              <a:t>From the above two charts we can observe that Manhattan has the highest traffic among all five neighbourhood groups. </a:t>
            </a:r>
            <a:r>
              <a:rPr lang="en-US" b="0" i="0" dirty="0">
                <a:solidFill>
                  <a:srgbClr val="212121"/>
                </a:solidFill>
                <a:effectLst/>
                <a:latin typeface="Calibri (Body)"/>
              </a:rPr>
              <a:t>Manhattan has more traffic probably because it is the most popular </a:t>
            </a:r>
            <a:r>
              <a:rPr lang="en-US" dirty="0">
                <a:solidFill>
                  <a:srgbClr val="212121"/>
                </a:solidFill>
                <a:latin typeface="Calibri (Body)"/>
              </a:rPr>
              <a:t>neighbourhood group</a:t>
            </a:r>
            <a:r>
              <a:rPr lang="en-US" b="0" i="0" dirty="0">
                <a:solidFill>
                  <a:srgbClr val="212121"/>
                </a:solidFill>
                <a:effectLst/>
                <a:latin typeface="Calibri (Body)"/>
              </a:rPr>
              <a:t> of NYC and considered to have most of the popular attractions. In fact, most people believe Manhattan to be the synonym of NYC. Brooklyn comes second on the basis of traffic as it is considered to be the second most famous district of New York after Manhattan. Staten island has least because this location is least known.</a:t>
            </a:r>
            <a:endParaRPr lang="en-IN" dirty="0">
              <a:latin typeface="Calibri (Body)"/>
            </a:endParaRPr>
          </a:p>
        </p:txBody>
      </p:sp>
      <p:pic>
        <p:nvPicPr>
          <p:cNvPr id="7" name="Picture 2" descr="See the source image">
            <a:extLst>
              <a:ext uri="{FF2B5EF4-FFF2-40B4-BE49-F238E27FC236}">
                <a16:creationId xmlns:a16="http://schemas.microsoft.com/office/drawing/2014/main" id="{6BFEBA04-8C4D-452F-B22C-4A85E7241F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956E52C1-1F2E-0749-1291-18EDFE928AB7}"/>
              </a:ext>
            </a:extLst>
          </p:cNvPr>
          <p:cNvSpPr txBox="1">
            <a:spLocks/>
          </p:cNvSpPr>
          <p:nvPr/>
        </p:nvSpPr>
        <p:spPr>
          <a:xfrm>
            <a:off x="450986" y="302313"/>
            <a:ext cx="11290027" cy="595901"/>
          </a:xfrm>
          <a:prstGeom prst="rect">
            <a:avLst/>
          </a:prstGeom>
          <a:solidFill>
            <a:schemeClr val="accent1"/>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solidFill>
                  <a:schemeClr val="bg1"/>
                </a:solidFill>
                <a:latin typeface="Calibri Light (Headings)"/>
              </a:rPr>
              <a:t>Analysis of Airbnb dataset Continued…</a:t>
            </a:r>
          </a:p>
        </p:txBody>
      </p:sp>
      <p:pic>
        <p:nvPicPr>
          <p:cNvPr id="3" name="Picture 2">
            <a:extLst>
              <a:ext uri="{FF2B5EF4-FFF2-40B4-BE49-F238E27FC236}">
                <a16:creationId xmlns:a16="http://schemas.microsoft.com/office/drawing/2014/main" id="{9D919BA4-F082-FA42-F5A0-1AC81CD5AE4D}"/>
              </a:ext>
            </a:extLst>
          </p:cNvPr>
          <p:cNvPicPr>
            <a:picLocks noChangeAspect="1"/>
          </p:cNvPicPr>
          <p:nvPr/>
        </p:nvPicPr>
        <p:blipFill>
          <a:blip r:embed="rId3"/>
          <a:stretch>
            <a:fillRect/>
          </a:stretch>
        </p:blipFill>
        <p:spPr>
          <a:xfrm>
            <a:off x="532688" y="1600113"/>
            <a:ext cx="7348120" cy="3339532"/>
          </a:xfrm>
          <a:prstGeom prst="rect">
            <a:avLst/>
          </a:prstGeom>
        </p:spPr>
      </p:pic>
      <p:pic>
        <p:nvPicPr>
          <p:cNvPr id="11" name="Picture 10">
            <a:extLst>
              <a:ext uri="{FF2B5EF4-FFF2-40B4-BE49-F238E27FC236}">
                <a16:creationId xmlns:a16="http://schemas.microsoft.com/office/drawing/2014/main" id="{BE9B8453-1C01-FAF0-8C64-398B8C1AF6B2}"/>
              </a:ext>
            </a:extLst>
          </p:cNvPr>
          <p:cNvPicPr>
            <a:picLocks noChangeAspect="1"/>
          </p:cNvPicPr>
          <p:nvPr/>
        </p:nvPicPr>
        <p:blipFill>
          <a:blip r:embed="rId4"/>
          <a:stretch>
            <a:fillRect/>
          </a:stretch>
        </p:blipFill>
        <p:spPr>
          <a:xfrm>
            <a:off x="7880809" y="1600112"/>
            <a:ext cx="3778503" cy="3339532"/>
          </a:xfrm>
          <a:prstGeom prst="rect">
            <a:avLst/>
          </a:prstGeom>
        </p:spPr>
      </p:pic>
    </p:spTree>
    <p:extLst>
      <p:ext uri="{BB962C8B-B14F-4D97-AF65-F5344CB8AC3E}">
        <p14:creationId xmlns:p14="http://schemas.microsoft.com/office/powerpoint/2010/main" val="2477332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BDFE-EB67-477D-89BB-717388263AA6}"/>
              </a:ext>
            </a:extLst>
          </p:cNvPr>
          <p:cNvSpPr>
            <a:spLocks noGrp="1"/>
          </p:cNvSpPr>
          <p:nvPr>
            <p:ph type="title"/>
          </p:nvPr>
        </p:nvSpPr>
        <p:spPr>
          <a:xfrm>
            <a:off x="377072" y="297950"/>
            <a:ext cx="11356016" cy="595901"/>
          </a:xfrm>
          <a:solidFill>
            <a:schemeClr val="accent1"/>
          </a:solidFill>
        </p:spPr>
        <p:txBody>
          <a:bodyPr>
            <a:normAutofit fontScale="90000"/>
          </a:bodyPr>
          <a:lstStyle/>
          <a:p>
            <a:pPr algn="ctr"/>
            <a:r>
              <a:rPr lang="en-IN" b="1" dirty="0">
                <a:solidFill>
                  <a:schemeClr val="bg1"/>
                </a:solidFill>
              </a:rPr>
              <a:t>Conclusion</a:t>
            </a:r>
          </a:p>
        </p:txBody>
      </p:sp>
      <p:sp>
        <p:nvSpPr>
          <p:cNvPr id="3" name="Content Placeholder 2">
            <a:extLst>
              <a:ext uri="{FF2B5EF4-FFF2-40B4-BE49-F238E27FC236}">
                <a16:creationId xmlns:a16="http://schemas.microsoft.com/office/drawing/2014/main" id="{839D869D-5055-4707-877C-78CBDBF7EE17}"/>
              </a:ext>
            </a:extLst>
          </p:cNvPr>
          <p:cNvSpPr>
            <a:spLocks noGrp="1"/>
          </p:cNvSpPr>
          <p:nvPr>
            <p:ph idx="1"/>
          </p:nvPr>
        </p:nvSpPr>
        <p:spPr>
          <a:xfrm>
            <a:off x="377071" y="1027522"/>
            <a:ext cx="11356015" cy="5532528"/>
          </a:xfrm>
        </p:spPr>
        <p:txBody>
          <a:bodyPr>
            <a:normAutofit/>
          </a:bodyPr>
          <a:lstStyle/>
          <a:p>
            <a:pPr marL="0" indent="0" algn="just">
              <a:buNone/>
            </a:pPr>
            <a:r>
              <a:rPr lang="en-IN" sz="1800" dirty="0"/>
              <a:t>By exploring the Airbnb dataset we have drawn out many information. Some of them are listed below:</a:t>
            </a:r>
          </a:p>
          <a:p>
            <a:pPr algn="just"/>
            <a:r>
              <a:rPr lang="en-IN" sz="1800" dirty="0"/>
              <a:t>Our Airbnb dataset has data from the five neighbourhood groups of NYC namely Manhattan, Brooklyn, Queens, Bronx and Staten Island.</a:t>
            </a:r>
          </a:p>
          <a:p>
            <a:pPr algn="just"/>
            <a:r>
              <a:rPr lang="en-IN" sz="1800" dirty="0"/>
              <a:t>Manhattan has maximum number of listings, this may be the case because Manhattan has almost 90% of tourists attractions all over the NYC. Some of them are </a:t>
            </a:r>
            <a:r>
              <a:rPr lang="en-US" sz="1800" dirty="0"/>
              <a:t>Empire State Building, the Rockefeller Center, the surprising Chrysler Building, the fascinating Times Square, the controversial MoMA etc.</a:t>
            </a:r>
          </a:p>
          <a:p>
            <a:pPr algn="just"/>
            <a:r>
              <a:rPr lang="en-US" sz="1800" dirty="0"/>
              <a:t>Brooklyn has second highest listings and Staten Island has the least.</a:t>
            </a:r>
          </a:p>
          <a:p>
            <a:pPr algn="just"/>
            <a:r>
              <a:rPr lang="en-US" sz="1800" dirty="0"/>
              <a:t>Most of the hosts from Manhattan has multiple number of listings.</a:t>
            </a:r>
          </a:p>
          <a:p>
            <a:pPr algn="just"/>
            <a:r>
              <a:rPr lang="en-US" sz="1800" dirty="0"/>
              <a:t>Most of the guests visiting Manhattan and Brooklyn are not giving reviews, it may be because more corporate bookings are happening in Manhattan and Brooklyn or the high profile people are visiting these locations, and they probably do not give reviews most often.</a:t>
            </a:r>
          </a:p>
          <a:p>
            <a:pPr algn="just"/>
            <a:r>
              <a:rPr lang="en-US" sz="1800" dirty="0"/>
              <a:t>The </a:t>
            </a:r>
            <a:r>
              <a:rPr lang="en-IN" sz="1800" dirty="0"/>
              <a:t>neighbourhood group</a:t>
            </a:r>
            <a:r>
              <a:rPr lang="en-US" sz="1800" dirty="0"/>
              <a:t> with less number of listings are receiving more reviews, the reason probably would be the hosts are able to cater to most of their guests and encouraging them to give reviews.</a:t>
            </a:r>
          </a:p>
          <a:p>
            <a:pPr algn="just"/>
            <a:r>
              <a:rPr lang="en-US" sz="1800" dirty="0"/>
              <a:t>There are three categories of room types available which are: Entire home/apt, Private Rooms and Shared rooms. Out of these three Entire home/apt is very expensive and shared rooms are the least expensive.</a:t>
            </a:r>
          </a:p>
          <a:p>
            <a:pPr algn="just"/>
            <a:r>
              <a:rPr lang="en-US" sz="1800" dirty="0"/>
              <a:t>Private rooms are mostly preferred over Entire home/apt because it is less costly and has less minimum nights dependency.</a:t>
            </a:r>
            <a:endParaRPr lang="en-IN" sz="1800" dirty="0"/>
          </a:p>
          <a:p>
            <a:endParaRPr lang="en-IN" sz="2400" dirty="0"/>
          </a:p>
        </p:txBody>
      </p:sp>
      <p:pic>
        <p:nvPicPr>
          <p:cNvPr id="4" name="Picture 2" descr="See the source image">
            <a:extLst>
              <a:ext uri="{FF2B5EF4-FFF2-40B4-BE49-F238E27FC236}">
                <a16:creationId xmlns:a16="http://schemas.microsoft.com/office/drawing/2014/main" id="{3600A096-0EC2-4D19-AA51-5403349A06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010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94529-C907-4C99-9A53-0C1D60E3E186}"/>
              </a:ext>
            </a:extLst>
          </p:cNvPr>
          <p:cNvSpPr txBox="1"/>
          <p:nvPr/>
        </p:nvSpPr>
        <p:spPr>
          <a:xfrm>
            <a:off x="2233781" y="1720840"/>
            <a:ext cx="7921375"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t>Google Colaboratory</a:t>
            </a:r>
          </a:p>
          <a:p>
            <a:pPr marL="342900" indent="-342900">
              <a:buFont typeface="Arial" panose="020B0604020202020204" pitchFamily="34" charset="0"/>
              <a:buChar char="•"/>
            </a:pPr>
            <a:r>
              <a:rPr lang="en-IN" sz="2400" dirty="0"/>
              <a:t>Python</a:t>
            </a:r>
          </a:p>
          <a:p>
            <a:pPr marL="342900" indent="-342900">
              <a:buFont typeface="Arial" panose="020B0604020202020204" pitchFamily="34" charset="0"/>
              <a:buChar char="•"/>
            </a:pPr>
            <a:r>
              <a:rPr lang="en-IN" sz="2400" dirty="0"/>
              <a:t>GitHub</a:t>
            </a:r>
          </a:p>
          <a:p>
            <a:endParaRPr lang="en-IN" sz="2400" dirty="0"/>
          </a:p>
          <a:p>
            <a:r>
              <a:rPr lang="en-IN" sz="2400" b="1" dirty="0">
                <a:solidFill>
                  <a:srgbClr val="FF0000"/>
                </a:solidFill>
              </a:rPr>
              <a:t>Libraries imported:</a:t>
            </a:r>
          </a:p>
          <a:p>
            <a:endParaRPr lang="en-IN" sz="2400" b="1" dirty="0">
              <a:solidFill>
                <a:srgbClr val="FF0000"/>
              </a:solidFill>
            </a:endParaRPr>
          </a:p>
          <a:p>
            <a:pPr marL="342900" indent="-342900">
              <a:buFont typeface="Arial" panose="020B0604020202020204" pitchFamily="34" charset="0"/>
              <a:buChar char="•"/>
            </a:pPr>
            <a:r>
              <a:rPr lang="en-IN" sz="2400" dirty="0"/>
              <a:t>Pandas</a:t>
            </a:r>
          </a:p>
          <a:p>
            <a:pPr marL="342900" indent="-342900">
              <a:buFont typeface="Arial" panose="020B0604020202020204" pitchFamily="34" charset="0"/>
              <a:buChar char="•"/>
            </a:pPr>
            <a:r>
              <a:rPr lang="en-IN" sz="2400" dirty="0"/>
              <a:t>Matplotlib</a:t>
            </a:r>
          </a:p>
          <a:p>
            <a:pPr marL="342900" indent="-342900">
              <a:buFont typeface="Arial" panose="020B0604020202020204" pitchFamily="34" charset="0"/>
              <a:buChar char="•"/>
            </a:pPr>
            <a:r>
              <a:rPr lang="en-IN" sz="2400" dirty="0"/>
              <a:t>Seaborn</a:t>
            </a:r>
          </a:p>
        </p:txBody>
      </p:sp>
      <p:pic>
        <p:nvPicPr>
          <p:cNvPr id="4" name="Picture 2" descr="See the source image">
            <a:extLst>
              <a:ext uri="{FF2B5EF4-FFF2-40B4-BE49-F238E27FC236}">
                <a16:creationId xmlns:a16="http://schemas.microsoft.com/office/drawing/2014/main" id="{575F51E1-53AF-4E83-B1F3-03E7DE2794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F79217A-ED92-12E7-0325-F46AD999D47F}"/>
              </a:ext>
            </a:extLst>
          </p:cNvPr>
          <p:cNvSpPr txBox="1">
            <a:spLocks/>
          </p:cNvSpPr>
          <p:nvPr/>
        </p:nvSpPr>
        <p:spPr>
          <a:xfrm>
            <a:off x="377072" y="297950"/>
            <a:ext cx="11356016" cy="595901"/>
          </a:xfrm>
          <a:prstGeom prst="rect">
            <a:avLst/>
          </a:prstGeom>
          <a:solidFill>
            <a:schemeClr val="accent1"/>
          </a:soli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chemeClr val="bg1"/>
                </a:solidFill>
              </a:rPr>
              <a:t>Tools Used</a:t>
            </a:r>
          </a:p>
        </p:txBody>
      </p:sp>
    </p:spTree>
    <p:extLst>
      <p:ext uri="{BB962C8B-B14F-4D97-AF65-F5344CB8AC3E}">
        <p14:creationId xmlns:p14="http://schemas.microsoft.com/office/powerpoint/2010/main" val="2266169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e the source image">
            <a:extLst>
              <a:ext uri="{FF2B5EF4-FFF2-40B4-BE49-F238E27FC236}">
                <a16:creationId xmlns:a16="http://schemas.microsoft.com/office/drawing/2014/main" id="{A363DA52-1833-4A97-86FF-9DDE0DE1BF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1D36BCE-C2D7-79D1-0169-04A9492850D9}"/>
              </a:ext>
            </a:extLst>
          </p:cNvPr>
          <p:cNvPicPr>
            <a:picLocks noChangeAspect="1"/>
          </p:cNvPicPr>
          <p:nvPr/>
        </p:nvPicPr>
        <p:blipFill>
          <a:blip r:embed="rId3"/>
          <a:stretch>
            <a:fillRect/>
          </a:stretch>
        </p:blipFill>
        <p:spPr>
          <a:xfrm>
            <a:off x="0" y="1"/>
            <a:ext cx="12191999" cy="6858000"/>
          </a:xfrm>
          <a:prstGeom prst="rect">
            <a:avLst/>
          </a:prstGeom>
          <a:effectLst>
            <a:outerShdw blurRad="50800" dist="50800" dir="5400000" algn="ctr" rotWithShape="0">
              <a:srgbClr val="000000">
                <a:alpha val="0"/>
              </a:srgbClr>
            </a:outerShdw>
            <a:reflection stA="0" endPos="65000" dist="50800" dir="5400000" sy="-100000" algn="bl" rotWithShape="0"/>
          </a:effectLst>
        </p:spPr>
      </p:pic>
      <p:pic>
        <p:nvPicPr>
          <p:cNvPr id="5" name="Picture 4">
            <a:extLst>
              <a:ext uri="{FF2B5EF4-FFF2-40B4-BE49-F238E27FC236}">
                <a16:creationId xmlns:a16="http://schemas.microsoft.com/office/drawing/2014/main" id="{271E12C4-9328-2446-B36A-FC9F6F90DC19}"/>
              </a:ext>
            </a:extLst>
          </p:cNvPr>
          <p:cNvPicPr>
            <a:picLocks noChangeAspect="1"/>
          </p:cNvPicPr>
          <p:nvPr/>
        </p:nvPicPr>
        <p:blipFill>
          <a:blip r:embed="rId4"/>
          <a:stretch>
            <a:fillRect/>
          </a:stretch>
        </p:blipFill>
        <p:spPr>
          <a:xfrm>
            <a:off x="11733088" y="0"/>
            <a:ext cx="457240" cy="597460"/>
          </a:xfrm>
          <a:prstGeom prst="rect">
            <a:avLst/>
          </a:prstGeom>
        </p:spPr>
      </p:pic>
    </p:spTree>
    <p:extLst>
      <p:ext uri="{BB962C8B-B14F-4D97-AF65-F5344CB8AC3E}">
        <p14:creationId xmlns:p14="http://schemas.microsoft.com/office/powerpoint/2010/main" val="354393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8640-F76F-4D1C-859C-4F25A0F360C7}"/>
              </a:ext>
            </a:extLst>
          </p:cNvPr>
          <p:cNvSpPr>
            <a:spLocks noGrp="1"/>
          </p:cNvSpPr>
          <p:nvPr>
            <p:ph type="title"/>
          </p:nvPr>
        </p:nvSpPr>
        <p:spPr>
          <a:xfrm>
            <a:off x="920393" y="2667891"/>
            <a:ext cx="10515600" cy="1325563"/>
          </a:xfrm>
        </p:spPr>
        <p:txBody>
          <a:bodyPr/>
          <a:lstStyle/>
          <a:p>
            <a:br>
              <a:rPr lang="en-IN" sz="4400" dirty="0"/>
            </a:br>
            <a:endParaRPr lang="en-IN" dirty="0"/>
          </a:p>
        </p:txBody>
      </p:sp>
      <p:sp>
        <p:nvSpPr>
          <p:cNvPr id="5" name="Rectangle 4">
            <a:extLst>
              <a:ext uri="{FF2B5EF4-FFF2-40B4-BE49-F238E27FC236}">
                <a16:creationId xmlns:a16="http://schemas.microsoft.com/office/drawing/2014/main" id="{15465778-6EBC-421A-98F2-F9A509C60B8B}"/>
              </a:ext>
            </a:extLst>
          </p:cNvPr>
          <p:cNvSpPr/>
          <p:nvPr/>
        </p:nvSpPr>
        <p:spPr>
          <a:xfrm>
            <a:off x="405353" y="297951"/>
            <a:ext cx="11327735" cy="595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Calibri Light (Headings)"/>
              </a:rPr>
              <a:t>About Airbnb</a:t>
            </a:r>
          </a:p>
        </p:txBody>
      </p:sp>
      <p:sp>
        <p:nvSpPr>
          <p:cNvPr id="12" name="TextBox 11">
            <a:extLst>
              <a:ext uri="{FF2B5EF4-FFF2-40B4-BE49-F238E27FC236}">
                <a16:creationId xmlns:a16="http://schemas.microsoft.com/office/drawing/2014/main" id="{632866B1-A34B-473A-AC99-BA5E9EF50238}"/>
              </a:ext>
            </a:extLst>
          </p:cNvPr>
          <p:cNvSpPr txBox="1"/>
          <p:nvPr/>
        </p:nvSpPr>
        <p:spPr>
          <a:xfrm>
            <a:off x="756007" y="1597978"/>
            <a:ext cx="10679986" cy="1938992"/>
          </a:xfrm>
          <a:prstGeom prst="rect">
            <a:avLst/>
          </a:prstGeom>
          <a:noFill/>
        </p:spPr>
        <p:txBody>
          <a:bodyPr wrap="square" rtlCol="0">
            <a:spAutoFit/>
          </a:bodyPr>
          <a:lstStyle/>
          <a:p>
            <a:pPr algn="just"/>
            <a:r>
              <a:rPr lang="en-US" sz="2000" dirty="0">
                <a:latin typeface="Calibri (Body)"/>
                <a:cs typeface="Times New Roman" panose="02020603050405020304" pitchFamily="18" charset="0"/>
              </a:rPr>
              <a:t>Airbnb, Inc. is an American service based company that lets property owners rent out their spaces to travelers looking for a place to stay. It provides a online platform where anyone can book a space from their website and mobile app. Airbnb does not own any of the listed properties; instead, it profits by receiving commission from each booking. The company was founded in 2008 by Brian Chesky, Nathan Blecharczyk and Joe Gebbia. Airbnb is a shortened version of its original name, Air Bed and Breakfast. </a:t>
            </a:r>
            <a:endParaRPr lang="en-IN" sz="2000" dirty="0">
              <a:latin typeface="Calibri (Body)"/>
              <a:cs typeface="Times New Roman" panose="02020603050405020304" pitchFamily="18" charset="0"/>
            </a:endParaRPr>
          </a:p>
        </p:txBody>
      </p:sp>
      <p:pic>
        <p:nvPicPr>
          <p:cNvPr id="8" name="Picture 2" descr="See the source image">
            <a:extLst>
              <a:ext uri="{FF2B5EF4-FFF2-40B4-BE49-F238E27FC236}">
                <a16:creationId xmlns:a16="http://schemas.microsoft.com/office/drawing/2014/main" id="{3FC8544E-2DFE-48A1-AE85-56C0586C30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irbnb Logo - PNG and Vector - Logo Download">
            <a:extLst>
              <a:ext uri="{FF2B5EF4-FFF2-40B4-BE49-F238E27FC236}">
                <a16:creationId xmlns:a16="http://schemas.microsoft.com/office/drawing/2014/main" id="{1A09F313-E74B-ED44-B680-9E8642A31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178" y="399345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rbnb - Belong anywhere | DesignStudio">
            <a:extLst>
              <a:ext uri="{FF2B5EF4-FFF2-40B4-BE49-F238E27FC236}">
                <a16:creationId xmlns:a16="http://schemas.microsoft.com/office/drawing/2014/main" id="{BD9AA3E5-DB79-74D9-4CAE-C8B102042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7603" y="4263267"/>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6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F00D-0B5F-41FF-93D5-0576A0202D95}"/>
              </a:ext>
            </a:extLst>
          </p:cNvPr>
          <p:cNvSpPr>
            <a:spLocks noGrp="1"/>
          </p:cNvSpPr>
          <p:nvPr>
            <p:ph type="title"/>
          </p:nvPr>
        </p:nvSpPr>
        <p:spPr>
          <a:xfrm>
            <a:off x="446272" y="297951"/>
            <a:ext cx="11299455" cy="595901"/>
          </a:xfrm>
          <a:solidFill>
            <a:srgbClr val="0070C0"/>
          </a:solidFill>
        </p:spPr>
        <p:txBody>
          <a:bodyPr>
            <a:normAutofit fontScale="90000"/>
          </a:bodyPr>
          <a:lstStyle/>
          <a:p>
            <a:pPr algn="ctr"/>
            <a:r>
              <a:rPr lang="en-IN" b="1" dirty="0">
                <a:solidFill>
                  <a:schemeClr val="bg1"/>
                </a:solidFill>
                <a:latin typeface="Calibri Light (Headings)"/>
                <a:cs typeface="Arial" panose="020B0604020202020204" pitchFamily="34" charset="0"/>
              </a:rPr>
              <a:t>Agenda</a:t>
            </a:r>
          </a:p>
        </p:txBody>
      </p:sp>
      <p:sp>
        <p:nvSpPr>
          <p:cNvPr id="3" name="Content Placeholder 2">
            <a:extLst>
              <a:ext uri="{FF2B5EF4-FFF2-40B4-BE49-F238E27FC236}">
                <a16:creationId xmlns:a16="http://schemas.microsoft.com/office/drawing/2014/main" id="{A19267AA-2B2F-4CF2-86B4-02056D643F9B}"/>
              </a:ext>
            </a:extLst>
          </p:cNvPr>
          <p:cNvSpPr>
            <a:spLocks noGrp="1"/>
          </p:cNvSpPr>
          <p:nvPr>
            <p:ph idx="1"/>
          </p:nvPr>
        </p:nvSpPr>
        <p:spPr>
          <a:xfrm>
            <a:off x="838199" y="1618235"/>
            <a:ext cx="10515600" cy="4066128"/>
          </a:xfrm>
        </p:spPr>
        <p:txBody>
          <a:bodyPr>
            <a:normAutofit/>
          </a:bodyPr>
          <a:lstStyle/>
          <a:p>
            <a:pPr marL="0" indent="0">
              <a:buNone/>
            </a:pPr>
            <a:r>
              <a:rPr lang="en-IN" sz="2000" dirty="0"/>
              <a:t>We will analyse the Airbnb dataset of New York City.</a:t>
            </a:r>
          </a:p>
          <a:p>
            <a:pPr marL="0" indent="0">
              <a:buNone/>
            </a:pPr>
            <a:endParaRPr lang="en-IN" sz="2000" dirty="0"/>
          </a:p>
          <a:p>
            <a:pPr marL="0" indent="0">
              <a:buNone/>
            </a:pPr>
            <a:r>
              <a:rPr lang="en-IN" sz="2000" dirty="0"/>
              <a:t>We will perform different analysis and try to gain insights like:</a:t>
            </a:r>
          </a:p>
          <a:p>
            <a:pPr marL="0" indent="0">
              <a:buNone/>
            </a:pPr>
            <a:endParaRPr lang="en-IN" sz="2000" dirty="0"/>
          </a:p>
          <a:p>
            <a:r>
              <a:rPr lang="en-IN" sz="2000" dirty="0"/>
              <a:t>Which neighbourhood group has more number of listings and the reason behind it.</a:t>
            </a:r>
          </a:p>
          <a:p>
            <a:r>
              <a:rPr lang="en-IN" sz="2000" dirty="0"/>
              <a:t>The neighbourhood that is more popular</a:t>
            </a:r>
          </a:p>
          <a:p>
            <a:r>
              <a:rPr lang="en-IN" sz="2000" dirty="0"/>
              <a:t>Room types that are preferred the most by guests</a:t>
            </a:r>
          </a:p>
          <a:p>
            <a:r>
              <a:rPr lang="en-IN" sz="2000" dirty="0"/>
              <a:t>Review and ratings</a:t>
            </a:r>
          </a:p>
          <a:p>
            <a:pPr marL="0" indent="0">
              <a:buNone/>
            </a:pPr>
            <a:endParaRPr lang="en-IN" sz="2000" dirty="0"/>
          </a:p>
          <a:p>
            <a:pPr marL="0" indent="0">
              <a:buNone/>
            </a:pPr>
            <a:r>
              <a:rPr lang="en-IN" sz="2000" dirty="0"/>
              <a:t>By doing this we will try to find the factors affecting the Airbnb listings in New York City.</a:t>
            </a:r>
          </a:p>
        </p:txBody>
      </p:sp>
      <p:pic>
        <p:nvPicPr>
          <p:cNvPr id="5" name="Picture 2" descr="See the source image">
            <a:extLst>
              <a:ext uri="{FF2B5EF4-FFF2-40B4-BE49-F238E27FC236}">
                <a16:creationId xmlns:a16="http://schemas.microsoft.com/office/drawing/2014/main" id="{EB0BE728-4CA1-4978-9ABD-17350B9E70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16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2508-84C9-44F9-89DA-D42C465A1DA1}"/>
              </a:ext>
            </a:extLst>
          </p:cNvPr>
          <p:cNvSpPr>
            <a:spLocks noGrp="1"/>
          </p:cNvSpPr>
          <p:nvPr>
            <p:ph type="title"/>
          </p:nvPr>
        </p:nvSpPr>
        <p:spPr>
          <a:xfrm>
            <a:off x="443060" y="297951"/>
            <a:ext cx="11290028" cy="595901"/>
          </a:xfrm>
          <a:solidFill>
            <a:srgbClr val="0070C0"/>
          </a:solidFill>
        </p:spPr>
        <p:txBody>
          <a:bodyPr>
            <a:noAutofit/>
          </a:bodyPr>
          <a:lstStyle/>
          <a:p>
            <a:pPr algn="ctr"/>
            <a:r>
              <a:rPr lang="en-IN" sz="4000" b="1" dirty="0">
                <a:solidFill>
                  <a:schemeClr val="bg1"/>
                </a:solidFill>
                <a:latin typeface="Calibri Light (Headings)"/>
                <a:cs typeface="Arial" panose="020B0604020202020204" pitchFamily="34" charset="0"/>
              </a:rPr>
              <a:t>Dataset Summary</a:t>
            </a:r>
          </a:p>
        </p:txBody>
      </p:sp>
      <p:sp>
        <p:nvSpPr>
          <p:cNvPr id="3" name="Content Placeholder 2">
            <a:extLst>
              <a:ext uri="{FF2B5EF4-FFF2-40B4-BE49-F238E27FC236}">
                <a16:creationId xmlns:a16="http://schemas.microsoft.com/office/drawing/2014/main" id="{86719ED2-216E-445B-8DBA-387855C76056}"/>
              </a:ext>
            </a:extLst>
          </p:cNvPr>
          <p:cNvSpPr>
            <a:spLocks noGrp="1"/>
          </p:cNvSpPr>
          <p:nvPr>
            <p:ph idx="1"/>
          </p:nvPr>
        </p:nvSpPr>
        <p:spPr>
          <a:xfrm>
            <a:off x="838200" y="1725106"/>
            <a:ext cx="10515600" cy="3876822"/>
          </a:xfrm>
        </p:spPr>
        <p:txBody>
          <a:bodyPr>
            <a:normAutofit/>
          </a:bodyPr>
          <a:lstStyle/>
          <a:p>
            <a:pPr marL="0" indent="0">
              <a:buNone/>
            </a:pPr>
            <a:r>
              <a:rPr lang="en-IN" sz="2400" dirty="0">
                <a:latin typeface="Calibri (Body)"/>
              </a:rPr>
              <a:t>Our Airbnb dataset contains 16 features and below are the detailed description of all the features:</a:t>
            </a:r>
          </a:p>
          <a:p>
            <a:pPr algn="l">
              <a:buFont typeface="Arial" panose="020B0604020202020204" pitchFamily="34" charset="0"/>
              <a:buChar char="•"/>
            </a:pPr>
            <a:r>
              <a:rPr lang="en-US" sz="2400" b="0" i="0" dirty="0">
                <a:solidFill>
                  <a:schemeClr val="accent1"/>
                </a:solidFill>
                <a:effectLst/>
                <a:latin typeface="Calibri (Body)"/>
              </a:rPr>
              <a:t>id and name</a:t>
            </a:r>
            <a:r>
              <a:rPr lang="en-US" sz="2400" b="0" i="0" dirty="0">
                <a:solidFill>
                  <a:srgbClr val="212121"/>
                </a:solidFill>
                <a:effectLst/>
                <a:latin typeface="Calibri (Body)"/>
              </a:rPr>
              <a:t> - They are simply the listing id and their names.</a:t>
            </a:r>
          </a:p>
          <a:p>
            <a:pPr algn="l">
              <a:buFont typeface="Arial" panose="020B0604020202020204" pitchFamily="34" charset="0"/>
              <a:buChar char="•"/>
            </a:pPr>
            <a:r>
              <a:rPr lang="en-US" sz="2400" b="0" i="0" dirty="0">
                <a:solidFill>
                  <a:schemeClr val="accent1"/>
                </a:solidFill>
                <a:effectLst/>
                <a:latin typeface="Calibri (Body)"/>
              </a:rPr>
              <a:t>host_id and host_name </a:t>
            </a:r>
            <a:r>
              <a:rPr lang="en-US" sz="2400" b="0" i="0" dirty="0">
                <a:solidFill>
                  <a:srgbClr val="212121"/>
                </a:solidFill>
                <a:effectLst/>
                <a:latin typeface="Calibri (Body)"/>
              </a:rPr>
              <a:t>- They signify the id of host who are associated to the respective listing and their names.</a:t>
            </a:r>
          </a:p>
          <a:p>
            <a:pPr algn="l">
              <a:buFont typeface="Arial" panose="020B0604020202020204" pitchFamily="34" charset="0"/>
              <a:buChar char="•"/>
            </a:pPr>
            <a:r>
              <a:rPr lang="en-US" sz="2400" b="0" i="0" dirty="0" err="1">
                <a:solidFill>
                  <a:schemeClr val="accent1"/>
                </a:solidFill>
                <a:effectLst/>
                <a:latin typeface="Calibri (Body)"/>
              </a:rPr>
              <a:t>neighbourhood_group</a:t>
            </a:r>
            <a:r>
              <a:rPr lang="en-US" sz="2400" b="0" i="0" dirty="0">
                <a:solidFill>
                  <a:schemeClr val="accent1"/>
                </a:solidFill>
                <a:effectLst/>
                <a:latin typeface="Calibri (Body)"/>
              </a:rPr>
              <a:t> </a:t>
            </a:r>
            <a:r>
              <a:rPr lang="en-US" sz="2400" b="0" i="0" dirty="0">
                <a:solidFill>
                  <a:srgbClr val="212121"/>
                </a:solidFill>
                <a:effectLst/>
                <a:latin typeface="Calibri (Body)"/>
              </a:rPr>
              <a:t>- It contains the district of the listing.</a:t>
            </a:r>
          </a:p>
          <a:p>
            <a:pPr algn="l">
              <a:buFont typeface="Arial" panose="020B0604020202020204" pitchFamily="34" charset="0"/>
              <a:buChar char="•"/>
            </a:pPr>
            <a:r>
              <a:rPr lang="en-US" sz="2400" b="0" i="0" dirty="0">
                <a:solidFill>
                  <a:schemeClr val="accent1"/>
                </a:solidFill>
                <a:effectLst/>
                <a:latin typeface="Calibri (Body)"/>
              </a:rPr>
              <a:t>neighbourhood</a:t>
            </a:r>
            <a:r>
              <a:rPr lang="en-US" sz="2400" b="0" i="0" dirty="0">
                <a:solidFill>
                  <a:srgbClr val="212121"/>
                </a:solidFill>
                <a:effectLst/>
                <a:latin typeface="Calibri (Body)"/>
              </a:rPr>
              <a:t> - the neighborhood of the respective neighborhood groups.</a:t>
            </a:r>
          </a:p>
          <a:p>
            <a:pPr algn="l">
              <a:buFont typeface="Arial" panose="020B0604020202020204" pitchFamily="34" charset="0"/>
              <a:buChar char="•"/>
            </a:pPr>
            <a:r>
              <a:rPr lang="en-US" sz="2400" b="0" i="0" dirty="0">
                <a:solidFill>
                  <a:schemeClr val="accent1"/>
                </a:solidFill>
                <a:effectLst/>
                <a:latin typeface="Calibri (Body)"/>
              </a:rPr>
              <a:t>latitude and longitude </a:t>
            </a:r>
            <a:r>
              <a:rPr lang="en-US" sz="2400" b="0" i="0" dirty="0">
                <a:solidFill>
                  <a:srgbClr val="212121"/>
                </a:solidFill>
                <a:effectLst/>
                <a:latin typeface="Calibri (Body)"/>
              </a:rPr>
              <a:t>- the geographical co-ordinates of respective listings.</a:t>
            </a:r>
          </a:p>
          <a:p>
            <a:pPr algn="l">
              <a:buFont typeface="Arial" panose="020B0604020202020204" pitchFamily="34" charset="0"/>
              <a:buChar char="•"/>
            </a:pPr>
            <a:r>
              <a:rPr lang="en-US" sz="2400" b="0" i="0" dirty="0">
                <a:solidFill>
                  <a:schemeClr val="accent1"/>
                </a:solidFill>
                <a:effectLst/>
                <a:latin typeface="Calibri (Body)"/>
              </a:rPr>
              <a:t>room_types </a:t>
            </a:r>
            <a:r>
              <a:rPr lang="en-US" sz="2400" b="0" i="0" dirty="0">
                <a:solidFill>
                  <a:srgbClr val="212121"/>
                </a:solidFill>
                <a:effectLst/>
                <a:latin typeface="Calibri (Body)"/>
              </a:rPr>
              <a:t>- listing space type.</a:t>
            </a:r>
          </a:p>
          <a:p>
            <a:pPr marL="0" indent="0">
              <a:buNone/>
            </a:pPr>
            <a:endParaRPr lang="en-IN" dirty="0"/>
          </a:p>
        </p:txBody>
      </p:sp>
      <p:pic>
        <p:nvPicPr>
          <p:cNvPr id="5" name="Picture 2" descr="See the source image">
            <a:extLst>
              <a:ext uri="{FF2B5EF4-FFF2-40B4-BE49-F238E27FC236}">
                <a16:creationId xmlns:a16="http://schemas.microsoft.com/office/drawing/2014/main" id="{9823CB85-0775-4CEC-93DA-3BF3054BAB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6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61BF-1FBA-4F0F-B70D-C4187ADEAA27}"/>
              </a:ext>
            </a:extLst>
          </p:cNvPr>
          <p:cNvSpPr>
            <a:spLocks noGrp="1"/>
          </p:cNvSpPr>
          <p:nvPr>
            <p:ph type="title"/>
          </p:nvPr>
        </p:nvSpPr>
        <p:spPr>
          <a:xfrm>
            <a:off x="367645" y="297950"/>
            <a:ext cx="11365443" cy="595901"/>
          </a:xfrm>
          <a:solidFill>
            <a:schemeClr val="accent1"/>
          </a:solidFill>
        </p:spPr>
        <p:txBody>
          <a:bodyPr>
            <a:normAutofit fontScale="90000"/>
          </a:bodyPr>
          <a:lstStyle/>
          <a:p>
            <a:pPr algn="ctr"/>
            <a:r>
              <a:rPr lang="en-IN" b="1" dirty="0">
                <a:solidFill>
                  <a:schemeClr val="bg1"/>
                </a:solidFill>
                <a:latin typeface="Calibri Light (Headings)"/>
                <a:cs typeface="Arial" panose="020B0604020202020204" pitchFamily="34" charset="0"/>
              </a:rPr>
              <a:t>Dataset Summary Continued…</a:t>
            </a:r>
            <a:endParaRPr lang="en-IN" dirty="0">
              <a:solidFill>
                <a:schemeClr val="bg1"/>
              </a:solidFill>
              <a:latin typeface="Calibri Light (Headings)"/>
            </a:endParaRPr>
          </a:p>
        </p:txBody>
      </p:sp>
      <p:sp>
        <p:nvSpPr>
          <p:cNvPr id="3" name="Content Placeholder 2">
            <a:extLst>
              <a:ext uri="{FF2B5EF4-FFF2-40B4-BE49-F238E27FC236}">
                <a16:creationId xmlns:a16="http://schemas.microsoft.com/office/drawing/2014/main" id="{DE398EAD-F008-4C36-9F52-193DE3405521}"/>
              </a:ext>
            </a:extLst>
          </p:cNvPr>
          <p:cNvSpPr>
            <a:spLocks noGrp="1"/>
          </p:cNvSpPr>
          <p:nvPr>
            <p:ph idx="1"/>
          </p:nvPr>
        </p:nvSpPr>
        <p:spPr>
          <a:xfrm>
            <a:off x="711913" y="1715678"/>
            <a:ext cx="10768174" cy="3280528"/>
          </a:xfrm>
        </p:spPr>
        <p:txBody>
          <a:bodyPr>
            <a:normAutofit/>
          </a:bodyPr>
          <a:lstStyle/>
          <a:p>
            <a:pPr algn="l">
              <a:buFont typeface="Arial" panose="020B0604020202020204" pitchFamily="34" charset="0"/>
              <a:buChar char="•"/>
            </a:pPr>
            <a:r>
              <a:rPr lang="en-US" sz="2400" b="0" i="0" dirty="0">
                <a:solidFill>
                  <a:schemeClr val="accent1"/>
                </a:solidFill>
                <a:effectLst/>
                <a:latin typeface="Calibri (Body)"/>
              </a:rPr>
              <a:t>price</a:t>
            </a:r>
            <a:r>
              <a:rPr lang="en-US" sz="2400" b="0" i="0" dirty="0">
                <a:solidFill>
                  <a:srgbClr val="212121"/>
                </a:solidFill>
                <a:effectLst/>
                <a:latin typeface="Calibri (Body)"/>
              </a:rPr>
              <a:t> - price of listing in US dollars.</a:t>
            </a:r>
          </a:p>
          <a:p>
            <a:pPr algn="l">
              <a:buFont typeface="Arial" panose="020B0604020202020204" pitchFamily="34" charset="0"/>
              <a:buChar char="•"/>
            </a:pPr>
            <a:r>
              <a:rPr lang="en-US" sz="2400" b="0" i="0" dirty="0">
                <a:solidFill>
                  <a:schemeClr val="accent1"/>
                </a:solidFill>
                <a:effectLst/>
                <a:latin typeface="Calibri (Body)"/>
              </a:rPr>
              <a:t>minimum_nights </a:t>
            </a:r>
            <a:r>
              <a:rPr lang="en-US" sz="2400" b="0" i="0" dirty="0">
                <a:solidFill>
                  <a:srgbClr val="212121"/>
                </a:solidFill>
                <a:effectLst/>
                <a:latin typeface="Calibri (Body)"/>
              </a:rPr>
              <a:t>- amount of nights minimum stay.</a:t>
            </a:r>
          </a:p>
          <a:p>
            <a:pPr algn="l">
              <a:buFont typeface="Arial" panose="020B0604020202020204" pitchFamily="34" charset="0"/>
              <a:buChar char="•"/>
            </a:pPr>
            <a:r>
              <a:rPr lang="en-US" sz="2400" b="0" i="0" dirty="0">
                <a:solidFill>
                  <a:schemeClr val="accent1"/>
                </a:solidFill>
                <a:effectLst/>
                <a:latin typeface="Calibri (Body)"/>
              </a:rPr>
              <a:t>calculated_host_listings_count </a:t>
            </a:r>
            <a:r>
              <a:rPr lang="en-US" sz="2400" b="0" i="0" dirty="0">
                <a:solidFill>
                  <a:srgbClr val="212121"/>
                </a:solidFill>
                <a:effectLst/>
                <a:latin typeface="Calibri (Body)"/>
              </a:rPr>
              <a:t>- amount of listing per host.</a:t>
            </a:r>
          </a:p>
          <a:p>
            <a:pPr algn="l">
              <a:buFont typeface="Arial" panose="020B0604020202020204" pitchFamily="34" charset="0"/>
              <a:buChar char="•"/>
            </a:pPr>
            <a:r>
              <a:rPr lang="en-US" sz="2400" b="0" i="0" dirty="0">
                <a:solidFill>
                  <a:schemeClr val="accent1"/>
                </a:solidFill>
                <a:effectLst/>
                <a:latin typeface="Calibri (Body)"/>
              </a:rPr>
              <a:t>availability_365 </a:t>
            </a:r>
            <a:r>
              <a:rPr lang="en-US" sz="2400" b="0" i="0" dirty="0">
                <a:solidFill>
                  <a:srgbClr val="212121"/>
                </a:solidFill>
                <a:effectLst/>
                <a:latin typeface="Calibri (Body)"/>
              </a:rPr>
              <a:t>- number of days when listing is available for booking.</a:t>
            </a:r>
          </a:p>
          <a:p>
            <a:pPr algn="l">
              <a:buFont typeface="Arial" panose="020B0604020202020204" pitchFamily="34" charset="0"/>
              <a:buChar char="•"/>
            </a:pPr>
            <a:r>
              <a:rPr lang="en-US" sz="2400" b="0" i="0" dirty="0">
                <a:solidFill>
                  <a:schemeClr val="accent1"/>
                </a:solidFill>
                <a:effectLst/>
                <a:latin typeface="Calibri (Body)"/>
              </a:rPr>
              <a:t>number_of_reviews </a:t>
            </a:r>
            <a:r>
              <a:rPr lang="en-US" sz="2400" b="0" i="0" dirty="0">
                <a:solidFill>
                  <a:srgbClr val="212121"/>
                </a:solidFill>
                <a:effectLst/>
                <a:latin typeface="Calibri (Body)"/>
              </a:rPr>
              <a:t>- Total number of reviews.</a:t>
            </a:r>
          </a:p>
          <a:p>
            <a:pPr algn="l">
              <a:buFont typeface="Arial" panose="020B0604020202020204" pitchFamily="34" charset="0"/>
              <a:buChar char="•"/>
            </a:pPr>
            <a:r>
              <a:rPr lang="en-US" sz="2400" b="0" i="0" dirty="0">
                <a:solidFill>
                  <a:schemeClr val="accent1"/>
                </a:solidFill>
                <a:effectLst/>
                <a:latin typeface="Calibri (Body)"/>
              </a:rPr>
              <a:t>reviews_per_month </a:t>
            </a:r>
            <a:r>
              <a:rPr lang="en-US" sz="2400" b="0" i="0" dirty="0">
                <a:solidFill>
                  <a:srgbClr val="212121"/>
                </a:solidFill>
                <a:effectLst/>
                <a:latin typeface="Calibri (Body)"/>
              </a:rPr>
              <a:t>- average of reviews per month.</a:t>
            </a:r>
          </a:p>
          <a:p>
            <a:pPr algn="l">
              <a:buFont typeface="Arial" panose="020B0604020202020204" pitchFamily="34" charset="0"/>
              <a:buChar char="•"/>
            </a:pPr>
            <a:r>
              <a:rPr lang="en-US" sz="2400" b="0" i="0" dirty="0">
                <a:solidFill>
                  <a:schemeClr val="accent1"/>
                </a:solidFill>
                <a:effectLst/>
                <a:latin typeface="Calibri (Body)"/>
              </a:rPr>
              <a:t>last_review </a:t>
            </a:r>
            <a:r>
              <a:rPr lang="en-US" sz="2400" b="0" i="0" dirty="0">
                <a:solidFill>
                  <a:srgbClr val="212121"/>
                </a:solidFill>
                <a:effectLst/>
                <a:latin typeface="Calibri (Body)"/>
              </a:rPr>
              <a:t>- date of the last review recorded.</a:t>
            </a:r>
          </a:p>
        </p:txBody>
      </p:sp>
      <p:pic>
        <p:nvPicPr>
          <p:cNvPr id="5" name="Picture 2" descr="See the source image">
            <a:extLst>
              <a:ext uri="{FF2B5EF4-FFF2-40B4-BE49-F238E27FC236}">
                <a16:creationId xmlns:a16="http://schemas.microsoft.com/office/drawing/2014/main" id="{CE0AE442-5CFA-4B75-935D-2A7F2E4C31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4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00547F-7F68-0B61-2CAE-E219127C27D8}"/>
              </a:ext>
            </a:extLst>
          </p:cNvPr>
          <p:cNvSpPr>
            <a:spLocks noGrp="1"/>
          </p:cNvSpPr>
          <p:nvPr>
            <p:ph type="title"/>
          </p:nvPr>
        </p:nvSpPr>
        <p:spPr>
          <a:xfrm>
            <a:off x="405353" y="298729"/>
            <a:ext cx="11329407" cy="597461"/>
          </a:xfrm>
          <a:solidFill>
            <a:schemeClr val="accent1"/>
          </a:solidFill>
        </p:spPr>
        <p:txBody>
          <a:bodyPr>
            <a:noAutofit/>
          </a:bodyPr>
          <a:lstStyle/>
          <a:p>
            <a:pPr algn="ctr"/>
            <a:r>
              <a:rPr lang="en-IN" sz="4000" b="1" dirty="0">
                <a:solidFill>
                  <a:schemeClr val="bg1"/>
                </a:solidFill>
              </a:rPr>
              <a:t>Data Cleaning</a:t>
            </a:r>
          </a:p>
        </p:txBody>
      </p:sp>
      <p:pic>
        <p:nvPicPr>
          <p:cNvPr id="6" name="Picture 5">
            <a:extLst>
              <a:ext uri="{FF2B5EF4-FFF2-40B4-BE49-F238E27FC236}">
                <a16:creationId xmlns:a16="http://schemas.microsoft.com/office/drawing/2014/main" id="{FA47D9A3-8984-0A3B-A7B4-0E8D9A82055E}"/>
              </a:ext>
            </a:extLst>
          </p:cNvPr>
          <p:cNvPicPr>
            <a:picLocks noChangeAspect="1"/>
          </p:cNvPicPr>
          <p:nvPr/>
        </p:nvPicPr>
        <p:blipFill>
          <a:blip r:embed="rId2"/>
          <a:stretch>
            <a:fillRect/>
          </a:stretch>
        </p:blipFill>
        <p:spPr>
          <a:xfrm>
            <a:off x="8782050" y="3252247"/>
            <a:ext cx="2571750" cy="2884602"/>
          </a:xfrm>
          <a:prstGeom prst="rect">
            <a:avLst/>
          </a:prstGeom>
        </p:spPr>
      </p:pic>
      <p:pic>
        <p:nvPicPr>
          <p:cNvPr id="8" name="Content Placeholder 7">
            <a:extLst>
              <a:ext uri="{FF2B5EF4-FFF2-40B4-BE49-F238E27FC236}">
                <a16:creationId xmlns:a16="http://schemas.microsoft.com/office/drawing/2014/main" id="{E4CC4DFE-ED1F-0EC4-4FD9-3B349AE327E3}"/>
              </a:ext>
            </a:extLst>
          </p:cNvPr>
          <p:cNvPicPr>
            <a:picLocks noGrp="1" noChangeAspect="1"/>
          </p:cNvPicPr>
          <p:nvPr>
            <p:ph idx="1"/>
          </p:nvPr>
        </p:nvPicPr>
        <p:blipFill>
          <a:blip r:embed="rId3"/>
          <a:stretch>
            <a:fillRect/>
          </a:stretch>
        </p:blipFill>
        <p:spPr>
          <a:xfrm>
            <a:off x="838200" y="1048038"/>
            <a:ext cx="2542252" cy="1804572"/>
          </a:xfrm>
          <a:prstGeom prst="rect">
            <a:avLst/>
          </a:prstGeom>
        </p:spPr>
      </p:pic>
      <p:sp>
        <p:nvSpPr>
          <p:cNvPr id="10" name="TextBox 9">
            <a:extLst>
              <a:ext uri="{FF2B5EF4-FFF2-40B4-BE49-F238E27FC236}">
                <a16:creationId xmlns:a16="http://schemas.microsoft.com/office/drawing/2014/main" id="{68B49DBA-5A95-DFA9-80D7-123EF1E9A82F}"/>
              </a:ext>
            </a:extLst>
          </p:cNvPr>
          <p:cNvSpPr txBox="1"/>
          <p:nvPr/>
        </p:nvSpPr>
        <p:spPr>
          <a:xfrm>
            <a:off x="3933335" y="1265915"/>
            <a:ext cx="7420465" cy="1200329"/>
          </a:xfrm>
          <a:prstGeom prst="rect">
            <a:avLst/>
          </a:prstGeom>
          <a:noFill/>
        </p:spPr>
        <p:txBody>
          <a:bodyPr wrap="square">
            <a:spAutoFit/>
          </a:bodyPr>
          <a:lstStyle/>
          <a:p>
            <a:pPr algn="just"/>
            <a:r>
              <a:rPr lang="en-US" sz="2400" dirty="0"/>
              <a:t>Cleaning of dataset is very important to get a relevant information out of it. Following are the process that we have followed to clean our data:</a:t>
            </a:r>
            <a:endParaRPr lang="en-IN" sz="2400" dirty="0"/>
          </a:p>
        </p:txBody>
      </p:sp>
      <p:sp>
        <p:nvSpPr>
          <p:cNvPr id="12" name="TextBox 11">
            <a:extLst>
              <a:ext uri="{FF2B5EF4-FFF2-40B4-BE49-F238E27FC236}">
                <a16:creationId xmlns:a16="http://schemas.microsoft.com/office/drawing/2014/main" id="{13999B3C-A57A-B825-146B-FA9CEC7C22B6}"/>
              </a:ext>
            </a:extLst>
          </p:cNvPr>
          <p:cNvSpPr txBox="1"/>
          <p:nvPr/>
        </p:nvSpPr>
        <p:spPr>
          <a:xfrm>
            <a:off x="838200" y="2976821"/>
            <a:ext cx="7664777"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t>Eliminated the columns that are not needed in our analysis.</a:t>
            </a:r>
          </a:p>
          <a:p>
            <a:pPr marL="342900" indent="-342900" algn="just">
              <a:buFont typeface="Arial" panose="020B0604020202020204" pitchFamily="34" charset="0"/>
              <a:buChar char="•"/>
            </a:pPr>
            <a:r>
              <a:rPr lang="en-US" sz="2400" dirty="0"/>
              <a:t>Determined the columns that have null values present in it and the null Count.</a:t>
            </a:r>
          </a:p>
          <a:p>
            <a:pPr marL="342900" indent="-342900" algn="just">
              <a:buFont typeface="Arial" panose="020B0604020202020204" pitchFamily="34" charset="0"/>
              <a:buChar char="•"/>
            </a:pPr>
            <a:r>
              <a:rPr lang="en-US" sz="2400" dirty="0"/>
              <a:t>Replaced the null values from the columns that has lower number of null count.</a:t>
            </a:r>
          </a:p>
          <a:p>
            <a:pPr marL="342900" indent="-342900" algn="just">
              <a:buFont typeface="Arial" panose="020B0604020202020204" pitchFamily="34" charset="0"/>
              <a:buChar char="•"/>
            </a:pPr>
            <a:r>
              <a:rPr lang="en-US" sz="2400" dirty="0"/>
              <a:t>Deleted the records for the columns that has very high null count.</a:t>
            </a:r>
          </a:p>
        </p:txBody>
      </p:sp>
      <p:pic>
        <p:nvPicPr>
          <p:cNvPr id="13" name="Picture 12">
            <a:extLst>
              <a:ext uri="{FF2B5EF4-FFF2-40B4-BE49-F238E27FC236}">
                <a16:creationId xmlns:a16="http://schemas.microsoft.com/office/drawing/2014/main" id="{8D8F0F1D-E02C-8049-920C-3CCA99ADD94C}"/>
              </a:ext>
            </a:extLst>
          </p:cNvPr>
          <p:cNvPicPr>
            <a:picLocks noChangeAspect="1"/>
          </p:cNvPicPr>
          <p:nvPr/>
        </p:nvPicPr>
        <p:blipFill>
          <a:blip r:embed="rId4"/>
          <a:stretch>
            <a:fillRect/>
          </a:stretch>
        </p:blipFill>
        <p:spPr>
          <a:xfrm>
            <a:off x="11734760" y="0"/>
            <a:ext cx="457240" cy="597460"/>
          </a:xfrm>
          <a:prstGeom prst="rect">
            <a:avLst/>
          </a:prstGeom>
        </p:spPr>
      </p:pic>
    </p:spTree>
    <p:extLst>
      <p:ext uri="{BB962C8B-B14F-4D97-AF65-F5344CB8AC3E}">
        <p14:creationId xmlns:p14="http://schemas.microsoft.com/office/powerpoint/2010/main" val="196870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B5EC-EC07-4FD0-828B-2DF101D990BC}"/>
              </a:ext>
            </a:extLst>
          </p:cNvPr>
          <p:cNvSpPr>
            <a:spLocks noGrp="1"/>
          </p:cNvSpPr>
          <p:nvPr>
            <p:ph type="title"/>
          </p:nvPr>
        </p:nvSpPr>
        <p:spPr>
          <a:xfrm>
            <a:off x="417992" y="296290"/>
            <a:ext cx="11315096" cy="595902"/>
          </a:xfrm>
          <a:solidFill>
            <a:schemeClr val="accent1"/>
          </a:solidFill>
        </p:spPr>
        <p:txBody>
          <a:bodyPr>
            <a:normAutofit fontScale="90000"/>
          </a:bodyPr>
          <a:lstStyle/>
          <a:p>
            <a:pPr algn="ctr"/>
            <a:r>
              <a:rPr lang="en-IN" b="1" dirty="0">
                <a:solidFill>
                  <a:schemeClr val="bg1"/>
                </a:solidFill>
                <a:latin typeface="Calibri Light (Headings)"/>
                <a:cs typeface="Arial" panose="020B0604020202020204" pitchFamily="34" charset="0"/>
              </a:rPr>
              <a:t>Distinguishing Features</a:t>
            </a:r>
          </a:p>
        </p:txBody>
      </p:sp>
      <p:sp>
        <p:nvSpPr>
          <p:cNvPr id="3" name="Content Placeholder 2">
            <a:extLst>
              <a:ext uri="{FF2B5EF4-FFF2-40B4-BE49-F238E27FC236}">
                <a16:creationId xmlns:a16="http://schemas.microsoft.com/office/drawing/2014/main" id="{451AF0DF-D973-43FC-A43D-29FF07ACFDCF}"/>
              </a:ext>
            </a:extLst>
          </p:cNvPr>
          <p:cNvSpPr>
            <a:spLocks noGrp="1"/>
          </p:cNvSpPr>
          <p:nvPr>
            <p:ph idx="1"/>
          </p:nvPr>
        </p:nvSpPr>
        <p:spPr>
          <a:xfrm>
            <a:off x="838200" y="1235937"/>
            <a:ext cx="10515600" cy="5325774"/>
          </a:xfrm>
        </p:spPr>
        <p:txBody>
          <a:bodyPr>
            <a:normAutofit/>
          </a:bodyPr>
          <a:lstStyle/>
          <a:p>
            <a:pPr marL="0" indent="0" algn="just">
              <a:buNone/>
            </a:pPr>
            <a:r>
              <a:rPr lang="en-IN" sz="2400" dirty="0">
                <a:latin typeface="Calibri (Body)"/>
              </a:rPr>
              <a:t>The Airbnb dataset contains a mixture of numerical features and categorical features. Below is the distinguished view of the features that we have used in our analysis.</a:t>
            </a:r>
          </a:p>
        </p:txBody>
      </p:sp>
      <p:sp>
        <p:nvSpPr>
          <p:cNvPr id="4" name="Flowchart: Magnetic Disk 3">
            <a:extLst>
              <a:ext uri="{FF2B5EF4-FFF2-40B4-BE49-F238E27FC236}">
                <a16:creationId xmlns:a16="http://schemas.microsoft.com/office/drawing/2014/main" id="{1839AC67-9143-45D6-A79F-96F5914BD9CE}"/>
              </a:ext>
            </a:extLst>
          </p:cNvPr>
          <p:cNvSpPr/>
          <p:nvPr/>
        </p:nvSpPr>
        <p:spPr>
          <a:xfrm>
            <a:off x="5234853" y="3192702"/>
            <a:ext cx="2116477" cy="986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Airbnb dataset	</a:t>
            </a:r>
          </a:p>
        </p:txBody>
      </p:sp>
      <p:sp>
        <p:nvSpPr>
          <p:cNvPr id="5" name="Double Brace 4">
            <a:extLst>
              <a:ext uri="{FF2B5EF4-FFF2-40B4-BE49-F238E27FC236}">
                <a16:creationId xmlns:a16="http://schemas.microsoft.com/office/drawing/2014/main" id="{A7A2A2F4-EEE0-47E4-8183-FDD9F4294738}"/>
              </a:ext>
            </a:extLst>
          </p:cNvPr>
          <p:cNvSpPr/>
          <p:nvPr/>
        </p:nvSpPr>
        <p:spPr>
          <a:xfrm flipH="1">
            <a:off x="1018339" y="2702943"/>
            <a:ext cx="3067352" cy="3375576"/>
          </a:xfrm>
          <a:prstGeom prst="bracePair">
            <a:avLst/>
          </a:prstGeom>
          <a:solidFill>
            <a:schemeClr val="accent2">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latin typeface="Agency FB" panose="020B0503020202020204" pitchFamily="34" charset="0"/>
              </a:rPr>
              <a:t>Numerical Features</a:t>
            </a:r>
          </a:p>
          <a:p>
            <a:pPr algn="ctr"/>
            <a:endParaRPr lang="en-IN" dirty="0">
              <a:latin typeface="Agency FB" panose="020B0503020202020204" pitchFamily="34" charset="0"/>
            </a:endParaRPr>
          </a:p>
          <a:p>
            <a:pPr algn="ctr"/>
            <a:r>
              <a:rPr lang="en-IN" dirty="0">
                <a:latin typeface="Agency FB" panose="020B0503020202020204" pitchFamily="34" charset="0"/>
              </a:rPr>
              <a:t>Latitude</a:t>
            </a:r>
          </a:p>
          <a:p>
            <a:pPr algn="ctr"/>
            <a:r>
              <a:rPr lang="en-IN" dirty="0">
                <a:latin typeface="Agency FB" panose="020B0503020202020204" pitchFamily="34" charset="0"/>
              </a:rPr>
              <a:t>Longitude</a:t>
            </a:r>
          </a:p>
          <a:p>
            <a:pPr algn="ctr"/>
            <a:r>
              <a:rPr lang="en-IN" dirty="0">
                <a:latin typeface="Agency FB" panose="020B0503020202020204" pitchFamily="34" charset="0"/>
              </a:rPr>
              <a:t>Price</a:t>
            </a:r>
          </a:p>
          <a:p>
            <a:pPr algn="ctr"/>
            <a:r>
              <a:rPr lang="en-IN" dirty="0">
                <a:latin typeface="Agency FB" panose="020B0503020202020204" pitchFamily="34" charset="0"/>
              </a:rPr>
              <a:t>minimum_nights</a:t>
            </a:r>
          </a:p>
          <a:p>
            <a:pPr algn="ctr"/>
            <a:r>
              <a:rPr lang="en-IN" dirty="0">
                <a:latin typeface="Agency FB" panose="020B0503020202020204" pitchFamily="34" charset="0"/>
              </a:rPr>
              <a:t>calculated_host_listings_count</a:t>
            </a:r>
          </a:p>
          <a:p>
            <a:pPr algn="ctr"/>
            <a:r>
              <a:rPr lang="en-IN" dirty="0">
                <a:latin typeface="Agency FB" panose="020B0503020202020204" pitchFamily="34" charset="0"/>
              </a:rPr>
              <a:t>availability_365</a:t>
            </a:r>
          </a:p>
          <a:p>
            <a:pPr algn="ctr"/>
            <a:r>
              <a:rPr lang="en-IN" dirty="0">
                <a:latin typeface="Agency FB" panose="020B0503020202020204" pitchFamily="34" charset="0"/>
              </a:rPr>
              <a:t>number_of_reviews</a:t>
            </a:r>
          </a:p>
          <a:p>
            <a:pPr algn="ctr"/>
            <a:r>
              <a:rPr lang="en-IN" dirty="0">
                <a:latin typeface="Agency FB" panose="020B0503020202020204" pitchFamily="34" charset="0"/>
              </a:rPr>
              <a:t>reviews_per_month</a:t>
            </a:r>
          </a:p>
        </p:txBody>
      </p:sp>
      <p:sp>
        <p:nvSpPr>
          <p:cNvPr id="6" name="Double Brace 5">
            <a:extLst>
              <a:ext uri="{FF2B5EF4-FFF2-40B4-BE49-F238E27FC236}">
                <a16:creationId xmlns:a16="http://schemas.microsoft.com/office/drawing/2014/main" id="{D2580091-6D00-4BE9-80C2-4BA26B43B46C}"/>
              </a:ext>
            </a:extLst>
          </p:cNvPr>
          <p:cNvSpPr/>
          <p:nvPr/>
        </p:nvSpPr>
        <p:spPr>
          <a:xfrm>
            <a:off x="8245526" y="2585176"/>
            <a:ext cx="2928135" cy="3493343"/>
          </a:xfrm>
          <a:prstGeom prst="bracePair">
            <a:avLst/>
          </a:prstGeom>
          <a:solidFill>
            <a:srgbClr val="92D050"/>
          </a:soli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IN" u="sng" dirty="0">
                <a:solidFill>
                  <a:schemeClr val="bg1"/>
                </a:solidFill>
                <a:latin typeface="Agency FB" panose="020B0503020202020204" pitchFamily="34" charset="0"/>
              </a:rPr>
              <a:t>Categorical Features</a:t>
            </a:r>
          </a:p>
          <a:p>
            <a:pPr algn="ctr"/>
            <a:endParaRPr lang="en-IN" u="sng" dirty="0">
              <a:solidFill>
                <a:schemeClr val="bg1"/>
              </a:solidFill>
              <a:latin typeface="Agency FB" panose="020B0503020202020204" pitchFamily="34" charset="0"/>
            </a:endParaRPr>
          </a:p>
          <a:p>
            <a:pPr algn="ctr"/>
            <a:r>
              <a:rPr lang="en-IN" dirty="0">
                <a:solidFill>
                  <a:schemeClr val="bg1"/>
                </a:solidFill>
                <a:latin typeface="Agency FB" panose="020B0503020202020204" pitchFamily="34" charset="0"/>
              </a:rPr>
              <a:t>id</a:t>
            </a:r>
          </a:p>
          <a:p>
            <a:pPr algn="ctr"/>
            <a:r>
              <a:rPr lang="en-IN" dirty="0">
                <a:solidFill>
                  <a:schemeClr val="bg1"/>
                </a:solidFill>
                <a:latin typeface="Agency FB" panose="020B0503020202020204" pitchFamily="34" charset="0"/>
              </a:rPr>
              <a:t>name</a:t>
            </a:r>
          </a:p>
          <a:p>
            <a:pPr algn="ctr"/>
            <a:r>
              <a:rPr lang="en-IN" dirty="0">
                <a:solidFill>
                  <a:schemeClr val="bg1"/>
                </a:solidFill>
                <a:latin typeface="Agency FB" panose="020B0503020202020204" pitchFamily="34" charset="0"/>
              </a:rPr>
              <a:t>host_id</a:t>
            </a:r>
          </a:p>
          <a:p>
            <a:pPr algn="ctr"/>
            <a:r>
              <a:rPr lang="en-IN" dirty="0">
                <a:solidFill>
                  <a:schemeClr val="bg1"/>
                </a:solidFill>
                <a:latin typeface="Agency FB" panose="020B0503020202020204" pitchFamily="34" charset="0"/>
              </a:rPr>
              <a:t>host_name</a:t>
            </a:r>
          </a:p>
          <a:p>
            <a:pPr algn="ctr"/>
            <a:r>
              <a:rPr lang="en-IN" dirty="0">
                <a:solidFill>
                  <a:schemeClr val="bg1"/>
                </a:solidFill>
                <a:latin typeface="Agency FB" panose="020B0503020202020204" pitchFamily="34" charset="0"/>
              </a:rPr>
              <a:t>neighbourhood_group</a:t>
            </a:r>
          </a:p>
          <a:p>
            <a:pPr algn="ctr"/>
            <a:r>
              <a:rPr lang="en-IN" dirty="0">
                <a:solidFill>
                  <a:schemeClr val="bg1"/>
                </a:solidFill>
                <a:latin typeface="Agency FB" panose="020B0503020202020204" pitchFamily="34" charset="0"/>
              </a:rPr>
              <a:t>neighbourhood</a:t>
            </a:r>
          </a:p>
          <a:p>
            <a:pPr algn="ctr"/>
            <a:r>
              <a:rPr lang="en-IN" dirty="0">
                <a:solidFill>
                  <a:schemeClr val="bg1"/>
                </a:solidFill>
                <a:latin typeface="Agency FB" panose="020B0503020202020204" pitchFamily="34" charset="0"/>
              </a:rPr>
              <a:t>room_type</a:t>
            </a:r>
          </a:p>
        </p:txBody>
      </p:sp>
      <p:cxnSp>
        <p:nvCxnSpPr>
          <p:cNvPr id="10" name="Connector: Curved 9">
            <a:extLst>
              <a:ext uri="{FF2B5EF4-FFF2-40B4-BE49-F238E27FC236}">
                <a16:creationId xmlns:a16="http://schemas.microsoft.com/office/drawing/2014/main" id="{FCD9D2E1-602F-468C-910B-A6465CBFAD28}"/>
              </a:ext>
            </a:extLst>
          </p:cNvPr>
          <p:cNvCxnSpPr>
            <a:cxnSpLocks/>
            <a:stCxn id="4" idx="2"/>
            <a:endCxn id="5" idx="1"/>
          </p:cNvCxnSpPr>
          <p:nvPr/>
        </p:nvCxnSpPr>
        <p:spPr>
          <a:xfrm rot="10800000" flipV="1">
            <a:off x="4085691" y="3685861"/>
            <a:ext cx="1149162" cy="704869"/>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DAB604AE-349F-44D0-8CD5-28B34CDF66C9}"/>
              </a:ext>
            </a:extLst>
          </p:cNvPr>
          <p:cNvCxnSpPr>
            <a:cxnSpLocks/>
            <a:stCxn id="4" idx="4"/>
            <a:endCxn id="6" idx="1"/>
          </p:cNvCxnSpPr>
          <p:nvPr/>
        </p:nvCxnSpPr>
        <p:spPr>
          <a:xfrm>
            <a:off x="7351330" y="3685862"/>
            <a:ext cx="894196" cy="645986"/>
          </a:xfrm>
          <a:prstGeom prst="curvedConnector3">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4" name="Double Brace 13">
            <a:extLst>
              <a:ext uri="{FF2B5EF4-FFF2-40B4-BE49-F238E27FC236}">
                <a16:creationId xmlns:a16="http://schemas.microsoft.com/office/drawing/2014/main" id="{BF34CF9E-DAFF-44A3-B204-235D334C3814}"/>
              </a:ext>
            </a:extLst>
          </p:cNvPr>
          <p:cNvSpPr/>
          <p:nvPr/>
        </p:nvSpPr>
        <p:spPr>
          <a:xfrm>
            <a:off x="5317047" y="5503411"/>
            <a:ext cx="1952090" cy="1255608"/>
          </a:xfrm>
          <a:prstGeom prst="bracePair">
            <a:avLst/>
          </a:prstGeom>
          <a:solidFill>
            <a:srgbClr val="FFC000"/>
          </a:soli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IN" u="sng" dirty="0">
                <a:solidFill>
                  <a:schemeClr val="bg1"/>
                </a:solidFill>
              </a:rPr>
              <a:t>Data Types</a:t>
            </a:r>
          </a:p>
          <a:p>
            <a:pPr algn="ctr"/>
            <a:r>
              <a:rPr lang="en-IN" dirty="0">
                <a:solidFill>
                  <a:schemeClr val="bg1"/>
                </a:solidFill>
              </a:rPr>
              <a:t>Int</a:t>
            </a:r>
          </a:p>
          <a:p>
            <a:pPr algn="ctr"/>
            <a:r>
              <a:rPr lang="en-IN" dirty="0">
                <a:solidFill>
                  <a:schemeClr val="bg1"/>
                </a:solidFill>
              </a:rPr>
              <a:t>Float</a:t>
            </a:r>
          </a:p>
          <a:p>
            <a:pPr algn="ctr"/>
            <a:r>
              <a:rPr lang="en-IN" dirty="0">
                <a:solidFill>
                  <a:schemeClr val="bg1"/>
                </a:solidFill>
              </a:rPr>
              <a:t>Object</a:t>
            </a:r>
          </a:p>
        </p:txBody>
      </p:sp>
      <p:cxnSp>
        <p:nvCxnSpPr>
          <p:cNvPr id="16" name="Connector: Curved 15">
            <a:extLst>
              <a:ext uri="{FF2B5EF4-FFF2-40B4-BE49-F238E27FC236}">
                <a16:creationId xmlns:a16="http://schemas.microsoft.com/office/drawing/2014/main" id="{BBC30507-85DA-4204-89F1-4594A92C935C}"/>
              </a:ext>
            </a:extLst>
          </p:cNvPr>
          <p:cNvCxnSpPr>
            <a:cxnSpLocks/>
            <a:stCxn id="4" idx="3"/>
            <a:endCxn id="14" idx="0"/>
          </p:cNvCxnSpPr>
          <p:nvPr/>
        </p:nvCxnSpPr>
        <p:spPr>
          <a:xfrm rot="5400000">
            <a:off x="5630898" y="4841216"/>
            <a:ext cx="1324389" cy="12700"/>
          </a:xfrm>
          <a:prstGeom prst="curvedConnector3">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12" name="Picture 2" descr="See the source image">
            <a:extLst>
              <a:ext uri="{FF2B5EF4-FFF2-40B4-BE49-F238E27FC236}">
                <a16:creationId xmlns:a16="http://schemas.microsoft.com/office/drawing/2014/main" id="{CAD29DAE-9A67-462C-8979-C56A27340F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92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787F-7575-4312-B294-3549BA99A125}"/>
              </a:ext>
            </a:extLst>
          </p:cNvPr>
          <p:cNvSpPr>
            <a:spLocks noGrp="1"/>
          </p:cNvSpPr>
          <p:nvPr>
            <p:ph type="title"/>
          </p:nvPr>
        </p:nvSpPr>
        <p:spPr>
          <a:xfrm>
            <a:off x="431515" y="297950"/>
            <a:ext cx="11301573" cy="595901"/>
          </a:xfrm>
          <a:solidFill>
            <a:schemeClr val="accent1"/>
          </a:solidFill>
        </p:spPr>
        <p:txBody>
          <a:bodyPr>
            <a:noAutofit/>
          </a:bodyPr>
          <a:lstStyle/>
          <a:p>
            <a:pPr algn="ctr"/>
            <a:r>
              <a:rPr lang="en-IN" sz="4000" b="1" dirty="0">
                <a:solidFill>
                  <a:schemeClr val="bg1"/>
                </a:solidFill>
                <a:latin typeface="Calibri Light (Headings)"/>
                <a:cs typeface="Arial" panose="020B0604020202020204" pitchFamily="34" charset="0"/>
              </a:rPr>
              <a:t>Correlation Heatmap</a:t>
            </a:r>
          </a:p>
        </p:txBody>
      </p:sp>
      <p:sp>
        <p:nvSpPr>
          <p:cNvPr id="4" name="Text Placeholder 3">
            <a:extLst>
              <a:ext uri="{FF2B5EF4-FFF2-40B4-BE49-F238E27FC236}">
                <a16:creationId xmlns:a16="http://schemas.microsoft.com/office/drawing/2014/main" id="{209FC901-1301-409C-9A4F-E1EB24BFA7DC}"/>
              </a:ext>
            </a:extLst>
          </p:cNvPr>
          <p:cNvSpPr>
            <a:spLocks noGrp="1"/>
          </p:cNvSpPr>
          <p:nvPr>
            <p:ph type="body" sz="half" idx="2"/>
          </p:nvPr>
        </p:nvSpPr>
        <p:spPr>
          <a:xfrm>
            <a:off x="431515" y="1414021"/>
            <a:ext cx="5969285" cy="4718114"/>
          </a:xfrm>
        </p:spPr>
        <p:txBody>
          <a:bodyPr>
            <a:normAutofit/>
          </a:bodyPr>
          <a:lstStyle/>
          <a:p>
            <a:pPr algn="just"/>
            <a:r>
              <a:rPr lang="en-US" sz="2400" b="1" i="0" dirty="0">
                <a:solidFill>
                  <a:srgbClr val="212121"/>
                </a:solidFill>
                <a:effectLst/>
                <a:latin typeface="Calibri (Body)"/>
              </a:rPr>
              <a:t>Observations :</a:t>
            </a:r>
          </a:p>
          <a:p>
            <a:pPr marL="285750" indent="-285750" algn="just">
              <a:buFont typeface="Arial" panose="020B0604020202020204" pitchFamily="34" charset="0"/>
              <a:buChar char="•"/>
            </a:pPr>
            <a:r>
              <a:rPr lang="en-US" sz="2000" b="0" i="0" dirty="0">
                <a:solidFill>
                  <a:srgbClr val="212121"/>
                </a:solidFill>
                <a:effectLst/>
                <a:latin typeface="Calibri (Body)"/>
              </a:rPr>
              <a:t>There is a negative correlation between host id  and number</a:t>
            </a:r>
            <a:r>
              <a:rPr lang="en-US" sz="2000" dirty="0">
                <a:solidFill>
                  <a:srgbClr val="212121"/>
                </a:solidFill>
                <a:latin typeface="Calibri (Body)"/>
              </a:rPr>
              <a:t> </a:t>
            </a:r>
            <a:r>
              <a:rPr lang="en-US" sz="2000" b="0" i="0" dirty="0">
                <a:solidFill>
                  <a:srgbClr val="212121"/>
                </a:solidFill>
                <a:effectLst/>
                <a:latin typeface="Calibri (Body)"/>
              </a:rPr>
              <a:t>of reviews  so we can say for a region where there are more number of hosts, the guests will have more option of booking that are available which will ultimately divides the number of reviews.</a:t>
            </a:r>
          </a:p>
          <a:p>
            <a:pPr algn="just"/>
            <a:endParaRPr lang="en-US" sz="2000" b="0" i="0" dirty="0">
              <a:solidFill>
                <a:srgbClr val="212121"/>
              </a:solidFill>
              <a:effectLst/>
              <a:latin typeface="Calibri (Body)"/>
            </a:endParaRPr>
          </a:p>
          <a:p>
            <a:pPr marL="285750" indent="-285750" algn="just">
              <a:buFont typeface="Arial" panose="020B0604020202020204" pitchFamily="34" charset="0"/>
              <a:buChar char="•"/>
            </a:pPr>
            <a:r>
              <a:rPr lang="en-US" sz="2000" dirty="0">
                <a:solidFill>
                  <a:srgbClr val="212121"/>
                </a:solidFill>
                <a:latin typeface="Calibri (Body)"/>
              </a:rPr>
              <a:t>P</a:t>
            </a:r>
            <a:r>
              <a:rPr lang="en-US" sz="2000" b="0" i="0" dirty="0">
                <a:solidFill>
                  <a:srgbClr val="212121"/>
                </a:solidFill>
                <a:effectLst/>
                <a:latin typeface="Calibri (Body)"/>
              </a:rPr>
              <a:t>rice and number of</a:t>
            </a:r>
            <a:r>
              <a:rPr lang="en-US" sz="2000" dirty="0">
                <a:solidFill>
                  <a:srgbClr val="212121"/>
                </a:solidFill>
                <a:latin typeface="Calibri (Body)"/>
              </a:rPr>
              <a:t> </a:t>
            </a:r>
            <a:r>
              <a:rPr lang="en-US" sz="2000" b="0" i="0" dirty="0">
                <a:solidFill>
                  <a:srgbClr val="212121"/>
                </a:solidFill>
                <a:effectLst/>
                <a:latin typeface="Calibri (Body)"/>
              </a:rPr>
              <a:t>reviews are negatively correlated to each other as lesser number of people will prefer the costly aboard.</a:t>
            </a:r>
          </a:p>
          <a:p>
            <a:pPr algn="just"/>
            <a:endParaRPr lang="en-US" sz="2000" b="0" i="0" dirty="0">
              <a:solidFill>
                <a:srgbClr val="212121"/>
              </a:solidFill>
              <a:effectLst/>
              <a:latin typeface="Calibri (Body)"/>
            </a:endParaRPr>
          </a:p>
          <a:p>
            <a:pPr marL="285750" indent="-285750" algn="just">
              <a:buFont typeface="Arial" panose="020B0604020202020204" pitchFamily="34" charset="0"/>
              <a:buChar char="•"/>
            </a:pPr>
            <a:r>
              <a:rPr lang="en-US" sz="2000" b="0" i="0" dirty="0">
                <a:solidFill>
                  <a:srgbClr val="212121"/>
                </a:solidFill>
                <a:effectLst/>
                <a:latin typeface="Calibri (Body)"/>
              </a:rPr>
              <a:t>Number of</a:t>
            </a:r>
            <a:r>
              <a:rPr lang="en-US" sz="2000" dirty="0">
                <a:solidFill>
                  <a:srgbClr val="212121"/>
                </a:solidFill>
                <a:latin typeface="Calibri (Body)"/>
              </a:rPr>
              <a:t> </a:t>
            </a:r>
            <a:r>
              <a:rPr lang="en-US" sz="2000" b="0" i="0" dirty="0">
                <a:solidFill>
                  <a:srgbClr val="212121"/>
                </a:solidFill>
                <a:effectLst/>
                <a:latin typeface="Calibri (Body)"/>
              </a:rPr>
              <a:t>reviews and reviews per</a:t>
            </a:r>
            <a:r>
              <a:rPr lang="en-US" sz="2000" dirty="0">
                <a:solidFill>
                  <a:srgbClr val="212121"/>
                </a:solidFill>
                <a:latin typeface="Calibri (Body)"/>
              </a:rPr>
              <a:t> </a:t>
            </a:r>
            <a:r>
              <a:rPr lang="en-US" sz="2000" b="0" i="0" dirty="0">
                <a:solidFill>
                  <a:srgbClr val="212121"/>
                </a:solidFill>
                <a:effectLst/>
                <a:latin typeface="Calibri (Body)"/>
              </a:rPr>
              <a:t>month have negative correlation with minimum nights, we can conclude that guest prefers flexibility of check-out.</a:t>
            </a:r>
          </a:p>
          <a:p>
            <a:endParaRPr lang="en-IN" dirty="0"/>
          </a:p>
        </p:txBody>
      </p:sp>
      <p:pic>
        <p:nvPicPr>
          <p:cNvPr id="6" name="Picture 2" descr="See the source image">
            <a:extLst>
              <a:ext uri="{FF2B5EF4-FFF2-40B4-BE49-F238E27FC236}">
                <a16:creationId xmlns:a16="http://schemas.microsoft.com/office/drawing/2014/main" id="{645D4B6E-8DD1-441C-A98F-CF0415B462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t="39753" r="67708" b="38434"/>
          <a:stretch/>
        </p:blipFill>
        <p:spPr bwMode="auto">
          <a:xfrm>
            <a:off x="11733088" y="0"/>
            <a:ext cx="458911" cy="5959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A821D2-E3DF-E7A6-4B37-F60BB4FA7B6D}"/>
              </a:ext>
            </a:extLst>
          </p:cNvPr>
          <p:cNvPicPr>
            <a:picLocks noChangeAspect="1"/>
          </p:cNvPicPr>
          <p:nvPr/>
        </p:nvPicPr>
        <p:blipFill>
          <a:blip r:embed="rId3"/>
          <a:stretch>
            <a:fillRect/>
          </a:stretch>
        </p:blipFill>
        <p:spPr>
          <a:xfrm>
            <a:off x="6472719" y="1513610"/>
            <a:ext cx="5287766" cy="4618525"/>
          </a:xfrm>
          <a:prstGeom prst="rect">
            <a:avLst/>
          </a:prstGeom>
        </p:spPr>
      </p:pic>
    </p:spTree>
    <p:extLst>
      <p:ext uri="{BB962C8B-B14F-4D97-AF65-F5344CB8AC3E}">
        <p14:creationId xmlns:p14="http://schemas.microsoft.com/office/powerpoint/2010/main" val="2668770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3635</TotalTime>
  <Words>2029</Words>
  <Application>Microsoft Office PowerPoint</Application>
  <PresentationFormat>Widescreen</PresentationFormat>
  <Paragraphs>180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Agency FB</vt:lpstr>
      <vt:lpstr>Arial</vt:lpstr>
      <vt:lpstr>Calibri</vt:lpstr>
      <vt:lpstr>Calibri (Body)</vt:lpstr>
      <vt:lpstr>Calibri Light</vt:lpstr>
      <vt:lpstr>Calibri Light (Headings)</vt:lpstr>
      <vt:lpstr>Comic Sans MS</vt:lpstr>
      <vt:lpstr>Office Theme</vt:lpstr>
      <vt:lpstr>Capstone Project  Airbnb Bookings Analysis by  Sushant Tripathi Data Science Trainee @Almabetter </vt:lpstr>
      <vt:lpstr>Content</vt:lpstr>
      <vt:lpstr> </vt:lpstr>
      <vt:lpstr>Agenda</vt:lpstr>
      <vt:lpstr>Dataset Summary</vt:lpstr>
      <vt:lpstr>Dataset Summary Continued…</vt:lpstr>
      <vt:lpstr>Data Cleaning</vt:lpstr>
      <vt:lpstr>Distinguishing Features</vt:lpstr>
      <vt:lpstr>Correlation Heatmap</vt:lpstr>
      <vt:lpstr>Analysis of Airbnb dataset</vt:lpstr>
      <vt:lpstr>Analysis of Airbnb dataset Continued…</vt:lpstr>
      <vt:lpstr>As we can see that Manhattan has maximum number of Airbnb listings and it is very popular since it is considered that Manhattan has almost 90% of attraction sites in NYC. On the other hand, Staten Island has least number of listings. This may be due to very less people know about Staten.</vt:lpstr>
      <vt:lpstr>The share of Entire home/apt and Private rooms in New York city is almost 98% which shows that the customers want some privacy and that is why they are opting for these rooms. Shared rooms are for customers who don't have any privacy concerns or they don't have enough amount to pay for Entire home or Private rooms because the price of these rooms is comparably higher than the shared rooms.</vt:lpstr>
      <vt:lpstr>Analysis of Airbnb dataset Continued…</vt:lpstr>
      <vt:lpstr>PowerPoint Presentation</vt:lpstr>
      <vt:lpstr>PowerPoint Presentation</vt:lpstr>
      <vt:lpstr>PowerPoint Presentation</vt:lpstr>
      <vt:lpstr>Number of reviews v/s Price</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Bookings Analysis</dc:title>
  <dc:creator>Nitin dubey</dc:creator>
  <cp:lastModifiedBy>Sushant Tripathi</cp:lastModifiedBy>
  <cp:revision>118</cp:revision>
  <dcterms:created xsi:type="dcterms:W3CDTF">2022-03-12T04:42:19Z</dcterms:created>
  <dcterms:modified xsi:type="dcterms:W3CDTF">2022-05-12T18:18:18Z</dcterms:modified>
</cp:coreProperties>
</file>