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hvFVXIupJfiSXFbEzYqMQp52Cr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174EC4-8EF5-4B0B-9D3E-7A61C06F9DED}">
  <a:tblStyle styleId="{F6174EC4-8EF5-4B0B-9D3E-7A61C06F9D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Merriweather-bold.fntdata"/><Relationship Id="rId45"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erriweather-boldItalic.fntdata"/><Relationship Id="rId47" Type="http://schemas.openxmlformats.org/officeDocument/2006/relationships/font" Target="fonts/Merriweather-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regular.fntdata"/><Relationship Id="rId36" Type="http://schemas.openxmlformats.org/officeDocument/2006/relationships/slide" Target="slides/slide29.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cedc9613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cedc9613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Oishi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are some visualisations consisting of weekly, monthly and </a:t>
            </a:r>
            <a:r>
              <a:rPr lang="en"/>
              <a:t>quarterly</a:t>
            </a:r>
            <a:r>
              <a:rPr lang="en"/>
              <a:t> trends of the mean number of orders.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have also explored other factors such as cuisine vs orders, center type vs orders, orders per category,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solidFill>
                  <a:srgbClr val="202124"/>
                </a:solidFill>
                <a:highlight>
                  <a:srgbClr val="FFFFFF"/>
                </a:highlight>
                <a:latin typeface="Roboto"/>
                <a:ea typeface="Roboto"/>
                <a:cs typeface="Roboto"/>
                <a:sym typeface="Roboto"/>
              </a:rPr>
              <a:t>The correlation matrix shows how well correlated all the features are with each other. From this correlation matrix, we can find that two features, namely homepage featured and emailer for promotion are highly correlated with the target column that’s the number of orders.</a:t>
            </a:r>
            <a:endParaRPr sz="100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000">
                <a:solidFill>
                  <a:srgbClr val="202124"/>
                </a:solidFill>
                <a:highlight>
                  <a:srgbClr val="FFFFFF"/>
                </a:highlight>
                <a:latin typeface="Roboto"/>
                <a:ea typeface="Roboto"/>
                <a:cs typeface="Roboto"/>
                <a:sym typeface="Roboto"/>
              </a:rPr>
              <a:t>We also see the box plot on the right, it is a standardized way of displaying the distribution of data. We can observe that to there exist many scattered upper outliers than, but no lower outliers.</a:t>
            </a:r>
            <a:endParaRPr sz="10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Sivani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cedc96136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cedc96136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cedc9613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cedc961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8801a5f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08801a5f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cedc96136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cedc96136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dbff095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dbff095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Anniket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plan to deploy using docker instance on a cloud.</a:t>
            </a:r>
            <a:endParaRPr/>
          </a:p>
          <a:p>
            <a:pPr indent="0" lvl="0" marL="0" rtl="0" algn="l">
              <a:lnSpc>
                <a:spcPct val="100000"/>
              </a:lnSpc>
              <a:spcBef>
                <a:spcPts val="0"/>
              </a:spcBef>
              <a:spcAft>
                <a:spcPts val="0"/>
              </a:spcAft>
              <a:buSzPts val="1100"/>
              <a:buNone/>
            </a:pPr>
            <a:r>
              <a:rPr lang="en"/>
              <a:t>A POST request endpoint has been created.</a:t>
            </a:r>
            <a:endParaRPr/>
          </a:p>
          <a:p>
            <a:pPr indent="0" lvl="0" marL="0" rtl="0" algn="l">
              <a:lnSpc>
                <a:spcPct val="100000"/>
              </a:lnSpc>
              <a:spcBef>
                <a:spcPts val="0"/>
              </a:spcBef>
              <a:spcAft>
                <a:spcPts val="0"/>
              </a:spcAft>
              <a:buSzPts val="1100"/>
              <a:buNone/>
            </a:pPr>
            <a:r>
              <a:rPr lang="en"/>
              <a:t>Food companies can now use this API, use fetch data by making Get requests by sending request parameters like if a particular meal was featured on the homepage, if an email was sent to promote it, etc. A response would be received which has the predicted number of orders.</a:t>
            </a:r>
            <a:endParaRPr/>
          </a:p>
          <a:p>
            <a:pPr indent="0" lvl="0" marL="0" rtl="0" algn="l">
              <a:lnSpc>
                <a:spcPct val="100000"/>
              </a:lnSpc>
              <a:spcBef>
                <a:spcPts val="0"/>
              </a:spcBef>
              <a:spcAft>
                <a:spcPts val="0"/>
              </a:spcAft>
              <a:buSzPts val="1100"/>
              <a:buNone/>
            </a:pPr>
            <a:r>
              <a:rPr lang="en"/>
              <a:t>This prediction would help the company to plan accordingly.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Oishi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dbff0954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dbff0954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Sushant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were 3 schemas present in the raw form of </a:t>
            </a:r>
            <a:r>
              <a:rPr lang="en"/>
              <a:t>food</a:t>
            </a:r>
            <a:r>
              <a:rPr lang="en"/>
              <a:t> demand dataset.</a:t>
            </a:r>
            <a:endParaRPr/>
          </a:p>
          <a:p>
            <a:pPr indent="0" lvl="0" marL="0" rtl="0" algn="l">
              <a:lnSpc>
                <a:spcPct val="100000"/>
              </a:lnSpc>
              <a:spcBef>
                <a:spcPts val="0"/>
              </a:spcBef>
              <a:spcAft>
                <a:spcPts val="0"/>
              </a:spcAft>
              <a:buSzPts val="1100"/>
              <a:buNone/>
            </a:pPr>
            <a:r>
              <a:rPr lang="en"/>
              <a:t>Centre info and </a:t>
            </a:r>
            <a:r>
              <a:rPr lang="en">
                <a:solidFill>
                  <a:schemeClr val="dk1"/>
                </a:solidFill>
              </a:rPr>
              <a:t>meal info</a:t>
            </a:r>
            <a:r>
              <a:rPr lang="en"/>
              <a:t> had centre id and the meal id respectively as primary keys.</a:t>
            </a:r>
            <a:endParaRPr/>
          </a:p>
          <a:p>
            <a:pPr indent="0" lvl="0" marL="0" rtl="0" algn="l">
              <a:lnSpc>
                <a:spcPct val="100000"/>
              </a:lnSpc>
              <a:spcBef>
                <a:spcPts val="0"/>
              </a:spcBef>
              <a:spcAft>
                <a:spcPts val="0"/>
              </a:spcAft>
              <a:buSzPts val="1100"/>
              <a:buNone/>
            </a:pPr>
            <a:r>
              <a:rPr lang="en"/>
              <a:t>Both of the data was merged into the main dataset where these were the foreign keys.</a:t>
            </a:r>
            <a:endParaRPr/>
          </a:p>
          <a:p>
            <a:pPr indent="0" lvl="0" marL="0" rtl="0" algn="l">
              <a:lnSpc>
                <a:spcPct val="100000"/>
              </a:lnSpc>
              <a:spcBef>
                <a:spcPts val="0"/>
              </a:spcBef>
              <a:spcAft>
                <a:spcPts val="0"/>
              </a:spcAft>
              <a:buSzPts val="1100"/>
              <a:buNone/>
            </a:pPr>
            <a:r>
              <a:rPr lang="en"/>
              <a:t>A</a:t>
            </a:r>
            <a:r>
              <a:rPr lang="en"/>
              <a:t> portion of the dataset was extracted by grouping it on the basis of weeks and center_id, and then calculating the sum and mean of the num_orders and base_price respectively.</a:t>
            </a:r>
            <a:endParaRPr/>
          </a:p>
          <a:p>
            <a:pPr indent="0" lvl="0" marL="0" rtl="0" algn="l">
              <a:lnSpc>
                <a:spcPct val="100000"/>
              </a:lnSpc>
              <a:spcBef>
                <a:spcPts val="0"/>
              </a:spcBef>
              <a:spcAft>
                <a:spcPts val="0"/>
              </a:spcAft>
              <a:buSzPts val="1100"/>
              <a:buNone/>
            </a:pPr>
            <a:r>
              <a:rPr lang="en"/>
              <a:t>All of this has been done for bringing in correlation with more kinds of features.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c0c5f0e8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c0c5f0e8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more steps followed in data preprocessing stage namely..</a:t>
            </a:r>
            <a:endParaRPr/>
          </a:p>
          <a:p>
            <a:pPr indent="0" lvl="0" marL="0" rtl="0" algn="l">
              <a:spcBef>
                <a:spcPts val="0"/>
              </a:spcBef>
              <a:spcAft>
                <a:spcPts val="0"/>
              </a:spcAft>
              <a:buNone/>
            </a:pPr>
            <a:r>
              <a:rPr lang="en"/>
              <a:t>Dummy encoding of the categorical columns, robust scaling for scaling the data according to the quantile range, </a:t>
            </a:r>
            <a:r>
              <a:rPr lang="en">
                <a:solidFill>
                  <a:schemeClr val="dk1"/>
                </a:solidFill>
              </a:rPr>
              <a:t>splitting dataset into 70:20:10 for training, validation and testing respectively ,</a:t>
            </a:r>
            <a:r>
              <a:rPr lang="en"/>
              <a:t>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Sushant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7"/>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7"/>
          <p:cNvGrpSpPr/>
          <p:nvPr/>
        </p:nvGrpSpPr>
        <p:grpSpPr>
          <a:xfrm>
            <a:off x="255200" y="592"/>
            <a:ext cx="2250363" cy="1044300"/>
            <a:chOff x="255200" y="592"/>
            <a:chExt cx="2250363" cy="1044300"/>
          </a:xfrm>
        </p:grpSpPr>
        <p:sp>
          <p:nvSpPr>
            <p:cNvPr id="15" name="Google Shape;15;p27"/>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7"/>
          <p:cNvGrpSpPr/>
          <p:nvPr/>
        </p:nvGrpSpPr>
        <p:grpSpPr>
          <a:xfrm>
            <a:off x="905395" y="592"/>
            <a:ext cx="2250363" cy="1044300"/>
            <a:chOff x="905395" y="592"/>
            <a:chExt cx="2250363" cy="1044300"/>
          </a:xfrm>
        </p:grpSpPr>
        <p:sp>
          <p:nvSpPr>
            <p:cNvPr id="19" name="Google Shape;19;p27"/>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7"/>
          <p:cNvGrpSpPr/>
          <p:nvPr/>
        </p:nvGrpSpPr>
        <p:grpSpPr>
          <a:xfrm>
            <a:off x="7057468" y="5088"/>
            <a:ext cx="1851282" cy="752108"/>
            <a:chOff x="6917201" y="0"/>
            <a:chExt cx="2227777" cy="863400"/>
          </a:xfrm>
        </p:grpSpPr>
        <p:sp>
          <p:nvSpPr>
            <p:cNvPr id="23" name="Google Shape;23;p2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7"/>
          <p:cNvGrpSpPr/>
          <p:nvPr/>
        </p:nvGrpSpPr>
        <p:grpSpPr>
          <a:xfrm>
            <a:off x="6553032" y="4217852"/>
            <a:ext cx="2389068" cy="925737"/>
            <a:chOff x="6917201" y="0"/>
            <a:chExt cx="2227777" cy="863400"/>
          </a:xfrm>
        </p:grpSpPr>
        <p:sp>
          <p:nvSpPr>
            <p:cNvPr id="27" name="Google Shape;27;p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7"/>
          <p:cNvGrpSpPr/>
          <p:nvPr/>
        </p:nvGrpSpPr>
        <p:grpSpPr>
          <a:xfrm>
            <a:off x="199149" y="4055652"/>
            <a:ext cx="2795413" cy="1083308"/>
            <a:chOff x="6917201" y="0"/>
            <a:chExt cx="2227777" cy="863400"/>
          </a:xfrm>
        </p:grpSpPr>
        <p:sp>
          <p:nvSpPr>
            <p:cNvPr id="31" name="Google Shape;31;p2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7"/>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6"/>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6"/>
          <p:cNvGrpSpPr/>
          <p:nvPr/>
        </p:nvGrpSpPr>
        <p:grpSpPr>
          <a:xfrm>
            <a:off x="5959222" y="4119576"/>
            <a:ext cx="2520951" cy="1024165"/>
            <a:chOff x="6917201" y="0"/>
            <a:chExt cx="2227777" cy="863400"/>
          </a:xfrm>
        </p:grpSpPr>
        <p:sp>
          <p:nvSpPr>
            <p:cNvPr id="112" name="Google Shape;112;p3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6"/>
          <p:cNvGrpSpPr/>
          <p:nvPr/>
        </p:nvGrpSpPr>
        <p:grpSpPr>
          <a:xfrm>
            <a:off x="199149" y="2"/>
            <a:ext cx="2795413" cy="1083308"/>
            <a:chOff x="6917201" y="0"/>
            <a:chExt cx="2227777" cy="863400"/>
          </a:xfrm>
        </p:grpSpPr>
        <p:sp>
          <p:nvSpPr>
            <p:cNvPr id="116" name="Google Shape;116;p3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6"/>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6"/>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28" name="Shape 128"/>
        <p:cNvGrpSpPr/>
        <p:nvPr/>
      </p:nvGrpSpPr>
      <p:grpSpPr>
        <a:xfrm>
          <a:off x="0" y="0"/>
          <a:ext cx="0" cy="0"/>
          <a:chOff x="0" y="0"/>
          <a:chExt cx="0" cy="0"/>
        </a:xfrm>
      </p:grpSpPr>
      <p:sp>
        <p:nvSpPr>
          <p:cNvPr id="129" name="Google Shape;129;gecedc96136_1_28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ecedc96136_1_28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ecedc96136_1_28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ecedc96136_1_28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gecedc96136_1_288"/>
          <p:cNvGrpSpPr/>
          <p:nvPr/>
        </p:nvGrpSpPr>
        <p:grpSpPr>
          <a:xfrm>
            <a:off x="255200" y="592"/>
            <a:ext cx="2250363" cy="1044300"/>
            <a:chOff x="255200" y="592"/>
            <a:chExt cx="2250363" cy="1044300"/>
          </a:xfrm>
        </p:grpSpPr>
        <p:sp>
          <p:nvSpPr>
            <p:cNvPr id="134" name="Google Shape;134;gecedc96136_1_28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ecedc96136_1_28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cedc96136_1_28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gecedc96136_1_288"/>
          <p:cNvGrpSpPr/>
          <p:nvPr/>
        </p:nvGrpSpPr>
        <p:grpSpPr>
          <a:xfrm>
            <a:off x="905395" y="592"/>
            <a:ext cx="2250363" cy="1044300"/>
            <a:chOff x="905395" y="592"/>
            <a:chExt cx="2250363" cy="1044300"/>
          </a:xfrm>
        </p:grpSpPr>
        <p:sp>
          <p:nvSpPr>
            <p:cNvPr id="138" name="Google Shape;138;gecedc96136_1_28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ecedc96136_1_28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ecedc96136_1_28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gecedc96136_1_288"/>
          <p:cNvGrpSpPr/>
          <p:nvPr/>
        </p:nvGrpSpPr>
        <p:grpSpPr>
          <a:xfrm>
            <a:off x="7057468" y="5088"/>
            <a:ext cx="1851282" cy="752108"/>
            <a:chOff x="6917201" y="0"/>
            <a:chExt cx="2227777" cy="863400"/>
          </a:xfrm>
        </p:grpSpPr>
        <p:sp>
          <p:nvSpPr>
            <p:cNvPr id="142" name="Google Shape;142;gecedc96136_1_28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ecedc96136_1_28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ecedc96136_1_28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gecedc96136_1_288"/>
          <p:cNvGrpSpPr/>
          <p:nvPr/>
        </p:nvGrpSpPr>
        <p:grpSpPr>
          <a:xfrm>
            <a:off x="6553032" y="4217852"/>
            <a:ext cx="2389068" cy="925737"/>
            <a:chOff x="6917201" y="0"/>
            <a:chExt cx="2227777" cy="863400"/>
          </a:xfrm>
        </p:grpSpPr>
        <p:sp>
          <p:nvSpPr>
            <p:cNvPr id="146" name="Google Shape;146;gecedc96136_1_28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cedc96136_1_28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ecedc96136_1_28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gecedc96136_1_288"/>
          <p:cNvGrpSpPr/>
          <p:nvPr/>
        </p:nvGrpSpPr>
        <p:grpSpPr>
          <a:xfrm>
            <a:off x="199149" y="4055652"/>
            <a:ext cx="2795414" cy="1083308"/>
            <a:chOff x="6917201" y="0"/>
            <a:chExt cx="2227777" cy="863400"/>
          </a:xfrm>
        </p:grpSpPr>
        <p:sp>
          <p:nvSpPr>
            <p:cNvPr id="150" name="Google Shape;150;gecedc96136_1_28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cedc96136_1_28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ecedc96136_1_28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gecedc96136_1_28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54" name="Google Shape;154;gecedc96136_1_288"/>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55" name="Google Shape;155;gecedc96136_1_28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6" name="Shape 156"/>
        <p:cNvGrpSpPr/>
        <p:nvPr/>
      </p:nvGrpSpPr>
      <p:grpSpPr>
        <a:xfrm>
          <a:off x="0" y="0"/>
          <a:ext cx="0" cy="0"/>
          <a:chOff x="0" y="0"/>
          <a:chExt cx="0" cy="0"/>
        </a:xfrm>
      </p:grpSpPr>
      <p:sp>
        <p:nvSpPr>
          <p:cNvPr id="157" name="Google Shape;157;gecedc96136_1_31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gecedc96136_1_316"/>
          <p:cNvGrpSpPr/>
          <p:nvPr/>
        </p:nvGrpSpPr>
        <p:grpSpPr>
          <a:xfrm>
            <a:off x="5594191" y="3961115"/>
            <a:ext cx="2910145" cy="1182340"/>
            <a:chOff x="6917201" y="0"/>
            <a:chExt cx="2227777" cy="863400"/>
          </a:xfrm>
        </p:grpSpPr>
        <p:sp>
          <p:nvSpPr>
            <p:cNvPr id="159" name="Google Shape;159;gecedc96136_1_31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ecedc96136_1_31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ecedc96136_1_31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gecedc96136_1_316"/>
          <p:cNvGrpSpPr/>
          <p:nvPr/>
        </p:nvGrpSpPr>
        <p:grpSpPr>
          <a:xfrm>
            <a:off x="199149" y="2"/>
            <a:ext cx="2795414" cy="1083308"/>
            <a:chOff x="6917201" y="0"/>
            <a:chExt cx="2227777" cy="863400"/>
          </a:xfrm>
        </p:grpSpPr>
        <p:sp>
          <p:nvSpPr>
            <p:cNvPr id="163" name="Google Shape;163;gecedc96136_1_3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ecedc96136_1_3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ecedc96136_1_3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gecedc96136_1_3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167" name="Google Shape;167;gecedc96136_1_3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68" name="Shape 168"/>
        <p:cNvGrpSpPr/>
        <p:nvPr/>
      </p:nvGrpSpPr>
      <p:grpSpPr>
        <a:xfrm>
          <a:off x="0" y="0"/>
          <a:ext cx="0" cy="0"/>
          <a:chOff x="0" y="0"/>
          <a:chExt cx="0" cy="0"/>
        </a:xfrm>
      </p:grpSpPr>
      <p:sp>
        <p:nvSpPr>
          <p:cNvPr id="169" name="Google Shape;169;gecedc96136_1_3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ecedc96136_1_3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ecedc96136_1_3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ecedc96136_1_3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3" name="Google Shape;173;gecedc96136_1_3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4" name="Google Shape;174;gecedc96136_1_3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75" name="Shape 175"/>
        <p:cNvGrpSpPr/>
        <p:nvPr/>
      </p:nvGrpSpPr>
      <p:grpSpPr>
        <a:xfrm>
          <a:off x="0" y="0"/>
          <a:ext cx="0" cy="0"/>
          <a:chOff x="0" y="0"/>
          <a:chExt cx="0" cy="0"/>
        </a:xfrm>
      </p:grpSpPr>
      <p:sp>
        <p:nvSpPr>
          <p:cNvPr id="176" name="Google Shape;176;gecedc96136_1_33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ecedc96136_1_33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ecedc96136_1_3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ecedc96136_1_3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0" name="Google Shape;180;gecedc96136_1_33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81" name="Google Shape;181;gecedc96136_1_33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82" name="Google Shape;182;gecedc96136_1_3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83" name="Shape 183"/>
        <p:cNvGrpSpPr/>
        <p:nvPr/>
      </p:nvGrpSpPr>
      <p:grpSpPr>
        <a:xfrm>
          <a:off x="0" y="0"/>
          <a:ext cx="0" cy="0"/>
          <a:chOff x="0" y="0"/>
          <a:chExt cx="0" cy="0"/>
        </a:xfrm>
      </p:grpSpPr>
      <p:sp>
        <p:nvSpPr>
          <p:cNvPr id="184" name="Google Shape;184;gecedc96136_1_34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ecedc96136_1_34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ecedc96136_1_34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ecedc96136_1_3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8" name="Google Shape;188;gecedc96136_1_3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89" name="Shape 189"/>
        <p:cNvGrpSpPr/>
        <p:nvPr/>
      </p:nvGrpSpPr>
      <p:grpSpPr>
        <a:xfrm>
          <a:off x="0" y="0"/>
          <a:ext cx="0" cy="0"/>
          <a:chOff x="0" y="0"/>
          <a:chExt cx="0" cy="0"/>
        </a:xfrm>
      </p:grpSpPr>
      <p:sp>
        <p:nvSpPr>
          <p:cNvPr id="190" name="Google Shape;190;gecedc96136_1_34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ecedc96136_1_34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ecedc96136_1_3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ecedc96136_1_34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94" name="Google Shape;194;gecedc96136_1_34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95" name="Google Shape;195;gecedc96136_1_3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96" name="Shape 196"/>
        <p:cNvGrpSpPr/>
        <p:nvPr/>
      </p:nvGrpSpPr>
      <p:grpSpPr>
        <a:xfrm>
          <a:off x="0" y="0"/>
          <a:ext cx="0" cy="0"/>
          <a:chOff x="0" y="0"/>
          <a:chExt cx="0" cy="0"/>
        </a:xfrm>
      </p:grpSpPr>
      <p:sp>
        <p:nvSpPr>
          <p:cNvPr id="197" name="Google Shape;197;gecedc96136_1_356"/>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ecedc96136_1_356"/>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gecedc96136_1_356"/>
          <p:cNvGrpSpPr/>
          <p:nvPr/>
        </p:nvGrpSpPr>
        <p:grpSpPr>
          <a:xfrm>
            <a:off x="255991" y="-118"/>
            <a:ext cx="2251347" cy="1043408"/>
            <a:chOff x="3961956" y="4383950"/>
            <a:chExt cx="1160548" cy="548700"/>
          </a:xfrm>
        </p:grpSpPr>
        <p:sp>
          <p:nvSpPr>
            <p:cNvPr id="200" name="Google Shape;200;gecedc96136_1_356"/>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ecedc96136_1_356"/>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ecedc96136_1_356"/>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gecedc96136_1_35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gecedc96136_1_356"/>
          <p:cNvGrpSpPr/>
          <p:nvPr/>
        </p:nvGrpSpPr>
        <p:grpSpPr>
          <a:xfrm>
            <a:off x="34934" y="4522125"/>
            <a:ext cx="1593306" cy="617072"/>
            <a:chOff x="6917201" y="0"/>
            <a:chExt cx="2227777" cy="863400"/>
          </a:xfrm>
        </p:grpSpPr>
        <p:sp>
          <p:nvSpPr>
            <p:cNvPr id="205" name="Google Shape;205;gecedc96136_1_35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ecedc96136_1_356"/>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ecedc96136_1_356"/>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gecedc96136_1_356"/>
          <p:cNvGrpSpPr/>
          <p:nvPr/>
        </p:nvGrpSpPr>
        <p:grpSpPr>
          <a:xfrm>
            <a:off x="5886353" y="1243"/>
            <a:ext cx="3257455" cy="1261514"/>
            <a:chOff x="6917201" y="0"/>
            <a:chExt cx="2227777" cy="863400"/>
          </a:xfrm>
        </p:grpSpPr>
        <p:sp>
          <p:nvSpPr>
            <p:cNvPr id="209" name="Google Shape;209;gecedc96136_1_35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ecedc96136_1_35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ecedc96136_1_35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gecedc96136_1_35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213" name="Google Shape;213;gecedc96136_1_35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214" name="Shape 214"/>
        <p:cNvGrpSpPr/>
        <p:nvPr/>
      </p:nvGrpSpPr>
      <p:grpSpPr>
        <a:xfrm>
          <a:off x="0" y="0"/>
          <a:ext cx="0" cy="0"/>
          <a:chOff x="0" y="0"/>
          <a:chExt cx="0" cy="0"/>
        </a:xfrm>
      </p:grpSpPr>
      <p:sp>
        <p:nvSpPr>
          <p:cNvPr id="215" name="Google Shape;215;gecedc96136_1_37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ecedc96136_1_37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ecedc96136_1_37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ecedc96136_1_37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19" name="Google Shape;219;gecedc96136_1_374"/>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220" name="Google Shape;220;gecedc96136_1_374"/>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21" name="Google Shape;221;gecedc96136_1_37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2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28"/>
          <p:cNvGrpSpPr/>
          <p:nvPr/>
        </p:nvGrpSpPr>
        <p:grpSpPr>
          <a:xfrm>
            <a:off x="5594190" y="3961115"/>
            <a:ext cx="2910144" cy="1182340"/>
            <a:chOff x="6917201" y="0"/>
            <a:chExt cx="2227777" cy="863400"/>
          </a:xfrm>
        </p:grpSpPr>
        <p:sp>
          <p:nvSpPr>
            <p:cNvPr id="40" name="Google Shape;40;p2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28"/>
          <p:cNvGrpSpPr/>
          <p:nvPr/>
        </p:nvGrpSpPr>
        <p:grpSpPr>
          <a:xfrm>
            <a:off x="199149" y="2"/>
            <a:ext cx="2795413" cy="1083308"/>
            <a:chOff x="6917201" y="0"/>
            <a:chExt cx="2227777" cy="863400"/>
          </a:xfrm>
        </p:grpSpPr>
        <p:sp>
          <p:nvSpPr>
            <p:cNvPr id="44" name="Google Shape;44;p2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 name="Google Shape;48;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22" name="Shape 222"/>
        <p:cNvGrpSpPr/>
        <p:nvPr/>
      </p:nvGrpSpPr>
      <p:grpSpPr>
        <a:xfrm>
          <a:off x="0" y="0"/>
          <a:ext cx="0" cy="0"/>
          <a:chOff x="0" y="0"/>
          <a:chExt cx="0" cy="0"/>
        </a:xfrm>
      </p:grpSpPr>
      <p:sp>
        <p:nvSpPr>
          <p:cNvPr id="223" name="Google Shape;223;gecedc96136_1_38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ecedc96136_1_38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ecedc96136_1_38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ecedc96136_1_38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227" name="Google Shape;227;gecedc96136_1_38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28" name="Shape 228"/>
        <p:cNvGrpSpPr/>
        <p:nvPr/>
      </p:nvGrpSpPr>
      <p:grpSpPr>
        <a:xfrm>
          <a:off x="0" y="0"/>
          <a:ext cx="0" cy="0"/>
          <a:chOff x="0" y="0"/>
          <a:chExt cx="0" cy="0"/>
        </a:xfrm>
      </p:grpSpPr>
      <p:sp>
        <p:nvSpPr>
          <p:cNvPr id="229" name="Google Shape;229;gecedc96136_1_38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gecedc96136_1_388"/>
          <p:cNvGrpSpPr/>
          <p:nvPr/>
        </p:nvGrpSpPr>
        <p:grpSpPr>
          <a:xfrm>
            <a:off x="5959222" y="4119576"/>
            <a:ext cx="2520952" cy="1024165"/>
            <a:chOff x="6917201" y="0"/>
            <a:chExt cx="2227777" cy="863400"/>
          </a:xfrm>
        </p:grpSpPr>
        <p:sp>
          <p:nvSpPr>
            <p:cNvPr id="231" name="Google Shape;231;gecedc96136_1_38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ecedc96136_1_38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ecedc96136_1_38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gecedc96136_1_388"/>
          <p:cNvGrpSpPr/>
          <p:nvPr/>
        </p:nvGrpSpPr>
        <p:grpSpPr>
          <a:xfrm>
            <a:off x="199149" y="2"/>
            <a:ext cx="2795414" cy="1083308"/>
            <a:chOff x="6917201" y="0"/>
            <a:chExt cx="2227777" cy="863400"/>
          </a:xfrm>
        </p:grpSpPr>
        <p:sp>
          <p:nvSpPr>
            <p:cNvPr id="235" name="Google Shape;235;gecedc96136_1_38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ecedc96136_1_38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ecedc96136_1_38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gecedc96136_1_388"/>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239" name="Google Shape;239;gecedc96136_1_388"/>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240" name="Google Shape;240;gecedc96136_1_38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1" name="Shape 241"/>
        <p:cNvGrpSpPr/>
        <p:nvPr/>
      </p:nvGrpSpPr>
      <p:grpSpPr>
        <a:xfrm>
          <a:off x="0" y="0"/>
          <a:ext cx="0" cy="0"/>
          <a:chOff x="0" y="0"/>
          <a:chExt cx="0" cy="0"/>
        </a:xfrm>
      </p:grpSpPr>
      <p:sp>
        <p:nvSpPr>
          <p:cNvPr id="242" name="Google Shape;242;gecedc96136_1_40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49" name="Shape 49"/>
        <p:cNvGrpSpPr/>
        <p:nvPr/>
      </p:nvGrpSpPr>
      <p:grpSpPr>
        <a:xfrm>
          <a:off x="0" y="0"/>
          <a:ext cx="0" cy="0"/>
          <a:chOff x="0" y="0"/>
          <a:chExt cx="0" cy="0"/>
        </a:xfrm>
      </p:grpSpPr>
      <p:sp>
        <p:nvSpPr>
          <p:cNvPr id="50" name="Google Shape;50;p2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29"/>
          <p:cNvGrpSpPr/>
          <p:nvPr/>
        </p:nvGrpSpPr>
        <p:grpSpPr>
          <a:xfrm>
            <a:off x="255991" y="-118"/>
            <a:ext cx="2251347" cy="1043408"/>
            <a:chOff x="3961956" y="4383950"/>
            <a:chExt cx="1160548" cy="548700"/>
          </a:xfrm>
        </p:grpSpPr>
        <p:sp>
          <p:nvSpPr>
            <p:cNvPr id="53" name="Google Shape;53;p2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9"/>
          <p:cNvGrpSpPr/>
          <p:nvPr/>
        </p:nvGrpSpPr>
        <p:grpSpPr>
          <a:xfrm>
            <a:off x="34934" y="4522125"/>
            <a:ext cx="1593306" cy="617072"/>
            <a:chOff x="6917201" y="0"/>
            <a:chExt cx="2227777" cy="863400"/>
          </a:xfrm>
        </p:grpSpPr>
        <p:sp>
          <p:nvSpPr>
            <p:cNvPr id="58" name="Google Shape;58;p2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9"/>
          <p:cNvGrpSpPr/>
          <p:nvPr/>
        </p:nvGrpSpPr>
        <p:grpSpPr>
          <a:xfrm>
            <a:off x="5886353" y="1243"/>
            <a:ext cx="3257454" cy="1261514"/>
            <a:chOff x="6917201" y="0"/>
            <a:chExt cx="2227777" cy="863400"/>
          </a:xfrm>
        </p:grpSpPr>
        <p:sp>
          <p:nvSpPr>
            <p:cNvPr id="62" name="Google Shape;62;p2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6" name="Google Shape;66;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7" name="Shape 67"/>
        <p:cNvGrpSpPr/>
        <p:nvPr/>
      </p:nvGrpSpPr>
      <p:grpSpPr>
        <a:xfrm>
          <a:off x="0" y="0"/>
          <a:ext cx="0" cy="0"/>
          <a:chOff x="0" y="0"/>
          <a:chExt cx="0" cy="0"/>
        </a:xfrm>
      </p:grpSpPr>
      <p:sp>
        <p:nvSpPr>
          <p:cNvPr id="68" name="Google Shape;68;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2" name="Google Shape;72;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73" name="Shape 73"/>
        <p:cNvGrpSpPr/>
        <p:nvPr/>
      </p:nvGrpSpPr>
      <p:grpSpPr>
        <a:xfrm>
          <a:off x="0" y="0"/>
          <a:ext cx="0" cy="0"/>
          <a:chOff x="0" y="0"/>
          <a:chExt cx="0" cy="0"/>
        </a:xfrm>
      </p:grpSpPr>
      <p:sp>
        <p:nvSpPr>
          <p:cNvPr id="74" name="Google Shape;74;p3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3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9" name="Google Shape;79;p3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0" name="Google Shape;80;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81" name="Shape 81"/>
        <p:cNvGrpSpPr/>
        <p:nvPr/>
      </p:nvGrpSpPr>
      <p:grpSpPr>
        <a:xfrm>
          <a:off x="0" y="0"/>
          <a:ext cx="0" cy="0"/>
          <a:chOff x="0" y="0"/>
          <a:chExt cx="0" cy="0"/>
        </a:xfrm>
      </p:grpSpPr>
      <p:sp>
        <p:nvSpPr>
          <p:cNvPr id="82" name="Google Shape;82;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3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7" name="Google Shape;87;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8" name="Shape 88"/>
        <p:cNvGrpSpPr/>
        <p:nvPr/>
      </p:nvGrpSpPr>
      <p:grpSpPr>
        <a:xfrm>
          <a:off x="0" y="0"/>
          <a:ext cx="0" cy="0"/>
          <a:chOff x="0" y="0"/>
          <a:chExt cx="0" cy="0"/>
        </a:xfrm>
      </p:grpSpPr>
      <p:sp>
        <p:nvSpPr>
          <p:cNvPr id="89" name="Google Shape;89;p3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3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4" name="Google Shape;94;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3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3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3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124" name="Shape 124"/>
        <p:cNvGrpSpPr/>
        <p:nvPr/>
      </p:nvGrpSpPr>
      <p:grpSpPr>
        <a:xfrm>
          <a:off x="0" y="0"/>
          <a:ext cx="0" cy="0"/>
          <a:chOff x="0" y="0"/>
          <a:chExt cx="0" cy="0"/>
        </a:xfrm>
      </p:grpSpPr>
      <p:sp>
        <p:nvSpPr>
          <p:cNvPr id="125" name="Google Shape;125;gecedc96136_1_2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126" name="Google Shape;126;gecedc96136_1_28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127" name="Google Shape;127;gecedc96136_1_28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s://www.kaggle.com/kannanaikkal/food-demand-forecas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gecedc96136_1_3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300"/>
              <a:t>Food Demand Forecasting</a:t>
            </a:r>
            <a:endParaRPr b="1" sz="4300"/>
          </a:p>
        </p:txBody>
      </p:sp>
      <p:sp>
        <p:nvSpPr>
          <p:cNvPr id="248" name="Google Shape;248;gecedc96136_1_33"/>
          <p:cNvSpPr txBox="1"/>
          <p:nvPr>
            <p:ph idx="1" type="subTitle"/>
          </p:nvPr>
        </p:nvSpPr>
        <p:spPr>
          <a:xfrm>
            <a:off x="6386875" y="3369450"/>
            <a:ext cx="2243700" cy="13368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935"/>
              <a:buNone/>
            </a:pPr>
            <a:r>
              <a:rPr b="1" lang="en" sz="1660" u="sng"/>
              <a:t>Presented By:</a:t>
            </a:r>
            <a:endParaRPr b="1" sz="1660" u="sng"/>
          </a:p>
          <a:p>
            <a:pPr indent="0" lvl="0" marL="0" rtl="0" algn="r">
              <a:lnSpc>
                <a:spcPct val="80000"/>
              </a:lnSpc>
              <a:spcBef>
                <a:spcPts val="0"/>
              </a:spcBef>
              <a:spcAft>
                <a:spcPts val="0"/>
              </a:spcAft>
              <a:buSzPts val="935"/>
              <a:buNone/>
            </a:pPr>
            <a:r>
              <a:rPr b="1" lang="en" sz="1660"/>
              <a:t>Oishi Saha</a:t>
            </a:r>
            <a:endParaRPr b="1" sz="1660"/>
          </a:p>
          <a:p>
            <a:pPr indent="0" lvl="0" marL="0" rtl="0" algn="r">
              <a:lnSpc>
                <a:spcPct val="80000"/>
              </a:lnSpc>
              <a:spcBef>
                <a:spcPts val="0"/>
              </a:spcBef>
              <a:spcAft>
                <a:spcPts val="0"/>
              </a:spcAft>
              <a:buSzPts val="935"/>
              <a:buNone/>
            </a:pPr>
            <a:r>
              <a:rPr b="1" lang="en" sz="1660"/>
              <a:t>Santhoshi Priya</a:t>
            </a:r>
            <a:endParaRPr b="1" sz="1660"/>
          </a:p>
          <a:p>
            <a:pPr indent="0" lvl="0" marL="0" rtl="0" algn="r">
              <a:lnSpc>
                <a:spcPct val="80000"/>
              </a:lnSpc>
              <a:spcBef>
                <a:spcPts val="0"/>
              </a:spcBef>
              <a:spcAft>
                <a:spcPts val="0"/>
              </a:spcAft>
              <a:buSzPts val="935"/>
              <a:buNone/>
            </a:pPr>
            <a:r>
              <a:rPr b="1" lang="en" sz="1660"/>
              <a:t>Sivani Papini </a:t>
            </a:r>
            <a:endParaRPr b="1" sz="1660"/>
          </a:p>
          <a:p>
            <a:pPr indent="0" lvl="0" marL="0" rtl="0" algn="r">
              <a:lnSpc>
                <a:spcPct val="80000"/>
              </a:lnSpc>
              <a:spcBef>
                <a:spcPts val="0"/>
              </a:spcBef>
              <a:spcAft>
                <a:spcPts val="0"/>
              </a:spcAft>
              <a:buSzPts val="935"/>
              <a:buNone/>
            </a:pPr>
            <a:r>
              <a:rPr b="1" lang="en" sz="1660"/>
              <a:t>Anniket Jain</a:t>
            </a:r>
            <a:endParaRPr b="1" sz="1660"/>
          </a:p>
          <a:p>
            <a:pPr indent="0" lvl="0" marL="0" rtl="0" algn="r">
              <a:lnSpc>
                <a:spcPct val="80000"/>
              </a:lnSpc>
              <a:spcBef>
                <a:spcPts val="0"/>
              </a:spcBef>
              <a:spcAft>
                <a:spcPts val="0"/>
              </a:spcAft>
              <a:buClr>
                <a:srgbClr val="000000"/>
              </a:buClr>
              <a:buSzPts val="935"/>
              <a:buFont typeface="Arial"/>
              <a:buNone/>
            </a:pPr>
            <a:r>
              <a:rPr b="1" lang="en" sz="1660"/>
              <a:t>V. Sushant</a:t>
            </a:r>
            <a:endParaRPr b="1" sz="1660"/>
          </a:p>
          <a:p>
            <a:pPr indent="0" lvl="0" marL="0" rtl="0" algn="ctr">
              <a:lnSpc>
                <a:spcPct val="80000"/>
              </a:lnSpc>
              <a:spcBef>
                <a:spcPts val="0"/>
              </a:spcBef>
              <a:spcAft>
                <a:spcPts val="0"/>
              </a:spcAft>
              <a:buSzPts val="935"/>
              <a:buNone/>
            </a:pPr>
            <a:r>
              <a:t/>
            </a:r>
            <a:endParaRPr b="1" sz="13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9"/>
          <p:cNvSpPr txBox="1"/>
          <p:nvPr/>
        </p:nvSpPr>
        <p:spPr>
          <a:xfrm>
            <a:off x="398275" y="407975"/>
            <a:ext cx="67317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latin typeface="Calibri"/>
                <a:ea typeface="Calibri"/>
                <a:cs typeface="Calibri"/>
                <a:sym typeface="Calibri"/>
              </a:rPr>
              <a:t>We plotted the weekly, monthly and quarterly trend of the data to understand the spread of the data</a:t>
            </a:r>
            <a:endParaRPr b="1" i="0" sz="1700" u="none" cap="none" strike="noStrike">
              <a:solidFill>
                <a:schemeClr val="lt1"/>
              </a:solidFill>
              <a:latin typeface="Calibri"/>
              <a:ea typeface="Calibri"/>
              <a:cs typeface="Calibri"/>
              <a:sym typeface="Calibri"/>
            </a:endParaRPr>
          </a:p>
        </p:txBody>
      </p:sp>
      <p:pic>
        <p:nvPicPr>
          <p:cNvPr id="304" name="Google Shape;304;p9"/>
          <p:cNvPicPr preferRelativeResize="0"/>
          <p:nvPr/>
        </p:nvPicPr>
        <p:blipFill rotWithShape="1">
          <a:blip r:embed="rId3">
            <a:alphaModFix/>
          </a:blip>
          <a:srcRect b="0" l="0" r="0" t="0"/>
          <a:stretch/>
        </p:blipFill>
        <p:spPr>
          <a:xfrm>
            <a:off x="602775" y="1709450"/>
            <a:ext cx="3611926" cy="2060475"/>
          </a:xfrm>
          <a:prstGeom prst="rect">
            <a:avLst/>
          </a:prstGeom>
          <a:noFill/>
          <a:ln>
            <a:noFill/>
          </a:ln>
        </p:spPr>
      </p:pic>
      <p:pic>
        <p:nvPicPr>
          <p:cNvPr id="305" name="Google Shape;305;p9"/>
          <p:cNvPicPr preferRelativeResize="0"/>
          <p:nvPr/>
        </p:nvPicPr>
        <p:blipFill rotWithShape="1">
          <a:blip r:embed="rId4">
            <a:alphaModFix/>
          </a:blip>
          <a:srcRect b="0" l="0" r="0" t="0"/>
          <a:stretch/>
        </p:blipFill>
        <p:spPr>
          <a:xfrm>
            <a:off x="5031775" y="3039300"/>
            <a:ext cx="2478350" cy="1797899"/>
          </a:xfrm>
          <a:prstGeom prst="rect">
            <a:avLst/>
          </a:prstGeom>
          <a:noFill/>
          <a:ln>
            <a:noFill/>
          </a:ln>
        </p:spPr>
      </p:pic>
      <p:pic>
        <p:nvPicPr>
          <p:cNvPr id="306" name="Google Shape;306;p9"/>
          <p:cNvPicPr preferRelativeResize="0"/>
          <p:nvPr/>
        </p:nvPicPr>
        <p:blipFill rotWithShape="1">
          <a:blip r:embed="rId5">
            <a:alphaModFix/>
          </a:blip>
          <a:srcRect b="0" l="0" r="0" t="0"/>
          <a:stretch/>
        </p:blipFill>
        <p:spPr>
          <a:xfrm>
            <a:off x="4776325" y="1115976"/>
            <a:ext cx="3151625" cy="179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txBox="1"/>
          <p:nvPr>
            <p:ph type="title"/>
          </p:nvPr>
        </p:nvSpPr>
        <p:spPr>
          <a:xfrm>
            <a:off x="301100" y="320575"/>
            <a:ext cx="6362700" cy="49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91"/>
              <a:buNone/>
            </a:pPr>
            <a:r>
              <a:rPr b="1" lang="en" sz="1602"/>
              <a:t>Plots to understand how different features affect our train set</a:t>
            </a:r>
            <a:endParaRPr b="1" sz="1602"/>
          </a:p>
        </p:txBody>
      </p:sp>
      <p:pic>
        <p:nvPicPr>
          <p:cNvPr id="312" name="Google Shape;312;p10"/>
          <p:cNvPicPr preferRelativeResize="0"/>
          <p:nvPr/>
        </p:nvPicPr>
        <p:blipFill rotWithShape="1">
          <a:blip r:embed="rId3">
            <a:alphaModFix/>
          </a:blip>
          <a:srcRect b="0" l="0" r="0" t="0"/>
          <a:stretch/>
        </p:blipFill>
        <p:spPr>
          <a:xfrm>
            <a:off x="587700" y="815875"/>
            <a:ext cx="3911575" cy="2432775"/>
          </a:xfrm>
          <a:prstGeom prst="rect">
            <a:avLst/>
          </a:prstGeom>
          <a:noFill/>
          <a:ln>
            <a:noFill/>
          </a:ln>
        </p:spPr>
      </p:pic>
      <p:pic>
        <p:nvPicPr>
          <p:cNvPr id="313" name="Google Shape;313;p10"/>
          <p:cNvPicPr preferRelativeResize="0"/>
          <p:nvPr/>
        </p:nvPicPr>
        <p:blipFill rotWithShape="1">
          <a:blip r:embed="rId4">
            <a:alphaModFix/>
          </a:blip>
          <a:srcRect b="0" l="0" r="0" t="0"/>
          <a:stretch/>
        </p:blipFill>
        <p:spPr>
          <a:xfrm>
            <a:off x="4222175" y="2837775"/>
            <a:ext cx="3555200" cy="1975876"/>
          </a:xfrm>
          <a:prstGeom prst="rect">
            <a:avLst/>
          </a:prstGeom>
          <a:noFill/>
          <a:ln>
            <a:noFill/>
          </a:ln>
        </p:spPr>
      </p:pic>
      <p:pic>
        <p:nvPicPr>
          <p:cNvPr id="314" name="Google Shape;314;p10"/>
          <p:cNvPicPr preferRelativeResize="0"/>
          <p:nvPr/>
        </p:nvPicPr>
        <p:blipFill rotWithShape="1">
          <a:blip r:embed="rId5">
            <a:alphaModFix/>
          </a:blip>
          <a:srcRect b="0" l="0" r="0" t="0"/>
          <a:stretch/>
        </p:blipFill>
        <p:spPr>
          <a:xfrm>
            <a:off x="5016300" y="815875"/>
            <a:ext cx="2102075" cy="185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1"/>
          <p:cNvSpPr txBox="1"/>
          <p:nvPr>
            <p:ph type="title"/>
          </p:nvPr>
        </p:nvSpPr>
        <p:spPr>
          <a:xfrm>
            <a:off x="1333650" y="433550"/>
            <a:ext cx="4081500" cy="47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b="1" lang="en" sz="2080"/>
              <a:t>Correlations</a:t>
            </a:r>
            <a:endParaRPr b="1" sz="2080"/>
          </a:p>
        </p:txBody>
      </p:sp>
      <p:pic>
        <p:nvPicPr>
          <p:cNvPr id="320" name="Google Shape;320;p11"/>
          <p:cNvPicPr preferRelativeResize="0"/>
          <p:nvPr/>
        </p:nvPicPr>
        <p:blipFill rotWithShape="1">
          <a:blip r:embed="rId3">
            <a:alphaModFix/>
          </a:blip>
          <a:srcRect b="0" l="0" r="0" t="0"/>
          <a:stretch/>
        </p:blipFill>
        <p:spPr>
          <a:xfrm>
            <a:off x="801414" y="968225"/>
            <a:ext cx="3909812" cy="2485050"/>
          </a:xfrm>
          <a:prstGeom prst="rect">
            <a:avLst/>
          </a:prstGeom>
          <a:noFill/>
          <a:ln>
            <a:noFill/>
          </a:ln>
        </p:spPr>
      </p:pic>
      <p:pic>
        <p:nvPicPr>
          <p:cNvPr id="321" name="Google Shape;321;p11"/>
          <p:cNvPicPr preferRelativeResize="0"/>
          <p:nvPr/>
        </p:nvPicPr>
        <p:blipFill rotWithShape="1">
          <a:blip r:embed="rId4">
            <a:alphaModFix/>
          </a:blip>
          <a:srcRect b="0" l="0" r="0" t="0"/>
          <a:stretch/>
        </p:blipFill>
        <p:spPr>
          <a:xfrm>
            <a:off x="4970850" y="2498825"/>
            <a:ext cx="3755800" cy="2035000"/>
          </a:xfrm>
          <a:prstGeom prst="rect">
            <a:avLst/>
          </a:prstGeom>
          <a:noFill/>
          <a:ln>
            <a:noFill/>
          </a:ln>
        </p:spPr>
      </p:pic>
      <p:sp>
        <p:nvSpPr>
          <p:cNvPr id="322" name="Google Shape;322;p11"/>
          <p:cNvSpPr txBox="1"/>
          <p:nvPr/>
        </p:nvSpPr>
        <p:spPr>
          <a:xfrm>
            <a:off x="1255250" y="3576525"/>
            <a:ext cx="3636300" cy="98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7F6000"/>
                </a:solidFill>
                <a:highlight>
                  <a:srgbClr val="FFFFFF"/>
                </a:highlight>
                <a:latin typeface="Merriweather"/>
                <a:ea typeface="Merriweather"/>
                <a:cs typeface="Merriweather"/>
                <a:sym typeface="Merriweather"/>
              </a:rPr>
              <a:t>Number of Upper Outliers : 10549</a:t>
            </a:r>
            <a:endParaRPr b="0" i="0" sz="1150" u="none" cap="none" strike="noStrike">
              <a:solidFill>
                <a:srgbClr val="7F6000"/>
              </a:solidFill>
              <a:highlight>
                <a:srgbClr val="FFFFFF"/>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7F6000"/>
                </a:solidFill>
                <a:highlight>
                  <a:srgbClr val="FFFFFF"/>
                </a:highlight>
                <a:latin typeface="Merriweather"/>
                <a:ea typeface="Merriweather"/>
                <a:cs typeface="Merriweather"/>
                <a:sym typeface="Merriweather"/>
              </a:rPr>
              <a:t>Number of Lower Outliers : 0</a:t>
            </a:r>
            <a:endParaRPr b="0" i="0" sz="1150" u="none" cap="none" strike="noStrike">
              <a:solidFill>
                <a:srgbClr val="7F6000"/>
              </a:solidFill>
              <a:highlight>
                <a:srgbClr val="FFFFFF"/>
              </a:highlight>
              <a:latin typeface="Merriweather"/>
              <a:ea typeface="Merriweather"/>
              <a:cs typeface="Merriweather"/>
              <a:sym typeface="Merriweather"/>
            </a:endParaRPr>
          </a:p>
          <a:p>
            <a:pPr indent="0" lvl="0" marL="0" marR="0" rtl="0" algn="l">
              <a:lnSpc>
                <a:spcPct val="115000"/>
              </a:lnSpc>
              <a:spcBef>
                <a:spcPts val="0"/>
              </a:spcBef>
              <a:spcAft>
                <a:spcPts val="0"/>
              </a:spcAft>
              <a:buClr>
                <a:srgbClr val="000000"/>
              </a:buClr>
              <a:buSzPts val="1150"/>
              <a:buFont typeface="Arial"/>
              <a:buNone/>
            </a:pPr>
            <a:r>
              <a:rPr b="0" i="0" lang="en" sz="1150" u="none" cap="none" strike="noStrike">
                <a:solidFill>
                  <a:srgbClr val="7F6000"/>
                </a:solidFill>
                <a:highlight>
                  <a:srgbClr val="FFFFFF"/>
                </a:highlight>
                <a:latin typeface="Merriweather"/>
                <a:ea typeface="Merriweather"/>
                <a:cs typeface="Merriweather"/>
                <a:sym typeface="Merriweather"/>
              </a:rPr>
              <a:t>Percentage of Outliers : 2.973333295752099</a:t>
            </a:r>
            <a:endParaRPr b="0" i="0" sz="1150" u="none" cap="none" strike="noStrike">
              <a:solidFill>
                <a:srgbClr val="7F6000"/>
              </a:solidFill>
              <a:highlight>
                <a:srgbClr val="FFFFFF"/>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323" name="Google Shape;323;p11"/>
          <p:cNvSpPr txBox="1"/>
          <p:nvPr/>
        </p:nvSpPr>
        <p:spPr>
          <a:xfrm>
            <a:off x="5114150" y="2066850"/>
            <a:ext cx="3000000" cy="50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80">
                <a:solidFill>
                  <a:schemeClr val="lt1"/>
                </a:solidFill>
                <a:latin typeface="Nunito"/>
                <a:ea typeface="Nunito"/>
                <a:cs typeface="Nunito"/>
                <a:sym typeface="Nunito"/>
              </a:rPr>
              <a:t>Box Plot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4600"/>
              <a:t>Modelling</a:t>
            </a:r>
            <a:endParaRPr b="1" sz="4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ph type="title"/>
          </p:nvPr>
        </p:nvSpPr>
        <p:spPr>
          <a:xfrm>
            <a:off x="1393929" y="1301146"/>
            <a:ext cx="6366900" cy="2539200"/>
          </a:xfrm>
          <a:prstGeom prst="rect">
            <a:avLst/>
          </a:prstGeom>
          <a:noFill/>
          <a:ln>
            <a:noFill/>
          </a:ln>
        </p:spPr>
        <p:txBody>
          <a:bodyPr anchorCtr="0" anchor="t" bIns="91425" lIns="91425" spcFirstLastPara="1" rIns="91425" wrap="square" tIns="91425">
            <a:normAutofit fontScale="90000"/>
          </a:bodyPr>
          <a:lstStyle/>
          <a:p>
            <a:pPr indent="-348615" lvl="0" marL="457200" rtl="0" algn="l">
              <a:lnSpc>
                <a:spcPct val="100000"/>
              </a:lnSpc>
              <a:spcBef>
                <a:spcPts val="0"/>
              </a:spcBef>
              <a:spcAft>
                <a:spcPts val="0"/>
              </a:spcAft>
              <a:buSzPct val="100000"/>
              <a:buChar char="●"/>
            </a:pPr>
            <a:r>
              <a:rPr lang="en" sz="2100"/>
              <a:t>We implemented GRU, LSTM and ANN.</a:t>
            </a:r>
            <a:endParaRPr sz="2100"/>
          </a:p>
          <a:p>
            <a:pPr indent="-348615" lvl="0" marL="457200" rtl="0" algn="l">
              <a:lnSpc>
                <a:spcPct val="100000"/>
              </a:lnSpc>
              <a:spcBef>
                <a:spcPts val="0"/>
              </a:spcBef>
              <a:spcAft>
                <a:spcPts val="0"/>
              </a:spcAft>
              <a:buSzPct val="100000"/>
              <a:buChar char="●"/>
            </a:pPr>
            <a:r>
              <a:rPr lang="en" sz="2100"/>
              <a:t>The performance metric that we primarily used for evaluating our model’s performance was mean square error and R-square error.</a:t>
            </a:r>
            <a:endParaRPr sz="2100"/>
          </a:p>
          <a:p>
            <a:pPr indent="-348615" lvl="0" marL="457200" rtl="0" algn="l">
              <a:lnSpc>
                <a:spcPct val="100000"/>
              </a:lnSpc>
              <a:spcBef>
                <a:spcPts val="0"/>
              </a:spcBef>
              <a:spcAft>
                <a:spcPts val="0"/>
              </a:spcAft>
              <a:buSzPct val="100000"/>
              <a:buChar char="●"/>
            </a:pPr>
            <a:r>
              <a:rPr lang="en" sz="2100"/>
              <a:t>We used the Adam optimizer for all of our models with learning rates 0.001 .</a:t>
            </a:r>
            <a:endParaRPr sz="2100"/>
          </a:p>
          <a:p>
            <a:pPr indent="-348615" lvl="0" marL="457200" rtl="0" algn="l">
              <a:lnSpc>
                <a:spcPct val="100000"/>
              </a:lnSpc>
              <a:spcBef>
                <a:spcPts val="0"/>
              </a:spcBef>
              <a:spcAft>
                <a:spcPts val="0"/>
              </a:spcAft>
              <a:buSzPct val="100000"/>
              <a:buChar char="●"/>
            </a:pPr>
            <a:r>
              <a:rPr lang="en" sz="2100"/>
              <a:t>Implemented early stopping and trained the models for 100 epochs.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sz="3100"/>
              <a:t>Model 1: GRU</a:t>
            </a:r>
            <a:endParaRPr b="1" sz="3100"/>
          </a:p>
        </p:txBody>
      </p:sp>
      <p:sp>
        <p:nvSpPr>
          <p:cNvPr id="339" name="Google Shape;339;p16"/>
          <p:cNvSpPr txBox="1"/>
          <p:nvPr>
            <p:ph idx="1" type="body"/>
          </p:nvPr>
        </p:nvSpPr>
        <p:spPr>
          <a:xfrm>
            <a:off x="819150" y="1484225"/>
            <a:ext cx="3686100" cy="295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t/>
            </a:r>
            <a:endParaRPr sz="18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sz="1700">
                <a:solidFill>
                  <a:schemeClr val="lt1"/>
                </a:solidFill>
                <a:latin typeface="Nunito"/>
                <a:ea typeface="Nunito"/>
                <a:cs typeface="Nunito"/>
                <a:sym typeface="Nunito"/>
              </a:rPr>
              <a:t>The GRU model has 2 GRU layers, 2 Dense layers in its architecture. 4 Dropout layers with 30% dropout rate were added to increase the robustness of the model. Batch Normalization layers were also added to allow the model to converge more quickly.</a:t>
            </a:r>
            <a:endParaRPr sz="1700">
              <a:solidFill>
                <a:schemeClr val="lt1"/>
              </a:solidFill>
              <a:latin typeface="Nunito"/>
              <a:ea typeface="Nunito"/>
              <a:cs typeface="Nunito"/>
              <a:sym typeface="Nunito"/>
            </a:endParaRPr>
          </a:p>
        </p:txBody>
      </p:sp>
      <p:pic>
        <p:nvPicPr>
          <p:cNvPr id="340" name="Google Shape;340;p16"/>
          <p:cNvPicPr preferRelativeResize="0"/>
          <p:nvPr/>
        </p:nvPicPr>
        <p:blipFill>
          <a:blip r:embed="rId3">
            <a:alphaModFix/>
          </a:blip>
          <a:stretch>
            <a:fillRect/>
          </a:stretch>
        </p:blipFill>
        <p:spPr>
          <a:xfrm>
            <a:off x="4801250" y="1614927"/>
            <a:ext cx="3571350" cy="249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txBox="1"/>
          <p:nvPr>
            <p:ph type="title"/>
          </p:nvPr>
        </p:nvSpPr>
        <p:spPr>
          <a:xfrm>
            <a:off x="819150" y="5753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a:t>Model 2: LSTM</a:t>
            </a:r>
            <a:endParaRPr b="1"/>
          </a:p>
        </p:txBody>
      </p:sp>
      <p:sp>
        <p:nvSpPr>
          <p:cNvPr id="346" name="Google Shape;346;p17"/>
          <p:cNvSpPr txBox="1"/>
          <p:nvPr/>
        </p:nvSpPr>
        <p:spPr>
          <a:xfrm>
            <a:off x="671875" y="1382175"/>
            <a:ext cx="35187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sz="1800">
              <a:latin typeface="Nunito"/>
              <a:ea typeface="Nunito"/>
              <a:cs typeface="Nunito"/>
              <a:sym typeface="Nunito"/>
            </a:endParaRPr>
          </a:p>
          <a:p>
            <a:pPr indent="0" lvl="0" marL="0" marR="0" rtl="0" algn="l">
              <a:lnSpc>
                <a:spcPct val="100000"/>
              </a:lnSpc>
              <a:spcBef>
                <a:spcPts val="0"/>
              </a:spcBef>
              <a:spcAft>
                <a:spcPts val="0"/>
              </a:spcAft>
              <a:buNone/>
            </a:pPr>
            <a:r>
              <a:rPr lang="en" sz="1700">
                <a:solidFill>
                  <a:schemeClr val="lt1"/>
                </a:solidFill>
                <a:latin typeface="Nunito"/>
                <a:ea typeface="Nunito"/>
                <a:cs typeface="Nunito"/>
                <a:sym typeface="Nunito"/>
              </a:rPr>
              <a:t>The LSTM model implemented has 2 LSTM layers, 2 Dense layers in its architecture. 4 Dropout layers </a:t>
            </a:r>
            <a:r>
              <a:rPr lang="en" sz="1700">
                <a:solidFill>
                  <a:schemeClr val="lt1"/>
                </a:solidFill>
                <a:latin typeface="Nunito"/>
                <a:ea typeface="Nunito"/>
                <a:cs typeface="Nunito"/>
                <a:sym typeface="Nunito"/>
              </a:rPr>
              <a:t>with 30% dropout rate </a:t>
            </a:r>
            <a:r>
              <a:rPr lang="en" sz="1700">
                <a:solidFill>
                  <a:schemeClr val="lt1"/>
                </a:solidFill>
                <a:latin typeface="Nunito"/>
                <a:ea typeface="Nunito"/>
                <a:cs typeface="Nunito"/>
                <a:sym typeface="Nunito"/>
              </a:rPr>
              <a:t>were added to increase the </a:t>
            </a:r>
            <a:r>
              <a:rPr lang="en" sz="1700">
                <a:solidFill>
                  <a:schemeClr val="lt1"/>
                </a:solidFill>
                <a:latin typeface="Nunito"/>
                <a:ea typeface="Nunito"/>
                <a:cs typeface="Nunito"/>
                <a:sym typeface="Nunito"/>
              </a:rPr>
              <a:t>robustness</a:t>
            </a:r>
            <a:r>
              <a:rPr lang="en" sz="1700">
                <a:solidFill>
                  <a:schemeClr val="lt1"/>
                </a:solidFill>
                <a:latin typeface="Nunito"/>
                <a:ea typeface="Nunito"/>
                <a:cs typeface="Nunito"/>
                <a:sym typeface="Nunito"/>
              </a:rPr>
              <a:t> of the model. Batch Normalization layers were also added to allow the model to converge more quickly.</a:t>
            </a:r>
            <a:endParaRPr sz="1700">
              <a:solidFill>
                <a:schemeClr val="lt1"/>
              </a:solidFill>
              <a:latin typeface="Nunito"/>
              <a:ea typeface="Nunito"/>
              <a:cs typeface="Nunito"/>
              <a:sym typeface="Nunito"/>
            </a:endParaRPr>
          </a:p>
        </p:txBody>
      </p:sp>
      <p:pic>
        <p:nvPicPr>
          <p:cNvPr id="347" name="Google Shape;347;p17"/>
          <p:cNvPicPr preferRelativeResize="0"/>
          <p:nvPr/>
        </p:nvPicPr>
        <p:blipFill>
          <a:blip r:embed="rId3">
            <a:alphaModFix/>
          </a:blip>
          <a:stretch>
            <a:fillRect/>
          </a:stretch>
        </p:blipFill>
        <p:spPr>
          <a:xfrm>
            <a:off x="4342975" y="1529925"/>
            <a:ext cx="3816000" cy="266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ecedc96136_1_403"/>
          <p:cNvSpPr txBox="1"/>
          <p:nvPr>
            <p:ph type="title"/>
          </p:nvPr>
        </p:nvSpPr>
        <p:spPr>
          <a:xfrm>
            <a:off x="819150" y="608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 3: ANN</a:t>
            </a:r>
            <a:endParaRPr b="1"/>
          </a:p>
        </p:txBody>
      </p:sp>
      <p:sp>
        <p:nvSpPr>
          <p:cNvPr id="353" name="Google Shape;353;gecedc96136_1_403"/>
          <p:cNvSpPr txBox="1"/>
          <p:nvPr>
            <p:ph idx="1" type="body"/>
          </p:nvPr>
        </p:nvSpPr>
        <p:spPr>
          <a:xfrm>
            <a:off x="819150" y="1393900"/>
            <a:ext cx="3753000" cy="304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chemeClr val="lt1"/>
                </a:solidFill>
                <a:latin typeface="Nunito"/>
                <a:ea typeface="Nunito"/>
                <a:cs typeface="Nunito"/>
                <a:sym typeface="Nunito"/>
              </a:rPr>
              <a:t>The ANN model implemented has 5 Dense layers in its architecture. 2 Dropout layers with 30% dropout rate were added to increase the robustness of the model. This model was used as a baseline model.</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a:p>
        </p:txBody>
      </p:sp>
      <p:pic>
        <p:nvPicPr>
          <p:cNvPr id="354" name="Google Shape;354;gecedc96136_1_403"/>
          <p:cNvPicPr preferRelativeResize="0"/>
          <p:nvPr/>
        </p:nvPicPr>
        <p:blipFill>
          <a:blip r:embed="rId3">
            <a:alphaModFix/>
          </a:blip>
          <a:stretch>
            <a:fillRect/>
          </a:stretch>
        </p:blipFill>
        <p:spPr>
          <a:xfrm>
            <a:off x="4512650" y="1085425"/>
            <a:ext cx="4267050" cy="29726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ecedc96136_1_1"/>
          <p:cNvSpPr txBox="1"/>
          <p:nvPr>
            <p:ph type="title"/>
          </p:nvPr>
        </p:nvSpPr>
        <p:spPr>
          <a:xfrm>
            <a:off x="921900" y="328925"/>
            <a:ext cx="7300200" cy="7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360" name="Google Shape;360;gecedc96136_1_1"/>
          <p:cNvSpPr txBox="1"/>
          <p:nvPr/>
        </p:nvSpPr>
        <p:spPr>
          <a:xfrm>
            <a:off x="921900" y="927500"/>
            <a:ext cx="348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Predicted Vs Ground Truth for Test Set (LSTM)</a:t>
            </a:r>
            <a:endParaRPr b="1">
              <a:latin typeface="Calibri"/>
              <a:ea typeface="Calibri"/>
              <a:cs typeface="Calibri"/>
              <a:sym typeface="Calibri"/>
            </a:endParaRPr>
          </a:p>
        </p:txBody>
      </p:sp>
      <p:pic>
        <p:nvPicPr>
          <p:cNvPr id="361" name="Google Shape;361;gecedc96136_1_1"/>
          <p:cNvPicPr preferRelativeResize="0"/>
          <p:nvPr/>
        </p:nvPicPr>
        <p:blipFill>
          <a:blip r:embed="rId3">
            <a:alphaModFix/>
          </a:blip>
          <a:stretch>
            <a:fillRect/>
          </a:stretch>
        </p:blipFill>
        <p:spPr>
          <a:xfrm>
            <a:off x="1025700" y="1493500"/>
            <a:ext cx="2815600" cy="1665072"/>
          </a:xfrm>
          <a:prstGeom prst="rect">
            <a:avLst/>
          </a:prstGeom>
          <a:noFill/>
          <a:ln>
            <a:noFill/>
          </a:ln>
        </p:spPr>
      </p:pic>
      <p:pic>
        <p:nvPicPr>
          <p:cNvPr id="362" name="Google Shape;362;gecedc96136_1_1"/>
          <p:cNvPicPr preferRelativeResize="0"/>
          <p:nvPr/>
        </p:nvPicPr>
        <p:blipFill>
          <a:blip r:embed="rId4">
            <a:alphaModFix/>
          </a:blip>
          <a:stretch>
            <a:fillRect/>
          </a:stretch>
        </p:blipFill>
        <p:spPr>
          <a:xfrm>
            <a:off x="1062125" y="3189220"/>
            <a:ext cx="2815601" cy="1724755"/>
          </a:xfrm>
          <a:prstGeom prst="rect">
            <a:avLst/>
          </a:prstGeom>
          <a:noFill/>
          <a:ln>
            <a:noFill/>
          </a:ln>
        </p:spPr>
      </p:pic>
      <p:pic>
        <p:nvPicPr>
          <p:cNvPr id="363" name="Google Shape;363;gecedc96136_1_1"/>
          <p:cNvPicPr preferRelativeResize="0"/>
          <p:nvPr/>
        </p:nvPicPr>
        <p:blipFill>
          <a:blip r:embed="rId5">
            <a:alphaModFix/>
          </a:blip>
          <a:stretch>
            <a:fillRect/>
          </a:stretch>
        </p:blipFill>
        <p:spPr>
          <a:xfrm>
            <a:off x="4712526" y="2034675"/>
            <a:ext cx="3107700" cy="2038475"/>
          </a:xfrm>
          <a:prstGeom prst="rect">
            <a:avLst/>
          </a:prstGeom>
          <a:noFill/>
          <a:ln>
            <a:noFill/>
          </a:ln>
        </p:spPr>
      </p:pic>
      <p:sp>
        <p:nvSpPr>
          <p:cNvPr id="364" name="Google Shape;364;gecedc96136_1_1"/>
          <p:cNvSpPr txBox="1"/>
          <p:nvPr/>
        </p:nvSpPr>
        <p:spPr>
          <a:xfrm>
            <a:off x="4655000" y="1334500"/>
            <a:ext cx="348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Error Scatter Plot</a:t>
            </a:r>
            <a:endParaRPr b="1">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f08801a5fe_2_1"/>
          <p:cNvSpPr txBox="1"/>
          <p:nvPr/>
        </p:nvSpPr>
        <p:spPr>
          <a:xfrm>
            <a:off x="893175" y="442650"/>
            <a:ext cx="31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Predicted Vs Ground Truth for Test Set (GRU)</a:t>
            </a:r>
            <a:endParaRPr b="1">
              <a:latin typeface="Calibri"/>
              <a:ea typeface="Calibri"/>
              <a:cs typeface="Calibri"/>
              <a:sym typeface="Calibri"/>
            </a:endParaRPr>
          </a:p>
        </p:txBody>
      </p:sp>
      <p:pic>
        <p:nvPicPr>
          <p:cNvPr id="370" name="Google Shape;370;gf08801a5fe_2_1"/>
          <p:cNvPicPr preferRelativeResize="0"/>
          <p:nvPr/>
        </p:nvPicPr>
        <p:blipFill>
          <a:blip r:embed="rId3">
            <a:alphaModFix/>
          </a:blip>
          <a:stretch>
            <a:fillRect/>
          </a:stretch>
        </p:blipFill>
        <p:spPr>
          <a:xfrm>
            <a:off x="1011875" y="1265988"/>
            <a:ext cx="2727681" cy="1665076"/>
          </a:xfrm>
          <a:prstGeom prst="rect">
            <a:avLst/>
          </a:prstGeom>
          <a:noFill/>
          <a:ln>
            <a:noFill/>
          </a:ln>
        </p:spPr>
      </p:pic>
      <p:pic>
        <p:nvPicPr>
          <p:cNvPr id="371" name="Google Shape;371;gf08801a5fe_2_1"/>
          <p:cNvPicPr preferRelativeResize="0"/>
          <p:nvPr/>
        </p:nvPicPr>
        <p:blipFill>
          <a:blip r:embed="rId4">
            <a:alphaModFix/>
          </a:blip>
          <a:stretch>
            <a:fillRect/>
          </a:stretch>
        </p:blipFill>
        <p:spPr>
          <a:xfrm>
            <a:off x="1034688" y="3138822"/>
            <a:ext cx="2682039" cy="1680128"/>
          </a:xfrm>
          <a:prstGeom prst="rect">
            <a:avLst/>
          </a:prstGeom>
          <a:noFill/>
          <a:ln>
            <a:noFill/>
          </a:ln>
        </p:spPr>
      </p:pic>
      <p:pic>
        <p:nvPicPr>
          <p:cNvPr id="372" name="Google Shape;372;gf08801a5fe_2_1"/>
          <p:cNvPicPr preferRelativeResize="0"/>
          <p:nvPr/>
        </p:nvPicPr>
        <p:blipFill>
          <a:blip r:embed="rId5">
            <a:alphaModFix/>
          </a:blip>
          <a:stretch>
            <a:fillRect/>
          </a:stretch>
        </p:blipFill>
        <p:spPr>
          <a:xfrm>
            <a:off x="4959175" y="1915975"/>
            <a:ext cx="3336000" cy="2038475"/>
          </a:xfrm>
          <a:prstGeom prst="rect">
            <a:avLst/>
          </a:prstGeom>
          <a:noFill/>
          <a:ln>
            <a:noFill/>
          </a:ln>
        </p:spPr>
      </p:pic>
      <p:sp>
        <p:nvSpPr>
          <p:cNvPr id="373" name="Google Shape;373;gf08801a5fe_2_1"/>
          <p:cNvSpPr txBox="1"/>
          <p:nvPr/>
        </p:nvSpPr>
        <p:spPr>
          <a:xfrm>
            <a:off x="4655000" y="1334500"/>
            <a:ext cx="348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Error Scatter Plot</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cedc96136_1_280"/>
          <p:cNvSpPr txBox="1"/>
          <p:nvPr>
            <p:ph type="title"/>
          </p:nvPr>
        </p:nvSpPr>
        <p:spPr>
          <a:xfrm>
            <a:off x="1533300" y="1194825"/>
            <a:ext cx="6077400" cy="243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A forecasting system to predict the upcoming demand for procurement and production planning in a food company</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txBox="1"/>
          <p:nvPr/>
        </p:nvSpPr>
        <p:spPr>
          <a:xfrm>
            <a:off x="844800" y="373425"/>
            <a:ext cx="31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Predicted Vs Ground Truth for Test Set ANN</a:t>
            </a:r>
            <a:endParaRPr b="1">
              <a:latin typeface="Calibri"/>
              <a:ea typeface="Calibri"/>
              <a:cs typeface="Calibri"/>
              <a:sym typeface="Calibri"/>
            </a:endParaRPr>
          </a:p>
        </p:txBody>
      </p:sp>
      <p:pic>
        <p:nvPicPr>
          <p:cNvPr id="379" name="Google Shape;379;p18"/>
          <p:cNvPicPr preferRelativeResize="0"/>
          <p:nvPr/>
        </p:nvPicPr>
        <p:blipFill>
          <a:blip r:embed="rId3">
            <a:alphaModFix/>
          </a:blip>
          <a:stretch>
            <a:fillRect/>
          </a:stretch>
        </p:blipFill>
        <p:spPr>
          <a:xfrm>
            <a:off x="1022625" y="923850"/>
            <a:ext cx="2756598" cy="1859650"/>
          </a:xfrm>
          <a:prstGeom prst="rect">
            <a:avLst/>
          </a:prstGeom>
          <a:noFill/>
          <a:ln>
            <a:noFill/>
          </a:ln>
        </p:spPr>
      </p:pic>
      <p:pic>
        <p:nvPicPr>
          <p:cNvPr id="380" name="Google Shape;380;p18"/>
          <p:cNvPicPr preferRelativeResize="0"/>
          <p:nvPr/>
        </p:nvPicPr>
        <p:blipFill>
          <a:blip r:embed="rId4">
            <a:alphaModFix/>
          </a:blip>
          <a:stretch>
            <a:fillRect/>
          </a:stretch>
        </p:blipFill>
        <p:spPr>
          <a:xfrm>
            <a:off x="1146025" y="2935950"/>
            <a:ext cx="2674363" cy="1859650"/>
          </a:xfrm>
          <a:prstGeom prst="rect">
            <a:avLst/>
          </a:prstGeom>
          <a:noFill/>
          <a:ln>
            <a:noFill/>
          </a:ln>
        </p:spPr>
      </p:pic>
      <p:pic>
        <p:nvPicPr>
          <p:cNvPr id="381" name="Google Shape;381;p18"/>
          <p:cNvPicPr preferRelativeResize="0"/>
          <p:nvPr/>
        </p:nvPicPr>
        <p:blipFill>
          <a:blip r:embed="rId5">
            <a:alphaModFix/>
          </a:blip>
          <a:stretch>
            <a:fillRect/>
          </a:stretch>
        </p:blipFill>
        <p:spPr>
          <a:xfrm>
            <a:off x="4880975" y="1877550"/>
            <a:ext cx="2910036" cy="1999875"/>
          </a:xfrm>
          <a:prstGeom prst="rect">
            <a:avLst/>
          </a:prstGeom>
          <a:noFill/>
          <a:ln>
            <a:noFill/>
          </a:ln>
        </p:spPr>
      </p:pic>
      <p:sp>
        <p:nvSpPr>
          <p:cNvPr id="382" name="Google Shape;382;p18"/>
          <p:cNvSpPr txBox="1"/>
          <p:nvPr/>
        </p:nvSpPr>
        <p:spPr>
          <a:xfrm>
            <a:off x="4655000" y="1334500"/>
            <a:ext cx="348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Error Scatter Plot</a:t>
            </a:r>
            <a:endParaRPr b="1">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edbff09543_2_0"/>
          <p:cNvSpPr txBox="1"/>
          <p:nvPr>
            <p:ph type="title"/>
          </p:nvPr>
        </p:nvSpPr>
        <p:spPr>
          <a:xfrm>
            <a:off x="819150" y="459850"/>
            <a:ext cx="7505700" cy="7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 </a:t>
            </a:r>
            <a:r>
              <a:rPr b="1" lang="en"/>
              <a:t>Comparison</a:t>
            </a:r>
            <a:endParaRPr b="1"/>
          </a:p>
        </p:txBody>
      </p:sp>
      <p:sp>
        <p:nvSpPr>
          <p:cNvPr id="388" name="Google Shape;388;gedbff09543_2_0"/>
          <p:cNvSpPr txBox="1"/>
          <p:nvPr>
            <p:ph idx="2" type="body"/>
          </p:nvPr>
        </p:nvSpPr>
        <p:spPr>
          <a:xfrm>
            <a:off x="885900" y="1330350"/>
            <a:ext cx="7372200" cy="12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Evaluation metrics used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R- squared score</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Mean Squared Error</a:t>
            </a:r>
            <a:endParaRPr sz="1800">
              <a:solidFill>
                <a:schemeClr val="lt1"/>
              </a:solidFill>
            </a:endParaRPr>
          </a:p>
        </p:txBody>
      </p:sp>
      <p:graphicFrame>
        <p:nvGraphicFramePr>
          <p:cNvPr id="389" name="Google Shape;389;gedbff09543_2_0"/>
          <p:cNvGraphicFramePr/>
          <p:nvPr/>
        </p:nvGraphicFramePr>
        <p:xfrm>
          <a:off x="1605350" y="2819005"/>
          <a:ext cx="3000000" cy="3000000"/>
        </p:xfrm>
        <a:graphic>
          <a:graphicData uri="http://schemas.openxmlformats.org/drawingml/2006/table">
            <a:tbl>
              <a:tblPr>
                <a:noFill/>
                <a:tableStyleId>{F6174EC4-8EF5-4B0B-9D3E-7A61C06F9DED}</a:tableStyleId>
              </a:tblPr>
              <a:tblGrid>
                <a:gridCol w="1832700"/>
                <a:gridCol w="1832700"/>
                <a:gridCol w="1832700"/>
              </a:tblGrid>
              <a:tr h="308325">
                <a:tc>
                  <a:txBody>
                    <a:bodyPr/>
                    <a:lstStyle/>
                    <a:p>
                      <a:pPr indent="0" lvl="0" marL="0" rtl="0" algn="ctr">
                        <a:spcBef>
                          <a:spcPts val="0"/>
                        </a:spcBef>
                        <a:spcAft>
                          <a:spcPts val="0"/>
                        </a:spcAft>
                        <a:buNone/>
                      </a:pPr>
                      <a:r>
                        <a:rPr b="1" lang="en">
                          <a:solidFill>
                            <a:schemeClr val="lt1"/>
                          </a:solidFill>
                        </a:rPr>
                        <a:t>MODELS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R2</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MSE</a:t>
                      </a:r>
                      <a:endParaRPr b="1">
                        <a:solidFill>
                          <a:schemeClr val="lt1"/>
                        </a:solidFill>
                      </a:endParaRPr>
                    </a:p>
                  </a:txBody>
                  <a:tcPr marT="91425" marB="91425" marR="91425" marL="91425"/>
                </a:tc>
              </a:tr>
              <a:tr h="308325">
                <a:tc>
                  <a:txBody>
                    <a:bodyPr/>
                    <a:lstStyle/>
                    <a:p>
                      <a:pPr indent="0" lvl="0" marL="0" rtl="0" algn="ctr">
                        <a:spcBef>
                          <a:spcPts val="0"/>
                        </a:spcBef>
                        <a:spcAft>
                          <a:spcPts val="0"/>
                        </a:spcAft>
                        <a:buNone/>
                      </a:pPr>
                      <a:r>
                        <a:rPr lang="en">
                          <a:solidFill>
                            <a:schemeClr val="lt1"/>
                          </a:solidFill>
                        </a:rPr>
                        <a:t>ANN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0.885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0.0864</a:t>
                      </a:r>
                      <a:endParaRPr>
                        <a:solidFill>
                          <a:schemeClr val="lt1"/>
                        </a:solidFill>
                      </a:endParaRPr>
                    </a:p>
                  </a:txBody>
                  <a:tcPr marT="91425" marB="91425" marR="91425" marL="91425"/>
                </a:tc>
              </a:tr>
              <a:tr h="308325">
                <a:tc>
                  <a:txBody>
                    <a:bodyPr/>
                    <a:lstStyle/>
                    <a:p>
                      <a:pPr indent="0" lvl="0" marL="0" rtl="0" algn="ctr">
                        <a:spcBef>
                          <a:spcPts val="0"/>
                        </a:spcBef>
                        <a:spcAft>
                          <a:spcPts val="0"/>
                        </a:spcAft>
                        <a:buNone/>
                      </a:pPr>
                      <a:r>
                        <a:rPr lang="en">
                          <a:solidFill>
                            <a:schemeClr val="lt1"/>
                          </a:solidFill>
                        </a:rPr>
                        <a:t>LSTM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0.778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0.159</a:t>
                      </a:r>
                      <a:endParaRPr>
                        <a:solidFill>
                          <a:schemeClr val="lt1"/>
                        </a:solidFill>
                      </a:endParaRPr>
                    </a:p>
                  </a:txBody>
                  <a:tcPr marT="91425" marB="91425" marR="91425" marL="91425"/>
                </a:tc>
              </a:tr>
              <a:tr h="308325">
                <a:tc>
                  <a:txBody>
                    <a:bodyPr/>
                    <a:lstStyle/>
                    <a:p>
                      <a:pPr indent="0" lvl="0" marL="0" rtl="0" algn="ctr">
                        <a:spcBef>
                          <a:spcPts val="0"/>
                        </a:spcBef>
                        <a:spcAft>
                          <a:spcPts val="0"/>
                        </a:spcAft>
                        <a:buNone/>
                      </a:pPr>
                      <a:r>
                        <a:rPr lang="en">
                          <a:solidFill>
                            <a:schemeClr val="lt1"/>
                          </a:solidFill>
                        </a:rPr>
                        <a:t>GRU</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0.800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0.142</a:t>
                      </a:r>
                      <a:endParaRPr>
                        <a:solidFill>
                          <a:schemeClr val="lt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9"/>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800"/>
              <a:t>Conclusion</a:t>
            </a:r>
            <a:endParaRPr b="1" sz="3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0"/>
          <p:cNvSpPr txBox="1"/>
          <p:nvPr>
            <p:ph idx="1" type="body"/>
          </p:nvPr>
        </p:nvSpPr>
        <p:spPr>
          <a:xfrm>
            <a:off x="576650" y="1093650"/>
            <a:ext cx="7807800" cy="3241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We built 3 models : </a:t>
            </a:r>
            <a:r>
              <a:rPr b="1" lang="en" sz="1800">
                <a:solidFill>
                  <a:schemeClr val="lt1"/>
                </a:solidFill>
              </a:rPr>
              <a:t>GRU, LSTM and ANN</a:t>
            </a:r>
            <a:r>
              <a:rPr lang="en" sz="1800">
                <a:solidFill>
                  <a:schemeClr val="lt1"/>
                </a:solidFill>
              </a:rPr>
              <a:t> . </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b="1" lang="en" sz="1800">
                <a:solidFill>
                  <a:schemeClr val="lt1"/>
                </a:solidFill>
              </a:rPr>
              <a:t>ANN</a:t>
            </a:r>
            <a:r>
              <a:rPr b="1" lang="en" sz="1800">
                <a:solidFill>
                  <a:schemeClr val="lt1"/>
                </a:solidFill>
              </a:rPr>
              <a:t> </a:t>
            </a:r>
            <a:r>
              <a:rPr lang="en" sz="1800">
                <a:solidFill>
                  <a:schemeClr val="lt1"/>
                </a:solidFill>
              </a:rPr>
              <a:t>ga</a:t>
            </a:r>
            <a:r>
              <a:rPr lang="en" sz="1800">
                <a:solidFill>
                  <a:schemeClr val="lt1"/>
                </a:solidFill>
              </a:rPr>
              <a:t>ve</a:t>
            </a:r>
            <a:r>
              <a:rPr b="1" lang="en" sz="1800">
                <a:solidFill>
                  <a:schemeClr val="lt1"/>
                </a:solidFill>
              </a:rPr>
              <a:t> </a:t>
            </a:r>
            <a:r>
              <a:rPr lang="en" sz="1800">
                <a:solidFill>
                  <a:schemeClr val="lt1"/>
                </a:solidFill>
              </a:rPr>
              <a:t>best</a:t>
            </a:r>
            <a:r>
              <a:rPr lang="en" sz="1800">
                <a:solidFill>
                  <a:schemeClr val="lt1"/>
                </a:solidFill>
              </a:rPr>
              <a:t> results among the 3 models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GRU outperforms LSTM, because :</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 sz="1800">
                <a:solidFill>
                  <a:schemeClr val="lt1"/>
                </a:solidFill>
              </a:rPr>
              <a:t>LSTM is more accurate on dataset using longer sequence.</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 sz="1800">
                <a:solidFill>
                  <a:schemeClr val="lt1"/>
                </a:solidFill>
              </a:rPr>
              <a:t>And our dataset has relatively </a:t>
            </a:r>
            <a:r>
              <a:rPr b="1" lang="en" sz="1800">
                <a:solidFill>
                  <a:schemeClr val="lt1"/>
                </a:solidFill>
              </a:rPr>
              <a:t>shorter</a:t>
            </a:r>
            <a:r>
              <a:rPr b="1" lang="en" sz="1800">
                <a:solidFill>
                  <a:schemeClr val="lt1"/>
                </a:solidFill>
              </a:rPr>
              <a:t> sequences</a:t>
            </a:r>
            <a:r>
              <a:rPr lang="en" sz="1800">
                <a:solidFill>
                  <a:schemeClr val="lt1"/>
                </a:solidFill>
              </a:rPr>
              <a:t>, therefore </a:t>
            </a:r>
            <a:r>
              <a:rPr b="1" lang="en" sz="1800">
                <a:solidFill>
                  <a:schemeClr val="lt1"/>
                </a:solidFill>
              </a:rPr>
              <a:t>GRU</a:t>
            </a:r>
            <a:r>
              <a:rPr b="1" lang="en" sz="1800">
                <a:solidFill>
                  <a:schemeClr val="lt1"/>
                </a:solidFill>
              </a:rPr>
              <a:t> performs better</a:t>
            </a:r>
            <a:r>
              <a:rPr lang="en" sz="1800">
                <a:solidFill>
                  <a:schemeClr val="lt1"/>
                </a:solidFill>
              </a:rPr>
              <a:t>.</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900"/>
              <a:t>Deployment</a:t>
            </a:r>
            <a:endParaRPr b="1" sz="3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idx="1" type="body"/>
          </p:nvPr>
        </p:nvSpPr>
        <p:spPr>
          <a:xfrm>
            <a:off x="673225" y="839450"/>
            <a:ext cx="7505700" cy="36483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We deployed it as a </a:t>
            </a:r>
            <a:r>
              <a:rPr b="1" lang="en" sz="1500">
                <a:solidFill>
                  <a:schemeClr val="lt1"/>
                </a:solidFill>
              </a:rPr>
              <a:t>docker container instance on a cloud</a:t>
            </a:r>
            <a:r>
              <a:rPr lang="en" sz="1500">
                <a:solidFill>
                  <a:schemeClr val="lt1"/>
                </a:solidFill>
              </a:rPr>
              <a:t>. </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A </a:t>
            </a:r>
            <a:r>
              <a:rPr b="1" lang="en" sz="1500">
                <a:solidFill>
                  <a:schemeClr val="lt1"/>
                </a:solidFill>
              </a:rPr>
              <a:t>POST</a:t>
            </a:r>
            <a:r>
              <a:rPr lang="en" sz="1500">
                <a:solidFill>
                  <a:schemeClr val="lt1"/>
                </a:solidFill>
              </a:rPr>
              <a:t> request API endpoint is created.</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Food companies can </a:t>
            </a:r>
            <a:r>
              <a:rPr b="1" lang="en" sz="1500">
                <a:solidFill>
                  <a:schemeClr val="lt1"/>
                </a:solidFill>
              </a:rPr>
              <a:t>send request parameters</a:t>
            </a:r>
            <a:r>
              <a:rPr lang="en" sz="1500">
                <a:solidFill>
                  <a:schemeClr val="lt1"/>
                </a:solidFill>
              </a:rPr>
              <a:t> such as the id of the center and the </a:t>
            </a:r>
            <a:r>
              <a:rPr b="1" lang="en" sz="1500">
                <a:solidFill>
                  <a:schemeClr val="lt1"/>
                </a:solidFill>
              </a:rPr>
              <a:t>response would be the predicted number of orders</a:t>
            </a:r>
            <a:r>
              <a:rPr lang="en" sz="1500">
                <a:solidFill>
                  <a:schemeClr val="lt1"/>
                </a:solidFill>
              </a:rPr>
              <a:t>.</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With the predicted number of orders at hand the inventory of the company can be planned accordingly.</a:t>
            </a:r>
            <a:endParaRPr sz="1500">
              <a:solidFill>
                <a:schemeClr val="lt1"/>
              </a:solidFill>
            </a:endParaRPr>
          </a:p>
        </p:txBody>
      </p:sp>
      <p:pic>
        <p:nvPicPr>
          <p:cNvPr id="410" name="Google Shape;410;p22"/>
          <p:cNvPicPr preferRelativeResize="0"/>
          <p:nvPr/>
        </p:nvPicPr>
        <p:blipFill rotWithShape="1">
          <a:blip r:embed="rId3">
            <a:alphaModFix/>
          </a:blip>
          <a:srcRect b="0" l="0" r="0" t="0"/>
          <a:stretch/>
        </p:blipFill>
        <p:spPr>
          <a:xfrm>
            <a:off x="1816463" y="3250338"/>
            <a:ext cx="1479901" cy="1119575"/>
          </a:xfrm>
          <a:prstGeom prst="rect">
            <a:avLst/>
          </a:prstGeom>
          <a:noFill/>
          <a:ln>
            <a:noFill/>
          </a:ln>
        </p:spPr>
      </p:pic>
      <p:pic>
        <p:nvPicPr>
          <p:cNvPr id="411" name="Google Shape;411;p22"/>
          <p:cNvPicPr preferRelativeResize="0"/>
          <p:nvPr/>
        </p:nvPicPr>
        <p:blipFill rotWithShape="1">
          <a:blip r:embed="rId4">
            <a:alphaModFix/>
          </a:blip>
          <a:srcRect b="0" l="0" r="0" t="0"/>
          <a:stretch/>
        </p:blipFill>
        <p:spPr>
          <a:xfrm>
            <a:off x="5910110" y="3171805"/>
            <a:ext cx="1417427" cy="1198108"/>
          </a:xfrm>
          <a:prstGeom prst="rect">
            <a:avLst/>
          </a:prstGeom>
          <a:noFill/>
          <a:ln>
            <a:noFill/>
          </a:ln>
        </p:spPr>
      </p:pic>
      <p:sp>
        <p:nvSpPr>
          <p:cNvPr id="412" name="Google Shape;412;p22"/>
          <p:cNvSpPr/>
          <p:nvPr/>
        </p:nvSpPr>
        <p:spPr>
          <a:xfrm>
            <a:off x="3604620" y="3671265"/>
            <a:ext cx="2201100" cy="19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2"/>
          <p:cNvSpPr txBox="1"/>
          <p:nvPr/>
        </p:nvSpPr>
        <p:spPr>
          <a:xfrm>
            <a:off x="3538888" y="3066188"/>
            <a:ext cx="23055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Price of meal for this week? 100$.....</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4" name="Google Shape;414;p22"/>
          <p:cNvSpPr/>
          <p:nvPr/>
        </p:nvSpPr>
        <p:spPr>
          <a:xfrm>
            <a:off x="3604609" y="3975457"/>
            <a:ext cx="2174100" cy="199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2"/>
          <p:cNvSpPr txBox="1"/>
          <p:nvPr/>
        </p:nvSpPr>
        <p:spPr>
          <a:xfrm>
            <a:off x="3658925" y="4222000"/>
            <a:ext cx="20925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Predicted number of orders= 300</a:t>
            </a:r>
            <a:endParaRPr b="0" i="0" sz="1000" u="none" cap="none" strike="noStrike">
              <a:solidFill>
                <a:schemeClr val="lt1"/>
              </a:solidFill>
              <a:latin typeface="Calibri"/>
              <a:ea typeface="Calibri"/>
              <a:cs typeface="Calibri"/>
              <a:sym typeface="Calibri"/>
            </a:endParaRPr>
          </a:p>
        </p:txBody>
      </p:sp>
      <p:sp>
        <p:nvSpPr>
          <p:cNvPr id="416" name="Google Shape;416;p22"/>
          <p:cNvSpPr txBox="1"/>
          <p:nvPr/>
        </p:nvSpPr>
        <p:spPr>
          <a:xfrm>
            <a:off x="4290727" y="3757425"/>
            <a:ext cx="942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chemeClr val="lt1"/>
                </a:solidFill>
                <a:latin typeface="Calibri"/>
                <a:ea typeface="Calibri"/>
                <a:cs typeface="Calibri"/>
                <a:sym typeface="Calibri"/>
              </a:rPr>
              <a:t>POST</a:t>
            </a:r>
            <a:r>
              <a:rPr b="1" i="0" lang="en" sz="900" u="none" cap="none" strike="noStrike">
                <a:solidFill>
                  <a:schemeClr val="lt1"/>
                </a:solidFill>
                <a:latin typeface="Calibri"/>
                <a:ea typeface="Calibri"/>
                <a:cs typeface="Calibri"/>
                <a:sym typeface="Calibri"/>
              </a:rPr>
              <a:t> Request</a:t>
            </a:r>
            <a:endParaRPr b="1" i="0" sz="9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400"/>
              <a:t>Future Enhancements</a:t>
            </a:r>
            <a:endParaRPr b="1" sz="3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4"/>
          <p:cNvSpPr txBox="1"/>
          <p:nvPr>
            <p:ph idx="1" type="body"/>
          </p:nvPr>
        </p:nvSpPr>
        <p:spPr>
          <a:xfrm>
            <a:off x="632300" y="1057850"/>
            <a:ext cx="7716900" cy="3258900"/>
          </a:xfrm>
          <a:prstGeom prst="rect">
            <a:avLst/>
          </a:prstGeom>
          <a:noFill/>
          <a:ln>
            <a:noFill/>
          </a:ln>
        </p:spPr>
        <p:txBody>
          <a:bodyPr anchorCtr="0" anchor="t" bIns="91425" lIns="91425" spcFirstLastPara="1" rIns="91425" wrap="square" tIns="91425">
            <a:normAutofit fontScale="92500" lnSpcReduction="10000"/>
          </a:bodyPr>
          <a:lstStyle/>
          <a:p>
            <a:pPr indent="-322580" lvl="0" marL="457200" rtl="0" algn="l">
              <a:lnSpc>
                <a:spcPct val="115000"/>
              </a:lnSpc>
              <a:spcBef>
                <a:spcPts val="0"/>
              </a:spcBef>
              <a:spcAft>
                <a:spcPts val="0"/>
              </a:spcAft>
              <a:buClr>
                <a:schemeClr val="lt1"/>
              </a:buClr>
              <a:buSzPct val="100000"/>
              <a:buFont typeface="Georgia"/>
              <a:buChar char="●"/>
            </a:pPr>
            <a:r>
              <a:rPr b="1" lang="en" sz="1600">
                <a:solidFill>
                  <a:schemeClr val="lt1"/>
                </a:solidFill>
                <a:highlight>
                  <a:srgbClr val="FFFFFF"/>
                </a:highlight>
                <a:latin typeface="Georgia"/>
                <a:ea typeface="Georgia"/>
                <a:cs typeface="Georgia"/>
                <a:sym typeface="Georgia"/>
              </a:rPr>
              <a:t>Model Architecture</a:t>
            </a:r>
            <a:r>
              <a:rPr lang="en" sz="1600">
                <a:solidFill>
                  <a:schemeClr val="lt1"/>
                </a:solidFill>
                <a:highlight>
                  <a:srgbClr val="FFFFFF"/>
                </a:highlight>
                <a:latin typeface="Georgia"/>
                <a:ea typeface="Georgia"/>
                <a:cs typeface="Georgia"/>
                <a:sym typeface="Georgia"/>
              </a:rPr>
              <a:t> : Varying  more hyperparameters, could be an useful thing to improve the model further. So instead of reducing the hyperparameters to avoid overfitting, we could vary dropout layers and weight decay.</a:t>
            </a:r>
            <a:endParaRPr sz="1600">
              <a:solidFill>
                <a:schemeClr val="lt1"/>
              </a:solidFill>
              <a:highlight>
                <a:srgbClr val="FFFFFF"/>
              </a:highlight>
              <a:latin typeface="Georgia"/>
              <a:ea typeface="Georgia"/>
              <a:cs typeface="Georgia"/>
              <a:sym typeface="Georgia"/>
            </a:endParaRPr>
          </a:p>
          <a:p>
            <a:pPr indent="-322580" lvl="0" marL="457200" rtl="0" algn="l">
              <a:lnSpc>
                <a:spcPct val="115000"/>
              </a:lnSpc>
              <a:spcBef>
                <a:spcPts val="0"/>
              </a:spcBef>
              <a:spcAft>
                <a:spcPts val="0"/>
              </a:spcAft>
              <a:buClr>
                <a:schemeClr val="lt1"/>
              </a:buClr>
              <a:buSzPct val="100000"/>
              <a:buFont typeface="Georgia"/>
              <a:buChar char="●"/>
            </a:pPr>
            <a:r>
              <a:rPr b="1" lang="en" sz="1600">
                <a:solidFill>
                  <a:schemeClr val="lt1"/>
                </a:solidFill>
                <a:highlight>
                  <a:srgbClr val="FFFFFF"/>
                </a:highlight>
                <a:latin typeface="Georgia"/>
                <a:ea typeface="Georgia"/>
                <a:cs typeface="Georgia"/>
                <a:sym typeface="Georgia"/>
              </a:rPr>
              <a:t>Blending </a:t>
            </a:r>
            <a:r>
              <a:rPr lang="en" sz="1600">
                <a:solidFill>
                  <a:schemeClr val="lt1"/>
                </a:solidFill>
                <a:highlight>
                  <a:srgbClr val="FFFFFF"/>
                </a:highlight>
                <a:latin typeface="Georgia"/>
                <a:ea typeface="Georgia"/>
                <a:cs typeface="Georgia"/>
                <a:sym typeface="Georgia"/>
              </a:rPr>
              <a:t>: We could try doing research by blending  neural network with a lightGBM model.</a:t>
            </a:r>
            <a:endParaRPr sz="1600">
              <a:solidFill>
                <a:schemeClr val="lt1"/>
              </a:solidFill>
              <a:highlight>
                <a:srgbClr val="FFFFFF"/>
              </a:highlight>
              <a:latin typeface="Georgia"/>
              <a:ea typeface="Georgia"/>
              <a:cs typeface="Georgia"/>
              <a:sym typeface="Georgia"/>
            </a:endParaRPr>
          </a:p>
          <a:p>
            <a:pPr indent="-322580" lvl="0" marL="457200" rtl="0" algn="l">
              <a:lnSpc>
                <a:spcPct val="115000"/>
              </a:lnSpc>
              <a:spcBef>
                <a:spcPts val="0"/>
              </a:spcBef>
              <a:spcAft>
                <a:spcPts val="0"/>
              </a:spcAft>
              <a:buClr>
                <a:schemeClr val="lt1"/>
              </a:buClr>
              <a:buSzPct val="100000"/>
              <a:buFont typeface="Georgia"/>
              <a:buChar char="●"/>
            </a:pPr>
            <a:r>
              <a:rPr b="1" lang="en" sz="1600">
                <a:solidFill>
                  <a:schemeClr val="lt1"/>
                </a:solidFill>
                <a:highlight>
                  <a:srgbClr val="FFFFFF"/>
                </a:highlight>
                <a:latin typeface="Georgia"/>
                <a:ea typeface="Georgia"/>
                <a:cs typeface="Georgia"/>
                <a:sym typeface="Georgia"/>
              </a:rPr>
              <a:t>Raw materials</a:t>
            </a:r>
            <a:r>
              <a:rPr lang="en" sz="1600">
                <a:solidFill>
                  <a:schemeClr val="lt1"/>
                </a:solidFill>
                <a:highlight>
                  <a:srgbClr val="FFFFFF"/>
                </a:highlight>
                <a:latin typeface="Georgia"/>
                <a:ea typeface="Georgia"/>
                <a:cs typeface="Georgia"/>
                <a:sym typeface="Georgia"/>
              </a:rPr>
              <a:t> : Along with the prediction of the number of orders for the next week, we could also suggest what and how much raw materials are needed to satisfy that demand .   And also keeping in mind the short perishability of certain food items and  then evaluating the results accordingly would help in the future.</a:t>
            </a:r>
            <a:endParaRPr sz="1600">
              <a:solidFill>
                <a:schemeClr val="lt1"/>
              </a:solidFill>
              <a:highlight>
                <a:srgbClr val="FFFFFF"/>
              </a:highlight>
              <a:latin typeface="Georgia"/>
              <a:ea typeface="Georgia"/>
              <a:cs typeface="Georgia"/>
              <a:sym typeface="Georgia"/>
            </a:endParaRPr>
          </a:p>
          <a:p>
            <a:pPr indent="-322580" lvl="0" marL="457200" rtl="0" algn="l">
              <a:lnSpc>
                <a:spcPct val="115000"/>
              </a:lnSpc>
              <a:spcBef>
                <a:spcPts val="0"/>
              </a:spcBef>
              <a:spcAft>
                <a:spcPts val="0"/>
              </a:spcAft>
              <a:buClr>
                <a:schemeClr val="lt1"/>
              </a:buClr>
              <a:buSzPct val="100000"/>
              <a:buFont typeface="Georgia"/>
              <a:buChar char="●"/>
            </a:pPr>
            <a:r>
              <a:rPr b="1" lang="en" sz="1600">
                <a:solidFill>
                  <a:schemeClr val="lt1"/>
                </a:solidFill>
                <a:highlight>
                  <a:srgbClr val="FFFFFF"/>
                </a:highlight>
                <a:latin typeface="Georgia"/>
                <a:ea typeface="Georgia"/>
                <a:cs typeface="Georgia"/>
                <a:sym typeface="Georgia"/>
              </a:rPr>
              <a:t>Modern businesses</a:t>
            </a:r>
            <a:r>
              <a:rPr lang="en" sz="1600">
                <a:solidFill>
                  <a:schemeClr val="lt1"/>
                </a:solidFill>
                <a:highlight>
                  <a:srgbClr val="FFFFFF"/>
                </a:highlight>
                <a:latin typeface="Georgia"/>
                <a:ea typeface="Georgia"/>
                <a:cs typeface="Georgia"/>
                <a:sym typeface="Georgia"/>
              </a:rPr>
              <a:t> : we can take advantage of the model and solve tasks such as forecasting customer engagement, future trends, brand development, marketing campaigns, resources usage, etc. </a:t>
            </a:r>
            <a:endParaRPr sz="1600">
              <a:solidFill>
                <a:schemeClr val="lt1"/>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edbff09543_2_7"/>
          <p:cNvSpPr txBox="1"/>
          <p:nvPr>
            <p:ph type="title"/>
          </p:nvPr>
        </p:nvSpPr>
        <p:spPr>
          <a:xfrm>
            <a:off x="819150" y="31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432" name="Google Shape;432;gedbff09543_2_7"/>
          <p:cNvSpPr txBox="1"/>
          <p:nvPr>
            <p:ph idx="1" type="body"/>
          </p:nvPr>
        </p:nvSpPr>
        <p:spPr>
          <a:xfrm>
            <a:off x="819150" y="1041150"/>
            <a:ext cx="7505700" cy="3538500"/>
          </a:xfrm>
          <a:prstGeom prst="rect">
            <a:avLst/>
          </a:prstGeom>
        </p:spPr>
        <p:txBody>
          <a:bodyPr anchorCtr="0" anchor="t" bIns="91425" lIns="91425" spcFirstLastPara="1" rIns="91425" wrap="square" tIns="91425">
            <a:normAutofit fontScale="25000" lnSpcReduction="10000"/>
          </a:bodyPr>
          <a:lstStyle/>
          <a:p>
            <a:pPr indent="0" lvl="0" marL="0" rtl="0" algn="just">
              <a:spcBef>
                <a:spcPts val="0"/>
              </a:spcBef>
              <a:spcAft>
                <a:spcPts val="0"/>
              </a:spcAft>
              <a:buNone/>
            </a:pPr>
            <a:r>
              <a:rPr lang="en" sz="5700">
                <a:solidFill>
                  <a:schemeClr val="lt1"/>
                </a:solidFill>
                <a:latin typeface="Nunito"/>
                <a:ea typeface="Nunito"/>
                <a:cs typeface="Nunito"/>
                <a:sym typeface="Nunito"/>
              </a:rPr>
              <a:t>The following are some of the references we used for building our project:</a:t>
            </a:r>
            <a:endParaRPr sz="5700">
              <a:solidFill>
                <a:schemeClr val="lt1"/>
              </a:solidFill>
              <a:latin typeface="Nunito"/>
              <a:ea typeface="Nunito"/>
              <a:cs typeface="Nunito"/>
              <a:sym typeface="Nunito"/>
            </a:endParaRPr>
          </a:p>
          <a:p>
            <a:pPr indent="0" lvl="0" marL="0" rtl="0" algn="just">
              <a:spcBef>
                <a:spcPts val="1200"/>
              </a:spcBef>
              <a:spcAft>
                <a:spcPts val="0"/>
              </a:spcAft>
              <a:buNone/>
            </a:pPr>
            <a:r>
              <a:rPr lang="en" sz="5700">
                <a:solidFill>
                  <a:schemeClr val="lt1"/>
                </a:solidFill>
                <a:latin typeface="Nunito"/>
                <a:ea typeface="Nunito"/>
                <a:cs typeface="Nunito"/>
                <a:sym typeface="Nunito"/>
              </a:rPr>
              <a:t>[1]We obtained the dataset from the following link:</a:t>
            </a:r>
            <a:endParaRPr sz="5700">
              <a:solidFill>
                <a:schemeClr val="lt1"/>
              </a:solidFill>
              <a:latin typeface="Nunito"/>
              <a:ea typeface="Nunito"/>
              <a:cs typeface="Nunito"/>
              <a:sym typeface="Nunito"/>
            </a:endParaRPr>
          </a:p>
          <a:p>
            <a:pPr indent="0" lvl="0" marL="0" rtl="0" algn="just">
              <a:spcBef>
                <a:spcPts val="1200"/>
              </a:spcBef>
              <a:spcAft>
                <a:spcPts val="0"/>
              </a:spcAft>
              <a:buNone/>
            </a:pPr>
            <a:r>
              <a:rPr lang="en" sz="5700">
                <a:solidFill>
                  <a:schemeClr val="lt1"/>
                </a:solidFill>
                <a:uFill>
                  <a:noFill/>
                </a:uFill>
                <a:latin typeface="Nunito"/>
                <a:ea typeface="Nunito"/>
                <a:cs typeface="Nunito"/>
                <a:sym typeface="Nunito"/>
                <a:hlinkClick r:id="rId3">
                  <a:extLst>
                    <a:ext uri="{A12FA001-AC4F-418D-AE19-62706E023703}">
                      <ahyp:hlinkClr val="tx"/>
                    </a:ext>
                  </a:extLst>
                </a:hlinkClick>
              </a:rPr>
              <a:t>https://www.kaggle.com/kannanaikkal/food-demand-forecasting</a:t>
            </a:r>
            <a:r>
              <a:rPr lang="en" sz="5700">
                <a:solidFill>
                  <a:schemeClr val="lt1"/>
                </a:solidFill>
                <a:latin typeface="Nunito"/>
                <a:ea typeface="Nunito"/>
                <a:cs typeface="Nunito"/>
                <a:sym typeface="Nunito"/>
              </a:rPr>
              <a:t> </a:t>
            </a:r>
            <a:endParaRPr sz="5700">
              <a:solidFill>
                <a:schemeClr val="lt1"/>
              </a:solidFill>
              <a:latin typeface="Nunito"/>
              <a:ea typeface="Nunito"/>
              <a:cs typeface="Nunito"/>
              <a:sym typeface="Nunito"/>
            </a:endParaRPr>
          </a:p>
          <a:p>
            <a:pPr indent="0" lvl="0" marL="0" rtl="0" algn="just">
              <a:spcBef>
                <a:spcPts val="1200"/>
              </a:spcBef>
              <a:spcAft>
                <a:spcPts val="0"/>
              </a:spcAft>
              <a:buNone/>
            </a:pPr>
            <a:r>
              <a:rPr lang="en" sz="5700">
                <a:solidFill>
                  <a:schemeClr val="lt1"/>
                </a:solidFill>
                <a:latin typeface="Nunito"/>
                <a:ea typeface="Nunito"/>
                <a:cs typeface="Nunito"/>
                <a:sym typeface="Nunito"/>
              </a:rPr>
              <a:t>[2]A Towards </a:t>
            </a:r>
            <a:r>
              <a:rPr lang="en" sz="5700">
                <a:solidFill>
                  <a:schemeClr val="lt1"/>
                </a:solidFill>
                <a:latin typeface="Nunito"/>
                <a:ea typeface="Nunito"/>
                <a:cs typeface="Nunito"/>
                <a:sym typeface="Nunito"/>
              </a:rPr>
              <a:t>Data Science</a:t>
            </a:r>
            <a:r>
              <a:rPr lang="en" sz="5700">
                <a:solidFill>
                  <a:schemeClr val="lt1"/>
                </a:solidFill>
                <a:latin typeface="Nunito"/>
                <a:ea typeface="Nunito"/>
                <a:cs typeface="Nunito"/>
                <a:sym typeface="Nunito"/>
              </a:rPr>
              <a:t> Blog providing valuable suggestions for modelling</a:t>
            </a:r>
            <a:endParaRPr sz="5700">
              <a:solidFill>
                <a:schemeClr val="lt1"/>
              </a:solidFill>
              <a:latin typeface="Nunito"/>
              <a:ea typeface="Nunito"/>
              <a:cs typeface="Nunito"/>
              <a:sym typeface="Nunito"/>
            </a:endParaRPr>
          </a:p>
          <a:p>
            <a:pPr indent="0" lvl="0" marL="0" rtl="0" algn="just">
              <a:spcBef>
                <a:spcPts val="1200"/>
              </a:spcBef>
              <a:spcAft>
                <a:spcPts val="0"/>
              </a:spcAft>
              <a:buNone/>
            </a:pPr>
            <a:r>
              <a:rPr lang="en" sz="5700">
                <a:solidFill>
                  <a:schemeClr val="lt1"/>
                </a:solidFill>
                <a:latin typeface="Nunito"/>
                <a:ea typeface="Nunito"/>
                <a:cs typeface="Nunito"/>
                <a:sym typeface="Nunito"/>
              </a:rPr>
              <a:t>[3]Kilimci, Zeynep &amp; Akyuz, A. &amp; Uysal, Mitat &amp; Akyokus, Selim &amp; Uysal, Merve &amp; Bulbul, Berna &amp; Ekmis, Mehmet. (2019). An Improved Demand Forecasting Model Using Deep Learning Approach and Proposed Decision Integration Strategy for Supply Chain. Complexity. 2019. 1-15. 10.1155/2019/9067367.</a:t>
            </a:r>
            <a:endParaRPr sz="5700">
              <a:solidFill>
                <a:schemeClr val="lt1"/>
              </a:solidFill>
              <a:latin typeface="Nunito"/>
              <a:ea typeface="Nunito"/>
              <a:cs typeface="Nunito"/>
              <a:sym typeface="Nunito"/>
            </a:endParaRPr>
          </a:p>
          <a:p>
            <a:pPr indent="0" lvl="0" marL="0" rtl="0" algn="just">
              <a:spcBef>
                <a:spcPts val="1200"/>
              </a:spcBef>
              <a:spcAft>
                <a:spcPts val="0"/>
              </a:spcAft>
              <a:buNone/>
            </a:pPr>
            <a:r>
              <a:rPr lang="en" sz="5700">
                <a:solidFill>
                  <a:schemeClr val="lt1"/>
                </a:solidFill>
                <a:highlight>
                  <a:srgbClr val="FFFFFF"/>
                </a:highlight>
                <a:latin typeface="Nunito"/>
                <a:ea typeface="Nunito"/>
                <a:cs typeface="Nunito"/>
                <a:sym typeface="Nunito"/>
              </a:rPr>
              <a:t>[4]Paták, Michal &amp; Vlckova, Vladimira. (2012). Demand Planning Specifics in Food Industry Enterprses. 1168-1175. 10.3846/bm.2012.150.</a:t>
            </a:r>
            <a:endParaRPr sz="5700">
              <a:solidFill>
                <a:schemeClr val="lt1"/>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5700">
              <a:solidFill>
                <a:schemeClr val="lt1"/>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4200"/>
              <a:t>Cheers!</a:t>
            </a:r>
            <a:endParaRPr b="1"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
          <p:cNvSpPr txBox="1"/>
          <p:nvPr>
            <p:ph type="title"/>
          </p:nvPr>
        </p:nvSpPr>
        <p:spPr>
          <a:xfrm>
            <a:off x="1388554" y="1519696"/>
            <a:ext cx="6366900" cy="2539200"/>
          </a:xfrm>
          <a:prstGeom prst="rect">
            <a:avLst/>
          </a:prstGeom>
          <a:noFill/>
          <a:ln>
            <a:noFill/>
          </a:ln>
        </p:spPr>
        <p:txBody>
          <a:bodyPr anchorCtr="0" anchor="t" bIns="91425" lIns="91425" spcFirstLastPara="1" rIns="91425" wrap="square" tIns="91425">
            <a:normAutofit/>
          </a:bodyPr>
          <a:lstStyle/>
          <a:p>
            <a:pPr indent="-307975" lvl="0" marL="457200" rtl="0" algn="l">
              <a:lnSpc>
                <a:spcPct val="100000"/>
              </a:lnSpc>
              <a:spcBef>
                <a:spcPts val="0"/>
              </a:spcBef>
              <a:spcAft>
                <a:spcPts val="0"/>
              </a:spcAft>
              <a:buClr>
                <a:srgbClr val="7F6000"/>
              </a:buClr>
              <a:buSzPts val="1250"/>
              <a:buFont typeface="Merriweather"/>
              <a:buChar char="❏"/>
            </a:pPr>
            <a:r>
              <a:rPr lang="en" sz="1250">
                <a:solidFill>
                  <a:srgbClr val="7F6000"/>
                </a:solidFill>
                <a:highlight>
                  <a:srgbClr val="FFFFFF"/>
                </a:highlight>
                <a:latin typeface="Merriweather"/>
                <a:ea typeface="Merriweather"/>
                <a:cs typeface="Merriweather"/>
                <a:sym typeface="Merriweather"/>
              </a:rPr>
              <a:t>Predictive analytics techniques in order to decrease the costs and increase their productivity and profit.</a:t>
            </a:r>
            <a:endParaRPr sz="1250">
              <a:solidFill>
                <a:srgbClr val="7F6000"/>
              </a:solidFill>
              <a:highlight>
                <a:srgbClr val="FFFFFF"/>
              </a:highlight>
              <a:latin typeface="Merriweather"/>
              <a:ea typeface="Merriweather"/>
              <a:cs typeface="Merriweather"/>
              <a:sym typeface="Merriweather"/>
            </a:endParaRPr>
          </a:p>
          <a:p>
            <a:pPr indent="0" lvl="0" marL="457200" rtl="0" algn="l">
              <a:lnSpc>
                <a:spcPct val="100000"/>
              </a:lnSpc>
              <a:spcBef>
                <a:spcPts val="0"/>
              </a:spcBef>
              <a:spcAft>
                <a:spcPts val="0"/>
              </a:spcAft>
              <a:buSzPts val="3200"/>
              <a:buNone/>
            </a:pPr>
            <a:r>
              <a:t/>
            </a:r>
            <a:endParaRPr sz="1250">
              <a:solidFill>
                <a:srgbClr val="7F6000"/>
              </a:solidFill>
              <a:highlight>
                <a:srgbClr val="FFFFFF"/>
              </a:highlight>
              <a:latin typeface="Merriweather"/>
              <a:ea typeface="Merriweather"/>
              <a:cs typeface="Merriweather"/>
              <a:sym typeface="Merriweather"/>
            </a:endParaRPr>
          </a:p>
          <a:p>
            <a:pPr indent="-307975" lvl="0" marL="457200" rtl="0" algn="l">
              <a:lnSpc>
                <a:spcPct val="100000"/>
              </a:lnSpc>
              <a:spcBef>
                <a:spcPts val="0"/>
              </a:spcBef>
              <a:spcAft>
                <a:spcPts val="0"/>
              </a:spcAft>
              <a:buClr>
                <a:srgbClr val="7F6000"/>
              </a:buClr>
              <a:buSzPts val="1250"/>
              <a:buFont typeface="Merriweather"/>
              <a:buChar char="❏"/>
            </a:pPr>
            <a:r>
              <a:rPr lang="en" sz="1250">
                <a:solidFill>
                  <a:srgbClr val="7F6000"/>
                </a:solidFill>
                <a:highlight>
                  <a:srgbClr val="FFFFFF"/>
                </a:highlight>
                <a:latin typeface="Merriweather"/>
                <a:ea typeface="Merriweather"/>
                <a:cs typeface="Merriweather"/>
                <a:sym typeface="Merriweather"/>
              </a:rPr>
              <a:t>Reduce overstocking and out-of-stock problems</a:t>
            </a:r>
            <a:endParaRPr sz="1250">
              <a:solidFill>
                <a:srgbClr val="7F6000"/>
              </a:solidFill>
              <a:highlight>
                <a:srgbClr val="FFFFFF"/>
              </a:highlight>
              <a:latin typeface="Merriweather"/>
              <a:ea typeface="Merriweather"/>
              <a:cs typeface="Merriweather"/>
              <a:sym typeface="Merriweather"/>
            </a:endParaRPr>
          </a:p>
          <a:p>
            <a:pPr indent="0" lvl="0" marL="457200" rtl="0" algn="l">
              <a:lnSpc>
                <a:spcPct val="100000"/>
              </a:lnSpc>
              <a:spcBef>
                <a:spcPts val="0"/>
              </a:spcBef>
              <a:spcAft>
                <a:spcPts val="0"/>
              </a:spcAft>
              <a:buSzPts val="3200"/>
              <a:buNone/>
            </a:pPr>
            <a:r>
              <a:t/>
            </a:r>
            <a:endParaRPr sz="1250">
              <a:solidFill>
                <a:srgbClr val="7F6000"/>
              </a:solidFill>
              <a:highlight>
                <a:srgbClr val="FFFFFF"/>
              </a:highlight>
              <a:latin typeface="Merriweather"/>
              <a:ea typeface="Merriweather"/>
              <a:cs typeface="Merriweather"/>
              <a:sym typeface="Merriweather"/>
            </a:endParaRPr>
          </a:p>
          <a:p>
            <a:pPr indent="-320675" lvl="0" marL="457200" rtl="0" algn="l">
              <a:lnSpc>
                <a:spcPct val="100000"/>
              </a:lnSpc>
              <a:spcBef>
                <a:spcPts val="0"/>
              </a:spcBef>
              <a:spcAft>
                <a:spcPts val="0"/>
              </a:spcAft>
              <a:buClr>
                <a:srgbClr val="7F6000"/>
              </a:buClr>
              <a:buSzPts val="1450"/>
              <a:buFont typeface="Merriweather"/>
              <a:buChar char="❏"/>
            </a:pPr>
            <a:r>
              <a:rPr lang="en" sz="1250">
                <a:solidFill>
                  <a:srgbClr val="7F6000"/>
                </a:solidFill>
                <a:highlight>
                  <a:srgbClr val="FFFFFF"/>
                </a:highlight>
                <a:latin typeface="Merriweather"/>
                <a:ea typeface="Merriweather"/>
                <a:cs typeface="Merriweather"/>
                <a:sym typeface="Merriweather"/>
              </a:rPr>
              <a:t>Overstocking can lead to increased storage, labor, and insurance costs, as well as quality reduction and degradation depending on the type of the product.</a:t>
            </a:r>
            <a:endParaRPr sz="1250">
              <a:solidFill>
                <a:srgbClr val="7F6000"/>
              </a:solidFill>
              <a:highlight>
                <a:srgbClr val="FFFFFF"/>
              </a:highlight>
              <a:latin typeface="Merriweather"/>
              <a:ea typeface="Merriweather"/>
              <a:cs typeface="Merriweather"/>
              <a:sym typeface="Merriweather"/>
            </a:endParaRPr>
          </a:p>
          <a:p>
            <a:pPr indent="0" lvl="0" marL="457200" rtl="0" algn="l">
              <a:lnSpc>
                <a:spcPct val="100000"/>
              </a:lnSpc>
              <a:spcBef>
                <a:spcPts val="0"/>
              </a:spcBef>
              <a:spcAft>
                <a:spcPts val="0"/>
              </a:spcAft>
              <a:buSzPts val="3200"/>
              <a:buNone/>
            </a:pPr>
            <a:r>
              <a:t/>
            </a:r>
            <a:endParaRPr sz="1250">
              <a:solidFill>
                <a:srgbClr val="7F6000"/>
              </a:solidFill>
              <a:highlight>
                <a:srgbClr val="FFFFFF"/>
              </a:highlight>
              <a:latin typeface="Merriweather"/>
              <a:ea typeface="Merriweather"/>
              <a:cs typeface="Merriweather"/>
              <a:sym typeface="Merriweather"/>
            </a:endParaRPr>
          </a:p>
          <a:p>
            <a:pPr indent="-307975" lvl="0" marL="457200" rtl="0" algn="l">
              <a:lnSpc>
                <a:spcPct val="100000"/>
              </a:lnSpc>
              <a:spcBef>
                <a:spcPts val="0"/>
              </a:spcBef>
              <a:spcAft>
                <a:spcPts val="0"/>
              </a:spcAft>
              <a:buClr>
                <a:srgbClr val="7F6000"/>
              </a:buClr>
              <a:buSzPts val="1250"/>
              <a:buFont typeface="Merriweather"/>
              <a:buChar char="❏"/>
            </a:pPr>
            <a:r>
              <a:rPr lang="en" sz="1250">
                <a:solidFill>
                  <a:srgbClr val="7F6000"/>
                </a:solidFill>
                <a:highlight>
                  <a:srgbClr val="FFFFFF"/>
                </a:highlight>
                <a:latin typeface="Merriweather"/>
                <a:ea typeface="Merriweather"/>
                <a:cs typeface="Merriweather"/>
                <a:sym typeface="Merriweather"/>
              </a:rPr>
              <a:t>Out-of-stock products can result in loss of sales, reduced customer satisfaction, and store loyalty.</a:t>
            </a:r>
            <a:endParaRPr sz="1250">
              <a:solidFill>
                <a:srgbClr val="7F6000"/>
              </a:solidFill>
              <a:highlight>
                <a:srgbClr val="FFFFFF"/>
              </a:highlight>
              <a:latin typeface="Merriweather"/>
              <a:ea typeface="Merriweather"/>
              <a:cs typeface="Merriweather"/>
              <a:sym typeface="Merriweather"/>
            </a:endParaRPr>
          </a:p>
        </p:txBody>
      </p:sp>
      <p:sp>
        <p:nvSpPr>
          <p:cNvPr id="259" name="Google Shape;259;p3"/>
          <p:cNvSpPr txBox="1"/>
          <p:nvPr/>
        </p:nvSpPr>
        <p:spPr>
          <a:xfrm>
            <a:off x="855050" y="713975"/>
            <a:ext cx="4948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7F6000"/>
                </a:solidFill>
                <a:latin typeface="Times New Roman"/>
                <a:ea typeface="Times New Roman"/>
                <a:cs typeface="Times New Roman"/>
                <a:sym typeface="Times New Roman"/>
              </a:rPr>
              <a:t>BUSINESS UNDERSTANDING</a:t>
            </a:r>
            <a:endParaRPr b="1" i="0" sz="2600" u="none" cap="none" strike="noStrike">
              <a:solidFill>
                <a:srgbClr val="7F6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
          <p:cNvSpPr txBox="1"/>
          <p:nvPr>
            <p:ph type="title"/>
          </p:nvPr>
        </p:nvSpPr>
        <p:spPr>
          <a:xfrm>
            <a:off x="1883259" y="16004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600"/>
              <a:t>Solution Workflow</a:t>
            </a:r>
            <a:endParaRPr b="1"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
          <p:cNvSpPr/>
          <p:nvPr/>
        </p:nvSpPr>
        <p:spPr>
          <a:xfrm>
            <a:off x="619712" y="1064801"/>
            <a:ext cx="1520400" cy="1411500"/>
          </a:xfrm>
          <a:prstGeom prst="ellipse">
            <a:avLst/>
          </a:prstGeom>
          <a:solidFill>
            <a:srgbClr val="43434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000" u="none" cap="none" strike="noStrike">
                <a:solidFill>
                  <a:srgbClr val="FFFFFF"/>
                </a:solidFill>
                <a:latin typeface="Times New Roman"/>
                <a:ea typeface="Times New Roman"/>
                <a:cs typeface="Times New Roman"/>
                <a:sym typeface="Times New Roman"/>
              </a:rPr>
              <a:t>Data Preprocessing</a:t>
            </a:r>
            <a:endParaRPr b="1" i="0" sz="1000" u="none" cap="none" strike="noStrike">
              <a:solidFill>
                <a:srgbClr val="FFFFFF"/>
              </a:solidFill>
              <a:latin typeface="Times New Roman"/>
              <a:ea typeface="Times New Roman"/>
              <a:cs typeface="Times New Roman"/>
              <a:sym typeface="Times New Roman"/>
            </a:endParaRPr>
          </a:p>
        </p:txBody>
      </p:sp>
      <p:sp>
        <p:nvSpPr>
          <p:cNvPr id="270" name="Google Shape;270;p5"/>
          <p:cNvSpPr/>
          <p:nvPr/>
        </p:nvSpPr>
        <p:spPr>
          <a:xfrm>
            <a:off x="3743341" y="1160251"/>
            <a:ext cx="1520400" cy="1411500"/>
          </a:xfrm>
          <a:prstGeom prst="ellipse">
            <a:avLst/>
          </a:prstGeom>
          <a:solidFill>
            <a:srgbClr val="434343"/>
          </a:solid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en" sz="1000">
                <a:solidFill>
                  <a:schemeClr val="dk1"/>
                </a:solidFill>
                <a:latin typeface="Times New Roman"/>
                <a:ea typeface="Times New Roman"/>
                <a:cs typeface="Times New Roman"/>
                <a:sym typeface="Times New Roman"/>
              </a:rPr>
              <a:t>Modelling</a:t>
            </a:r>
            <a:endParaRPr b="1" i="0" sz="1000" u="none" cap="none" strike="noStrike">
              <a:solidFill>
                <a:schemeClr val="dk1"/>
              </a:solidFill>
              <a:latin typeface="Times New Roman"/>
              <a:ea typeface="Times New Roman"/>
              <a:cs typeface="Times New Roman"/>
              <a:sym typeface="Times New Roman"/>
            </a:endParaRPr>
          </a:p>
        </p:txBody>
      </p:sp>
      <p:sp>
        <p:nvSpPr>
          <p:cNvPr id="271" name="Google Shape;271;p5"/>
          <p:cNvSpPr/>
          <p:nvPr/>
        </p:nvSpPr>
        <p:spPr>
          <a:xfrm>
            <a:off x="6716034" y="1217601"/>
            <a:ext cx="1520400" cy="1411500"/>
          </a:xfrm>
          <a:prstGeom prst="ellipse">
            <a:avLst/>
          </a:prstGeom>
          <a:solidFill>
            <a:srgbClr val="434343"/>
          </a:solid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000" u="none" cap="none" strike="noStrike">
                <a:solidFill>
                  <a:schemeClr val="dk1"/>
                </a:solidFill>
                <a:latin typeface="Times New Roman"/>
                <a:ea typeface="Times New Roman"/>
                <a:cs typeface="Times New Roman"/>
                <a:sym typeface="Times New Roman"/>
              </a:rPr>
              <a:t>Deployment</a:t>
            </a:r>
            <a:endParaRPr b="1" i="0" sz="1000" u="none" cap="none" strike="noStrike">
              <a:solidFill>
                <a:schemeClr val="dk1"/>
              </a:solidFill>
              <a:latin typeface="Times New Roman"/>
              <a:ea typeface="Times New Roman"/>
              <a:cs typeface="Times New Roman"/>
              <a:sym typeface="Times New Roman"/>
            </a:endParaRPr>
          </a:p>
        </p:txBody>
      </p:sp>
      <p:sp>
        <p:nvSpPr>
          <p:cNvPr id="272" name="Google Shape;272;p5"/>
          <p:cNvSpPr/>
          <p:nvPr/>
        </p:nvSpPr>
        <p:spPr>
          <a:xfrm>
            <a:off x="5195632" y="2764902"/>
            <a:ext cx="1520400" cy="1411500"/>
          </a:xfrm>
          <a:prstGeom prst="ellipse">
            <a:avLst/>
          </a:prstGeom>
          <a:solidFill>
            <a:srgbClr val="434343"/>
          </a:solidFill>
          <a:ln cap="flat" cmpd="sng" w="1905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000">
                <a:solidFill>
                  <a:schemeClr val="dk1"/>
                </a:solidFill>
                <a:latin typeface="Times New Roman"/>
                <a:ea typeface="Times New Roman"/>
                <a:cs typeface="Times New Roman"/>
                <a:sym typeface="Times New Roman"/>
              </a:rPr>
              <a:t>Result comparison</a:t>
            </a:r>
            <a:endParaRPr b="1" i="0" sz="1000" u="none" cap="none" strike="noStrike">
              <a:solidFill>
                <a:schemeClr val="dk1"/>
              </a:solidFill>
              <a:latin typeface="Times New Roman"/>
              <a:ea typeface="Times New Roman"/>
              <a:cs typeface="Times New Roman"/>
              <a:sym typeface="Times New Roman"/>
            </a:endParaRPr>
          </a:p>
        </p:txBody>
      </p:sp>
      <p:sp>
        <p:nvSpPr>
          <p:cNvPr id="273" name="Google Shape;273;p5"/>
          <p:cNvSpPr/>
          <p:nvPr/>
        </p:nvSpPr>
        <p:spPr>
          <a:xfrm>
            <a:off x="2098727" y="2764902"/>
            <a:ext cx="1520400" cy="1411500"/>
          </a:xfrm>
          <a:prstGeom prst="ellipse">
            <a:avLst/>
          </a:prstGeom>
          <a:solidFill>
            <a:srgbClr val="43434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000" u="none" cap="none" strike="noStrike">
                <a:solidFill>
                  <a:schemeClr val="dk1"/>
                </a:solidFill>
                <a:latin typeface="Times New Roman"/>
                <a:ea typeface="Times New Roman"/>
                <a:cs typeface="Times New Roman"/>
                <a:sym typeface="Times New Roman"/>
              </a:rPr>
              <a:t>Data Understanding and Analysis</a:t>
            </a:r>
            <a:endParaRPr b="1" i="0" sz="1000" u="none" cap="none" strike="noStrike">
              <a:solidFill>
                <a:schemeClr val="dk1"/>
              </a:solidFill>
              <a:latin typeface="Times New Roman"/>
              <a:ea typeface="Times New Roman"/>
              <a:cs typeface="Times New Roman"/>
              <a:sym typeface="Times New Roman"/>
            </a:endParaRPr>
          </a:p>
        </p:txBody>
      </p:sp>
      <p:sp>
        <p:nvSpPr>
          <p:cNvPr id="274" name="Google Shape;274;p5"/>
          <p:cNvSpPr/>
          <p:nvPr/>
        </p:nvSpPr>
        <p:spPr>
          <a:xfrm rot="3096610">
            <a:off x="1863222" y="2506991"/>
            <a:ext cx="477288" cy="275765"/>
          </a:xfrm>
          <a:prstGeom prst="rightArrow">
            <a:avLst>
              <a:gd fmla="val 50000" name="adj1"/>
              <a:gd fmla="val 50000" name="adj2"/>
            </a:avLst>
          </a:prstGeom>
          <a:solidFill>
            <a:srgbClr val="D9D9D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275" name="Google Shape;275;p5"/>
          <p:cNvSpPr/>
          <p:nvPr/>
        </p:nvSpPr>
        <p:spPr>
          <a:xfrm rot="3099585">
            <a:off x="4950982" y="2614282"/>
            <a:ext cx="453629" cy="230584"/>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276" name="Google Shape;276;p5"/>
          <p:cNvSpPr/>
          <p:nvPr/>
        </p:nvSpPr>
        <p:spPr>
          <a:xfrm rot="-2383126">
            <a:off x="3484362" y="2608862"/>
            <a:ext cx="481675" cy="241413"/>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277" name="Google Shape;277;p5"/>
          <p:cNvSpPr/>
          <p:nvPr/>
        </p:nvSpPr>
        <p:spPr>
          <a:xfrm rot="-2666219">
            <a:off x="6499300" y="2582130"/>
            <a:ext cx="453348" cy="294878"/>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rgbClr val="000000"/>
              </a:solidFill>
              <a:latin typeface="Times New Roman"/>
              <a:ea typeface="Times New Roman"/>
              <a:cs typeface="Times New Roman"/>
              <a:sym typeface="Times New Roman"/>
            </a:endParaRPr>
          </a:p>
        </p:txBody>
      </p:sp>
      <p:sp>
        <p:nvSpPr>
          <p:cNvPr id="278" name="Google Shape;278;p5"/>
          <p:cNvSpPr txBox="1"/>
          <p:nvPr/>
        </p:nvSpPr>
        <p:spPr>
          <a:xfrm>
            <a:off x="-2002825" y="971475"/>
            <a:ext cx="733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800"/>
              <a:t>Data Preprocessing</a:t>
            </a:r>
            <a:endParaRPr b="1"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txBox="1"/>
          <p:nvPr>
            <p:ph type="title"/>
          </p:nvPr>
        </p:nvSpPr>
        <p:spPr>
          <a:xfrm>
            <a:off x="819150" y="735725"/>
            <a:ext cx="7505700" cy="3752100"/>
          </a:xfrm>
          <a:prstGeom prst="rect">
            <a:avLst/>
          </a:prstGeom>
          <a:noFill/>
          <a:ln>
            <a:noFill/>
          </a:ln>
        </p:spPr>
        <p:txBody>
          <a:bodyPr anchorCtr="0" anchor="t" bIns="91425" lIns="91425" spcFirstLastPara="1" rIns="91425" wrap="square" tIns="91425">
            <a:noAutofit/>
          </a:bodyPr>
          <a:lstStyle/>
          <a:p>
            <a:pPr indent="-337185" lvl="0" marL="457200" rtl="0" algn="l">
              <a:lnSpc>
                <a:spcPct val="115000"/>
              </a:lnSpc>
              <a:spcBef>
                <a:spcPts val="0"/>
              </a:spcBef>
              <a:spcAft>
                <a:spcPts val="0"/>
              </a:spcAft>
              <a:buSzPts val="1710"/>
              <a:buChar char="❖"/>
            </a:pPr>
            <a:r>
              <a:rPr lang="en" sz="1710"/>
              <a:t>The Food Demand Dataset had </a:t>
            </a:r>
            <a:r>
              <a:rPr b="1" lang="en" sz="1710"/>
              <a:t>3</a:t>
            </a:r>
            <a:r>
              <a:rPr lang="en" sz="1710"/>
              <a:t> schemas in raw form:</a:t>
            </a:r>
            <a:endParaRPr sz="1710"/>
          </a:p>
          <a:p>
            <a:pPr indent="-337185" lvl="1" marL="914400" rtl="0" algn="l">
              <a:lnSpc>
                <a:spcPct val="115000"/>
              </a:lnSpc>
              <a:spcBef>
                <a:spcPts val="200"/>
              </a:spcBef>
              <a:spcAft>
                <a:spcPts val="0"/>
              </a:spcAft>
              <a:buSzPts val="1710"/>
              <a:buChar char="➢"/>
            </a:pPr>
            <a:r>
              <a:rPr lang="en" sz="1710"/>
              <a:t>Fullfilment_center_info</a:t>
            </a:r>
            <a:endParaRPr sz="1710"/>
          </a:p>
          <a:p>
            <a:pPr indent="-337185" lvl="1" marL="914400" rtl="0" algn="l">
              <a:lnSpc>
                <a:spcPct val="115000"/>
              </a:lnSpc>
              <a:spcBef>
                <a:spcPts val="200"/>
              </a:spcBef>
              <a:spcAft>
                <a:spcPts val="0"/>
              </a:spcAft>
              <a:buSzPts val="1710"/>
              <a:buChar char="➢"/>
            </a:pPr>
            <a:r>
              <a:rPr lang="en" sz="1710"/>
              <a:t>Meal_info</a:t>
            </a:r>
            <a:endParaRPr sz="1710"/>
          </a:p>
          <a:p>
            <a:pPr indent="-337185" lvl="1" marL="914400" rtl="0" algn="l">
              <a:lnSpc>
                <a:spcPct val="115000"/>
              </a:lnSpc>
              <a:spcBef>
                <a:spcPts val="200"/>
              </a:spcBef>
              <a:spcAft>
                <a:spcPts val="0"/>
              </a:spcAft>
              <a:buSzPts val="1710"/>
              <a:buChar char="➢"/>
            </a:pPr>
            <a:r>
              <a:rPr lang="en" sz="1710"/>
              <a:t>Main Dataset</a:t>
            </a:r>
            <a:endParaRPr sz="1710"/>
          </a:p>
          <a:p>
            <a:pPr indent="-337185" lvl="0" marL="457200" rtl="0" algn="l">
              <a:lnSpc>
                <a:spcPct val="115000"/>
              </a:lnSpc>
              <a:spcBef>
                <a:spcPts val="200"/>
              </a:spcBef>
              <a:spcAft>
                <a:spcPts val="0"/>
              </a:spcAft>
              <a:buSzPts val="1710"/>
              <a:buChar char="❖"/>
            </a:pPr>
            <a:r>
              <a:rPr lang="en" sz="1710"/>
              <a:t>We combined the 3 schemas into one main dataset by joining them on their respective primary keys, center_id and meal_id.</a:t>
            </a:r>
            <a:endParaRPr sz="1710"/>
          </a:p>
          <a:p>
            <a:pPr indent="-337185" lvl="0" marL="457200" rtl="0" algn="l">
              <a:lnSpc>
                <a:spcPct val="115000"/>
              </a:lnSpc>
              <a:spcBef>
                <a:spcPts val="200"/>
              </a:spcBef>
              <a:spcAft>
                <a:spcPts val="0"/>
              </a:spcAft>
              <a:buSzPts val="1710"/>
              <a:buChar char="❖"/>
            </a:pPr>
            <a:r>
              <a:rPr lang="en" sz="1710"/>
              <a:t>We extracted a portion of the dataset by grouping it on the basis of weeks and center_id, and then calculated the sum and mean of the num_orders and base_price respectively. </a:t>
            </a:r>
            <a:endParaRPr sz="1710"/>
          </a:p>
          <a:p>
            <a:pPr indent="0" lvl="0" marL="0" rtl="0" algn="l">
              <a:lnSpc>
                <a:spcPct val="115000"/>
              </a:lnSpc>
              <a:spcBef>
                <a:spcPts val="200"/>
              </a:spcBef>
              <a:spcAft>
                <a:spcPts val="200"/>
              </a:spcAft>
              <a:buNone/>
            </a:pPr>
            <a:r>
              <a:t/>
            </a:r>
            <a:endParaRPr sz="10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c0c5f0e85_6_0"/>
          <p:cNvSpPr txBox="1"/>
          <p:nvPr>
            <p:ph type="title"/>
          </p:nvPr>
        </p:nvSpPr>
        <p:spPr>
          <a:xfrm>
            <a:off x="710350" y="885175"/>
            <a:ext cx="7505700" cy="3051600"/>
          </a:xfrm>
          <a:prstGeom prst="rect">
            <a:avLst/>
          </a:prstGeom>
        </p:spPr>
        <p:txBody>
          <a:bodyPr anchorCtr="0" anchor="t" bIns="91425" lIns="91425" spcFirstLastPara="1" rIns="91425" wrap="square" tIns="91425">
            <a:noAutofit/>
          </a:bodyPr>
          <a:lstStyle/>
          <a:p>
            <a:pPr indent="-337185" lvl="0" marL="457200" marR="0" rtl="0" algn="l">
              <a:lnSpc>
                <a:spcPct val="115000"/>
              </a:lnSpc>
              <a:spcBef>
                <a:spcPts val="200"/>
              </a:spcBef>
              <a:spcAft>
                <a:spcPts val="0"/>
              </a:spcAft>
              <a:buSzPts val="1710"/>
              <a:buChar char="❖"/>
            </a:pPr>
            <a:r>
              <a:rPr lang="en" sz="1710"/>
              <a:t>We performed dummy encoding on the categorical column (center_id) of the extracted dataset.</a:t>
            </a:r>
            <a:endParaRPr sz="1710"/>
          </a:p>
          <a:p>
            <a:pPr indent="-337185" lvl="0" marL="457200" marR="0" rtl="0" algn="l">
              <a:lnSpc>
                <a:spcPct val="115000"/>
              </a:lnSpc>
              <a:spcBef>
                <a:spcPts val="200"/>
              </a:spcBef>
              <a:spcAft>
                <a:spcPts val="0"/>
              </a:spcAft>
              <a:buSzPts val="1710"/>
              <a:buChar char="❖"/>
            </a:pPr>
            <a:r>
              <a:rPr lang="en" sz="1710"/>
              <a:t>We split the dataset into train (70%), validation (20%) and test (10%) sets week wise, keeping in mind that we are to predict for the future data.</a:t>
            </a:r>
            <a:endParaRPr sz="1710"/>
          </a:p>
          <a:p>
            <a:pPr indent="-337185" lvl="0" marL="457200" marR="0" rtl="0" algn="l">
              <a:lnSpc>
                <a:spcPct val="115000"/>
              </a:lnSpc>
              <a:spcBef>
                <a:spcPts val="200"/>
              </a:spcBef>
              <a:spcAft>
                <a:spcPts val="0"/>
              </a:spcAft>
              <a:buSzPts val="1710"/>
              <a:buChar char="❖"/>
            </a:pPr>
            <a:r>
              <a:rPr lang="en" sz="1710"/>
              <a:t>We applied Robust Scaling on the number of orders and base price feature column.</a:t>
            </a:r>
            <a:endParaRPr sz="1710"/>
          </a:p>
          <a:p>
            <a:pPr indent="-337185" lvl="0" marL="457200" marR="0" rtl="0" algn="l">
              <a:lnSpc>
                <a:spcPct val="115000"/>
              </a:lnSpc>
              <a:spcBef>
                <a:spcPts val="200"/>
              </a:spcBef>
              <a:spcAft>
                <a:spcPts val="0"/>
              </a:spcAft>
              <a:buSzPts val="1710"/>
              <a:buChar char="❖"/>
            </a:pPr>
            <a:r>
              <a:rPr lang="en" sz="1710"/>
              <a:t>And finally, we extracted all the numerical features from the dataset, and split the train, validation and test sets into X_train and y_train etc. for modelling.</a:t>
            </a:r>
            <a:endParaRPr sz="17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 sz="3400"/>
              <a:t>Data Understanding and Analysis</a:t>
            </a:r>
            <a:endParaRPr b="1" sz="3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